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6"/>
  </p:notesMasterIdLst>
  <p:sldIdLst>
    <p:sldId id="319"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Lst>
  <p:sldSz cx="9118600" cy="6845300"/>
  <p:notesSz cx="9118600" cy="68453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0E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1" d="100"/>
          <a:sy n="81" d="100"/>
        </p:scale>
        <p:origin x="-840"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951288" cy="342900"/>
          </a:xfrm>
          <a:prstGeom prst="rect">
            <a:avLst/>
          </a:prstGeom>
        </p:spPr>
        <p:txBody>
          <a:bodyPr vert="horz" lIns="91440" tIns="45720" rIns="91440" bIns="45720" rtlCol="0"/>
          <a:lstStyle>
            <a:lvl1pPr algn="l">
              <a:defRPr sz="1200"/>
            </a:lvl1pPr>
          </a:lstStyle>
          <a:p>
            <a:endParaRPr lang="es-VE"/>
          </a:p>
        </p:txBody>
      </p:sp>
      <p:sp>
        <p:nvSpPr>
          <p:cNvPr id="3" name="2 Marcador de fecha"/>
          <p:cNvSpPr>
            <a:spLocks noGrp="1"/>
          </p:cNvSpPr>
          <p:nvPr>
            <p:ph type="dt" idx="1"/>
          </p:nvPr>
        </p:nvSpPr>
        <p:spPr>
          <a:xfrm>
            <a:off x="5165725" y="0"/>
            <a:ext cx="3951288" cy="342900"/>
          </a:xfrm>
          <a:prstGeom prst="rect">
            <a:avLst/>
          </a:prstGeom>
        </p:spPr>
        <p:txBody>
          <a:bodyPr vert="horz" lIns="91440" tIns="45720" rIns="91440" bIns="45720" rtlCol="0"/>
          <a:lstStyle>
            <a:lvl1pPr algn="r">
              <a:defRPr sz="1200"/>
            </a:lvl1pPr>
          </a:lstStyle>
          <a:p>
            <a:fld id="{47C3C8EC-09CF-4F33-A944-A8761F3A7F60}" type="datetimeFigureOut">
              <a:rPr lang="es-VE" smtClean="0"/>
              <a:t>14/07/2016</a:t>
            </a:fld>
            <a:endParaRPr lang="es-VE"/>
          </a:p>
        </p:txBody>
      </p:sp>
      <p:sp>
        <p:nvSpPr>
          <p:cNvPr id="4" name="3 Marcador de imagen de diapositiva"/>
          <p:cNvSpPr>
            <a:spLocks noGrp="1" noRot="1" noChangeAspect="1"/>
          </p:cNvSpPr>
          <p:nvPr>
            <p:ph type="sldImg" idx="2"/>
          </p:nvPr>
        </p:nvSpPr>
        <p:spPr>
          <a:xfrm>
            <a:off x="2849563" y="512763"/>
            <a:ext cx="3419475" cy="2566987"/>
          </a:xfrm>
          <a:prstGeom prst="rect">
            <a:avLst/>
          </a:prstGeom>
          <a:noFill/>
          <a:ln w="12700">
            <a:solidFill>
              <a:prstClr val="black"/>
            </a:solidFill>
          </a:ln>
        </p:spPr>
        <p:txBody>
          <a:bodyPr vert="horz" lIns="91440" tIns="45720" rIns="91440" bIns="45720" rtlCol="0" anchor="ctr"/>
          <a:lstStyle/>
          <a:p>
            <a:endParaRPr lang="es-VE"/>
          </a:p>
        </p:txBody>
      </p:sp>
      <p:sp>
        <p:nvSpPr>
          <p:cNvPr id="5" name="4 Marcador de notas"/>
          <p:cNvSpPr>
            <a:spLocks noGrp="1"/>
          </p:cNvSpPr>
          <p:nvPr>
            <p:ph type="body" sz="quarter" idx="3"/>
          </p:nvPr>
        </p:nvSpPr>
        <p:spPr>
          <a:xfrm>
            <a:off x="911225" y="3251200"/>
            <a:ext cx="7296150" cy="3081338"/>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6" name="5 Marcador de pie de página"/>
          <p:cNvSpPr>
            <a:spLocks noGrp="1"/>
          </p:cNvSpPr>
          <p:nvPr>
            <p:ph type="ftr" sz="quarter" idx="4"/>
          </p:nvPr>
        </p:nvSpPr>
        <p:spPr>
          <a:xfrm>
            <a:off x="0" y="6502400"/>
            <a:ext cx="3951288" cy="341313"/>
          </a:xfrm>
          <a:prstGeom prst="rect">
            <a:avLst/>
          </a:prstGeom>
        </p:spPr>
        <p:txBody>
          <a:bodyPr vert="horz" lIns="91440" tIns="45720" rIns="91440" bIns="45720" rtlCol="0" anchor="b"/>
          <a:lstStyle>
            <a:lvl1pPr algn="l">
              <a:defRPr sz="1200"/>
            </a:lvl1pPr>
          </a:lstStyle>
          <a:p>
            <a:endParaRPr lang="es-VE"/>
          </a:p>
        </p:txBody>
      </p:sp>
      <p:sp>
        <p:nvSpPr>
          <p:cNvPr id="7" name="6 Marcador de número de diapositiva"/>
          <p:cNvSpPr>
            <a:spLocks noGrp="1"/>
          </p:cNvSpPr>
          <p:nvPr>
            <p:ph type="sldNum" sz="quarter" idx="5"/>
          </p:nvPr>
        </p:nvSpPr>
        <p:spPr>
          <a:xfrm>
            <a:off x="5165725" y="6502400"/>
            <a:ext cx="3951288" cy="341313"/>
          </a:xfrm>
          <a:prstGeom prst="rect">
            <a:avLst/>
          </a:prstGeom>
        </p:spPr>
        <p:txBody>
          <a:bodyPr vert="horz" lIns="91440" tIns="45720" rIns="91440" bIns="45720" rtlCol="0" anchor="b"/>
          <a:lstStyle>
            <a:lvl1pPr algn="r">
              <a:defRPr sz="1200"/>
            </a:lvl1pPr>
          </a:lstStyle>
          <a:p>
            <a:fld id="{0C306507-B722-4E17-BD4C-2B9D18DE820E}" type="slidenum">
              <a:rPr lang="es-VE" smtClean="0"/>
              <a:t>‹Nº›</a:t>
            </a:fld>
            <a:endParaRPr lang="es-VE"/>
          </a:p>
        </p:txBody>
      </p:sp>
    </p:spTree>
    <p:extLst>
      <p:ext uri="{BB962C8B-B14F-4D97-AF65-F5344CB8AC3E}">
        <p14:creationId xmlns:p14="http://schemas.microsoft.com/office/powerpoint/2010/main" val="7125183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14E2DC6-BC34-4137-92A7-78A5441B8FBA}" type="slidenum">
              <a:rPr lang="es-ES" sz="1200" smtClean="0"/>
              <a:pPr eaLnBrk="1" hangingPunct="1"/>
              <a:t>1</a:t>
            </a:fld>
            <a:endParaRPr lang="es-ES" sz="1200" smtClean="0"/>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O"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3895" y="2122043"/>
            <a:ext cx="7750810" cy="143751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67790" y="3833368"/>
            <a:ext cx="6383020" cy="171132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7/14/2016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rgbClr val="006500"/>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700" b="0"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7/14/2016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rgbClr val="006500"/>
                </a:solidFill>
                <a:latin typeface="Arial"/>
                <a:cs typeface="Arial"/>
              </a:defRPr>
            </a:lvl1pPr>
          </a:lstStyle>
          <a:p>
            <a:endParaRPr/>
          </a:p>
        </p:txBody>
      </p:sp>
      <p:sp>
        <p:nvSpPr>
          <p:cNvPr id="3" name="Holder 3"/>
          <p:cNvSpPr>
            <a:spLocks noGrp="1"/>
          </p:cNvSpPr>
          <p:nvPr>
            <p:ph sz="half" idx="2"/>
          </p:nvPr>
        </p:nvSpPr>
        <p:spPr>
          <a:xfrm>
            <a:off x="455930" y="1574419"/>
            <a:ext cx="3966591" cy="4517898"/>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696079" y="1574419"/>
            <a:ext cx="3966591" cy="4517898"/>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7/14/2016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rgbClr val="006500"/>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7/14/2016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7/14/2016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3895" y="2126481"/>
            <a:ext cx="7750810" cy="369332"/>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67790" y="3879004"/>
            <a:ext cx="6383020" cy="261610"/>
          </a:xfrm>
        </p:spPr>
        <p:txBody>
          <a:bodyPr/>
          <a:lstStyle>
            <a:lvl1pPr marL="0" indent="0" algn="ctr">
              <a:buNone/>
              <a:defRPr/>
            </a:lvl1pPr>
            <a:lvl2pPr marL="456103" indent="0" algn="ctr">
              <a:buNone/>
              <a:defRPr/>
            </a:lvl2pPr>
            <a:lvl3pPr marL="912205" indent="0" algn="ctr">
              <a:buNone/>
              <a:defRPr/>
            </a:lvl3pPr>
            <a:lvl4pPr marL="1368308" indent="0" algn="ctr">
              <a:buNone/>
              <a:defRPr/>
            </a:lvl4pPr>
            <a:lvl5pPr marL="1824411" indent="0" algn="ctr">
              <a:buNone/>
              <a:defRPr/>
            </a:lvl5pPr>
            <a:lvl6pPr marL="2280514" indent="0" algn="ctr">
              <a:buNone/>
              <a:defRPr/>
            </a:lvl6pPr>
            <a:lvl7pPr marL="2736616" indent="0" algn="ctr">
              <a:buNone/>
              <a:defRPr/>
            </a:lvl7pPr>
            <a:lvl8pPr marL="3192719" indent="0" algn="ctr">
              <a:buNone/>
              <a:defRPr/>
            </a:lvl8pPr>
            <a:lvl9pPr marL="3648822" indent="0" algn="ctr">
              <a:buNone/>
              <a:defRPr/>
            </a:lvl9pPr>
          </a:lstStyle>
          <a:p>
            <a:r>
              <a:rPr lang="es-ES" smtClean="0"/>
              <a:t>Haga clic para modificar el estilo de subtítulo del patrón</a:t>
            </a:r>
            <a:endParaRPr lang="es-CO"/>
          </a:p>
        </p:txBody>
      </p:sp>
      <p:sp>
        <p:nvSpPr>
          <p:cNvPr id="4" name="Rectangle 4"/>
          <p:cNvSpPr>
            <a:spLocks noGrp="1" noChangeArrowheads="1"/>
          </p:cNvSpPr>
          <p:nvPr>
            <p:ph type="dt" sz="half" idx="10"/>
          </p:nvPr>
        </p:nvSpPr>
        <p:spPr>
          <a:xfrm>
            <a:off x="455930" y="6366130"/>
            <a:ext cx="2097278" cy="276999"/>
          </a:xfrm>
          <a:ln/>
        </p:spPr>
        <p:txBody>
          <a:bodyPr/>
          <a:lstStyle>
            <a:lvl1pPr>
              <a:defRPr/>
            </a:lvl1pPr>
          </a:lstStyle>
          <a:p>
            <a:pPr>
              <a:defRPr/>
            </a:pPr>
            <a:endParaRPr lang="es-ES"/>
          </a:p>
        </p:txBody>
      </p:sp>
      <p:sp>
        <p:nvSpPr>
          <p:cNvPr id="5" name="Rectangle 5"/>
          <p:cNvSpPr>
            <a:spLocks noGrp="1" noChangeArrowheads="1"/>
          </p:cNvSpPr>
          <p:nvPr>
            <p:ph type="ftr" sz="quarter" idx="11"/>
          </p:nvPr>
        </p:nvSpPr>
        <p:spPr>
          <a:xfrm>
            <a:off x="3100324" y="6366130"/>
            <a:ext cx="2917952" cy="276999"/>
          </a:xfrm>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xfrm>
            <a:off x="6565392" y="6366130"/>
            <a:ext cx="2097278" cy="276999"/>
          </a:xfrm>
          <a:ln/>
        </p:spPr>
        <p:txBody>
          <a:bodyPr/>
          <a:lstStyle>
            <a:lvl1pPr>
              <a:defRPr/>
            </a:lvl1pPr>
          </a:lstStyle>
          <a:p>
            <a:pPr>
              <a:defRPr/>
            </a:pPr>
            <a:fld id="{90FDA04E-0D06-4831-8A47-2AC0CC9D7E1A}" type="slidenum">
              <a:rPr lang="es-ES"/>
              <a:pPr>
                <a:defRPr/>
              </a:pPr>
              <a:t>‹Nº›</a:t>
            </a:fld>
            <a:endParaRPr lang="es-ES"/>
          </a:p>
        </p:txBody>
      </p:sp>
    </p:spTree>
    <p:extLst>
      <p:ext uri="{BB962C8B-B14F-4D97-AF65-F5344CB8AC3E}">
        <p14:creationId xmlns:p14="http://schemas.microsoft.com/office/powerpoint/2010/main" val="386143887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852917" y="325120"/>
            <a:ext cx="5412765" cy="854710"/>
          </a:xfrm>
          <a:prstGeom prst="rect">
            <a:avLst/>
          </a:prstGeom>
        </p:spPr>
        <p:txBody>
          <a:bodyPr wrap="square" lIns="0" tIns="0" rIns="0" bIns="0">
            <a:spAutoFit/>
          </a:bodyPr>
          <a:lstStyle>
            <a:lvl1pPr>
              <a:defRPr sz="2400" b="1" i="0">
                <a:solidFill>
                  <a:srgbClr val="006500"/>
                </a:solidFill>
                <a:latin typeface="Arial"/>
                <a:cs typeface="Arial"/>
              </a:defRPr>
            </a:lvl1pPr>
          </a:lstStyle>
          <a:p>
            <a:endParaRPr/>
          </a:p>
        </p:txBody>
      </p:sp>
      <p:sp>
        <p:nvSpPr>
          <p:cNvPr id="3" name="Holder 3"/>
          <p:cNvSpPr>
            <a:spLocks noGrp="1"/>
          </p:cNvSpPr>
          <p:nvPr>
            <p:ph type="body" idx="1"/>
          </p:nvPr>
        </p:nvSpPr>
        <p:spPr>
          <a:xfrm>
            <a:off x="338194" y="1598168"/>
            <a:ext cx="8442210" cy="4414520"/>
          </a:xfrm>
          <a:prstGeom prst="rect">
            <a:avLst/>
          </a:prstGeom>
        </p:spPr>
        <p:txBody>
          <a:bodyPr wrap="square" lIns="0" tIns="0" rIns="0" bIns="0">
            <a:spAutoFit/>
          </a:bodyPr>
          <a:lstStyle>
            <a:lvl1pPr>
              <a:defRPr sz="17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0324" y="6366129"/>
            <a:ext cx="2917952" cy="34226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5930" y="6366129"/>
            <a:ext cx="2097278" cy="34226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7/14/2016</a:t>
            </a:fld>
            <a:endParaRPr lang="en-US"/>
          </a:p>
        </p:txBody>
      </p:sp>
      <p:sp>
        <p:nvSpPr>
          <p:cNvPr id="6" name="Holder 6"/>
          <p:cNvSpPr>
            <a:spLocks noGrp="1"/>
          </p:cNvSpPr>
          <p:nvPr>
            <p:ph type="sldNum" sz="quarter" idx="7"/>
          </p:nvPr>
        </p:nvSpPr>
        <p:spPr>
          <a:xfrm>
            <a:off x="6565392" y="6366129"/>
            <a:ext cx="2097278" cy="34226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1027"/>
          <p:cNvSpPr>
            <a:spLocks noGrp="1" noChangeArrowheads="1"/>
          </p:cNvSpPr>
          <p:nvPr>
            <p:ph type="subTitle" idx="1"/>
          </p:nvPr>
        </p:nvSpPr>
        <p:spPr>
          <a:xfrm>
            <a:off x="394190" y="332758"/>
            <a:ext cx="8401460" cy="6216309"/>
          </a:xfrm>
          <a:ln>
            <a:solidFill>
              <a:schemeClr val="tx1"/>
            </a:solidFill>
            <a:miter lim="800000"/>
            <a:headEnd/>
            <a:tailEnd/>
          </a:ln>
        </p:spPr>
        <p:txBody>
          <a:bodyPr/>
          <a:lstStyle/>
          <a:p>
            <a:pPr eaLnBrk="1" hangingPunct="1">
              <a:lnSpc>
                <a:spcPct val="80000"/>
              </a:lnSpc>
              <a:defRPr/>
            </a:pPr>
            <a:r>
              <a:rPr lang="es-CO" sz="2000" b="1" dirty="0">
                <a:solidFill>
                  <a:srgbClr val="0A0EC0"/>
                </a:solidFill>
                <a:latin typeface="Times New Roman" pitchFamily="18" charset="0"/>
                <a:cs typeface="Times New Roman" pitchFamily="18" charset="0"/>
              </a:rPr>
              <a:t>Universidad de Los Andes</a:t>
            </a:r>
          </a:p>
          <a:p>
            <a:pPr eaLnBrk="1" hangingPunct="1">
              <a:lnSpc>
                <a:spcPct val="80000"/>
              </a:lnSpc>
              <a:defRPr/>
            </a:pPr>
            <a:r>
              <a:rPr lang="es-CO" sz="2000" b="1" dirty="0">
                <a:solidFill>
                  <a:srgbClr val="0A0EC0"/>
                </a:solidFill>
                <a:latin typeface="Times New Roman" pitchFamily="18" charset="0"/>
                <a:cs typeface="Times New Roman" pitchFamily="18" charset="0"/>
              </a:rPr>
              <a:t>Facultad de Ciencias Económicas y </a:t>
            </a:r>
            <a:r>
              <a:rPr lang="es-CO" sz="2000" b="1" dirty="0" smtClean="0">
                <a:solidFill>
                  <a:srgbClr val="0A0EC0"/>
                </a:solidFill>
                <a:latin typeface="Times New Roman" pitchFamily="18" charset="0"/>
                <a:cs typeface="Times New Roman" pitchFamily="18" charset="0"/>
              </a:rPr>
              <a:t>Sociales</a:t>
            </a:r>
          </a:p>
          <a:p>
            <a:pPr eaLnBrk="1" hangingPunct="1">
              <a:lnSpc>
                <a:spcPct val="80000"/>
              </a:lnSpc>
              <a:defRPr/>
            </a:pPr>
            <a:r>
              <a:rPr lang="es-CO" sz="2000" b="1" dirty="0" smtClean="0">
                <a:solidFill>
                  <a:srgbClr val="0A0EC0"/>
                </a:solidFill>
                <a:latin typeface="Times New Roman" pitchFamily="18" charset="0"/>
                <a:cs typeface="Times New Roman" pitchFamily="18" charset="0"/>
              </a:rPr>
              <a:t>Escuela de Administración y Contaduría Pública</a:t>
            </a:r>
            <a:r>
              <a:rPr lang="es-CO" sz="2000" b="1" dirty="0">
                <a:solidFill>
                  <a:srgbClr val="0A0EC0"/>
                </a:solidFill>
                <a:latin typeface="Times New Roman" pitchFamily="18" charset="0"/>
                <a:cs typeface="Times New Roman" pitchFamily="18" charset="0"/>
              </a:rPr>
              <a:t/>
            </a:r>
            <a:br>
              <a:rPr lang="es-CO" sz="2000" b="1" dirty="0">
                <a:solidFill>
                  <a:srgbClr val="0A0EC0"/>
                </a:solidFill>
                <a:latin typeface="Times New Roman" pitchFamily="18" charset="0"/>
                <a:cs typeface="Times New Roman" pitchFamily="18" charset="0"/>
              </a:rPr>
            </a:br>
            <a:r>
              <a:rPr lang="es-CO" sz="2000" b="1" dirty="0" smtClean="0">
                <a:solidFill>
                  <a:srgbClr val="0A0EC0"/>
                </a:solidFill>
                <a:latin typeface="Times New Roman" pitchFamily="18" charset="0"/>
                <a:cs typeface="Times New Roman" pitchFamily="18" charset="0"/>
              </a:rPr>
              <a:t>Departamento de Ciencias Administrativas</a:t>
            </a:r>
          </a:p>
          <a:p>
            <a:pPr eaLnBrk="1" hangingPunct="1">
              <a:lnSpc>
                <a:spcPct val="80000"/>
              </a:lnSpc>
              <a:defRPr/>
            </a:pPr>
            <a:r>
              <a:rPr lang="es-CO" sz="2000" b="1" dirty="0" smtClean="0">
                <a:solidFill>
                  <a:srgbClr val="0A0EC0"/>
                </a:solidFill>
                <a:latin typeface="Times New Roman" pitchFamily="18" charset="0"/>
                <a:cs typeface="Times New Roman" pitchFamily="18" charset="0"/>
              </a:rPr>
              <a:t>Cátedra de Operaciones y Análisis Cuantitativo</a:t>
            </a:r>
            <a:endParaRPr lang="es-CO" sz="2000" b="1" dirty="0" smtClean="0">
              <a:solidFill>
                <a:srgbClr val="0A0EC0"/>
              </a:solidFill>
              <a:latin typeface="Times New Roman" pitchFamily="18" charset="0"/>
              <a:cs typeface="Times New Roman" pitchFamily="18" charset="0"/>
            </a:endParaRPr>
          </a:p>
          <a:p>
            <a:pPr eaLnBrk="1" hangingPunct="1">
              <a:lnSpc>
                <a:spcPct val="80000"/>
              </a:lnSpc>
              <a:defRPr/>
            </a:pPr>
            <a:r>
              <a:rPr lang="es-CO" sz="2000" b="1" dirty="0" smtClean="0">
                <a:solidFill>
                  <a:srgbClr val="0A0EC0"/>
                </a:solidFill>
                <a:latin typeface="Times New Roman" pitchFamily="18" charset="0"/>
                <a:cs typeface="Times New Roman" pitchFamily="18" charset="0"/>
              </a:rPr>
              <a:t>Mérida-Venezuela</a:t>
            </a:r>
            <a:r>
              <a:rPr lang="es-CO" sz="2000" b="1" dirty="0">
                <a:solidFill>
                  <a:schemeClr val="accent2">
                    <a:lumMod val="75000"/>
                  </a:schemeClr>
                </a:solidFill>
              </a:rPr>
              <a:t/>
            </a:r>
            <a:br>
              <a:rPr lang="es-CO" sz="2000" b="1" dirty="0">
                <a:solidFill>
                  <a:schemeClr val="accent2">
                    <a:lumMod val="75000"/>
                  </a:schemeClr>
                </a:solidFill>
              </a:rPr>
            </a:br>
            <a:endParaRPr lang="es-CO" sz="2000" b="1" dirty="0">
              <a:solidFill>
                <a:schemeClr val="accent2">
                  <a:lumMod val="75000"/>
                </a:schemeClr>
              </a:solidFill>
            </a:endParaRPr>
          </a:p>
          <a:p>
            <a:pPr eaLnBrk="1" hangingPunct="1">
              <a:lnSpc>
                <a:spcPct val="80000"/>
              </a:lnSpc>
              <a:defRPr/>
            </a:pPr>
            <a:endParaRPr lang="es-CO" sz="2000" b="1" dirty="0" smtClean="0"/>
          </a:p>
          <a:p>
            <a:pPr eaLnBrk="1" hangingPunct="1">
              <a:lnSpc>
                <a:spcPct val="80000"/>
              </a:lnSpc>
              <a:defRPr/>
            </a:pPr>
            <a:endParaRPr lang="es-CO" sz="2000" b="1" dirty="0"/>
          </a:p>
          <a:p>
            <a:pPr eaLnBrk="1" hangingPunct="1">
              <a:lnSpc>
                <a:spcPct val="80000"/>
              </a:lnSpc>
              <a:defRPr/>
            </a:pPr>
            <a:endParaRPr lang="es-CO" sz="2000" b="1" dirty="0"/>
          </a:p>
          <a:p>
            <a:pPr eaLnBrk="1" hangingPunct="1">
              <a:lnSpc>
                <a:spcPct val="80000"/>
              </a:lnSpc>
              <a:defRPr/>
            </a:pPr>
            <a:r>
              <a:rPr lang="es-CO" sz="2000" b="1" dirty="0"/>
              <a:t/>
            </a:r>
            <a:br>
              <a:rPr lang="es-CO" sz="2000" b="1" dirty="0"/>
            </a:br>
            <a:r>
              <a:rPr lang="es-CO" sz="2000" b="1" dirty="0"/>
              <a:t/>
            </a:r>
            <a:br>
              <a:rPr lang="es-CO" sz="2000" b="1" dirty="0"/>
            </a:br>
            <a:r>
              <a:rPr lang="en-US" sz="2000" b="1" dirty="0"/>
              <a:t/>
            </a:r>
            <a:br>
              <a:rPr lang="en-US" sz="2000" b="1" dirty="0"/>
            </a:br>
            <a:r>
              <a:rPr lang="en-US" sz="3200" b="1" dirty="0" err="1">
                <a:solidFill>
                  <a:srgbClr val="0A0EC0"/>
                </a:solidFill>
                <a:latin typeface="Times New Roman" pitchFamily="18" charset="0"/>
                <a:cs typeface="Times New Roman" pitchFamily="18" charset="0"/>
              </a:rPr>
              <a:t>A</a:t>
            </a:r>
            <a:r>
              <a:rPr lang="en-US" sz="3200" b="1" dirty="0" err="1" smtClean="0">
                <a:solidFill>
                  <a:srgbClr val="0A0EC0"/>
                </a:solidFill>
                <a:latin typeface="Times New Roman" pitchFamily="18" charset="0"/>
                <a:cs typeface="Times New Roman" pitchFamily="18" charset="0"/>
              </a:rPr>
              <a:t>dministración</a:t>
            </a:r>
            <a:r>
              <a:rPr lang="en-US" sz="3200" b="1" dirty="0" smtClean="0">
                <a:solidFill>
                  <a:srgbClr val="0A0EC0"/>
                </a:solidFill>
                <a:latin typeface="Times New Roman" pitchFamily="18" charset="0"/>
                <a:cs typeface="Times New Roman" pitchFamily="18" charset="0"/>
              </a:rPr>
              <a:t> de la </a:t>
            </a:r>
            <a:r>
              <a:rPr lang="en-US" sz="3200" b="1" dirty="0" err="1" smtClean="0">
                <a:solidFill>
                  <a:srgbClr val="0A0EC0"/>
                </a:solidFill>
                <a:latin typeface="Times New Roman" pitchFamily="18" charset="0"/>
                <a:cs typeface="Times New Roman" pitchFamily="18" charset="0"/>
              </a:rPr>
              <a:t>Producción</a:t>
            </a:r>
            <a:endParaRPr lang="en-US" sz="3200" b="1" dirty="0" smtClean="0">
              <a:solidFill>
                <a:srgbClr val="0A0EC0"/>
              </a:solidFill>
              <a:latin typeface="Times New Roman" pitchFamily="18" charset="0"/>
              <a:cs typeface="Times New Roman" pitchFamily="18" charset="0"/>
            </a:endParaRPr>
          </a:p>
          <a:p>
            <a:pPr eaLnBrk="1" hangingPunct="1">
              <a:lnSpc>
                <a:spcPct val="80000"/>
              </a:lnSpc>
              <a:defRPr/>
            </a:pPr>
            <a:r>
              <a:rPr lang="en-US" sz="3200" b="1" dirty="0" smtClean="0">
                <a:solidFill>
                  <a:srgbClr val="0A0EC0"/>
                </a:solidFill>
                <a:latin typeface="Times New Roman" pitchFamily="18" charset="0"/>
                <a:cs typeface="Times New Roman" pitchFamily="18" charset="0"/>
              </a:rPr>
              <a:t> y </a:t>
            </a:r>
            <a:r>
              <a:rPr lang="en-US" sz="3200" b="1" dirty="0" err="1" smtClean="0">
                <a:solidFill>
                  <a:srgbClr val="0A0EC0"/>
                </a:solidFill>
                <a:latin typeface="Times New Roman" pitchFamily="18" charset="0"/>
                <a:cs typeface="Times New Roman" pitchFamily="18" charset="0"/>
              </a:rPr>
              <a:t>Operaciones</a:t>
            </a:r>
            <a:r>
              <a:rPr lang="en-US" sz="3200" b="1" dirty="0" smtClean="0">
                <a:solidFill>
                  <a:srgbClr val="0A0EC0"/>
                </a:solidFill>
                <a:latin typeface="Times New Roman" pitchFamily="18" charset="0"/>
                <a:cs typeface="Times New Roman" pitchFamily="18" charset="0"/>
              </a:rPr>
              <a:t> </a:t>
            </a:r>
            <a:r>
              <a:rPr lang="en-US" sz="3200" b="1" dirty="0" smtClean="0">
                <a:solidFill>
                  <a:srgbClr val="0A0EC0"/>
                </a:solidFill>
                <a:latin typeface="Times New Roman" pitchFamily="18" charset="0"/>
                <a:cs typeface="Times New Roman" pitchFamily="18" charset="0"/>
              </a:rPr>
              <a:t>II</a:t>
            </a:r>
            <a:endParaRPr lang="en-US" sz="3200" b="1" dirty="0" smtClean="0">
              <a:solidFill>
                <a:srgbClr val="0A0EC0"/>
              </a:solidFill>
              <a:latin typeface="Times New Roman" pitchFamily="18" charset="0"/>
              <a:cs typeface="Times New Roman" pitchFamily="18" charset="0"/>
            </a:endParaRPr>
          </a:p>
          <a:p>
            <a:pPr eaLnBrk="1" hangingPunct="1">
              <a:lnSpc>
                <a:spcPct val="80000"/>
              </a:lnSpc>
              <a:defRPr/>
            </a:pPr>
            <a:endParaRPr lang="en-US" sz="2000" b="1" dirty="0">
              <a:solidFill>
                <a:schemeClr val="accent6"/>
              </a:solidFill>
            </a:endParaRPr>
          </a:p>
          <a:p>
            <a:pPr eaLnBrk="1" hangingPunct="1">
              <a:lnSpc>
                <a:spcPct val="80000"/>
              </a:lnSpc>
              <a:defRPr/>
            </a:pPr>
            <a:endParaRPr lang="en-US" sz="2000" b="1" dirty="0">
              <a:solidFill>
                <a:schemeClr val="accent6"/>
              </a:solidFill>
            </a:endParaRPr>
          </a:p>
          <a:p>
            <a:pPr eaLnBrk="1" hangingPunct="1">
              <a:lnSpc>
                <a:spcPct val="80000"/>
              </a:lnSpc>
              <a:defRPr/>
            </a:pPr>
            <a:r>
              <a:rPr lang="es-CO" sz="2400" b="1" dirty="0" smtClean="0">
                <a:solidFill>
                  <a:schemeClr val="accent6"/>
                </a:solidFill>
              </a:rPr>
              <a:t>                                                 </a:t>
            </a:r>
          </a:p>
          <a:p>
            <a:pPr eaLnBrk="1" hangingPunct="1">
              <a:lnSpc>
                <a:spcPct val="80000"/>
              </a:lnSpc>
              <a:defRPr/>
            </a:pPr>
            <a:endParaRPr lang="es-CO" sz="2400" b="1" dirty="0">
              <a:solidFill>
                <a:schemeClr val="accent6"/>
              </a:solidFill>
              <a:latin typeface="Times New Roman" pitchFamily="18" charset="0"/>
              <a:cs typeface="Times New Roman" pitchFamily="18" charset="0"/>
            </a:endParaRPr>
          </a:p>
          <a:p>
            <a:pPr eaLnBrk="1" hangingPunct="1">
              <a:lnSpc>
                <a:spcPct val="80000"/>
              </a:lnSpc>
              <a:defRPr/>
            </a:pPr>
            <a:endParaRPr lang="es-CO" sz="2400" b="1" dirty="0" smtClean="0">
              <a:solidFill>
                <a:schemeClr val="accent6"/>
              </a:solidFill>
              <a:latin typeface="Times New Roman" pitchFamily="18" charset="0"/>
              <a:cs typeface="Times New Roman" pitchFamily="18" charset="0"/>
            </a:endParaRPr>
          </a:p>
          <a:p>
            <a:pPr eaLnBrk="1" hangingPunct="1">
              <a:lnSpc>
                <a:spcPct val="80000"/>
              </a:lnSpc>
              <a:defRPr/>
            </a:pPr>
            <a:endParaRPr lang="es-CO" sz="2400" b="1" dirty="0">
              <a:solidFill>
                <a:srgbClr val="0A0EC0"/>
              </a:solidFill>
              <a:latin typeface="Times New Roman" pitchFamily="18" charset="0"/>
              <a:cs typeface="Times New Roman" pitchFamily="18" charset="0"/>
            </a:endParaRPr>
          </a:p>
          <a:p>
            <a:pPr algn="r" eaLnBrk="1" hangingPunct="1">
              <a:lnSpc>
                <a:spcPct val="80000"/>
              </a:lnSpc>
              <a:defRPr/>
            </a:pPr>
            <a:r>
              <a:rPr lang="es-CO" sz="2400" b="1" dirty="0" smtClean="0">
                <a:solidFill>
                  <a:srgbClr val="0A0EC0"/>
                </a:solidFill>
                <a:latin typeface="Times New Roman" pitchFamily="18" charset="0"/>
                <a:cs typeface="Times New Roman" pitchFamily="18" charset="0"/>
              </a:rPr>
              <a:t>Profesor </a:t>
            </a:r>
            <a:r>
              <a:rPr lang="es-CO" sz="2400" b="1" dirty="0">
                <a:solidFill>
                  <a:srgbClr val="0A0EC0"/>
                </a:solidFill>
                <a:latin typeface="Times New Roman" pitchFamily="18" charset="0"/>
                <a:cs typeface="Times New Roman" pitchFamily="18" charset="0"/>
              </a:rPr>
              <a:t>Dr. Francisco García S.</a:t>
            </a:r>
          </a:p>
          <a:p>
            <a:pPr eaLnBrk="1" hangingPunct="1">
              <a:lnSpc>
                <a:spcPct val="80000"/>
              </a:lnSpc>
              <a:defRPr/>
            </a:pPr>
            <a:endParaRPr lang="es-ES_tradnl" sz="2000" dirty="0"/>
          </a:p>
        </p:txBody>
      </p:sp>
    </p:spTree>
    <p:extLst>
      <p:ext uri="{BB962C8B-B14F-4D97-AF65-F5344CB8AC3E}">
        <p14:creationId xmlns:p14="http://schemas.microsoft.com/office/powerpoint/2010/main" val="4244166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742310" y="563371"/>
            <a:ext cx="3917315" cy="740410"/>
          </a:xfrm>
          <a:prstGeom prst="rect">
            <a:avLst/>
          </a:prstGeom>
        </p:spPr>
        <p:txBody>
          <a:bodyPr vert="horz" wrap="square" lIns="0" tIns="0" rIns="0" bIns="0" rtlCol="0">
            <a:spAutoFit/>
          </a:bodyPr>
          <a:lstStyle/>
          <a:p>
            <a:pPr algn="ctr">
              <a:lnSpc>
                <a:spcPts val="2875"/>
              </a:lnSpc>
            </a:pPr>
            <a:r>
              <a:rPr spc="-5" dirty="0"/>
              <a:t>Inventarios</a:t>
            </a:r>
          </a:p>
          <a:p>
            <a:pPr algn="ctr">
              <a:lnSpc>
                <a:spcPts val="2875"/>
              </a:lnSpc>
            </a:pPr>
            <a:r>
              <a:rPr spc="-5" dirty="0"/>
              <a:t>Teoría del Lote</a:t>
            </a:r>
            <a:r>
              <a:rPr spc="-90" dirty="0"/>
              <a:t> </a:t>
            </a:r>
            <a:r>
              <a:rPr spc="-5" dirty="0"/>
              <a:t>Económico</a:t>
            </a:r>
          </a:p>
        </p:txBody>
      </p:sp>
      <p:sp>
        <p:nvSpPr>
          <p:cNvPr id="3" name="object 3"/>
          <p:cNvSpPr txBox="1"/>
          <p:nvPr/>
        </p:nvSpPr>
        <p:spPr>
          <a:xfrm>
            <a:off x="1254125" y="1663953"/>
            <a:ext cx="6762750" cy="4357603"/>
          </a:xfrm>
          <a:prstGeom prst="rect">
            <a:avLst/>
          </a:prstGeom>
        </p:spPr>
        <p:txBody>
          <a:bodyPr vert="horz" wrap="square" lIns="0" tIns="0" rIns="0" bIns="0" rtlCol="0">
            <a:spAutoFit/>
          </a:bodyPr>
          <a:lstStyle/>
          <a:p>
            <a:pPr marL="12700" marR="171450" algn="just">
              <a:lnSpc>
                <a:spcPct val="100000"/>
              </a:lnSpc>
            </a:pPr>
            <a:r>
              <a:rPr sz="1600" spc="-5" dirty="0">
                <a:latin typeface="Arial"/>
                <a:cs typeface="Arial"/>
              </a:rPr>
              <a:t>El modelo básico del pedido económico (EOQ) es una de las técnicas de  control de inventarios más antiguas </a:t>
            </a:r>
            <a:r>
              <a:rPr sz="1600" dirty="0">
                <a:latin typeface="Arial"/>
                <a:cs typeface="Arial"/>
              </a:rPr>
              <a:t>y </a:t>
            </a:r>
            <a:r>
              <a:rPr sz="1600" spc="-5" dirty="0">
                <a:latin typeface="Arial"/>
                <a:cs typeface="Arial"/>
              </a:rPr>
              <a:t>más conocidas. Esta técnica es  relativamente fácil de usar, </a:t>
            </a:r>
            <a:r>
              <a:rPr sz="1600" dirty="0">
                <a:latin typeface="Arial"/>
                <a:cs typeface="Arial"/>
              </a:rPr>
              <a:t>pero </a:t>
            </a:r>
            <a:r>
              <a:rPr sz="1600" spc="-5" dirty="0">
                <a:latin typeface="Arial"/>
                <a:cs typeface="Arial"/>
              </a:rPr>
              <a:t>parte de varios</a:t>
            </a:r>
            <a:r>
              <a:rPr sz="1600" spc="10" dirty="0">
                <a:latin typeface="Arial"/>
                <a:cs typeface="Arial"/>
              </a:rPr>
              <a:t> </a:t>
            </a:r>
            <a:r>
              <a:rPr sz="1600" spc="-5" dirty="0">
                <a:latin typeface="Arial"/>
                <a:cs typeface="Arial"/>
              </a:rPr>
              <a:t>supuestos:</a:t>
            </a:r>
            <a:endParaRPr sz="1600" dirty="0">
              <a:latin typeface="Arial"/>
              <a:cs typeface="Arial"/>
            </a:endParaRPr>
          </a:p>
          <a:p>
            <a:pPr algn="just">
              <a:lnSpc>
                <a:spcPct val="100000"/>
              </a:lnSpc>
            </a:pPr>
            <a:endParaRPr sz="1600" dirty="0">
              <a:latin typeface="Times New Roman"/>
              <a:cs typeface="Times New Roman"/>
            </a:endParaRPr>
          </a:p>
          <a:p>
            <a:pPr algn="just">
              <a:lnSpc>
                <a:spcPct val="100000"/>
              </a:lnSpc>
              <a:spcBef>
                <a:spcPts val="5"/>
              </a:spcBef>
            </a:pPr>
            <a:endParaRPr sz="1750" dirty="0">
              <a:latin typeface="Times New Roman"/>
              <a:cs typeface="Times New Roman"/>
            </a:endParaRPr>
          </a:p>
          <a:p>
            <a:pPr marL="12700" algn="just">
              <a:lnSpc>
                <a:spcPct val="100000"/>
              </a:lnSpc>
              <a:buChar char="•"/>
              <a:tabLst>
                <a:tab pos="140970" algn="l"/>
              </a:tabLst>
            </a:pPr>
            <a:r>
              <a:rPr sz="1600" spc="-5" dirty="0">
                <a:latin typeface="Arial"/>
                <a:cs typeface="Arial"/>
              </a:rPr>
              <a:t>La demanda es conocida, constante </a:t>
            </a:r>
            <a:r>
              <a:rPr sz="1600" dirty="0">
                <a:latin typeface="Arial"/>
                <a:cs typeface="Arial"/>
              </a:rPr>
              <a:t>e</a:t>
            </a:r>
            <a:r>
              <a:rPr sz="1600" spc="-15" dirty="0">
                <a:latin typeface="Arial"/>
                <a:cs typeface="Arial"/>
              </a:rPr>
              <a:t> </a:t>
            </a:r>
            <a:r>
              <a:rPr sz="1600" spc="-5" dirty="0">
                <a:latin typeface="Arial"/>
                <a:cs typeface="Arial"/>
              </a:rPr>
              <a:t>independiente.</a:t>
            </a:r>
            <a:endParaRPr sz="1600" dirty="0">
              <a:latin typeface="Arial"/>
              <a:cs typeface="Arial"/>
            </a:endParaRPr>
          </a:p>
          <a:p>
            <a:pPr marL="12700" marR="97155" algn="just">
              <a:lnSpc>
                <a:spcPct val="100000"/>
              </a:lnSpc>
              <a:spcBef>
                <a:spcPts val="965"/>
              </a:spcBef>
              <a:buChar char="•"/>
              <a:tabLst>
                <a:tab pos="140970" algn="l"/>
              </a:tabLst>
            </a:pPr>
            <a:r>
              <a:rPr sz="1600" dirty="0">
                <a:latin typeface="Arial"/>
                <a:cs typeface="Arial"/>
              </a:rPr>
              <a:t>El </a:t>
            </a:r>
            <a:r>
              <a:rPr sz="1600" spc="-5" dirty="0">
                <a:latin typeface="Arial"/>
                <a:cs typeface="Arial"/>
              </a:rPr>
              <a:t>plazo de entrega (es decir, el tiempo desde que cursa el pedido hasta  que se recibe la mercancía) es conocido.</a:t>
            </a:r>
            <a:endParaRPr sz="1600" dirty="0">
              <a:latin typeface="Arial"/>
              <a:cs typeface="Arial"/>
            </a:endParaRPr>
          </a:p>
          <a:p>
            <a:pPr marL="12700" marR="5080" algn="just">
              <a:lnSpc>
                <a:spcPct val="100000"/>
              </a:lnSpc>
              <a:spcBef>
                <a:spcPts val="965"/>
              </a:spcBef>
              <a:buChar char="•"/>
              <a:tabLst>
                <a:tab pos="140970" algn="l"/>
              </a:tabLst>
            </a:pPr>
            <a:r>
              <a:rPr sz="1600" spc="-5" dirty="0">
                <a:latin typeface="Arial"/>
                <a:cs typeface="Arial"/>
              </a:rPr>
              <a:t>La recepción del inventario es instantánea </a:t>
            </a:r>
            <a:r>
              <a:rPr sz="1600" dirty="0">
                <a:latin typeface="Arial"/>
                <a:cs typeface="Arial"/>
              </a:rPr>
              <a:t>y </a:t>
            </a:r>
            <a:r>
              <a:rPr sz="1600" spc="-5" dirty="0">
                <a:latin typeface="Arial"/>
                <a:cs typeface="Arial"/>
              </a:rPr>
              <a:t>completa. En otras palabras,  el inventario de un pedido llega en una sola</a:t>
            </a:r>
            <a:r>
              <a:rPr sz="1600" spc="-30" dirty="0">
                <a:latin typeface="Arial"/>
                <a:cs typeface="Arial"/>
              </a:rPr>
              <a:t> </a:t>
            </a:r>
            <a:r>
              <a:rPr sz="1600" spc="-5" dirty="0">
                <a:latin typeface="Arial"/>
                <a:cs typeface="Arial"/>
              </a:rPr>
              <a:t>remesa.</a:t>
            </a:r>
            <a:endParaRPr sz="1600" dirty="0">
              <a:latin typeface="Arial"/>
              <a:cs typeface="Arial"/>
            </a:endParaRPr>
          </a:p>
          <a:p>
            <a:pPr marL="140335" indent="-127635" algn="just">
              <a:lnSpc>
                <a:spcPct val="100000"/>
              </a:lnSpc>
              <a:spcBef>
                <a:spcPts val="965"/>
              </a:spcBef>
              <a:buChar char="•"/>
              <a:tabLst>
                <a:tab pos="140970" algn="l"/>
              </a:tabLst>
            </a:pPr>
            <a:r>
              <a:rPr sz="1600" dirty="0">
                <a:latin typeface="Arial"/>
                <a:cs typeface="Arial"/>
              </a:rPr>
              <a:t>No </a:t>
            </a:r>
            <a:r>
              <a:rPr sz="1600" spc="-5" dirty="0">
                <a:latin typeface="Arial"/>
                <a:cs typeface="Arial"/>
              </a:rPr>
              <a:t>hay posibilidad de descuentos por volumen del</a:t>
            </a:r>
            <a:r>
              <a:rPr sz="1600" spc="-30" dirty="0">
                <a:latin typeface="Arial"/>
                <a:cs typeface="Arial"/>
              </a:rPr>
              <a:t> </a:t>
            </a:r>
            <a:r>
              <a:rPr sz="1600" spc="-5" dirty="0">
                <a:latin typeface="Arial"/>
                <a:cs typeface="Arial"/>
              </a:rPr>
              <a:t>pedido.</a:t>
            </a:r>
            <a:endParaRPr sz="1600" dirty="0">
              <a:latin typeface="Arial"/>
              <a:cs typeface="Arial"/>
            </a:endParaRPr>
          </a:p>
          <a:p>
            <a:pPr marL="12700" marR="671830" algn="just">
              <a:lnSpc>
                <a:spcPct val="100000"/>
              </a:lnSpc>
              <a:spcBef>
                <a:spcPts val="969"/>
              </a:spcBef>
              <a:buChar char="•"/>
              <a:tabLst>
                <a:tab pos="140970" algn="l"/>
              </a:tabLst>
            </a:pPr>
            <a:r>
              <a:rPr sz="1600" dirty="0">
                <a:latin typeface="Arial"/>
                <a:cs typeface="Arial"/>
              </a:rPr>
              <a:t>Los únicos </a:t>
            </a:r>
            <a:r>
              <a:rPr sz="1600" spc="-5" dirty="0">
                <a:latin typeface="Arial"/>
                <a:cs typeface="Arial"/>
              </a:rPr>
              <a:t>costes variables </a:t>
            </a:r>
            <a:r>
              <a:rPr sz="1600" dirty="0">
                <a:latin typeface="Arial"/>
                <a:cs typeface="Arial"/>
              </a:rPr>
              <a:t>son </a:t>
            </a:r>
            <a:r>
              <a:rPr sz="1600" spc="-5" dirty="0">
                <a:latin typeface="Arial"/>
                <a:cs typeface="Arial"/>
              </a:rPr>
              <a:t>los </a:t>
            </a:r>
            <a:r>
              <a:rPr sz="1600" dirty="0">
                <a:latin typeface="Arial"/>
                <a:cs typeface="Arial"/>
              </a:rPr>
              <a:t>costes de orden, y el coste de  </a:t>
            </a:r>
            <a:r>
              <a:rPr sz="1600" spc="-5" dirty="0">
                <a:latin typeface="Arial"/>
                <a:cs typeface="Arial"/>
              </a:rPr>
              <a:t>mantenimiento del inventario </a:t>
            </a:r>
            <a:r>
              <a:rPr sz="1600" dirty="0">
                <a:latin typeface="Arial"/>
                <a:cs typeface="Arial"/>
              </a:rPr>
              <a:t>a </a:t>
            </a:r>
            <a:r>
              <a:rPr sz="1600" spc="-5" dirty="0">
                <a:latin typeface="Arial"/>
                <a:cs typeface="Arial"/>
              </a:rPr>
              <a:t>lo largo del</a:t>
            </a:r>
            <a:r>
              <a:rPr sz="1600" spc="-15" dirty="0">
                <a:latin typeface="Arial"/>
                <a:cs typeface="Arial"/>
              </a:rPr>
              <a:t> </a:t>
            </a:r>
            <a:r>
              <a:rPr sz="1600" spc="-5" dirty="0">
                <a:latin typeface="Arial"/>
                <a:cs typeface="Arial"/>
              </a:rPr>
              <a:t>tiempo.</a:t>
            </a:r>
            <a:endParaRPr sz="1600" dirty="0">
              <a:latin typeface="Arial"/>
              <a:cs typeface="Arial"/>
            </a:endParaRPr>
          </a:p>
          <a:p>
            <a:pPr marL="12700" marR="95250" algn="just">
              <a:lnSpc>
                <a:spcPct val="100000"/>
              </a:lnSpc>
              <a:spcBef>
                <a:spcPts val="969"/>
              </a:spcBef>
            </a:pPr>
            <a:r>
              <a:rPr sz="1600" spc="-5" dirty="0">
                <a:latin typeface="Arial"/>
                <a:cs typeface="Arial"/>
              </a:rPr>
              <a:t>•Se puede evitar completamente el agotamiento del stock si se cursan los  pedidos </a:t>
            </a:r>
            <a:r>
              <a:rPr sz="1600" dirty="0">
                <a:latin typeface="Arial"/>
                <a:cs typeface="Arial"/>
              </a:rPr>
              <a:t>a</a:t>
            </a:r>
            <a:r>
              <a:rPr sz="1600" spc="-80" dirty="0">
                <a:latin typeface="Arial"/>
                <a:cs typeface="Arial"/>
              </a:rPr>
              <a:t> </a:t>
            </a:r>
            <a:r>
              <a:rPr sz="1600" spc="-5" dirty="0">
                <a:latin typeface="Arial"/>
                <a:cs typeface="Arial"/>
              </a:rPr>
              <a:t>tiempo</a:t>
            </a:r>
            <a:endParaRPr sz="1600" dirty="0">
              <a:latin typeface="Arial"/>
              <a:cs typeface="Aria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742310" y="563371"/>
            <a:ext cx="3917315" cy="740410"/>
          </a:xfrm>
          <a:prstGeom prst="rect">
            <a:avLst/>
          </a:prstGeom>
        </p:spPr>
        <p:txBody>
          <a:bodyPr vert="horz" wrap="square" lIns="0" tIns="0" rIns="0" bIns="0" rtlCol="0">
            <a:spAutoFit/>
          </a:bodyPr>
          <a:lstStyle/>
          <a:p>
            <a:pPr algn="ctr">
              <a:lnSpc>
                <a:spcPts val="2875"/>
              </a:lnSpc>
            </a:pPr>
            <a:r>
              <a:rPr spc="-5" dirty="0"/>
              <a:t>Inventarios</a:t>
            </a:r>
          </a:p>
          <a:p>
            <a:pPr algn="ctr">
              <a:lnSpc>
                <a:spcPts val="2875"/>
              </a:lnSpc>
            </a:pPr>
            <a:r>
              <a:rPr spc="-5" dirty="0"/>
              <a:t>Teoría del Lote</a:t>
            </a:r>
            <a:r>
              <a:rPr spc="-90" dirty="0"/>
              <a:t> </a:t>
            </a:r>
            <a:r>
              <a:rPr spc="-5" dirty="0"/>
              <a:t>Económico</a:t>
            </a:r>
          </a:p>
        </p:txBody>
      </p:sp>
      <p:sp>
        <p:nvSpPr>
          <p:cNvPr id="3" name="object 3"/>
          <p:cNvSpPr txBox="1"/>
          <p:nvPr/>
        </p:nvSpPr>
        <p:spPr>
          <a:xfrm>
            <a:off x="1254137" y="1663953"/>
            <a:ext cx="6630034" cy="499109"/>
          </a:xfrm>
          <a:prstGeom prst="rect">
            <a:avLst/>
          </a:prstGeom>
        </p:spPr>
        <p:txBody>
          <a:bodyPr vert="horz" wrap="square" lIns="0" tIns="0" rIns="0" bIns="0" rtlCol="0">
            <a:spAutoFit/>
          </a:bodyPr>
          <a:lstStyle/>
          <a:p>
            <a:pPr marL="12700" marR="5080">
              <a:lnSpc>
                <a:spcPct val="100000"/>
              </a:lnSpc>
            </a:pPr>
            <a:r>
              <a:rPr sz="1600" spc="-5" dirty="0">
                <a:latin typeface="Arial"/>
                <a:cs typeface="Arial"/>
              </a:rPr>
              <a:t>Con estos supuestos, el gráfico de utilización de inventarios </a:t>
            </a:r>
            <a:r>
              <a:rPr sz="1600" dirty="0">
                <a:latin typeface="Arial"/>
                <a:cs typeface="Arial"/>
              </a:rPr>
              <a:t>a </a:t>
            </a:r>
            <a:r>
              <a:rPr sz="1600" spc="-5" dirty="0">
                <a:latin typeface="Arial"/>
                <a:cs typeface="Arial"/>
              </a:rPr>
              <a:t>lo largo del  tiempo tiene forma de diente de</a:t>
            </a:r>
            <a:r>
              <a:rPr sz="1600" spc="-15" dirty="0">
                <a:latin typeface="Arial"/>
                <a:cs typeface="Arial"/>
              </a:rPr>
              <a:t> </a:t>
            </a:r>
            <a:r>
              <a:rPr sz="1600" spc="-5" dirty="0">
                <a:latin typeface="Arial"/>
                <a:cs typeface="Arial"/>
              </a:rPr>
              <a:t>sierra.</a:t>
            </a:r>
            <a:endParaRPr sz="1600">
              <a:latin typeface="Arial"/>
              <a:cs typeface="Arial"/>
            </a:endParaRPr>
          </a:p>
        </p:txBody>
      </p:sp>
      <p:sp>
        <p:nvSpPr>
          <p:cNvPr id="4" name="object 4"/>
          <p:cNvSpPr/>
          <p:nvPr/>
        </p:nvSpPr>
        <p:spPr>
          <a:xfrm>
            <a:off x="1822335" y="2629916"/>
            <a:ext cx="0" cy="3672204"/>
          </a:xfrm>
          <a:custGeom>
            <a:avLst/>
            <a:gdLst/>
            <a:ahLst/>
            <a:cxnLst/>
            <a:rect l="l" t="t" r="r" b="b"/>
            <a:pathLst>
              <a:path h="3672204">
                <a:moveTo>
                  <a:pt x="0" y="0"/>
                </a:moveTo>
                <a:lnTo>
                  <a:pt x="0" y="3672078"/>
                </a:lnTo>
              </a:path>
            </a:pathLst>
          </a:custGeom>
          <a:ln w="9525">
            <a:solidFill>
              <a:srgbClr val="000000"/>
            </a:solidFill>
          </a:ln>
        </p:spPr>
        <p:txBody>
          <a:bodyPr wrap="square" lIns="0" tIns="0" rIns="0" bIns="0" rtlCol="0"/>
          <a:lstStyle/>
          <a:p>
            <a:endParaRPr/>
          </a:p>
        </p:txBody>
      </p:sp>
      <p:sp>
        <p:nvSpPr>
          <p:cNvPr id="5" name="object 5"/>
          <p:cNvSpPr/>
          <p:nvPr/>
        </p:nvSpPr>
        <p:spPr>
          <a:xfrm>
            <a:off x="1822335" y="6014720"/>
            <a:ext cx="6409690" cy="0"/>
          </a:xfrm>
          <a:custGeom>
            <a:avLst/>
            <a:gdLst/>
            <a:ahLst/>
            <a:cxnLst/>
            <a:rect l="l" t="t" r="r" b="b"/>
            <a:pathLst>
              <a:path w="6409690">
                <a:moveTo>
                  <a:pt x="0" y="0"/>
                </a:moveTo>
                <a:lnTo>
                  <a:pt x="6409181" y="0"/>
                </a:lnTo>
              </a:path>
            </a:pathLst>
          </a:custGeom>
          <a:ln w="9525">
            <a:solidFill>
              <a:srgbClr val="000000"/>
            </a:solidFill>
          </a:ln>
        </p:spPr>
        <p:txBody>
          <a:bodyPr wrap="square" lIns="0" tIns="0" rIns="0" bIns="0" rtlCol="0"/>
          <a:lstStyle/>
          <a:p>
            <a:endParaRPr/>
          </a:p>
        </p:txBody>
      </p:sp>
      <p:sp>
        <p:nvSpPr>
          <p:cNvPr id="6" name="object 6"/>
          <p:cNvSpPr/>
          <p:nvPr/>
        </p:nvSpPr>
        <p:spPr>
          <a:xfrm>
            <a:off x="5207139" y="3422396"/>
            <a:ext cx="1729105" cy="2592705"/>
          </a:xfrm>
          <a:custGeom>
            <a:avLst/>
            <a:gdLst/>
            <a:ahLst/>
            <a:cxnLst/>
            <a:rect l="l" t="t" r="r" b="b"/>
            <a:pathLst>
              <a:path w="1729104" h="2592704">
                <a:moveTo>
                  <a:pt x="0" y="0"/>
                </a:moveTo>
                <a:lnTo>
                  <a:pt x="1728977" y="2592324"/>
                </a:lnTo>
              </a:path>
            </a:pathLst>
          </a:custGeom>
          <a:ln w="9525">
            <a:solidFill>
              <a:srgbClr val="000000"/>
            </a:solidFill>
          </a:ln>
        </p:spPr>
        <p:txBody>
          <a:bodyPr wrap="square" lIns="0" tIns="0" rIns="0" bIns="0" rtlCol="0"/>
          <a:lstStyle/>
          <a:p>
            <a:endParaRPr/>
          </a:p>
        </p:txBody>
      </p:sp>
      <p:sp>
        <p:nvSpPr>
          <p:cNvPr id="7" name="object 7"/>
          <p:cNvSpPr/>
          <p:nvPr/>
        </p:nvSpPr>
        <p:spPr>
          <a:xfrm>
            <a:off x="1822335" y="3422396"/>
            <a:ext cx="1729105" cy="2592705"/>
          </a:xfrm>
          <a:custGeom>
            <a:avLst/>
            <a:gdLst/>
            <a:ahLst/>
            <a:cxnLst/>
            <a:rect l="l" t="t" r="r" b="b"/>
            <a:pathLst>
              <a:path w="1729104" h="2592704">
                <a:moveTo>
                  <a:pt x="0" y="0"/>
                </a:moveTo>
                <a:lnTo>
                  <a:pt x="1728977" y="2592324"/>
                </a:lnTo>
              </a:path>
            </a:pathLst>
          </a:custGeom>
          <a:ln w="9525">
            <a:solidFill>
              <a:srgbClr val="000000"/>
            </a:solidFill>
          </a:ln>
        </p:spPr>
        <p:txBody>
          <a:bodyPr wrap="square" lIns="0" tIns="0" rIns="0" bIns="0" rtlCol="0"/>
          <a:lstStyle/>
          <a:p>
            <a:endParaRPr/>
          </a:p>
        </p:txBody>
      </p:sp>
      <p:sp>
        <p:nvSpPr>
          <p:cNvPr id="8" name="object 8"/>
          <p:cNvSpPr/>
          <p:nvPr/>
        </p:nvSpPr>
        <p:spPr>
          <a:xfrm>
            <a:off x="3479685" y="3422396"/>
            <a:ext cx="1729105" cy="2592705"/>
          </a:xfrm>
          <a:custGeom>
            <a:avLst/>
            <a:gdLst/>
            <a:ahLst/>
            <a:cxnLst/>
            <a:rect l="l" t="t" r="r" b="b"/>
            <a:pathLst>
              <a:path w="1729104" h="2592704">
                <a:moveTo>
                  <a:pt x="0" y="0"/>
                </a:moveTo>
                <a:lnTo>
                  <a:pt x="1728978" y="2592323"/>
                </a:lnTo>
              </a:path>
            </a:pathLst>
          </a:custGeom>
          <a:ln w="9524">
            <a:solidFill>
              <a:srgbClr val="000000"/>
            </a:solidFill>
          </a:ln>
        </p:spPr>
        <p:txBody>
          <a:bodyPr wrap="square" lIns="0" tIns="0" rIns="0" bIns="0" rtlCol="0"/>
          <a:lstStyle/>
          <a:p>
            <a:endParaRPr/>
          </a:p>
        </p:txBody>
      </p:sp>
      <p:sp>
        <p:nvSpPr>
          <p:cNvPr id="9" name="object 9"/>
          <p:cNvSpPr/>
          <p:nvPr/>
        </p:nvSpPr>
        <p:spPr>
          <a:xfrm>
            <a:off x="3479685" y="3422396"/>
            <a:ext cx="71755" cy="2592705"/>
          </a:xfrm>
          <a:custGeom>
            <a:avLst/>
            <a:gdLst/>
            <a:ahLst/>
            <a:cxnLst/>
            <a:rect l="l" t="t" r="r" b="b"/>
            <a:pathLst>
              <a:path w="71754" h="2592704">
                <a:moveTo>
                  <a:pt x="71628" y="2592324"/>
                </a:moveTo>
                <a:lnTo>
                  <a:pt x="0" y="0"/>
                </a:lnTo>
              </a:path>
            </a:pathLst>
          </a:custGeom>
          <a:ln w="9525">
            <a:solidFill>
              <a:srgbClr val="000000"/>
            </a:solidFill>
          </a:ln>
        </p:spPr>
        <p:txBody>
          <a:bodyPr wrap="square" lIns="0" tIns="0" rIns="0" bIns="0" rtlCol="0"/>
          <a:lstStyle/>
          <a:p>
            <a:endParaRPr/>
          </a:p>
        </p:txBody>
      </p:sp>
      <p:sp>
        <p:nvSpPr>
          <p:cNvPr id="10" name="object 10"/>
          <p:cNvSpPr/>
          <p:nvPr/>
        </p:nvSpPr>
        <p:spPr>
          <a:xfrm>
            <a:off x="5207139" y="3422396"/>
            <a:ext cx="0" cy="2592705"/>
          </a:xfrm>
          <a:custGeom>
            <a:avLst/>
            <a:gdLst/>
            <a:ahLst/>
            <a:cxnLst/>
            <a:rect l="l" t="t" r="r" b="b"/>
            <a:pathLst>
              <a:path h="2592704">
                <a:moveTo>
                  <a:pt x="0" y="2592324"/>
                </a:moveTo>
                <a:lnTo>
                  <a:pt x="0" y="0"/>
                </a:lnTo>
              </a:path>
            </a:pathLst>
          </a:custGeom>
          <a:ln w="9525">
            <a:solidFill>
              <a:srgbClr val="000000"/>
            </a:solidFill>
          </a:ln>
        </p:spPr>
        <p:txBody>
          <a:bodyPr wrap="square" lIns="0" tIns="0" rIns="0" bIns="0" rtlCol="0"/>
          <a:lstStyle/>
          <a:p>
            <a:endParaRPr/>
          </a:p>
        </p:txBody>
      </p:sp>
      <p:sp>
        <p:nvSpPr>
          <p:cNvPr id="11" name="object 11"/>
          <p:cNvSpPr txBox="1"/>
          <p:nvPr/>
        </p:nvSpPr>
        <p:spPr>
          <a:xfrm>
            <a:off x="411360" y="2960623"/>
            <a:ext cx="1021080" cy="833755"/>
          </a:xfrm>
          <a:prstGeom prst="rect">
            <a:avLst/>
          </a:prstGeom>
        </p:spPr>
        <p:txBody>
          <a:bodyPr vert="horz" wrap="square" lIns="0" tIns="0" rIns="0" bIns="0" rtlCol="0">
            <a:spAutoFit/>
          </a:bodyPr>
          <a:lstStyle/>
          <a:p>
            <a:pPr marL="19685" marR="11430" algn="ctr">
              <a:lnSpc>
                <a:spcPct val="100000"/>
              </a:lnSpc>
            </a:pPr>
            <a:r>
              <a:rPr sz="1200" spc="-5" dirty="0">
                <a:latin typeface="Arial"/>
                <a:cs typeface="Arial"/>
              </a:rPr>
              <a:t>Tamaño </a:t>
            </a:r>
            <a:r>
              <a:rPr sz="1200" spc="-15" dirty="0">
                <a:latin typeface="Arial"/>
                <a:cs typeface="Arial"/>
              </a:rPr>
              <a:t>del  </a:t>
            </a:r>
            <a:r>
              <a:rPr sz="1200" spc="-10" dirty="0">
                <a:latin typeface="Arial"/>
                <a:cs typeface="Arial"/>
              </a:rPr>
              <a:t>pedido </a:t>
            </a:r>
            <a:r>
              <a:rPr sz="1200" dirty="0">
                <a:latin typeface="Arial"/>
                <a:cs typeface="Arial"/>
              </a:rPr>
              <a:t>=</a:t>
            </a:r>
            <a:r>
              <a:rPr sz="1200" spc="-65" dirty="0">
                <a:latin typeface="Arial"/>
                <a:cs typeface="Arial"/>
              </a:rPr>
              <a:t> </a:t>
            </a:r>
            <a:r>
              <a:rPr sz="1200" dirty="0">
                <a:latin typeface="Arial"/>
                <a:cs typeface="Arial"/>
              </a:rPr>
              <a:t>Q</a:t>
            </a:r>
            <a:endParaRPr sz="1200">
              <a:latin typeface="Arial"/>
              <a:cs typeface="Arial"/>
            </a:endParaRPr>
          </a:p>
          <a:p>
            <a:pPr marL="12700" marR="5080" indent="635" algn="ctr">
              <a:lnSpc>
                <a:spcPct val="100000"/>
              </a:lnSpc>
              <a:spcBef>
                <a:spcPts val="725"/>
              </a:spcBef>
            </a:pPr>
            <a:r>
              <a:rPr sz="1200" spc="-5" dirty="0">
                <a:latin typeface="Arial"/>
                <a:cs typeface="Arial"/>
              </a:rPr>
              <a:t>(máximo nivel  de</a:t>
            </a:r>
            <a:r>
              <a:rPr sz="1200" spc="-45" dirty="0">
                <a:latin typeface="Arial"/>
                <a:cs typeface="Arial"/>
              </a:rPr>
              <a:t> </a:t>
            </a:r>
            <a:r>
              <a:rPr sz="1200" spc="-10" dirty="0">
                <a:latin typeface="Arial"/>
                <a:cs typeface="Arial"/>
              </a:rPr>
              <a:t>inventarios)</a:t>
            </a:r>
            <a:endParaRPr sz="1200">
              <a:latin typeface="Arial"/>
              <a:cs typeface="Arial"/>
            </a:endParaRPr>
          </a:p>
        </p:txBody>
      </p:sp>
      <p:sp>
        <p:nvSpPr>
          <p:cNvPr id="12" name="object 12"/>
          <p:cNvSpPr/>
          <p:nvPr/>
        </p:nvSpPr>
        <p:spPr>
          <a:xfrm>
            <a:off x="1314843" y="3346196"/>
            <a:ext cx="436880" cy="101600"/>
          </a:xfrm>
          <a:custGeom>
            <a:avLst/>
            <a:gdLst/>
            <a:ahLst/>
            <a:cxnLst/>
            <a:rect l="l" t="t" r="r" b="b"/>
            <a:pathLst>
              <a:path w="436880" h="101600">
                <a:moveTo>
                  <a:pt x="361944" y="58943"/>
                </a:moveTo>
                <a:lnTo>
                  <a:pt x="5333" y="0"/>
                </a:lnTo>
                <a:lnTo>
                  <a:pt x="1524" y="762"/>
                </a:lnTo>
                <a:lnTo>
                  <a:pt x="0" y="3809"/>
                </a:lnTo>
                <a:lnTo>
                  <a:pt x="762" y="7619"/>
                </a:lnTo>
                <a:lnTo>
                  <a:pt x="3809" y="9143"/>
                </a:lnTo>
                <a:lnTo>
                  <a:pt x="360349" y="68812"/>
                </a:lnTo>
                <a:lnTo>
                  <a:pt x="361944" y="58943"/>
                </a:lnTo>
                <a:close/>
              </a:path>
              <a:path w="436880" h="101600">
                <a:moveTo>
                  <a:pt x="378713" y="94060"/>
                </a:moveTo>
                <a:lnTo>
                  <a:pt x="378713" y="66293"/>
                </a:lnTo>
                <a:lnTo>
                  <a:pt x="376427" y="70103"/>
                </a:lnTo>
                <a:lnTo>
                  <a:pt x="372618" y="70865"/>
                </a:lnTo>
                <a:lnTo>
                  <a:pt x="360349" y="68812"/>
                </a:lnTo>
                <a:lnTo>
                  <a:pt x="355092" y="101345"/>
                </a:lnTo>
                <a:lnTo>
                  <a:pt x="378713" y="94060"/>
                </a:lnTo>
                <a:close/>
              </a:path>
              <a:path w="436880" h="101600">
                <a:moveTo>
                  <a:pt x="378713" y="66293"/>
                </a:moveTo>
                <a:lnTo>
                  <a:pt x="377951" y="63245"/>
                </a:lnTo>
                <a:lnTo>
                  <a:pt x="374142" y="60959"/>
                </a:lnTo>
                <a:lnTo>
                  <a:pt x="361944" y="58943"/>
                </a:lnTo>
                <a:lnTo>
                  <a:pt x="360349" y="68812"/>
                </a:lnTo>
                <a:lnTo>
                  <a:pt x="372618" y="70865"/>
                </a:lnTo>
                <a:lnTo>
                  <a:pt x="376427" y="70103"/>
                </a:lnTo>
                <a:lnTo>
                  <a:pt x="378713" y="66293"/>
                </a:lnTo>
                <a:close/>
              </a:path>
              <a:path w="436880" h="101600">
                <a:moveTo>
                  <a:pt x="436625" y="76200"/>
                </a:moveTo>
                <a:lnTo>
                  <a:pt x="367283" y="25907"/>
                </a:lnTo>
                <a:lnTo>
                  <a:pt x="361944" y="58943"/>
                </a:lnTo>
                <a:lnTo>
                  <a:pt x="374142" y="60959"/>
                </a:lnTo>
                <a:lnTo>
                  <a:pt x="377951" y="63245"/>
                </a:lnTo>
                <a:lnTo>
                  <a:pt x="378713" y="66293"/>
                </a:lnTo>
                <a:lnTo>
                  <a:pt x="378713" y="94060"/>
                </a:lnTo>
                <a:lnTo>
                  <a:pt x="436625" y="76200"/>
                </a:lnTo>
                <a:close/>
              </a:path>
            </a:pathLst>
          </a:custGeom>
          <a:solidFill>
            <a:srgbClr val="000000"/>
          </a:solidFill>
        </p:spPr>
        <p:txBody>
          <a:bodyPr wrap="square" lIns="0" tIns="0" rIns="0" bIns="0" rtlCol="0"/>
          <a:lstStyle/>
          <a:p>
            <a:endParaRPr/>
          </a:p>
        </p:txBody>
      </p:sp>
      <p:sp>
        <p:nvSpPr>
          <p:cNvPr id="13" name="object 13"/>
          <p:cNvSpPr txBox="1"/>
          <p:nvPr/>
        </p:nvSpPr>
        <p:spPr>
          <a:xfrm>
            <a:off x="342017" y="5552947"/>
            <a:ext cx="1284605" cy="483234"/>
          </a:xfrm>
          <a:prstGeom prst="rect">
            <a:avLst/>
          </a:prstGeom>
        </p:spPr>
        <p:txBody>
          <a:bodyPr vert="horz" wrap="square" lIns="0" tIns="0" rIns="0" bIns="0" rtlCol="0">
            <a:spAutoFit/>
          </a:bodyPr>
          <a:lstStyle/>
          <a:p>
            <a:pPr marR="55880" algn="r">
              <a:lnSpc>
                <a:spcPct val="100000"/>
              </a:lnSpc>
            </a:pPr>
            <a:r>
              <a:rPr sz="1200" spc="-10" dirty="0">
                <a:latin typeface="Arial"/>
                <a:cs typeface="Arial"/>
              </a:rPr>
              <a:t>Inventario</a:t>
            </a:r>
            <a:r>
              <a:rPr sz="1200" spc="-30" dirty="0">
                <a:latin typeface="Arial"/>
                <a:cs typeface="Arial"/>
              </a:rPr>
              <a:t> </a:t>
            </a:r>
            <a:r>
              <a:rPr sz="1200" spc="-10" dirty="0">
                <a:latin typeface="Arial"/>
                <a:cs typeface="Arial"/>
              </a:rPr>
              <a:t>mínimo</a:t>
            </a:r>
            <a:endParaRPr sz="1200">
              <a:latin typeface="Arial"/>
              <a:cs typeface="Arial"/>
            </a:endParaRPr>
          </a:p>
          <a:p>
            <a:pPr marR="5080" algn="r">
              <a:lnSpc>
                <a:spcPct val="100000"/>
              </a:lnSpc>
              <a:spcBef>
                <a:spcPts val="835"/>
              </a:spcBef>
            </a:pPr>
            <a:r>
              <a:rPr sz="1200" spc="-5" dirty="0">
                <a:latin typeface="Arial"/>
                <a:cs typeface="Arial"/>
              </a:rPr>
              <a:t>0</a:t>
            </a:r>
            <a:endParaRPr sz="1200">
              <a:latin typeface="Arial"/>
              <a:cs typeface="Arial"/>
            </a:endParaRPr>
          </a:p>
        </p:txBody>
      </p:sp>
      <p:sp>
        <p:nvSpPr>
          <p:cNvPr id="14" name="object 14"/>
          <p:cNvSpPr/>
          <p:nvPr/>
        </p:nvSpPr>
        <p:spPr>
          <a:xfrm>
            <a:off x="809637" y="5794502"/>
            <a:ext cx="654050" cy="169545"/>
          </a:xfrm>
          <a:custGeom>
            <a:avLst/>
            <a:gdLst/>
            <a:ahLst/>
            <a:cxnLst/>
            <a:rect l="l" t="t" r="r" b="b"/>
            <a:pathLst>
              <a:path w="654050" h="169545">
                <a:moveTo>
                  <a:pt x="580950" y="127496"/>
                </a:moveTo>
                <a:lnTo>
                  <a:pt x="6095" y="0"/>
                </a:lnTo>
                <a:lnTo>
                  <a:pt x="2285" y="762"/>
                </a:lnTo>
                <a:lnTo>
                  <a:pt x="0" y="3048"/>
                </a:lnTo>
                <a:lnTo>
                  <a:pt x="762" y="6858"/>
                </a:lnTo>
                <a:lnTo>
                  <a:pt x="3809" y="9144"/>
                </a:lnTo>
                <a:lnTo>
                  <a:pt x="578866" y="136685"/>
                </a:lnTo>
                <a:lnTo>
                  <a:pt x="580950" y="127496"/>
                </a:lnTo>
                <a:close/>
              </a:path>
              <a:path w="654050" h="169545">
                <a:moveTo>
                  <a:pt x="596645" y="162877"/>
                </a:moveTo>
                <a:lnTo>
                  <a:pt x="596645" y="136398"/>
                </a:lnTo>
                <a:lnTo>
                  <a:pt x="594359" y="139446"/>
                </a:lnTo>
                <a:lnTo>
                  <a:pt x="591312" y="139446"/>
                </a:lnTo>
                <a:lnTo>
                  <a:pt x="578866" y="136685"/>
                </a:lnTo>
                <a:lnTo>
                  <a:pt x="571500" y="169163"/>
                </a:lnTo>
                <a:lnTo>
                  <a:pt x="596645" y="162877"/>
                </a:lnTo>
                <a:close/>
              </a:path>
              <a:path w="654050" h="169545">
                <a:moveTo>
                  <a:pt x="596645" y="136398"/>
                </a:moveTo>
                <a:lnTo>
                  <a:pt x="595883" y="132587"/>
                </a:lnTo>
                <a:lnTo>
                  <a:pt x="593598" y="130301"/>
                </a:lnTo>
                <a:lnTo>
                  <a:pt x="580950" y="127496"/>
                </a:lnTo>
                <a:lnTo>
                  <a:pt x="578866" y="136685"/>
                </a:lnTo>
                <a:lnTo>
                  <a:pt x="591312" y="139446"/>
                </a:lnTo>
                <a:lnTo>
                  <a:pt x="594359" y="139446"/>
                </a:lnTo>
                <a:lnTo>
                  <a:pt x="596645" y="136398"/>
                </a:lnTo>
                <a:close/>
              </a:path>
              <a:path w="654050" h="169545">
                <a:moveTo>
                  <a:pt x="653795" y="148589"/>
                </a:moveTo>
                <a:lnTo>
                  <a:pt x="588263" y="95250"/>
                </a:lnTo>
                <a:lnTo>
                  <a:pt x="580950" y="127496"/>
                </a:lnTo>
                <a:lnTo>
                  <a:pt x="593598" y="130301"/>
                </a:lnTo>
                <a:lnTo>
                  <a:pt x="595883" y="132587"/>
                </a:lnTo>
                <a:lnTo>
                  <a:pt x="596645" y="136398"/>
                </a:lnTo>
                <a:lnTo>
                  <a:pt x="596645" y="162877"/>
                </a:lnTo>
                <a:lnTo>
                  <a:pt x="653795" y="148589"/>
                </a:lnTo>
                <a:close/>
              </a:path>
            </a:pathLst>
          </a:custGeom>
          <a:solidFill>
            <a:srgbClr val="000000"/>
          </a:solidFill>
        </p:spPr>
        <p:txBody>
          <a:bodyPr wrap="square" lIns="0" tIns="0" rIns="0" bIns="0" rtlCol="0"/>
          <a:lstStyle/>
          <a:p>
            <a:endParaRPr/>
          </a:p>
        </p:txBody>
      </p:sp>
      <p:sp>
        <p:nvSpPr>
          <p:cNvPr id="15" name="object 15"/>
          <p:cNvSpPr/>
          <p:nvPr/>
        </p:nvSpPr>
        <p:spPr>
          <a:xfrm>
            <a:off x="1822335" y="4790947"/>
            <a:ext cx="5761990" cy="0"/>
          </a:xfrm>
          <a:custGeom>
            <a:avLst/>
            <a:gdLst/>
            <a:ahLst/>
            <a:cxnLst/>
            <a:rect l="l" t="t" r="r" b="b"/>
            <a:pathLst>
              <a:path w="5761990">
                <a:moveTo>
                  <a:pt x="0" y="0"/>
                </a:moveTo>
                <a:lnTo>
                  <a:pt x="5761481" y="0"/>
                </a:lnTo>
              </a:path>
            </a:pathLst>
          </a:custGeom>
          <a:ln w="9525">
            <a:solidFill>
              <a:srgbClr val="0000FF"/>
            </a:solidFill>
            <a:prstDash val="lgDash"/>
          </a:ln>
        </p:spPr>
        <p:txBody>
          <a:bodyPr wrap="square" lIns="0" tIns="0" rIns="0" bIns="0" rtlCol="0"/>
          <a:lstStyle/>
          <a:p>
            <a:endParaRPr/>
          </a:p>
        </p:txBody>
      </p:sp>
      <p:sp>
        <p:nvSpPr>
          <p:cNvPr id="16" name="object 16"/>
          <p:cNvSpPr txBox="1"/>
          <p:nvPr/>
        </p:nvSpPr>
        <p:spPr>
          <a:xfrm>
            <a:off x="5474080" y="2888996"/>
            <a:ext cx="691515" cy="376555"/>
          </a:xfrm>
          <a:prstGeom prst="rect">
            <a:avLst/>
          </a:prstGeom>
        </p:spPr>
        <p:txBody>
          <a:bodyPr vert="horz" wrap="square" lIns="0" tIns="0" rIns="0" bIns="0" rtlCol="0">
            <a:spAutoFit/>
          </a:bodyPr>
          <a:lstStyle/>
          <a:p>
            <a:pPr marL="12700" marR="5080" indent="27940">
              <a:lnSpc>
                <a:spcPct val="100000"/>
              </a:lnSpc>
            </a:pPr>
            <a:r>
              <a:rPr sz="1200" spc="-5" dirty="0">
                <a:latin typeface="Arial"/>
                <a:cs typeface="Arial"/>
              </a:rPr>
              <a:t>Ritmo </a:t>
            </a:r>
            <a:r>
              <a:rPr sz="1200" spc="-10" dirty="0">
                <a:latin typeface="Arial"/>
                <a:cs typeface="Arial"/>
              </a:rPr>
              <a:t>de  utilización</a:t>
            </a:r>
            <a:endParaRPr sz="1200">
              <a:latin typeface="Arial"/>
              <a:cs typeface="Arial"/>
            </a:endParaRPr>
          </a:p>
        </p:txBody>
      </p:sp>
      <p:sp>
        <p:nvSpPr>
          <p:cNvPr id="17" name="object 17"/>
          <p:cNvSpPr/>
          <p:nvPr/>
        </p:nvSpPr>
        <p:spPr>
          <a:xfrm>
            <a:off x="5422785" y="3417823"/>
            <a:ext cx="220979" cy="220345"/>
          </a:xfrm>
          <a:custGeom>
            <a:avLst/>
            <a:gdLst/>
            <a:ahLst/>
            <a:cxnLst/>
            <a:rect l="l" t="t" r="r" b="b"/>
            <a:pathLst>
              <a:path w="220979" h="220345">
                <a:moveTo>
                  <a:pt x="50877" y="163231"/>
                </a:moveTo>
                <a:lnTo>
                  <a:pt x="27432" y="139446"/>
                </a:lnTo>
                <a:lnTo>
                  <a:pt x="0" y="220217"/>
                </a:lnTo>
                <a:lnTo>
                  <a:pt x="40386" y="206880"/>
                </a:lnTo>
                <a:lnTo>
                  <a:pt x="40386" y="175260"/>
                </a:lnTo>
                <a:lnTo>
                  <a:pt x="41897" y="172212"/>
                </a:lnTo>
                <a:lnTo>
                  <a:pt x="50877" y="163231"/>
                </a:lnTo>
                <a:close/>
              </a:path>
              <a:path w="220979" h="220345">
                <a:moveTo>
                  <a:pt x="57672" y="170125"/>
                </a:moveTo>
                <a:lnTo>
                  <a:pt x="50877" y="163231"/>
                </a:lnTo>
                <a:lnTo>
                  <a:pt x="41897" y="172212"/>
                </a:lnTo>
                <a:lnTo>
                  <a:pt x="40386" y="175260"/>
                </a:lnTo>
                <a:lnTo>
                  <a:pt x="41897" y="179070"/>
                </a:lnTo>
                <a:lnTo>
                  <a:pt x="44958" y="180593"/>
                </a:lnTo>
                <a:lnTo>
                  <a:pt x="48768" y="179070"/>
                </a:lnTo>
                <a:lnTo>
                  <a:pt x="57672" y="170125"/>
                </a:lnTo>
                <a:close/>
              </a:path>
              <a:path w="220979" h="220345">
                <a:moveTo>
                  <a:pt x="80759" y="193548"/>
                </a:moveTo>
                <a:lnTo>
                  <a:pt x="57672" y="170125"/>
                </a:lnTo>
                <a:lnTo>
                  <a:pt x="48768" y="179070"/>
                </a:lnTo>
                <a:lnTo>
                  <a:pt x="44958" y="180593"/>
                </a:lnTo>
                <a:lnTo>
                  <a:pt x="41897" y="179070"/>
                </a:lnTo>
                <a:lnTo>
                  <a:pt x="40386" y="175260"/>
                </a:lnTo>
                <a:lnTo>
                  <a:pt x="40386" y="206880"/>
                </a:lnTo>
                <a:lnTo>
                  <a:pt x="80759" y="193548"/>
                </a:lnTo>
                <a:close/>
              </a:path>
              <a:path w="220979" h="220345">
                <a:moveTo>
                  <a:pt x="220980" y="4572"/>
                </a:moveTo>
                <a:lnTo>
                  <a:pt x="219456" y="1524"/>
                </a:lnTo>
                <a:lnTo>
                  <a:pt x="216408" y="0"/>
                </a:lnTo>
                <a:lnTo>
                  <a:pt x="212585" y="1524"/>
                </a:lnTo>
                <a:lnTo>
                  <a:pt x="50877" y="163231"/>
                </a:lnTo>
                <a:lnTo>
                  <a:pt x="57672" y="170125"/>
                </a:lnTo>
                <a:lnTo>
                  <a:pt x="219456" y="7620"/>
                </a:lnTo>
                <a:lnTo>
                  <a:pt x="220980" y="4572"/>
                </a:lnTo>
                <a:close/>
              </a:path>
            </a:pathLst>
          </a:custGeom>
          <a:solidFill>
            <a:srgbClr val="000000"/>
          </a:solidFill>
        </p:spPr>
        <p:txBody>
          <a:bodyPr wrap="square" lIns="0" tIns="0" rIns="0" bIns="0" rtlCol="0"/>
          <a:lstStyle/>
          <a:p>
            <a:endParaRPr/>
          </a:p>
        </p:txBody>
      </p:sp>
      <p:sp>
        <p:nvSpPr>
          <p:cNvPr id="18" name="object 18"/>
          <p:cNvSpPr txBox="1"/>
          <p:nvPr/>
        </p:nvSpPr>
        <p:spPr>
          <a:xfrm>
            <a:off x="6577456" y="3320288"/>
            <a:ext cx="1148080" cy="194310"/>
          </a:xfrm>
          <a:prstGeom prst="rect">
            <a:avLst/>
          </a:prstGeom>
        </p:spPr>
        <p:txBody>
          <a:bodyPr vert="horz" wrap="square" lIns="0" tIns="0" rIns="0" bIns="0" rtlCol="0">
            <a:spAutoFit/>
          </a:bodyPr>
          <a:lstStyle/>
          <a:p>
            <a:pPr marL="12700">
              <a:lnSpc>
                <a:spcPct val="100000"/>
              </a:lnSpc>
            </a:pPr>
            <a:r>
              <a:rPr sz="1200" spc="-10" dirty="0">
                <a:latin typeface="Arial"/>
                <a:cs typeface="Arial"/>
              </a:rPr>
              <a:t>Inventario</a:t>
            </a:r>
            <a:r>
              <a:rPr sz="1200" spc="-35" dirty="0">
                <a:latin typeface="Arial"/>
                <a:cs typeface="Arial"/>
              </a:rPr>
              <a:t> </a:t>
            </a:r>
            <a:r>
              <a:rPr sz="1200" spc="-10" dirty="0">
                <a:latin typeface="Arial"/>
                <a:cs typeface="Arial"/>
              </a:rPr>
              <a:t>medio</a:t>
            </a:r>
            <a:endParaRPr sz="1200">
              <a:latin typeface="Arial"/>
              <a:cs typeface="Arial"/>
            </a:endParaRPr>
          </a:p>
        </p:txBody>
      </p:sp>
      <p:sp>
        <p:nvSpPr>
          <p:cNvPr id="19" name="object 19"/>
          <p:cNvSpPr txBox="1"/>
          <p:nvPr/>
        </p:nvSpPr>
        <p:spPr>
          <a:xfrm>
            <a:off x="6798436" y="3411727"/>
            <a:ext cx="707390" cy="560070"/>
          </a:xfrm>
          <a:prstGeom prst="rect">
            <a:avLst/>
          </a:prstGeom>
        </p:spPr>
        <p:txBody>
          <a:bodyPr vert="horz" wrap="square" lIns="0" tIns="0" rIns="0" bIns="0" rtlCol="0">
            <a:spAutoFit/>
          </a:bodyPr>
          <a:lstStyle/>
          <a:p>
            <a:pPr marL="178435" marR="5080" indent="-166370">
              <a:lnSpc>
                <a:spcPct val="150000"/>
              </a:lnSpc>
            </a:pPr>
            <a:r>
              <a:rPr sz="1200" spc="-10" dirty="0">
                <a:latin typeface="Arial"/>
                <a:cs typeface="Arial"/>
              </a:rPr>
              <a:t>disponible  </a:t>
            </a:r>
            <a:r>
              <a:rPr sz="1200" dirty="0">
                <a:latin typeface="Arial"/>
                <a:cs typeface="Arial"/>
              </a:rPr>
              <a:t>(Q/2)</a:t>
            </a:r>
            <a:endParaRPr sz="1200">
              <a:latin typeface="Arial"/>
              <a:cs typeface="Arial"/>
            </a:endParaRPr>
          </a:p>
        </p:txBody>
      </p:sp>
      <p:sp>
        <p:nvSpPr>
          <p:cNvPr id="20" name="object 20"/>
          <p:cNvSpPr/>
          <p:nvPr/>
        </p:nvSpPr>
        <p:spPr>
          <a:xfrm>
            <a:off x="7042022" y="4209541"/>
            <a:ext cx="76200" cy="508634"/>
          </a:xfrm>
          <a:custGeom>
            <a:avLst/>
            <a:gdLst/>
            <a:ahLst/>
            <a:cxnLst/>
            <a:rect l="l" t="t" r="r" b="b"/>
            <a:pathLst>
              <a:path w="76200" h="508635">
                <a:moveTo>
                  <a:pt x="76200" y="432054"/>
                </a:moveTo>
                <a:lnTo>
                  <a:pt x="0" y="432054"/>
                </a:lnTo>
                <a:lnTo>
                  <a:pt x="33527" y="499110"/>
                </a:lnTo>
                <a:lnTo>
                  <a:pt x="33527" y="445008"/>
                </a:lnTo>
                <a:lnTo>
                  <a:pt x="35051" y="448056"/>
                </a:lnTo>
                <a:lnTo>
                  <a:pt x="38100" y="449580"/>
                </a:lnTo>
                <a:lnTo>
                  <a:pt x="41922" y="448056"/>
                </a:lnTo>
                <a:lnTo>
                  <a:pt x="43446" y="445008"/>
                </a:lnTo>
                <a:lnTo>
                  <a:pt x="43446" y="497560"/>
                </a:lnTo>
                <a:lnTo>
                  <a:pt x="76200" y="432054"/>
                </a:lnTo>
                <a:close/>
              </a:path>
              <a:path w="76200" h="508635">
                <a:moveTo>
                  <a:pt x="43446" y="432054"/>
                </a:moveTo>
                <a:lnTo>
                  <a:pt x="43446" y="5334"/>
                </a:lnTo>
                <a:lnTo>
                  <a:pt x="41922" y="1524"/>
                </a:lnTo>
                <a:lnTo>
                  <a:pt x="38100" y="0"/>
                </a:lnTo>
                <a:lnTo>
                  <a:pt x="35051" y="1524"/>
                </a:lnTo>
                <a:lnTo>
                  <a:pt x="33527" y="5334"/>
                </a:lnTo>
                <a:lnTo>
                  <a:pt x="33527" y="432054"/>
                </a:lnTo>
                <a:lnTo>
                  <a:pt x="43446" y="432054"/>
                </a:lnTo>
                <a:close/>
              </a:path>
              <a:path w="76200" h="508635">
                <a:moveTo>
                  <a:pt x="43446" y="497560"/>
                </a:moveTo>
                <a:lnTo>
                  <a:pt x="43446" y="445008"/>
                </a:lnTo>
                <a:lnTo>
                  <a:pt x="41922" y="448056"/>
                </a:lnTo>
                <a:lnTo>
                  <a:pt x="38100" y="449580"/>
                </a:lnTo>
                <a:lnTo>
                  <a:pt x="35051" y="448056"/>
                </a:lnTo>
                <a:lnTo>
                  <a:pt x="33527" y="445008"/>
                </a:lnTo>
                <a:lnTo>
                  <a:pt x="33527" y="499110"/>
                </a:lnTo>
                <a:lnTo>
                  <a:pt x="38100" y="508254"/>
                </a:lnTo>
                <a:lnTo>
                  <a:pt x="43446" y="497560"/>
                </a:lnTo>
                <a:close/>
              </a:path>
            </a:pathLst>
          </a:custGeom>
          <a:solidFill>
            <a:srgbClr val="000000"/>
          </a:solidFill>
        </p:spPr>
        <p:txBody>
          <a:bodyPr wrap="square" lIns="0" tIns="0" rIns="0" bIns="0" rtlCol="0"/>
          <a:lstStyle/>
          <a:p>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742310" y="563371"/>
            <a:ext cx="3917315" cy="740410"/>
          </a:xfrm>
          <a:prstGeom prst="rect">
            <a:avLst/>
          </a:prstGeom>
        </p:spPr>
        <p:txBody>
          <a:bodyPr vert="horz" wrap="square" lIns="0" tIns="0" rIns="0" bIns="0" rtlCol="0">
            <a:spAutoFit/>
          </a:bodyPr>
          <a:lstStyle/>
          <a:p>
            <a:pPr marL="189230" marR="5080" indent="-177165">
              <a:lnSpc>
                <a:spcPct val="100000"/>
              </a:lnSpc>
            </a:pPr>
            <a:r>
              <a:rPr spc="-5" dirty="0"/>
              <a:t>Teoría del Lote Económico  Costo de los</a:t>
            </a:r>
            <a:r>
              <a:rPr spc="-90" dirty="0"/>
              <a:t> </a:t>
            </a:r>
            <a:r>
              <a:rPr spc="-5" dirty="0"/>
              <a:t>Inventarios</a:t>
            </a:r>
          </a:p>
        </p:txBody>
      </p:sp>
      <p:sp>
        <p:nvSpPr>
          <p:cNvPr id="3" name="object 3"/>
          <p:cNvSpPr txBox="1"/>
          <p:nvPr/>
        </p:nvSpPr>
        <p:spPr>
          <a:xfrm>
            <a:off x="751205" y="1661414"/>
            <a:ext cx="7593965" cy="4855175"/>
          </a:xfrm>
          <a:prstGeom prst="rect">
            <a:avLst/>
          </a:prstGeom>
        </p:spPr>
        <p:txBody>
          <a:bodyPr vert="horz" wrap="square" lIns="0" tIns="0" rIns="0" bIns="0" rtlCol="0">
            <a:spAutoFit/>
          </a:bodyPr>
          <a:lstStyle/>
          <a:p>
            <a:pPr marL="12700" marR="309880" algn="just">
              <a:lnSpc>
                <a:spcPct val="100000"/>
              </a:lnSpc>
            </a:pPr>
            <a:r>
              <a:rPr sz="1800" b="1" spc="-5" dirty="0">
                <a:solidFill>
                  <a:srgbClr val="33339A"/>
                </a:solidFill>
                <a:latin typeface="Arial"/>
                <a:cs typeface="Arial"/>
              </a:rPr>
              <a:t>Costos de artículo: </a:t>
            </a:r>
            <a:r>
              <a:rPr sz="1800" spc="-5" dirty="0">
                <a:latin typeface="Arial"/>
                <a:cs typeface="Arial"/>
              </a:rPr>
              <a:t>Se refieren al precio de compra de </a:t>
            </a:r>
            <a:r>
              <a:rPr sz="1800" spc="-5" dirty="0" err="1">
                <a:latin typeface="Arial"/>
                <a:cs typeface="Arial"/>
              </a:rPr>
              <a:t>algún</a:t>
            </a:r>
            <a:r>
              <a:rPr sz="1800" spc="-5" dirty="0">
                <a:latin typeface="Arial"/>
                <a:cs typeface="Arial"/>
              </a:rPr>
              <a:t> </a:t>
            </a:r>
            <a:r>
              <a:rPr sz="1800" spc="-10" dirty="0" err="1" smtClean="0">
                <a:latin typeface="Arial"/>
                <a:cs typeface="Arial"/>
              </a:rPr>
              <a:t>elemento</a:t>
            </a:r>
            <a:r>
              <a:rPr lang="es-VE" sz="1800" spc="-10" dirty="0" smtClean="0">
                <a:latin typeface="Arial"/>
                <a:cs typeface="Arial"/>
              </a:rPr>
              <a:t> q</a:t>
            </a:r>
            <a:r>
              <a:rPr sz="1800" spc="-5" dirty="0" err="1" smtClean="0">
                <a:latin typeface="Arial"/>
                <a:cs typeface="Arial"/>
              </a:rPr>
              <a:t>ue</a:t>
            </a:r>
            <a:r>
              <a:rPr sz="1800" spc="-5" dirty="0" smtClean="0">
                <a:latin typeface="Arial"/>
                <a:cs typeface="Arial"/>
              </a:rPr>
              <a:t> </a:t>
            </a:r>
            <a:r>
              <a:rPr sz="1800" spc="-5" dirty="0">
                <a:latin typeface="Arial"/>
                <a:cs typeface="Arial"/>
              </a:rPr>
              <a:t>la empresa adquiera o el costo de un artículo que esta</a:t>
            </a:r>
            <a:r>
              <a:rPr sz="1800" spc="-10" dirty="0">
                <a:latin typeface="Arial"/>
                <a:cs typeface="Arial"/>
              </a:rPr>
              <a:t> produzca.</a:t>
            </a:r>
            <a:endParaRPr sz="1800" dirty="0">
              <a:latin typeface="Arial"/>
              <a:cs typeface="Arial"/>
            </a:endParaRPr>
          </a:p>
          <a:p>
            <a:pPr marL="12700" marR="130810" algn="just">
              <a:lnSpc>
                <a:spcPct val="100000"/>
              </a:lnSpc>
              <a:spcBef>
                <a:spcPts val="1085"/>
              </a:spcBef>
            </a:pPr>
            <a:r>
              <a:rPr sz="1800" b="1" spc="-5" dirty="0">
                <a:solidFill>
                  <a:srgbClr val="33339A"/>
                </a:solidFill>
                <a:latin typeface="Arial"/>
                <a:cs typeface="Arial"/>
              </a:rPr>
              <a:t>Costos de colocación del pedido </a:t>
            </a:r>
            <a:r>
              <a:rPr sz="1800" b="1" dirty="0">
                <a:solidFill>
                  <a:srgbClr val="33339A"/>
                </a:solidFill>
                <a:latin typeface="Arial"/>
                <a:cs typeface="Arial"/>
              </a:rPr>
              <a:t>o </a:t>
            </a:r>
            <a:r>
              <a:rPr sz="1800" b="1" spc="-5" dirty="0">
                <a:solidFill>
                  <a:srgbClr val="33339A"/>
                </a:solidFill>
                <a:latin typeface="Arial"/>
                <a:cs typeface="Arial"/>
              </a:rPr>
              <a:t>de orden: </a:t>
            </a:r>
            <a:r>
              <a:rPr sz="1800" spc="-5" dirty="0">
                <a:latin typeface="Arial"/>
                <a:cs typeface="Arial"/>
              </a:rPr>
              <a:t>Son los ocasionados por  el transporte de un pedido de artículos hechos por el proveedor. El </a:t>
            </a:r>
            <a:r>
              <a:rPr sz="1800" spc="-10" dirty="0">
                <a:latin typeface="Arial"/>
                <a:cs typeface="Arial"/>
              </a:rPr>
              <a:t>costo  </a:t>
            </a:r>
            <a:r>
              <a:rPr sz="1800" spc="-5" dirty="0">
                <a:latin typeface="Arial"/>
                <a:cs typeface="Arial"/>
              </a:rPr>
              <a:t>de orden incluye los gastos inherentes a la emisión de una solicitud de  pedido, el transporte, la recepción </a:t>
            </a:r>
            <a:r>
              <a:rPr sz="1800" dirty="0">
                <a:latin typeface="Arial"/>
                <a:cs typeface="Arial"/>
              </a:rPr>
              <a:t>y </a:t>
            </a:r>
            <a:r>
              <a:rPr sz="1800" spc="-5" dirty="0">
                <a:latin typeface="Arial"/>
                <a:cs typeface="Arial"/>
              </a:rPr>
              <a:t>la</a:t>
            </a:r>
            <a:r>
              <a:rPr sz="1800" spc="10" dirty="0">
                <a:latin typeface="Arial"/>
                <a:cs typeface="Arial"/>
              </a:rPr>
              <a:t> </a:t>
            </a:r>
            <a:r>
              <a:rPr sz="1800" spc="-10" dirty="0">
                <a:latin typeface="Arial"/>
                <a:cs typeface="Arial"/>
              </a:rPr>
              <a:t>inspección.</a:t>
            </a:r>
            <a:endParaRPr sz="1800" dirty="0">
              <a:latin typeface="Arial"/>
              <a:cs typeface="Arial"/>
            </a:endParaRPr>
          </a:p>
          <a:p>
            <a:pPr marL="12700" marR="43815" algn="just">
              <a:lnSpc>
                <a:spcPct val="100000"/>
              </a:lnSpc>
              <a:spcBef>
                <a:spcPts val="1085"/>
              </a:spcBef>
            </a:pPr>
            <a:r>
              <a:rPr sz="1800" b="1" spc="-5" dirty="0">
                <a:solidFill>
                  <a:srgbClr val="33339A"/>
                </a:solidFill>
                <a:latin typeface="Arial"/>
                <a:cs typeface="Arial"/>
              </a:rPr>
              <a:t>Costos de mantenimiento: </a:t>
            </a:r>
            <a:r>
              <a:rPr sz="1800" spc="-5" dirty="0">
                <a:latin typeface="Arial"/>
                <a:cs typeface="Arial"/>
              </a:rPr>
              <a:t>Son los gastos en que se incurre al </a:t>
            </a:r>
            <a:r>
              <a:rPr sz="1800" spc="-10" dirty="0">
                <a:latin typeface="Arial"/>
                <a:cs typeface="Arial"/>
              </a:rPr>
              <a:t>mantener  </a:t>
            </a:r>
            <a:r>
              <a:rPr sz="1800" spc="-5" dirty="0">
                <a:latin typeface="Arial"/>
                <a:cs typeface="Arial"/>
              </a:rPr>
              <a:t>inventarios. Entre algunos ejemplos se cuentan el alquiler, la </a:t>
            </a:r>
            <a:r>
              <a:rPr sz="1800" spc="-10" dirty="0">
                <a:latin typeface="Arial"/>
                <a:cs typeface="Arial"/>
              </a:rPr>
              <a:t>electricidad,  </a:t>
            </a:r>
            <a:r>
              <a:rPr sz="1800" spc="-5" dirty="0">
                <a:latin typeface="Arial"/>
                <a:cs typeface="Arial"/>
              </a:rPr>
              <a:t>los impuestos, las pérdidas, la obsolescencia, las primas de seguros </a:t>
            </a:r>
            <a:r>
              <a:rPr sz="1800" dirty="0">
                <a:latin typeface="Arial"/>
                <a:cs typeface="Arial"/>
              </a:rPr>
              <a:t>y </a:t>
            </a:r>
            <a:r>
              <a:rPr sz="1800" spc="-10" dirty="0">
                <a:latin typeface="Arial"/>
                <a:cs typeface="Arial"/>
              </a:rPr>
              <a:t>los  </a:t>
            </a:r>
            <a:r>
              <a:rPr sz="1800" spc="-5" dirty="0">
                <a:latin typeface="Arial"/>
                <a:cs typeface="Arial"/>
              </a:rPr>
              <a:t>costos de mano de obra relacionados con el cuidado </a:t>
            </a:r>
            <a:r>
              <a:rPr sz="1800" dirty="0">
                <a:latin typeface="Arial"/>
                <a:cs typeface="Arial"/>
              </a:rPr>
              <a:t>y </a:t>
            </a:r>
            <a:r>
              <a:rPr sz="1800" spc="-10" dirty="0">
                <a:latin typeface="Arial"/>
                <a:cs typeface="Arial"/>
              </a:rPr>
              <a:t>desplazamientos  </a:t>
            </a:r>
            <a:r>
              <a:rPr sz="1800" spc="-5" dirty="0">
                <a:latin typeface="Arial"/>
                <a:cs typeface="Arial"/>
              </a:rPr>
              <a:t>de</a:t>
            </a:r>
            <a:r>
              <a:rPr sz="1800" spc="-45" dirty="0">
                <a:latin typeface="Arial"/>
                <a:cs typeface="Arial"/>
              </a:rPr>
              <a:t> </a:t>
            </a:r>
            <a:r>
              <a:rPr sz="1800" spc="-10" dirty="0">
                <a:latin typeface="Arial"/>
                <a:cs typeface="Arial"/>
              </a:rPr>
              <a:t>inventarios.</a:t>
            </a:r>
            <a:endParaRPr sz="1800" dirty="0">
              <a:latin typeface="Arial"/>
              <a:cs typeface="Arial"/>
            </a:endParaRPr>
          </a:p>
          <a:p>
            <a:pPr marL="12700" marR="5080" algn="just">
              <a:lnSpc>
                <a:spcPct val="100000"/>
              </a:lnSpc>
              <a:spcBef>
                <a:spcPts val="1090"/>
              </a:spcBef>
            </a:pPr>
            <a:r>
              <a:rPr sz="1800" b="1" dirty="0">
                <a:solidFill>
                  <a:srgbClr val="33339A"/>
                </a:solidFill>
                <a:latin typeface="Arial"/>
                <a:cs typeface="Arial"/>
              </a:rPr>
              <a:t>Costos de agotamiento </a:t>
            </a:r>
            <a:r>
              <a:rPr sz="1800" b="1" spc="-5" dirty="0">
                <a:solidFill>
                  <a:srgbClr val="33339A"/>
                </a:solidFill>
                <a:latin typeface="Arial"/>
                <a:cs typeface="Arial"/>
              </a:rPr>
              <a:t>(escasez) </a:t>
            </a:r>
            <a:r>
              <a:rPr sz="1800" b="1" dirty="0">
                <a:solidFill>
                  <a:srgbClr val="33339A"/>
                </a:solidFill>
                <a:latin typeface="Arial"/>
                <a:cs typeface="Arial"/>
              </a:rPr>
              <a:t>de existencias: </a:t>
            </a:r>
            <a:r>
              <a:rPr sz="1800" spc="-5" dirty="0">
                <a:latin typeface="Arial"/>
                <a:cs typeface="Arial"/>
              </a:rPr>
              <a:t>Se causan cuando </a:t>
            </a:r>
            <a:r>
              <a:rPr sz="1800" spc="-10" dirty="0">
                <a:latin typeface="Arial"/>
                <a:cs typeface="Arial"/>
              </a:rPr>
              <a:t>la  </a:t>
            </a:r>
            <a:r>
              <a:rPr sz="1800" spc="-5" dirty="0">
                <a:latin typeface="Arial"/>
                <a:cs typeface="Arial"/>
              </a:rPr>
              <a:t>empresa no puede satisfacer por completo el pedido del cliente. </a:t>
            </a:r>
            <a:r>
              <a:rPr sz="1800" spc="-10" dirty="0">
                <a:latin typeface="Arial"/>
                <a:cs typeface="Arial"/>
              </a:rPr>
              <a:t>La  </a:t>
            </a:r>
            <a:r>
              <a:rPr sz="1800" spc="-5" dirty="0">
                <a:latin typeface="Arial"/>
                <a:cs typeface="Arial"/>
              </a:rPr>
              <a:t>compañía pierde el margen de aportación en esa venta </a:t>
            </a:r>
            <a:r>
              <a:rPr sz="1800" dirty="0">
                <a:latin typeface="Arial"/>
                <a:cs typeface="Arial"/>
              </a:rPr>
              <a:t>y </a:t>
            </a:r>
            <a:r>
              <a:rPr sz="1800" spc="-5" dirty="0">
                <a:latin typeface="Arial"/>
                <a:cs typeface="Arial"/>
              </a:rPr>
              <a:t>puede </a:t>
            </a:r>
            <a:r>
              <a:rPr sz="1800" spc="-10" dirty="0">
                <a:latin typeface="Arial"/>
                <a:cs typeface="Arial"/>
              </a:rPr>
              <a:t>perderlo  </a:t>
            </a:r>
            <a:r>
              <a:rPr sz="1800" spc="-5" dirty="0">
                <a:latin typeface="Arial"/>
                <a:cs typeface="Arial"/>
              </a:rPr>
              <a:t>en ventas futuras. En algunas ocasiones debe pagarse una sanción. Estos  </a:t>
            </a:r>
            <a:r>
              <a:rPr sz="1800" dirty="0">
                <a:latin typeface="Arial"/>
                <a:cs typeface="Arial"/>
              </a:rPr>
              <a:t>costos </a:t>
            </a:r>
            <a:r>
              <a:rPr sz="1800" spc="-5" dirty="0">
                <a:latin typeface="Arial"/>
                <a:cs typeface="Arial"/>
              </a:rPr>
              <a:t>son los </a:t>
            </a:r>
            <a:r>
              <a:rPr sz="1800" dirty="0">
                <a:latin typeface="Arial"/>
                <a:cs typeface="Arial"/>
              </a:rPr>
              <a:t>más </a:t>
            </a:r>
            <a:r>
              <a:rPr sz="1800" spc="-5" dirty="0">
                <a:latin typeface="Arial"/>
                <a:cs typeface="Arial"/>
              </a:rPr>
              <a:t>difíciles de</a:t>
            </a:r>
            <a:r>
              <a:rPr sz="1800" spc="15" dirty="0">
                <a:latin typeface="Arial"/>
                <a:cs typeface="Arial"/>
              </a:rPr>
              <a:t> </a:t>
            </a:r>
            <a:r>
              <a:rPr sz="1800" spc="-5" dirty="0">
                <a:latin typeface="Arial"/>
                <a:cs typeface="Arial"/>
              </a:rPr>
              <a:t>determinar.</a:t>
            </a:r>
            <a:endParaRPr sz="1800" dirty="0">
              <a:latin typeface="Arial"/>
              <a:cs typeface="Aria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05903" y="380491"/>
            <a:ext cx="7587615" cy="1105535"/>
          </a:xfrm>
          <a:prstGeom prst="rect">
            <a:avLst/>
          </a:prstGeom>
        </p:spPr>
        <p:txBody>
          <a:bodyPr vert="horz" wrap="square" lIns="0" tIns="0" rIns="0" bIns="0" rtlCol="0">
            <a:spAutoFit/>
          </a:bodyPr>
          <a:lstStyle/>
          <a:p>
            <a:pPr marL="1905" algn="ctr">
              <a:lnSpc>
                <a:spcPts val="2875"/>
              </a:lnSpc>
            </a:pPr>
            <a:r>
              <a:rPr spc="-5" dirty="0"/>
              <a:t>Teoría del Lote</a:t>
            </a:r>
            <a:r>
              <a:rPr spc="-90" dirty="0"/>
              <a:t> </a:t>
            </a:r>
            <a:r>
              <a:rPr spc="-5" dirty="0"/>
              <a:t>Económico</a:t>
            </a:r>
          </a:p>
          <a:p>
            <a:pPr marL="12700" marR="5080" algn="ctr">
              <a:lnSpc>
                <a:spcPts val="2870"/>
              </a:lnSpc>
              <a:spcBef>
                <a:spcPts val="100"/>
              </a:spcBef>
            </a:pPr>
            <a:r>
              <a:rPr spc="-5" dirty="0"/>
              <a:t>Costo de Orden y de Almacenamiento en función de  la cuantía del</a:t>
            </a:r>
            <a:r>
              <a:rPr spc="-90" dirty="0"/>
              <a:t> </a:t>
            </a:r>
            <a:r>
              <a:rPr spc="-5" dirty="0"/>
              <a:t>lote</a:t>
            </a:r>
          </a:p>
        </p:txBody>
      </p:sp>
      <p:sp>
        <p:nvSpPr>
          <p:cNvPr id="3" name="object 3"/>
          <p:cNvSpPr/>
          <p:nvPr/>
        </p:nvSpPr>
        <p:spPr>
          <a:xfrm>
            <a:off x="1463433" y="2198623"/>
            <a:ext cx="0" cy="3312160"/>
          </a:xfrm>
          <a:custGeom>
            <a:avLst/>
            <a:gdLst/>
            <a:ahLst/>
            <a:cxnLst/>
            <a:rect l="l" t="t" r="r" b="b"/>
            <a:pathLst>
              <a:path h="3312160">
                <a:moveTo>
                  <a:pt x="0" y="0"/>
                </a:moveTo>
                <a:lnTo>
                  <a:pt x="0" y="3311652"/>
                </a:lnTo>
              </a:path>
            </a:pathLst>
          </a:custGeom>
          <a:ln w="9525">
            <a:solidFill>
              <a:srgbClr val="000000"/>
            </a:solidFill>
          </a:ln>
        </p:spPr>
        <p:txBody>
          <a:bodyPr wrap="square" lIns="0" tIns="0" rIns="0" bIns="0" rtlCol="0"/>
          <a:lstStyle/>
          <a:p>
            <a:endParaRPr/>
          </a:p>
        </p:txBody>
      </p:sp>
      <p:sp>
        <p:nvSpPr>
          <p:cNvPr id="4" name="object 4"/>
          <p:cNvSpPr/>
          <p:nvPr/>
        </p:nvSpPr>
        <p:spPr>
          <a:xfrm>
            <a:off x="1463433" y="5510276"/>
            <a:ext cx="6480810" cy="0"/>
          </a:xfrm>
          <a:custGeom>
            <a:avLst/>
            <a:gdLst/>
            <a:ahLst/>
            <a:cxnLst/>
            <a:rect l="l" t="t" r="r" b="b"/>
            <a:pathLst>
              <a:path w="6480809">
                <a:moveTo>
                  <a:pt x="0" y="0"/>
                </a:moveTo>
                <a:lnTo>
                  <a:pt x="6480809" y="0"/>
                </a:lnTo>
              </a:path>
            </a:pathLst>
          </a:custGeom>
          <a:ln w="9525">
            <a:solidFill>
              <a:srgbClr val="000000"/>
            </a:solidFill>
          </a:ln>
        </p:spPr>
        <p:txBody>
          <a:bodyPr wrap="square" lIns="0" tIns="0" rIns="0" bIns="0" rtlCol="0"/>
          <a:lstStyle/>
          <a:p>
            <a:endParaRPr/>
          </a:p>
        </p:txBody>
      </p:sp>
      <p:sp>
        <p:nvSpPr>
          <p:cNvPr id="5" name="object 5"/>
          <p:cNvSpPr/>
          <p:nvPr/>
        </p:nvSpPr>
        <p:spPr>
          <a:xfrm>
            <a:off x="1822335" y="3061970"/>
            <a:ext cx="4825365" cy="2232025"/>
          </a:xfrm>
          <a:custGeom>
            <a:avLst/>
            <a:gdLst/>
            <a:ahLst/>
            <a:cxnLst/>
            <a:rect l="l" t="t" r="r" b="b"/>
            <a:pathLst>
              <a:path w="4825365" h="2232025">
                <a:moveTo>
                  <a:pt x="0" y="2231898"/>
                </a:moveTo>
                <a:lnTo>
                  <a:pt x="4824983" y="0"/>
                </a:lnTo>
              </a:path>
            </a:pathLst>
          </a:custGeom>
          <a:ln w="9525">
            <a:solidFill>
              <a:srgbClr val="FF0000"/>
            </a:solidFill>
          </a:ln>
        </p:spPr>
        <p:txBody>
          <a:bodyPr wrap="square" lIns="0" tIns="0" rIns="0" bIns="0" rtlCol="0"/>
          <a:lstStyle/>
          <a:p>
            <a:endParaRPr/>
          </a:p>
        </p:txBody>
      </p:sp>
      <p:sp>
        <p:nvSpPr>
          <p:cNvPr id="6" name="object 6"/>
          <p:cNvSpPr/>
          <p:nvPr/>
        </p:nvSpPr>
        <p:spPr>
          <a:xfrm>
            <a:off x="1652652" y="2701544"/>
            <a:ext cx="5055235" cy="2520950"/>
          </a:xfrm>
          <a:custGeom>
            <a:avLst/>
            <a:gdLst/>
            <a:ahLst/>
            <a:cxnLst/>
            <a:rect l="l" t="t" r="r" b="b"/>
            <a:pathLst>
              <a:path w="5055234" h="2520950">
                <a:moveTo>
                  <a:pt x="14234" y="0"/>
                </a:moveTo>
                <a:lnTo>
                  <a:pt x="6504" y="67220"/>
                </a:lnTo>
                <a:lnTo>
                  <a:pt x="1095" y="135015"/>
                </a:lnTo>
                <a:lnTo>
                  <a:pt x="0" y="169307"/>
                </a:lnTo>
                <a:lnTo>
                  <a:pt x="369" y="203957"/>
                </a:lnTo>
                <a:lnTo>
                  <a:pt x="6684" y="274619"/>
                </a:lnTo>
                <a:lnTo>
                  <a:pt x="22401" y="347577"/>
                </a:lnTo>
                <a:lnTo>
                  <a:pt x="34523" y="385095"/>
                </a:lnTo>
                <a:lnTo>
                  <a:pt x="49880" y="423402"/>
                </a:lnTo>
                <a:lnTo>
                  <a:pt x="68767" y="462570"/>
                </a:lnTo>
                <a:lnTo>
                  <a:pt x="91479" y="502670"/>
                </a:lnTo>
                <a:lnTo>
                  <a:pt x="118312" y="543774"/>
                </a:lnTo>
                <a:lnTo>
                  <a:pt x="149560" y="585953"/>
                </a:lnTo>
                <a:lnTo>
                  <a:pt x="185518" y="629279"/>
                </a:lnTo>
                <a:lnTo>
                  <a:pt x="226482" y="673825"/>
                </a:lnTo>
                <a:lnTo>
                  <a:pt x="272746" y="719661"/>
                </a:lnTo>
                <a:lnTo>
                  <a:pt x="324605" y="766860"/>
                </a:lnTo>
                <a:lnTo>
                  <a:pt x="382354" y="815493"/>
                </a:lnTo>
                <a:lnTo>
                  <a:pt x="446288" y="865631"/>
                </a:lnTo>
                <a:lnTo>
                  <a:pt x="500887" y="906101"/>
                </a:lnTo>
                <a:lnTo>
                  <a:pt x="560833" y="948927"/>
                </a:lnTo>
                <a:lnTo>
                  <a:pt x="592708" y="971159"/>
                </a:lnTo>
                <a:lnTo>
                  <a:pt x="625799" y="993904"/>
                </a:lnTo>
                <a:lnTo>
                  <a:pt x="660062" y="1017135"/>
                </a:lnTo>
                <a:lnTo>
                  <a:pt x="695459" y="1040828"/>
                </a:lnTo>
                <a:lnTo>
                  <a:pt x="731947" y="1064955"/>
                </a:lnTo>
                <a:lnTo>
                  <a:pt x="769486" y="1089493"/>
                </a:lnTo>
                <a:lnTo>
                  <a:pt x="808035" y="1114415"/>
                </a:lnTo>
                <a:lnTo>
                  <a:pt x="847553" y="1139696"/>
                </a:lnTo>
                <a:lnTo>
                  <a:pt x="888000" y="1165310"/>
                </a:lnTo>
                <a:lnTo>
                  <a:pt x="929335" y="1191231"/>
                </a:lnTo>
                <a:lnTo>
                  <a:pt x="971516" y="1217434"/>
                </a:lnTo>
                <a:lnTo>
                  <a:pt x="1014504" y="1243893"/>
                </a:lnTo>
                <a:lnTo>
                  <a:pt x="1058256" y="1270583"/>
                </a:lnTo>
                <a:lnTo>
                  <a:pt x="1102733" y="1297479"/>
                </a:lnTo>
                <a:lnTo>
                  <a:pt x="1147893" y="1324553"/>
                </a:lnTo>
                <a:lnTo>
                  <a:pt x="1193696" y="1351781"/>
                </a:lnTo>
                <a:lnTo>
                  <a:pt x="1240100" y="1379138"/>
                </a:lnTo>
                <a:lnTo>
                  <a:pt x="1287066" y="1406597"/>
                </a:lnTo>
                <a:lnTo>
                  <a:pt x="1334551" y="1434134"/>
                </a:lnTo>
                <a:lnTo>
                  <a:pt x="1382516" y="1461721"/>
                </a:lnTo>
                <a:lnTo>
                  <a:pt x="1430920" y="1489335"/>
                </a:lnTo>
                <a:lnTo>
                  <a:pt x="1479721" y="1516949"/>
                </a:lnTo>
                <a:lnTo>
                  <a:pt x="1528879" y="1544538"/>
                </a:lnTo>
                <a:lnTo>
                  <a:pt x="1578352" y="1572075"/>
                </a:lnTo>
                <a:lnTo>
                  <a:pt x="1628101" y="1599536"/>
                </a:lnTo>
                <a:lnTo>
                  <a:pt x="1678084" y="1626895"/>
                </a:lnTo>
                <a:lnTo>
                  <a:pt x="1728261" y="1654126"/>
                </a:lnTo>
                <a:lnTo>
                  <a:pt x="1778590" y="1681204"/>
                </a:lnTo>
                <a:lnTo>
                  <a:pt x="1829031" y="1708103"/>
                </a:lnTo>
                <a:lnTo>
                  <a:pt x="1879543" y="1734797"/>
                </a:lnTo>
                <a:lnTo>
                  <a:pt x="1930085" y="1761261"/>
                </a:lnTo>
                <a:lnTo>
                  <a:pt x="1980617" y="1787469"/>
                </a:lnTo>
                <a:lnTo>
                  <a:pt x="2031097" y="1813396"/>
                </a:lnTo>
                <a:lnTo>
                  <a:pt x="2081484" y="1839016"/>
                </a:lnTo>
                <a:lnTo>
                  <a:pt x="2131738" y="1864303"/>
                </a:lnTo>
                <a:lnTo>
                  <a:pt x="2181818" y="1889233"/>
                </a:lnTo>
                <a:lnTo>
                  <a:pt x="2231684" y="1913778"/>
                </a:lnTo>
                <a:lnTo>
                  <a:pt x="2281293" y="1937914"/>
                </a:lnTo>
                <a:lnTo>
                  <a:pt x="2330606" y="1961615"/>
                </a:lnTo>
                <a:lnTo>
                  <a:pt x="2379582" y="1984856"/>
                </a:lnTo>
                <a:lnTo>
                  <a:pt x="2428179" y="2007610"/>
                </a:lnTo>
                <a:lnTo>
                  <a:pt x="2476358" y="2029853"/>
                </a:lnTo>
                <a:lnTo>
                  <a:pt x="2524076" y="2051558"/>
                </a:lnTo>
                <a:lnTo>
                  <a:pt x="2571294" y="2072700"/>
                </a:lnTo>
                <a:lnTo>
                  <a:pt x="2617970" y="2093254"/>
                </a:lnTo>
                <a:lnTo>
                  <a:pt x="2664064" y="2113193"/>
                </a:lnTo>
                <a:lnTo>
                  <a:pt x="2709535" y="2132493"/>
                </a:lnTo>
                <a:lnTo>
                  <a:pt x="2754341" y="2151127"/>
                </a:lnTo>
                <a:lnTo>
                  <a:pt x="2798443" y="2169070"/>
                </a:lnTo>
                <a:lnTo>
                  <a:pt x="2841799" y="2186297"/>
                </a:lnTo>
                <a:lnTo>
                  <a:pt x="2884369" y="2202781"/>
                </a:lnTo>
                <a:lnTo>
                  <a:pt x="2926111" y="2218498"/>
                </a:lnTo>
                <a:lnTo>
                  <a:pt x="2966984" y="2233421"/>
                </a:lnTo>
                <a:lnTo>
                  <a:pt x="3022163" y="2252652"/>
                </a:lnTo>
                <a:lnTo>
                  <a:pt x="3077928" y="2270849"/>
                </a:lnTo>
                <a:lnTo>
                  <a:pt x="3134216" y="2288045"/>
                </a:lnTo>
                <a:lnTo>
                  <a:pt x="3190962" y="2304273"/>
                </a:lnTo>
                <a:lnTo>
                  <a:pt x="3248103" y="2319564"/>
                </a:lnTo>
                <a:lnTo>
                  <a:pt x="3305575" y="2333950"/>
                </a:lnTo>
                <a:lnTo>
                  <a:pt x="3363313" y="2347464"/>
                </a:lnTo>
                <a:lnTo>
                  <a:pt x="3421253" y="2360138"/>
                </a:lnTo>
                <a:lnTo>
                  <a:pt x="3479332" y="2372004"/>
                </a:lnTo>
                <a:lnTo>
                  <a:pt x="3537486" y="2383093"/>
                </a:lnTo>
                <a:lnTo>
                  <a:pt x="3595651" y="2393440"/>
                </a:lnTo>
                <a:lnTo>
                  <a:pt x="3653762" y="2403074"/>
                </a:lnTo>
                <a:lnTo>
                  <a:pt x="3711756" y="2412029"/>
                </a:lnTo>
                <a:lnTo>
                  <a:pt x="3769568" y="2420337"/>
                </a:lnTo>
                <a:lnTo>
                  <a:pt x="3827135" y="2428030"/>
                </a:lnTo>
                <a:lnTo>
                  <a:pt x="3884393" y="2435140"/>
                </a:lnTo>
                <a:lnTo>
                  <a:pt x="3941277" y="2441699"/>
                </a:lnTo>
                <a:lnTo>
                  <a:pt x="3997724" y="2447739"/>
                </a:lnTo>
                <a:lnTo>
                  <a:pt x="4053669" y="2453293"/>
                </a:lnTo>
                <a:lnTo>
                  <a:pt x="4109050" y="2458392"/>
                </a:lnTo>
                <a:lnTo>
                  <a:pt x="4163801" y="2463069"/>
                </a:lnTo>
                <a:lnTo>
                  <a:pt x="4217858" y="2467356"/>
                </a:lnTo>
                <a:lnTo>
                  <a:pt x="4271159" y="2471285"/>
                </a:lnTo>
                <a:lnTo>
                  <a:pt x="4323638" y="2474889"/>
                </a:lnTo>
                <a:lnTo>
                  <a:pt x="4375231" y="2478199"/>
                </a:lnTo>
                <a:lnTo>
                  <a:pt x="4425876" y="2481247"/>
                </a:lnTo>
                <a:lnTo>
                  <a:pt x="4475507" y="2484066"/>
                </a:lnTo>
                <a:lnTo>
                  <a:pt x="4524061" y="2486688"/>
                </a:lnTo>
                <a:lnTo>
                  <a:pt x="4571473" y="2489145"/>
                </a:lnTo>
                <a:lnTo>
                  <a:pt x="4617681" y="2491468"/>
                </a:lnTo>
                <a:lnTo>
                  <a:pt x="4662619" y="2493692"/>
                </a:lnTo>
                <a:lnTo>
                  <a:pt x="4706224" y="2495846"/>
                </a:lnTo>
                <a:lnTo>
                  <a:pt x="4748431" y="2497965"/>
                </a:lnTo>
                <a:lnTo>
                  <a:pt x="4789178" y="2500079"/>
                </a:lnTo>
                <a:lnTo>
                  <a:pt x="4828399" y="2502221"/>
                </a:lnTo>
                <a:lnTo>
                  <a:pt x="4902009" y="2506717"/>
                </a:lnTo>
                <a:lnTo>
                  <a:pt x="4968751" y="2511710"/>
                </a:lnTo>
                <a:lnTo>
                  <a:pt x="5028112" y="2517458"/>
                </a:lnTo>
                <a:lnTo>
                  <a:pt x="5054864" y="2520695"/>
                </a:lnTo>
              </a:path>
            </a:pathLst>
          </a:custGeom>
          <a:ln w="9524">
            <a:solidFill>
              <a:srgbClr val="0000FF"/>
            </a:solidFill>
          </a:ln>
        </p:spPr>
        <p:txBody>
          <a:bodyPr wrap="square" lIns="0" tIns="0" rIns="0" bIns="0" rtlCol="0"/>
          <a:lstStyle/>
          <a:p>
            <a:endParaRPr/>
          </a:p>
        </p:txBody>
      </p:sp>
      <p:sp>
        <p:nvSpPr>
          <p:cNvPr id="7" name="object 7"/>
          <p:cNvSpPr/>
          <p:nvPr/>
        </p:nvSpPr>
        <p:spPr>
          <a:xfrm>
            <a:off x="1822335" y="2485898"/>
            <a:ext cx="4753610" cy="1153160"/>
          </a:xfrm>
          <a:custGeom>
            <a:avLst/>
            <a:gdLst/>
            <a:ahLst/>
            <a:cxnLst/>
            <a:rect l="l" t="t" r="r" b="b"/>
            <a:pathLst>
              <a:path w="4753609" h="1153160">
                <a:moveTo>
                  <a:pt x="0" y="0"/>
                </a:moveTo>
                <a:lnTo>
                  <a:pt x="36875" y="39147"/>
                </a:lnTo>
                <a:lnTo>
                  <a:pt x="73759" y="78232"/>
                </a:lnTo>
                <a:lnTo>
                  <a:pt x="110661" y="117204"/>
                </a:lnTo>
                <a:lnTo>
                  <a:pt x="147588" y="156010"/>
                </a:lnTo>
                <a:lnTo>
                  <a:pt x="184550" y="194596"/>
                </a:lnTo>
                <a:lnTo>
                  <a:pt x="221556" y="232911"/>
                </a:lnTo>
                <a:lnTo>
                  <a:pt x="258613" y="270902"/>
                </a:lnTo>
                <a:lnTo>
                  <a:pt x="295730" y="308515"/>
                </a:lnTo>
                <a:lnTo>
                  <a:pt x="332917" y="345699"/>
                </a:lnTo>
                <a:lnTo>
                  <a:pt x="370182" y="382401"/>
                </a:lnTo>
                <a:lnTo>
                  <a:pt x="407533" y="418568"/>
                </a:lnTo>
                <a:lnTo>
                  <a:pt x="444979" y="454148"/>
                </a:lnTo>
                <a:lnTo>
                  <a:pt x="482528" y="489088"/>
                </a:lnTo>
                <a:lnTo>
                  <a:pt x="520191" y="523336"/>
                </a:lnTo>
                <a:lnTo>
                  <a:pt x="557974" y="556838"/>
                </a:lnTo>
                <a:lnTo>
                  <a:pt x="595886" y="589542"/>
                </a:lnTo>
                <a:lnTo>
                  <a:pt x="633937" y="621397"/>
                </a:lnTo>
                <a:lnTo>
                  <a:pt x="672135" y="652348"/>
                </a:lnTo>
                <a:lnTo>
                  <a:pt x="710489" y="682343"/>
                </a:lnTo>
                <a:lnTo>
                  <a:pt x="749007" y="711331"/>
                </a:lnTo>
                <a:lnTo>
                  <a:pt x="787697" y="739257"/>
                </a:lnTo>
                <a:lnTo>
                  <a:pt x="826569" y="766070"/>
                </a:lnTo>
                <a:lnTo>
                  <a:pt x="865632" y="791717"/>
                </a:lnTo>
                <a:lnTo>
                  <a:pt x="910214" y="820239"/>
                </a:lnTo>
                <a:lnTo>
                  <a:pt x="954212" y="848142"/>
                </a:lnTo>
                <a:lnTo>
                  <a:pt x="997760" y="875346"/>
                </a:lnTo>
                <a:lnTo>
                  <a:pt x="1040995" y="901769"/>
                </a:lnTo>
                <a:lnTo>
                  <a:pt x="1084052" y="927330"/>
                </a:lnTo>
                <a:lnTo>
                  <a:pt x="1127065" y="951948"/>
                </a:lnTo>
                <a:lnTo>
                  <a:pt x="1170172" y="975542"/>
                </a:lnTo>
                <a:lnTo>
                  <a:pt x="1213506" y="998031"/>
                </a:lnTo>
                <a:lnTo>
                  <a:pt x="1257204" y="1019333"/>
                </a:lnTo>
                <a:lnTo>
                  <a:pt x="1301400" y="1039368"/>
                </a:lnTo>
                <a:lnTo>
                  <a:pt x="1346231" y="1058053"/>
                </a:lnTo>
                <a:lnTo>
                  <a:pt x="1391832" y="1075310"/>
                </a:lnTo>
                <a:lnTo>
                  <a:pt x="1438338" y="1091055"/>
                </a:lnTo>
                <a:lnTo>
                  <a:pt x="1485885" y="1105207"/>
                </a:lnTo>
                <a:lnTo>
                  <a:pt x="1534608" y="1117687"/>
                </a:lnTo>
                <a:lnTo>
                  <a:pt x="1584643" y="1128412"/>
                </a:lnTo>
                <a:lnTo>
                  <a:pt x="1636124" y="1137301"/>
                </a:lnTo>
                <a:lnTo>
                  <a:pt x="1689188" y="1144274"/>
                </a:lnTo>
                <a:lnTo>
                  <a:pt x="1743970" y="1149248"/>
                </a:lnTo>
                <a:lnTo>
                  <a:pt x="1800606" y="1152143"/>
                </a:lnTo>
                <a:lnTo>
                  <a:pt x="1842163" y="1153025"/>
                </a:lnTo>
                <a:lnTo>
                  <a:pt x="1884518" y="1152905"/>
                </a:lnTo>
                <a:lnTo>
                  <a:pt x="1927643" y="1151806"/>
                </a:lnTo>
                <a:lnTo>
                  <a:pt x="1971507" y="1149746"/>
                </a:lnTo>
                <a:lnTo>
                  <a:pt x="2016081" y="1146747"/>
                </a:lnTo>
                <a:lnTo>
                  <a:pt x="2061334" y="1142829"/>
                </a:lnTo>
                <a:lnTo>
                  <a:pt x="2107239" y="1138011"/>
                </a:lnTo>
                <a:lnTo>
                  <a:pt x="2153765" y="1132314"/>
                </a:lnTo>
                <a:lnTo>
                  <a:pt x="2200882" y="1125758"/>
                </a:lnTo>
                <a:lnTo>
                  <a:pt x="2248561" y="1118363"/>
                </a:lnTo>
                <a:lnTo>
                  <a:pt x="2296772" y="1110150"/>
                </a:lnTo>
                <a:lnTo>
                  <a:pt x="2345487" y="1101138"/>
                </a:lnTo>
                <a:lnTo>
                  <a:pt x="2394674" y="1091349"/>
                </a:lnTo>
                <a:lnTo>
                  <a:pt x="2444305" y="1080801"/>
                </a:lnTo>
                <a:lnTo>
                  <a:pt x="2494350" y="1069516"/>
                </a:lnTo>
                <a:lnTo>
                  <a:pt x="2544780" y="1057513"/>
                </a:lnTo>
                <a:lnTo>
                  <a:pt x="2595564" y="1044813"/>
                </a:lnTo>
                <a:lnTo>
                  <a:pt x="2646674" y="1031436"/>
                </a:lnTo>
                <a:lnTo>
                  <a:pt x="2698079" y="1017402"/>
                </a:lnTo>
                <a:lnTo>
                  <a:pt x="2749751" y="1002732"/>
                </a:lnTo>
                <a:lnTo>
                  <a:pt x="2801659" y="987444"/>
                </a:lnTo>
                <a:lnTo>
                  <a:pt x="2853774" y="971561"/>
                </a:lnTo>
                <a:lnTo>
                  <a:pt x="2906067" y="955101"/>
                </a:lnTo>
                <a:lnTo>
                  <a:pt x="2958508" y="938086"/>
                </a:lnTo>
                <a:lnTo>
                  <a:pt x="3011067" y="920535"/>
                </a:lnTo>
                <a:lnTo>
                  <a:pt x="3063714" y="902468"/>
                </a:lnTo>
                <a:lnTo>
                  <a:pt x="3116421" y="883906"/>
                </a:lnTo>
                <a:lnTo>
                  <a:pt x="3169158" y="864869"/>
                </a:lnTo>
                <a:lnTo>
                  <a:pt x="3212090" y="848797"/>
                </a:lnTo>
                <a:lnTo>
                  <a:pt x="3256549" y="831337"/>
                </a:lnTo>
                <a:lnTo>
                  <a:pt x="3302409" y="812582"/>
                </a:lnTo>
                <a:lnTo>
                  <a:pt x="3349544" y="792622"/>
                </a:lnTo>
                <a:lnTo>
                  <a:pt x="3397826" y="771548"/>
                </a:lnTo>
                <a:lnTo>
                  <a:pt x="3447130" y="749451"/>
                </a:lnTo>
                <a:lnTo>
                  <a:pt x="3497330" y="726423"/>
                </a:lnTo>
                <a:lnTo>
                  <a:pt x="3548298" y="702555"/>
                </a:lnTo>
                <a:lnTo>
                  <a:pt x="3599909" y="677937"/>
                </a:lnTo>
                <a:lnTo>
                  <a:pt x="3652036" y="652660"/>
                </a:lnTo>
                <a:lnTo>
                  <a:pt x="3704552" y="626817"/>
                </a:lnTo>
                <a:lnTo>
                  <a:pt x="3757333" y="600497"/>
                </a:lnTo>
                <a:lnTo>
                  <a:pt x="3810250" y="573792"/>
                </a:lnTo>
                <a:lnTo>
                  <a:pt x="3863178" y="546792"/>
                </a:lnTo>
                <a:lnTo>
                  <a:pt x="3915990" y="519590"/>
                </a:lnTo>
                <a:lnTo>
                  <a:pt x="3968561" y="492276"/>
                </a:lnTo>
                <a:lnTo>
                  <a:pt x="4020763" y="464941"/>
                </a:lnTo>
                <a:lnTo>
                  <a:pt x="4072470" y="437676"/>
                </a:lnTo>
                <a:lnTo>
                  <a:pt x="4123556" y="410572"/>
                </a:lnTo>
                <a:lnTo>
                  <a:pt x="4173895" y="383721"/>
                </a:lnTo>
                <a:lnTo>
                  <a:pt x="4223360" y="357213"/>
                </a:lnTo>
                <a:lnTo>
                  <a:pt x="4271825" y="331139"/>
                </a:lnTo>
                <a:lnTo>
                  <a:pt x="4319163" y="305591"/>
                </a:lnTo>
                <a:lnTo>
                  <a:pt x="4365248" y="280660"/>
                </a:lnTo>
                <a:lnTo>
                  <a:pt x="4409955" y="256436"/>
                </a:lnTo>
                <a:lnTo>
                  <a:pt x="4453155" y="233011"/>
                </a:lnTo>
                <a:lnTo>
                  <a:pt x="4494723" y="210475"/>
                </a:lnTo>
                <a:lnTo>
                  <a:pt x="4534533" y="188921"/>
                </a:lnTo>
                <a:lnTo>
                  <a:pt x="4572459" y="168438"/>
                </a:lnTo>
                <a:lnTo>
                  <a:pt x="4608373" y="149118"/>
                </a:lnTo>
                <a:lnTo>
                  <a:pt x="4642150" y="131053"/>
                </a:lnTo>
                <a:lnTo>
                  <a:pt x="4702786" y="99048"/>
                </a:lnTo>
                <a:lnTo>
                  <a:pt x="4729392" y="85290"/>
                </a:lnTo>
                <a:lnTo>
                  <a:pt x="4753356" y="73151"/>
                </a:lnTo>
              </a:path>
            </a:pathLst>
          </a:custGeom>
          <a:ln w="9525">
            <a:solidFill>
              <a:srgbClr val="99CC00"/>
            </a:solidFill>
          </a:ln>
        </p:spPr>
        <p:txBody>
          <a:bodyPr wrap="square" lIns="0" tIns="0" rIns="0" bIns="0" rtlCol="0"/>
          <a:lstStyle/>
          <a:p>
            <a:endParaRPr/>
          </a:p>
        </p:txBody>
      </p:sp>
      <p:sp>
        <p:nvSpPr>
          <p:cNvPr id="8" name="object 8"/>
          <p:cNvSpPr txBox="1"/>
          <p:nvPr/>
        </p:nvSpPr>
        <p:spPr>
          <a:xfrm>
            <a:off x="3279521" y="2096515"/>
            <a:ext cx="1623060" cy="194310"/>
          </a:xfrm>
          <a:prstGeom prst="rect">
            <a:avLst/>
          </a:prstGeom>
        </p:spPr>
        <p:txBody>
          <a:bodyPr vert="horz" wrap="square" lIns="0" tIns="0" rIns="0" bIns="0" rtlCol="0">
            <a:spAutoFit/>
          </a:bodyPr>
          <a:lstStyle/>
          <a:p>
            <a:pPr marL="12700">
              <a:lnSpc>
                <a:spcPct val="100000"/>
              </a:lnSpc>
            </a:pPr>
            <a:r>
              <a:rPr sz="1200" spc="-5" dirty="0">
                <a:latin typeface="Arial"/>
                <a:cs typeface="Arial"/>
              </a:rPr>
              <a:t>Curva del costo total</a:t>
            </a:r>
            <a:r>
              <a:rPr sz="1200" spc="-65" dirty="0">
                <a:latin typeface="Arial"/>
                <a:cs typeface="Arial"/>
              </a:rPr>
              <a:t> </a:t>
            </a:r>
            <a:r>
              <a:rPr sz="1200" spc="-10" dirty="0">
                <a:latin typeface="Arial"/>
                <a:cs typeface="Arial"/>
              </a:rPr>
              <a:t>de</a:t>
            </a:r>
            <a:endParaRPr sz="1200">
              <a:latin typeface="Arial"/>
              <a:cs typeface="Arial"/>
            </a:endParaRPr>
          </a:p>
        </p:txBody>
      </p:sp>
      <p:sp>
        <p:nvSpPr>
          <p:cNvPr id="9" name="object 9"/>
          <p:cNvSpPr txBox="1"/>
          <p:nvPr/>
        </p:nvSpPr>
        <p:spPr>
          <a:xfrm>
            <a:off x="3482975" y="2279396"/>
            <a:ext cx="1215390" cy="376555"/>
          </a:xfrm>
          <a:prstGeom prst="rect">
            <a:avLst/>
          </a:prstGeom>
        </p:spPr>
        <p:txBody>
          <a:bodyPr vert="horz" wrap="square" lIns="0" tIns="0" rIns="0" bIns="0" rtlCol="0">
            <a:spAutoFit/>
          </a:bodyPr>
          <a:lstStyle/>
          <a:p>
            <a:pPr marL="12700" marR="5080" indent="236220">
              <a:lnSpc>
                <a:spcPct val="100000"/>
              </a:lnSpc>
            </a:pPr>
            <a:r>
              <a:rPr sz="1200" spc="-5" dirty="0">
                <a:latin typeface="Arial"/>
                <a:cs typeface="Arial"/>
              </a:rPr>
              <a:t>orden </a:t>
            </a:r>
            <a:r>
              <a:rPr sz="1200" dirty="0">
                <a:latin typeface="Arial"/>
                <a:cs typeface="Arial"/>
              </a:rPr>
              <a:t>y </a:t>
            </a:r>
            <a:r>
              <a:rPr sz="1200" spc="-10" dirty="0">
                <a:latin typeface="Arial"/>
                <a:cs typeface="Arial"/>
              </a:rPr>
              <a:t>de  almacenamientos</a:t>
            </a:r>
            <a:endParaRPr sz="1200">
              <a:latin typeface="Arial"/>
              <a:cs typeface="Arial"/>
            </a:endParaRPr>
          </a:p>
        </p:txBody>
      </p:sp>
      <p:sp>
        <p:nvSpPr>
          <p:cNvPr id="10" name="object 10"/>
          <p:cNvSpPr/>
          <p:nvPr/>
        </p:nvSpPr>
        <p:spPr>
          <a:xfrm>
            <a:off x="4483239" y="2841751"/>
            <a:ext cx="163830" cy="509270"/>
          </a:xfrm>
          <a:custGeom>
            <a:avLst/>
            <a:gdLst/>
            <a:ahLst/>
            <a:cxnLst/>
            <a:rect l="l" t="t" r="r" b="b"/>
            <a:pathLst>
              <a:path w="163829" h="509270">
                <a:moveTo>
                  <a:pt x="131473" y="434536"/>
                </a:moveTo>
                <a:lnTo>
                  <a:pt x="9143" y="3047"/>
                </a:lnTo>
                <a:lnTo>
                  <a:pt x="6857" y="0"/>
                </a:lnTo>
                <a:lnTo>
                  <a:pt x="3809" y="0"/>
                </a:lnTo>
                <a:lnTo>
                  <a:pt x="762" y="2285"/>
                </a:lnTo>
                <a:lnTo>
                  <a:pt x="0" y="5333"/>
                </a:lnTo>
                <a:lnTo>
                  <a:pt x="122227" y="437204"/>
                </a:lnTo>
                <a:lnTo>
                  <a:pt x="131473" y="434536"/>
                </a:lnTo>
                <a:close/>
              </a:path>
              <a:path w="163829" h="509270">
                <a:moveTo>
                  <a:pt x="134873" y="495039"/>
                </a:moveTo>
                <a:lnTo>
                  <a:pt x="134873" y="450342"/>
                </a:lnTo>
                <a:lnTo>
                  <a:pt x="131825" y="452627"/>
                </a:lnTo>
                <a:lnTo>
                  <a:pt x="128015" y="452627"/>
                </a:lnTo>
                <a:lnTo>
                  <a:pt x="125729" y="449580"/>
                </a:lnTo>
                <a:lnTo>
                  <a:pt x="122227" y="437204"/>
                </a:lnTo>
                <a:lnTo>
                  <a:pt x="89915" y="446532"/>
                </a:lnTo>
                <a:lnTo>
                  <a:pt x="134873" y="495039"/>
                </a:lnTo>
                <a:close/>
              </a:path>
              <a:path w="163829" h="509270">
                <a:moveTo>
                  <a:pt x="134873" y="450342"/>
                </a:moveTo>
                <a:lnTo>
                  <a:pt x="134873" y="446532"/>
                </a:lnTo>
                <a:lnTo>
                  <a:pt x="131473" y="434536"/>
                </a:lnTo>
                <a:lnTo>
                  <a:pt x="122227" y="437204"/>
                </a:lnTo>
                <a:lnTo>
                  <a:pt x="125729" y="449580"/>
                </a:lnTo>
                <a:lnTo>
                  <a:pt x="128015" y="452627"/>
                </a:lnTo>
                <a:lnTo>
                  <a:pt x="131825" y="452627"/>
                </a:lnTo>
                <a:lnTo>
                  <a:pt x="134873" y="450342"/>
                </a:lnTo>
                <a:close/>
              </a:path>
              <a:path w="163829" h="509270">
                <a:moveTo>
                  <a:pt x="163829" y="425196"/>
                </a:moveTo>
                <a:lnTo>
                  <a:pt x="131473" y="434536"/>
                </a:lnTo>
                <a:lnTo>
                  <a:pt x="134873" y="446532"/>
                </a:lnTo>
                <a:lnTo>
                  <a:pt x="134873" y="495039"/>
                </a:lnTo>
                <a:lnTo>
                  <a:pt x="147827" y="509015"/>
                </a:lnTo>
                <a:lnTo>
                  <a:pt x="163829" y="425196"/>
                </a:lnTo>
                <a:close/>
              </a:path>
            </a:pathLst>
          </a:custGeom>
          <a:solidFill>
            <a:srgbClr val="000000"/>
          </a:solidFill>
        </p:spPr>
        <p:txBody>
          <a:bodyPr wrap="square" lIns="0" tIns="0" rIns="0" bIns="0" rtlCol="0"/>
          <a:lstStyle/>
          <a:p>
            <a:endParaRPr/>
          </a:p>
        </p:txBody>
      </p:sp>
      <p:sp>
        <p:nvSpPr>
          <p:cNvPr id="11" name="object 11"/>
          <p:cNvSpPr/>
          <p:nvPr/>
        </p:nvSpPr>
        <p:spPr>
          <a:xfrm>
            <a:off x="1463433" y="3567176"/>
            <a:ext cx="2159635" cy="71120"/>
          </a:xfrm>
          <a:custGeom>
            <a:avLst/>
            <a:gdLst/>
            <a:ahLst/>
            <a:cxnLst/>
            <a:rect l="l" t="t" r="r" b="b"/>
            <a:pathLst>
              <a:path w="2159635" h="71120">
                <a:moveTo>
                  <a:pt x="0" y="0"/>
                </a:moveTo>
                <a:lnTo>
                  <a:pt x="2159508" y="70865"/>
                </a:lnTo>
              </a:path>
            </a:pathLst>
          </a:custGeom>
          <a:ln w="9525">
            <a:solidFill>
              <a:srgbClr val="000000"/>
            </a:solidFill>
            <a:prstDash val="dash"/>
          </a:ln>
        </p:spPr>
        <p:txBody>
          <a:bodyPr wrap="square" lIns="0" tIns="0" rIns="0" bIns="0" rtlCol="0"/>
          <a:lstStyle/>
          <a:p>
            <a:endParaRPr/>
          </a:p>
        </p:txBody>
      </p:sp>
      <p:sp>
        <p:nvSpPr>
          <p:cNvPr id="12" name="object 12"/>
          <p:cNvSpPr/>
          <p:nvPr/>
        </p:nvSpPr>
        <p:spPr>
          <a:xfrm>
            <a:off x="3622941" y="3638041"/>
            <a:ext cx="0" cy="1872614"/>
          </a:xfrm>
          <a:custGeom>
            <a:avLst/>
            <a:gdLst/>
            <a:ahLst/>
            <a:cxnLst/>
            <a:rect l="l" t="t" r="r" b="b"/>
            <a:pathLst>
              <a:path h="1872614">
                <a:moveTo>
                  <a:pt x="0" y="0"/>
                </a:moveTo>
                <a:lnTo>
                  <a:pt x="0" y="1872234"/>
                </a:lnTo>
              </a:path>
            </a:pathLst>
          </a:custGeom>
          <a:ln w="9525">
            <a:solidFill>
              <a:srgbClr val="000000"/>
            </a:solidFill>
            <a:prstDash val="dash"/>
          </a:ln>
        </p:spPr>
        <p:txBody>
          <a:bodyPr wrap="square" lIns="0" tIns="0" rIns="0" bIns="0" rtlCol="0"/>
          <a:lstStyle/>
          <a:p>
            <a:endParaRPr/>
          </a:p>
        </p:txBody>
      </p:sp>
      <p:sp>
        <p:nvSpPr>
          <p:cNvPr id="13" name="object 13"/>
          <p:cNvSpPr txBox="1"/>
          <p:nvPr/>
        </p:nvSpPr>
        <p:spPr>
          <a:xfrm>
            <a:off x="474598" y="3104641"/>
            <a:ext cx="753110" cy="377190"/>
          </a:xfrm>
          <a:prstGeom prst="rect">
            <a:avLst/>
          </a:prstGeom>
        </p:spPr>
        <p:txBody>
          <a:bodyPr vert="horz" wrap="square" lIns="0" tIns="0" rIns="0" bIns="0" rtlCol="0">
            <a:spAutoFit/>
          </a:bodyPr>
          <a:lstStyle/>
          <a:p>
            <a:pPr marL="127000" marR="5080" indent="-114300">
              <a:lnSpc>
                <a:spcPct val="100000"/>
              </a:lnSpc>
            </a:pPr>
            <a:r>
              <a:rPr sz="1200" spc="-5" dirty="0">
                <a:latin typeface="Arial"/>
                <a:cs typeface="Arial"/>
              </a:rPr>
              <a:t>Coste</a:t>
            </a:r>
            <a:r>
              <a:rPr sz="1200" spc="-65" dirty="0">
                <a:latin typeface="Arial"/>
                <a:cs typeface="Arial"/>
              </a:rPr>
              <a:t> </a:t>
            </a:r>
            <a:r>
              <a:rPr sz="1200" spc="-10" dirty="0">
                <a:latin typeface="Arial"/>
                <a:cs typeface="Arial"/>
              </a:rPr>
              <a:t>total  mínimo</a:t>
            </a:r>
            <a:endParaRPr sz="1200">
              <a:latin typeface="Arial"/>
              <a:cs typeface="Arial"/>
            </a:endParaRPr>
          </a:p>
        </p:txBody>
      </p:sp>
      <p:sp>
        <p:nvSpPr>
          <p:cNvPr id="14" name="object 14"/>
          <p:cNvSpPr/>
          <p:nvPr/>
        </p:nvSpPr>
        <p:spPr>
          <a:xfrm>
            <a:off x="1386471" y="3273044"/>
            <a:ext cx="1228725" cy="245745"/>
          </a:xfrm>
          <a:custGeom>
            <a:avLst/>
            <a:gdLst/>
            <a:ahLst/>
            <a:cxnLst/>
            <a:rect l="l" t="t" r="r" b="b"/>
            <a:pathLst>
              <a:path w="1228725" h="245745">
                <a:moveTo>
                  <a:pt x="1154123" y="202771"/>
                </a:moveTo>
                <a:lnTo>
                  <a:pt x="5334" y="0"/>
                </a:lnTo>
                <a:lnTo>
                  <a:pt x="1524" y="761"/>
                </a:lnTo>
                <a:lnTo>
                  <a:pt x="0" y="3809"/>
                </a:lnTo>
                <a:lnTo>
                  <a:pt x="762" y="7619"/>
                </a:lnTo>
                <a:lnTo>
                  <a:pt x="3810" y="9905"/>
                </a:lnTo>
                <a:lnTo>
                  <a:pt x="1152553" y="211916"/>
                </a:lnTo>
                <a:lnTo>
                  <a:pt x="1154123" y="202771"/>
                </a:lnTo>
                <a:close/>
              </a:path>
              <a:path w="1228725" h="245745">
                <a:moveTo>
                  <a:pt x="1170432" y="238299"/>
                </a:moveTo>
                <a:lnTo>
                  <a:pt x="1170432" y="210311"/>
                </a:lnTo>
                <a:lnTo>
                  <a:pt x="1168145" y="213359"/>
                </a:lnTo>
                <a:lnTo>
                  <a:pt x="1165097" y="214121"/>
                </a:lnTo>
                <a:lnTo>
                  <a:pt x="1152553" y="211916"/>
                </a:lnTo>
                <a:lnTo>
                  <a:pt x="1146809" y="245363"/>
                </a:lnTo>
                <a:lnTo>
                  <a:pt x="1170432" y="238299"/>
                </a:lnTo>
                <a:close/>
              </a:path>
              <a:path w="1228725" h="245745">
                <a:moveTo>
                  <a:pt x="1170432" y="210311"/>
                </a:moveTo>
                <a:lnTo>
                  <a:pt x="1169670" y="207263"/>
                </a:lnTo>
                <a:lnTo>
                  <a:pt x="1166621" y="204977"/>
                </a:lnTo>
                <a:lnTo>
                  <a:pt x="1154123" y="202771"/>
                </a:lnTo>
                <a:lnTo>
                  <a:pt x="1152553" y="211916"/>
                </a:lnTo>
                <a:lnTo>
                  <a:pt x="1165097" y="214121"/>
                </a:lnTo>
                <a:lnTo>
                  <a:pt x="1168145" y="213359"/>
                </a:lnTo>
                <a:lnTo>
                  <a:pt x="1170432" y="210311"/>
                </a:lnTo>
                <a:close/>
              </a:path>
              <a:path w="1228725" h="245745">
                <a:moveTo>
                  <a:pt x="1228344" y="220979"/>
                </a:moveTo>
                <a:lnTo>
                  <a:pt x="1159763" y="169925"/>
                </a:lnTo>
                <a:lnTo>
                  <a:pt x="1154123" y="202771"/>
                </a:lnTo>
                <a:lnTo>
                  <a:pt x="1166621" y="204977"/>
                </a:lnTo>
                <a:lnTo>
                  <a:pt x="1169670" y="207263"/>
                </a:lnTo>
                <a:lnTo>
                  <a:pt x="1170432" y="210311"/>
                </a:lnTo>
                <a:lnTo>
                  <a:pt x="1170432" y="238299"/>
                </a:lnTo>
                <a:lnTo>
                  <a:pt x="1228344" y="220979"/>
                </a:lnTo>
                <a:close/>
              </a:path>
            </a:pathLst>
          </a:custGeom>
          <a:solidFill>
            <a:srgbClr val="000000"/>
          </a:solidFill>
        </p:spPr>
        <p:txBody>
          <a:bodyPr wrap="square" lIns="0" tIns="0" rIns="0" bIns="0" rtlCol="0"/>
          <a:lstStyle/>
          <a:p>
            <a:endParaRPr/>
          </a:p>
        </p:txBody>
      </p:sp>
      <p:sp>
        <p:nvSpPr>
          <p:cNvPr id="15" name="object 15"/>
          <p:cNvSpPr/>
          <p:nvPr/>
        </p:nvSpPr>
        <p:spPr>
          <a:xfrm>
            <a:off x="5927991" y="3494023"/>
            <a:ext cx="436880" cy="654050"/>
          </a:xfrm>
          <a:custGeom>
            <a:avLst/>
            <a:gdLst/>
            <a:ahLst/>
            <a:cxnLst/>
            <a:rect l="l" t="t" r="r" b="b"/>
            <a:pathLst>
              <a:path w="436879" h="654050">
                <a:moveTo>
                  <a:pt x="73914" y="41910"/>
                </a:moveTo>
                <a:lnTo>
                  <a:pt x="0" y="0"/>
                </a:lnTo>
                <a:lnTo>
                  <a:pt x="10655" y="84581"/>
                </a:lnTo>
                <a:lnTo>
                  <a:pt x="30480" y="71208"/>
                </a:lnTo>
                <a:lnTo>
                  <a:pt x="30480" y="51815"/>
                </a:lnTo>
                <a:lnTo>
                  <a:pt x="32766" y="48767"/>
                </a:lnTo>
                <a:lnTo>
                  <a:pt x="35814" y="48005"/>
                </a:lnTo>
                <a:lnTo>
                  <a:pt x="38862" y="50291"/>
                </a:lnTo>
                <a:lnTo>
                  <a:pt x="45877" y="60822"/>
                </a:lnTo>
                <a:lnTo>
                  <a:pt x="73914" y="41910"/>
                </a:lnTo>
                <a:close/>
              </a:path>
              <a:path w="436879" h="654050">
                <a:moveTo>
                  <a:pt x="45877" y="60822"/>
                </a:moveTo>
                <a:lnTo>
                  <a:pt x="38862" y="50291"/>
                </a:lnTo>
                <a:lnTo>
                  <a:pt x="35814" y="48005"/>
                </a:lnTo>
                <a:lnTo>
                  <a:pt x="32766" y="48767"/>
                </a:lnTo>
                <a:lnTo>
                  <a:pt x="30480" y="51815"/>
                </a:lnTo>
                <a:lnTo>
                  <a:pt x="31229" y="55625"/>
                </a:lnTo>
                <a:lnTo>
                  <a:pt x="38150" y="66034"/>
                </a:lnTo>
                <a:lnTo>
                  <a:pt x="45877" y="60822"/>
                </a:lnTo>
                <a:close/>
              </a:path>
              <a:path w="436879" h="654050">
                <a:moveTo>
                  <a:pt x="38150" y="66034"/>
                </a:moveTo>
                <a:lnTo>
                  <a:pt x="31229" y="55625"/>
                </a:lnTo>
                <a:lnTo>
                  <a:pt x="30480" y="51815"/>
                </a:lnTo>
                <a:lnTo>
                  <a:pt x="30480" y="71208"/>
                </a:lnTo>
                <a:lnTo>
                  <a:pt x="38150" y="66034"/>
                </a:lnTo>
                <a:close/>
              </a:path>
              <a:path w="436879" h="654050">
                <a:moveTo>
                  <a:pt x="436625" y="649986"/>
                </a:moveTo>
                <a:lnTo>
                  <a:pt x="435864" y="646176"/>
                </a:lnTo>
                <a:lnTo>
                  <a:pt x="45877" y="60822"/>
                </a:lnTo>
                <a:lnTo>
                  <a:pt x="38150" y="66034"/>
                </a:lnTo>
                <a:lnTo>
                  <a:pt x="427469" y="651510"/>
                </a:lnTo>
                <a:lnTo>
                  <a:pt x="430530" y="653796"/>
                </a:lnTo>
                <a:lnTo>
                  <a:pt x="434340" y="653034"/>
                </a:lnTo>
                <a:lnTo>
                  <a:pt x="436625" y="649986"/>
                </a:lnTo>
                <a:close/>
              </a:path>
            </a:pathLst>
          </a:custGeom>
          <a:solidFill>
            <a:srgbClr val="000000"/>
          </a:solidFill>
        </p:spPr>
        <p:txBody>
          <a:bodyPr wrap="square" lIns="0" tIns="0" rIns="0" bIns="0" rtlCol="0"/>
          <a:lstStyle/>
          <a:p>
            <a:endParaRPr/>
          </a:p>
        </p:txBody>
      </p:sp>
      <p:sp>
        <p:nvSpPr>
          <p:cNvPr id="16" name="object 16"/>
          <p:cNvSpPr/>
          <p:nvPr/>
        </p:nvSpPr>
        <p:spPr>
          <a:xfrm>
            <a:off x="6647319" y="5002021"/>
            <a:ext cx="1085850" cy="177165"/>
          </a:xfrm>
          <a:custGeom>
            <a:avLst/>
            <a:gdLst/>
            <a:ahLst/>
            <a:cxnLst/>
            <a:rect l="l" t="t" r="r" b="b"/>
            <a:pathLst>
              <a:path w="1085850" h="177164">
                <a:moveTo>
                  <a:pt x="74482" y="134688"/>
                </a:moveTo>
                <a:lnTo>
                  <a:pt x="70104" y="101345"/>
                </a:lnTo>
                <a:lnTo>
                  <a:pt x="0" y="149351"/>
                </a:lnTo>
                <a:lnTo>
                  <a:pt x="57912" y="169207"/>
                </a:lnTo>
                <a:lnTo>
                  <a:pt x="57912" y="141731"/>
                </a:lnTo>
                <a:lnTo>
                  <a:pt x="58674" y="137922"/>
                </a:lnTo>
                <a:lnTo>
                  <a:pt x="61722" y="136398"/>
                </a:lnTo>
                <a:lnTo>
                  <a:pt x="74482" y="134688"/>
                </a:lnTo>
                <a:close/>
              </a:path>
              <a:path w="1085850" h="177164">
                <a:moveTo>
                  <a:pt x="75688" y="143874"/>
                </a:moveTo>
                <a:lnTo>
                  <a:pt x="74482" y="134688"/>
                </a:lnTo>
                <a:lnTo>
                  <a:pt x="61722" y="136398"/>
                </a:lnTo>
                <a:lnTo>
                  <a:pt x="58674" y="137922"/>
                </a:lnTo>
                <a:lnTo>
                  <a:pt x="57912" y="141731"/>
                </a:lnTo>
                <a:lnTo>
                  <a:pt x="59436" y="144779"/>
                </a:lnTo>
                <a:lnTo>
                  <a:pt x="63246" y="145541"/>
                </a:lnTo>
                <a:lnTo>
                  <a:pt x="75688" y="143874"/>
                </a:lnTo>
                <a:close/>
              </a:path>
              <a:path w="1085850" h="177164">
                <a:moveTo>
                  <a:pt x="80010" y="176783"/>
                </a:moveTo>
                <a:lnTo>
                  <a:pt x="75688" y="143874"/>
                </a:lnTo>
                <a:lnTo>
                  <a:pt x="63246" y="145541"/>
                </a:lnTo>
                <a:lnTo>
                  <a:pt x="59436" y="144779"/>
                </a:lnTo>
                <a:lnTo>
                  <a:pt x="57912" y="141731"/>
                </a:lnTo>
                <a:lnTo>
                  <a:pt x="57912" y="169207"/>
                </a:lnTo>
                <a:lnTo>
                  <a:pt x="80010" y="176783"/>
                </a:lnTo>
                <a:close/>
              </a:path>
              <a:path w="1085850" h="177164">
                <a:moveTo>
                  <a:pt x="1085850" y="3810"/>
                </a:moveTo>
                <a:lnTo>
                  <a:pt x="1083564" y="762"/>
                </a:lnTo>
                <a:lnTo>
                  <a:pt x="1079754" y="0"/>
                </a:lnTo>
                <a:lnTo>
                  <a:pt x="74482" y="134688"/>
                </a:lnTo>
                <a:lnTo>
                  <a:pt x="75688" y="143874"/>
                </a:lnTo>
                <a:lnTo>
                  <a:pt x="1081278" y="9143"/>
                </a:lnTo>
                <a:lnTo>
                  <a:pt x="1084326" y="7619"/>
                </a:lnTo>
                <a:lnTo>
                  <a:pt x="1085850" y="3810"/>
                </a:lnTo>
                <a:close/>
              </a:path>
            </a:pathLst>
          </a:custGeom>
          <a:solidFill>
            <a:srgbClr val="000000"/>
          </a:solidFill>
        </p:spPr>
        <p:txBody>
          <a:bodyPr wrap="square" lIns="0" tIns="0" rIns="0" bIns="0" rtlCol="0"/>
          <a:lstStyle/>
          <a:p>
            <a:endParaRPr/>
          </a:p>
        </p:txBody>
      </p:sp>
      <p:sp>
        <p:nvSpPr>
          <p:cNvPr id="17" name="object 17"/>
          <p:cNvSpPr txBox="1"/>
          <p:nvPr/>
        </p:nvSpPr>
        <p:spPr>
          <a:xfrm>
            <a:off x="2935097" y="4257547"/>
            <a:ext cx="5920740" cy="1816735"/>
          </a:xfrm>
          <a:prstGeom prst="rect">
            <a:avLst/>
          </a:prstGeom>
        </p:spPr>
        <p:txBody>
          <a:bodyPr vert="horz" wrap="square" lIns="0" tIns="0" rIns="0" bIns="0" rtlCol="0">
            <a:spAutoFit/>
          </a:bodyPr>
          <a:lstStyle/>
          <a:p>
            <a:pPr marL="3105785" marR="1652905" indent="-157480">
              <a:lnSpc>
                <a:spcPct val="100000"/>
              </a:lnSpc>
            </a:pPr>
            <a:r>
              <a:rPr sz="1200" spc="-5" dirty="0">
                <a:latin typeface="Arial"/>
                <a:cs typeface="Arial"/>
              </a:rPr>
              <a:t>Curva </a:t>
            </a:r>
            <a:r>
              <a:rPr sz="1200" spc="-10" dirty="0">
                <a:latin typeface="Arial"/>
                <a:cs typeface="Arial"/>
              </a:rPr>
              <a:t>del </a:t>
            </a:r>
            <a:r>
              <a:rPr sz="1200" spc="-5" dirty="0">
                <a:latin typeface="Arial"/>
                <a:cs typeface="Arial"/>
              </a:rPr>
              <a:t>coste </a:t>
            </a:r>
            <a:r>
              <a:rPr sz="1200" spc="-10" dirty="0">
                <a:latin typeface="Arial"/>
                <a:cs typeface="Arial"/>
              </a:rPr>
              <a:t>de  mantenimiento</a:t>
            </a:r>
            <a:endParaRPr sz="1200">
              <a:latin typeface="Arial"/>
              <a:cs typeface="Arial"/>
            </a:endParaRPr>
          </a:p>
          <a:p>
            <a:pPr marL="4901565" marR="5080" indent="177800">
              <a:lnSpc>
                <a:spcPts val="1430"/>
              </a:lnSpc>
              <a:spcBef>
                <a:spcPts val="20"/>
              </a:spcBef>
            </a:pPr>
            <a:r>
              <a:rPr sz="1200" spc="-5" dirty="0">
                <a:latin typeface="Arial"/>
                <a:cs typeface="Arial"/>
              </a:rPr>
              <a:t>Curva </a:t>
            </a:r>
            <a:r>
              <a:rPr sz="1200" spc="-10" dirty="0">
                <a:latin typeface="Arial"/>
                <a:cs typeface="Arial"/>
              </a:rPr>
              <a:t>del  </a:t>
            </a:r>
            <a:r>
              <a:rPr sz="1200" spc="-5" dirty="0">
                <a:latin typeface="Arial"/>
                <a:cs typeface="Arial"/>
              </a:rPr>
              <a:t>costo </a:t>
            </a:r>
            <a:r>
              <a:rPr sz="1200" spc="-10" dirty="0">
                <a:latin typeface="Arial"/>
                <a:cs typeface="Arial"/>
              </a:rPr>
              <a:t>de</a:t>
            </a:r>
            <a:r>
              <a:rPr sz="1200" spc="-60" dirty="0">
                <a:latin typeface="Arial"/>
                <a:cs typeface="Arial"/>
              </a:rPr>
              <a:t> </a:t>
            </a:r>
            <a:r>
              <a:rPr sz="1200" spc="-10" dirty="0">
                <a:latin typeface="Arial"/>
                <a:cs typeface="Arial"/>
              </a:rPr>
              <a:t>orden</a:t>
            </a:r>
            <a:endParaRPr sz="1200">
              <a:latin typeface="Arial"/>
              <a:cs typeface="Arial"/>
            </a:endParaRPr>
          </a:p>
          <a:p>
            <a:pPr>
              <a:lnSpc>
                <a:spcPct val="100000"/>
              </a:lnSpc>
            </a:pPr>
            <a:endParaRPr sz="1200">
              <a:latin typeface="Times New Roman"/>
              <a:cs typeface="Times New Roman"/>
            </a:endParaRPr>
          </a:p>
          <a:p>
            <a:pPr>
              <a:lnSpc>
                <a:spcPct val="100000"/>
              </a:lnSpc>
              <a:spcBef>
                <a:spcPts val="35"/>
              </a:spcBef>
            </a:pPr>
            <a:endParaRPr sz="1150">
              <a:latin typeface="Times New Roman"/>
              <a:cs typeface="Times New Roman"/>
            </a:endParaRPr>
          </a:p>
          <a:p>
            <a:pPr marR="520065" algn="r">
              <a:lnSpc>
                <a:spcPct val="100000"/>
              </a:lnSpc>
            </a:pPr>
            <a:r>
              <a:rPr sz="1200" dirty="0">
                <a:latin typeface="Arial"/>
                <a:cs typeface="Arial"/>
              </a:rPr>
              <a:t>Q</a:t>
            </a:r>
            <a:endParaRPr sz="1200">
              <a:latin typeface="Arial"/>
              <a:cs typeface="Arial"/>
            </a:endParaRPr>
          </a:p>
          <a:p>
            <a:pPr>
              <a:lnSpc>
                <a:spcPct val="100000"/>
              </a:lnSpc>
              <a:spcBef>
                <a:spcPts val="15"/>
              </a:spcBef>
            </a:pPr>
            <a:endParaRPr sz="1200">
              <a:latin typeface="Times New Roman"/>
              <a:cs typeface="Times New Roman"/>
            </a:endParaRPr>
          </a:p>
          <a:p>
            <a:pPr marL="459740" marR="4549775" indent="-447675">
              <a:lnSpc>
                <a:spcPct val="100000"/>
              </a:lnSpc>
            </a:pPr>
            <a:r>
              <a:rPr sz="1200" spc="-10" dirty="0">
                <a:latin typeface="Arial"/>
                <a:cs typeface="Arial"/>
              </a:rPr>
              <a:t>Cantidad </a:t>
            </a:r>
            <a:r>
              <a:rPr sz="1200" spc="-5" dirty="0">
                <a:latin typeface="Arial"/>
                <a:cs typeface="Arial"/>
              </a:rPr>
              <a:t>óptima </a:t>
            </a:r>
            <a:r>
              <a:rPr sz="1200" spc="-10" dirty="0">
                <a:latin typeface="Arial"/>
                <a:cs typeface="Arial"/>
              </a:rPr>
              <a:t>del  pedido</a:t>
            </a:r>
            <a:endParaRPr sz="1200">
              <a:latin typeface="Arial"/>
              <a:cs typeface="Arial"/>
            </a:endParaRPr>
          </a:p>
        </p:txBody>
      </p:sp>
      <p:sp>
        <p:nvSpPr>
          <p:cNvPr id="18" name="object 18"/>
          <p:cNvSpPr txBox="1"/>
          <p:nvPr/>
        </p:nvSpPr>
        <p:spPr>
          <a:xfrm>
            <a:off x="984377" y="1952497"/>
            <a:ext cx="837565" cy="194310"/>
          </a:xfrm>
          <a:prstGeom prst="rect">
            <a:avLst/>
          </a:prstGeom>
        </p:spPr>
        <p:txBody>
          <a:bodyPr vert="horz" wrap="square" lIns="0" tIns="0" rIns="0" bIns="0" rtlCol="0">
            <a:spAutoFit/>
          </a:bodyPr>
          <a:lstStyle/>
          <a:p>
            <a:pPr marL="12700">
              <a:lnSpc>
                <a:spcPct val="100000"/>
              </a:lnSpc>
            </a:pPr>
            <a:r>
              <a:rPr sz="1200" spc="-5" dirty="0">
                <a:latin typeface="Arial"/>
                <a:cs typeface="Arial"/>
              </a:rPr>
              <a:t>Coste</a:t>
            </a:r>
            <a:r>
              <a:rPr sz="1200" spc="-65" dirty="0">
                <a:latin typeface="Arial"/>
                <a:cs typeface="Arial"/>
              </a:rPr>
              <a:t> </a:t>
            </a:r>
            <a:r>
              <a:rPr sz="1200" spc="-10" dirty="0">
                <a:latin typeface="Arial"/>
                <a:cs typeface="Arial"/>
              </a:rPr>
              <a:t>anual</a:t>
            </a:r>
            <a:endParaRPr sz="1200">
              <a:latin typeface="Arial"/>
              <a:cs typeface="Aria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05903" y="380491"/>
            <a:ext cx="7587615" cy="1105535"/>
          </a:xfrm>
          <a:prstGeom prst="rect">
            <a:avLst/>
          </a:prstGeom>
        </p:spPr>
        <p:txBody>
          <a:bodyPr vert="horz" wrap="square" lIns="0" tIns="0" rIns="0" bIns="0" rtlCol="0">
            <a:spAutoFit/>
          </a:bodyPr>
          <a:lstStyle/>
          <a:p>
            <a:pPr marL="1905" algn="ctr">
              <a:lnSpc>
                <a:spcPts val="2875"/>
              </a:lnSpc>
            </a:pPr>
            <a:r>
              <a:rPr spc="-5" dirty="0"/>
              <a:t>Teoría del Lote</a:t>
            </a:r>
            <a:r>
              <a:rPr spc="-90" dirty="0"/>
              <a:t> </a:t>
            </a:r>
            <a:r>
              <a:rPr spc="-5" dirty="0"/>
              <a:t>Económico</a:t>
            </a:r>
          </a:p>
          <a:p>
            <a:pPr marL="12700" marR="5080" algn="ctr">
              <a:lnSpc>
                <a:spcPts val="2870"/>
              </a:lnSpc>
              <a:spcBef>
                <a:spcPts val="100"/>
              </a:spcBef>
            </a:pPr>
            <a:r>
              <a:rPr spc="-5" dirty="0"/>
              <a:t>Costo de Orden y de Almacenamiento en función de  la cuantía del</a:t>
            </a:r>
            <a:r>
              <a:rPr spc="-90" dirty="0"/>
              <a:t> </a:t>
            </a:r>
            <a:r>
              <a:rPr spc="-5" dirty="0"/>
              <a:t>lote</a:t>
            </a:r>
          </a:p>
        </p:txBody>
      </p:sp>
      <p:sp>
        <p:nvSpPr>
          <p:cNvPr id="3" name="object 3"/>
          <p:cNvSpPr txBox="1"/>
          <p:nvPr/>
        </p:nvSpPr>
        <p:spPr>
          <a:xfrm>
            <a:off x="303917" y="2757931"/>
            <a:ext cx="1165225" cy="560070"/>
          </a:xfrm>
          <a:prstGeom prst="rect">
            <a:avLst/>
          </a:prstGeom>
        </p:spPr>
        <p:txBody>
          <a:bodyPr vert="horz" wrap="square" lIns="0" tIns="0" rIns="0" bIns="0" rtlCol="0">
            <a:spAutoFit/>
          </a:bodyPr>
          <a:lstStyle/>
          <a:p>
            <a:pPr marL="109855" marR="5080" indent="-97790">
              <a:lnSpc>
                <a:spcPct val="150000"/>
              </a:lnSpc>
            </a:pPr>
            <a:r>
              <a:rPr sz="1200" spc="-5" dirty="0">
                <a:latin typeface="Arial"/>
                <a:cs typeface="Arial"/>
              </a:rPr>
              <a:t>Costo total</a:t>
            </a:r>
            <a:r>
              <a:rPr sz="1200" spc="-70" dirty="0">
                <a:latin typeface="Arial"/>
                <a:cs typeface="Arial"/>
              </a:rPr>
              <a:t> </a:t>
            </a:r>
            <a:r>
              <a:rPr sz="1200" spc="-10" dirty="0">
                <a:latin typeface="Arial"/>
                <a:cs typeface="Arial"/>
              </a:rPr>
              <a:t>anual  </a:t>
            </a:r>
            <a:r>
              <a:rPr sz="1200" spc="-5" dirty="0">
                <a:latin typeface="Arial"/>
                <a:cs typeface="Arial"/>
              </a:rPr>
              <a:t>de</a:t>
            </a:r>
            <a:r>
              <a:rPr sz="1200" spc="-50" dirty="0">
                <a:latin typeface="Arial"/>
                <a:cs typeface="Arial"/>
              </a:rPr>
              <a:t> </a:t>
            </a:r>
            <a:r>
              <a:rPr sz="1200" spc="-10" dirty="0">
                <a:latin typeface="Arial"/>
                <a:cs typeface="Arial"/>
              </a:rPr>
              <a:t>inventarios</a:t>
            </a:r>
            <a:endParaRPr sz="1200">
              <a:latin typeface="Arial"/>
              <a:cs typeface="Arial"/>
            </a:endParaRPr>
          </a:p>
        </p:txBody>
      </p:sp>
      <p:sp>
        <p:nvSpPr>
          <p:cNvPr id="4" name="object 4"/>
          <p:cNvSpPr txBox="1"/>
          <p:nvPr/>
        </p:nvSpPr>
        <p:spPr>
          <a:xfrm>
            <a:off x="1657223" y="2949194"/>
            <a:ext cx="114935" cy="194310"/>
          </a:xfrm>
          <a:prstGeom prst="rect">
            <a:avLst/>
          </a:prstGeom>
        </p:spPr>
        <p:txBody>
          <a:bodyPr vert="horz" wrap="square" lIns="0" tIns="0" rIns="0" bIns="0" rtlCol="0">
            <a:spAutoFit/>
          </a:bodyPr>
          <a:lstStyle/>
          <a:p>
            <a:pPr marL="12700">
              <a:lnSpc>
                <a:spcPct val="100000"/>
              </a:lnSpc>
            </a:pPr>
            <a:r>
              <a:rPr sz="1200" dirty="0">
                <a:latin typeface="Arial"/>
                <a:cs typeface="Arial"/>
              </a:rPr>
              <a:t>=</a:t>
            </a:r>
            <a:endParaRPr sz="1200">
              <a:latin typeface="Arial"/>
              <a:cs typeface="Arial"/>
            </a:endParaRPr>
          </a:p>
        </p:txBody>
      </p:sp>
      <p:sp>
        <p:nvSpPr>
          <p:cNvPr id="5" name="object 5"/>
          <p:cNvSpPr txBox="1"/>
          <p:nvPr/>
        </p:nvSpPr>
        <p:spPr>
          <a:xfrm>
            <a:off x="1155827" y="1809241"/>
            <a:ext cx="760095" cy="559435"/>
          </a:xfrm>
          <a:prstGeom prst="rect">
            <a:avLst/>
          </a:prstGeom>
        </p:spPr>
        <p:txBody>
          <a:bodyPr vert="horz" wrap="square" lIns="0" tIns="0" rIns="0" bIns="0" rtlCol="0">
            <a:spAutoFit/>
          </a:bodyPr>
          <a:lstStyle/>
          <a:p>
            <a:pPr marL="12700" marR="5080" indent="-635" algn="ctr">
              <a:lnSpc>
                <a:spcPct val="100000"/>
              </a:lnSpc>
            </a:pPr>
            <a:r>
              <a:rPr sz="1200" spc="-5" dirty="0">
                <a:latin typeface="Arial"/>
                <a:cs typeface="Arial"/>
              </a:rPr>
              <a:t>Costo</a:t>
            </a:r>
            <a:r>
              <a:rPr sz="1200" spc="-65" dirty="0">
                <a:latin typeface="Arial"/>
                <a:cs typeface="Arial"/>
              </a:rPr>
              <a:t> </a:t>
            </a:r>
            <a:r>
              <a:rPr sz="1200" spc="-10" dirty="0">
                <a:latin typeface="Arial"/>
                <a:cs typeface="Arial"/>
              </a:rPr>
              <a:t>total  </a:t>
            </a:r>
            <a:r>
              <a:rPr sz="1200" spc="-5" dirty="0">
                <a:latin typeface="Arial"/>
                <a:cs typeface="Arial"/>
              </a:rPr>
              <a:t>anual </a:t>
            </a:r>
            <a:r>
              <a:rPr sz="1200" spc="-10" dirty="0">
                <a:latin typeface="Arial"/>
                <a:cs typeface="Arial"/>
              </a:rPr>
              <a:t>de  inventarios</a:t>
            </a:r>
            <a:endParaRPr sz="1200">
              <a:latin typeface="Arial"/>
              <a:cs typeface="Arial"/>
            </a:endParaRPr>
          </a:p>
        </p:txBody>
      </p:sp>
      <p:sp>
        <p:nvSpPr>
          <p:cNvPr id="6" name="object 6"/>
          <p:cNvSpPr txBox="1"/>
          <p:nvPr/>
        </p:nvSpPr>
        <p:spPr>
          <a:xfrm>
            <a:off x="2123567" y="2684414"/>
            <a:ext cx="624205" cy="835660"/>
          </a:xfrm>
          <a:prstGeom prst="rect">
            <a:avLst/>
          </a:prstGeom>
        </p:spPr>
        <p:txBody>
          <a:bodyPr vert="horz" wrap="square" lIns="0" tIns="0" rIns="0" bIns="0" rtlCol="0">
            <a:spAutoFit/>
          </a:bodyPr>
          <a:lstStyle/>
          <a:p>
            <a:pPr marL="12700" marR="5080" algn="ctr">
              <a:lnSpc>
                <a:spcPct val="150200"/>
              </a:lnSpc>
            </a:pPr>
            <a:r>
              <a:rPr sz="1200" spc="-10" dirty="0">
                <a:latin typeface="Arial"/>
                <a:cs typeface="Arial"/>
              </a:rPr>
              <a:t>Costo  de</a:t>
            </a:r>
            <a:r>
              <a:rPr sz="1200" spc="-85" dirty="0">
                <a:latin typeface="Arial"/>
                <a:cs typeface="Arial"/>
              </a:rPr>
              <a:t> </a:t>
            </a:r>
            <a:r>
              <a:rPr sz="1200" spc="-10" dirty="0">
                <a:latin typeface="Arial"/>
                <a:cs typeface="Arial"/>
              </a:rPr>
              <a:t>orden  unitario</a:t>
            </a:r>
            <a:endParaRPr sz="1200">
              <a:latin typeface="Arial"/>
              <a:cs typeface="Arial"/>
            </a:endParaRPr>
          </a:p>
        </p:txBody>
      </p:sp>
      <p:sp>
        <p:nvSpPr>
          <p:cNvPr id="7" name="object 7"/>
          <p:cNvSpPr txBox="1"/>
          <p:nvPr/>
        </p:nvSpPr>
        <p:spPr>
          <a:xfrm>
            <a:off x="3121786" y="2849371"/>
            <a:ext cx="1003300" cy="559435"/>
          </a:xfrm>
          <a:prstGeom prst="rect">
            <a:avLst/>
          </a:prstGeom>
        </p:spPr>
        <p:txBody>
          <a:bodyPr vert="horz" wrap="square" lIns="0" tIns="0" rIns="0" bIns="0" rtlCol="0">
            <a:spAutoFit/>
          </a:bodyPr>
          <a:lstStyle/>
          <a:p>
            <a:pPr marL="12700" marR="5080" indent="-635" algn="ctr">
              <a:lnSpc>
                <a:spcPct val="100000"/>
              </a:lnSpc>
            </a:pPr>
            <a:r>
              <a:rPr sz="1200" spc="-5" dirty="0">
                <a:latin typeface="Arial"/>
                <a:cs typeface="Arial"/>
              </a:rPr>
              <a:t>Número </a:t>
            </a:r>
            <a:r>
              <a:rPr sz="1200" spc="-10" dirty="0">
                <a:latin typeface="Arial"/>
                <a:cs typeface="Arial"/>
              </a:rPr>
              <a:t>de  </a:t>
            </a:r>
            <a:r>
              <a:rPr sz="1200" spc="-5" dirty="0">
                <a:latin typeface="Arial"/>
                <a:cs typeface="Arial"/>
              </a:rPr>
              <a:t>órdenes  </a:t>
            </a:r>
            <a:r>
              <a:rPr sz="1200" spc="-10" dirty="0">
                <a:latin typeface="Arial"/>
                <a:cs typeface="Arial"/>
              </a:rPr>
              <a:t>colocadas/año</a:t>
            </a:r>
            <a:endParaRPr sz="1200">
              <a:latin typeface="Arial"/>
              <a:cs typeface="Arial"/>
            </a:endParaRPr>
          </a:p>
        </p:txBody>
      </p:sp>
      <p:sp>
        <p:nvSpPr>
          <p:cNvPr id="8" name="object 8"/>
          <p:cNvSpPr txBox="1"/>
          <p:nvPr/>
        </p:nvSpPr>
        <p:spPr>
          <a:xfrm>
            <a:off x="2959480" y="2953765"/>
            <a:ext cx="101600" cy="194310"/>
          </a:xfrm>
          <a:prstGeom prst="rect">
            <a:avLst/>
          </a:prstGeom>
        </p:spPr>
        <p:txBody>
          <a:bodyPr vert="horz" wrap="square" lIns="0" tIns="0" rIns="0" bIns="0" rtlCol="0">
            <a:spAutoFit/>
          </a:bodyPr>
          <a:lstStyle/>
          <a:p>
            <a:pPr marL="12700">
              <a:lnSpc>
                <a:spcPct val="100000"/>
              </a:lnSpc>
            </a:pPr>
            <a:r>
              <a:rPr sz="1200" dirty="0">
                <a:latin typeface="Arial"/>
                <a:cs typeface="Arial"/>
              </a:rPr>
              <a:t>x</a:t>
            </a:r>
            <a:endParaRPr sz="1200">
              <a:latin typeface="Arial"/>
              <a:cs typeface="Arial"/>
            </a:endParaRPr>
          </a:p>
        </p:txBody>
      </p:sp>
      <p:sp>
        <p:nvSpPr>
          <p:cNvPr id="9" name="object 9"/>
          <p:cNvSpPr txBox="1"/>
          <p:nvPr/>
        </p:nvSpPr>
        <p:spPr>
          <a:xfrm>
            <a:off x="4443857" y="2918714"/>
            <a:ext cx="159385" cy="285115"/>
          </a:xfrm>
          <a:prstGeom prst="rect">
            <a:avLst/>
          </a:prstGeom>
        </p:spPr>
        <p:txBody>
          <a:bodyPr vert="horz" wrap="square" lIns="0" tIns="0" rIns="0" bIns="0" rtlCol="0">
            <a:spAutoFit/>
          </a:bodyPr>
          <a:lstStyle/>
          <a:p>
            <a:pPr marL="12700">
              <a:lnSpc>
                <a:spcPct val="100000"/>
              </a:lnSpc>
            </a:pPr>
            <a:r>
              <a:rPr sz="1800" dirty="0">
                <a:latin typeface="Arial"/>
                <a:cs typeface="Arial"/>
              </a:rPr>
              <a:t>+</a:t>
            </a:r>
            <a:endParaRPr sz="1800">
              <a:latin typeface="Arial"/>
              <a:cs typeface="Arial"/>
            </a:endParaRPr>
          </a:p>
        </p:txBody>
      </p:sp>
      <p:sp>
        <p:nvSpPr>
          <p:cNvPr id="10" name="object 10"/>
          <p:cNvSpPr txBox="1"/>
          <p:nvPr/>
        </p:nvSpPr>
        <p:spPr>
          <a:xfrm>
            <a:off x="2247696" y="1948764"/>
            <a:ext cx="159385" cy="285115"/>
          </a:xfrm>
          <a:prstGeom prst="rect">
            <a:avLst/>
          </a:prstGeom>
        </p:spPr>
        <p:txBody>
          <a:bodyPr vert="horz" wrap="square" lIns="0" tIns="0" rIns="0" bIns="0" rtlCol="0">
            <a:spAutoFit/>
          </a:bodyPr>
          <a:lstStyle/>
          <a:p>
            <a:pPr marL="12700">
              <a:lnSpc>
                <a:spcPct val="100000"/>
              </a:lnSpc>
            </a:pPr>
            <a:r>
              <a:rPr sz="1800" dirty="0">
                <a:latin typeface="Arial"/>
                <a:cs typeface="Arial"/>
              </a:rPr>
              <a:t>=</a:t>
            </a:r>
            <a:endParaRPr sz="1800">
              <a:latin typeface="Arial"/>
              <a:cs typeface="Arial"/>
            </a:endParaRPr>
          </a:p>
        </p:txBody>
      </p:sp>
      <p:sp>
        <p:nvSpPr>
          <p:cNvPr id="11" name="object 11"/>
          <p:cNvSpPr txBox="1"/>
          <p:nvPr/>
        </p:nvSpPr>
        <p:spPr>
          <a:xfrm>
            <a:off x="2730119" y="1809241"/>
            <a:ext cx="634365" cy="559435"/>
          </a:xfrm>
          <a:prstGeom prst="rect">
            <a:avLst/>
          </a:prstGeom>
        </p:spPr>
        <p:txBody>
          <a:bodyPr vert="horz" wrap="square" lIns="0" tIns="0" rIns="0" bIns="0" rtlCol="0">
            <a:spAutoFit/>
          </a:bodyPr>
          <a:lstStyle/>
          <a:p>
            <a:pPr marL="12700" marR="5080" algn="ctr">
              <a:lnSpc>
                <a:spcPct val="100000"/>
              </a:lnSpc>
            </a:pPr>
            <a:r>
              <a:rPr sz="1200" spc="-5" dirty="0">
                <a:latin typeface="Arial"/>
                <a:cs typeface="Arial"/>
              </a:rPr>
              <a:t>Costo</a:t>
            </a:r>
            <a:r>
              <a:rPr sz="1200" spc="-85" dirty="0">
                <a:latin typeface="Arial"/>
                <a:cs typeface="Arial"/>
              </a:rPr>
              <a:t> </a:t>
            </a:r>
            <a:r>
              <a:rPr sz="1200" spc="-10" dirty="0">
                <a:latin typeface="Arial"/>
                <a:cs typeface="Arial"/>
              </a:rPr>
              <a:t>de  </a:t>
            </a:r>
            <a:r>
              <a:rPr sz="1200" spc="-5" dirty="0">
                <a:latin typeface="Arial"/>
                <a:cs typeface="Arial"/>
              </a:rPr>
              <a:t>orden  </a:t>
            </a:r>
            <a:r>
              <a:rPr sz="1200" dirty="0">
                <a:latin typeface="Arial"/>
                <a:cs typeface="Arial"/>
              </a:rPr>
              <a:t>total</a:t>
            </a:r>
            <a:endParaRPr sz="1200">
              <a:latin typeface="Arial"/>
              <a:cs typeface="Arial"/>
            </a:endParaRPr>
          </a:p>
        </p:txBody>
      </p:sp>
      <p:sp>
        <p:nvSpPr>
          <p:cNvPr id="12" name="object 12"/>
          <p:cNvSpPr txBox="1"/>
          <p:nvPr/>
        </p:nvSpPr>
        <p:spPr>
          <a:xfrm>
            <a:off x="3868546" y="1948688"/>
            <a:ext cx="159385" cy="285115"/>
          </a:xfrm>
          <a:prstGeom prst="rect">
            <a:avLst/>
          </a:prstGeom>
        </p:spPr>
        <p:txBody>
          <a:bodyPr vert="horz" wrap="square" lIns="0" tIns="0" rIns="0" bIns="0" rtlCol="0">
            <a:spAutoFit/>
          </a:bodyPr>
          <a:lstStyle/>
          <a:p>
            <a:pPr marL="12700">
              <a:lnSpc>
                <a:spcPct val="100000"/>
              </a:lnSpc>
            </a:pPr>
            <a:r>
              <a:rPr sz="1800" dirty="0">
                <a:latin typeface="Arial"/>
                <a:cs typeface="Arial"/>
              </a:rPr>
              <a:t>+</a:t>
            </a:r>
            <a:endParaRPr sz="1800">
              <a:latin typeface="Arial"/>
              <a:cs typeface="Arial"/>
            </a:endParaRPr>
          </a:p>
        </p:txBody>
      </p:sp>
      <p:sp>
        <p:nvSpPr>
          <p:cNvPr id="13" name="object 13"/>
          <p:cNvSpPr txBox="1"/>
          <p:nvPr/>
        </p:nvSpPr>
        <p:spPr>
          <a:xfrm>
            <a:off x="4422521" y="1809241"/>
            <a:ext cx="1139190" cy="559435"/>
          </a:xfrm>
          <a:prstGeom prst="rect">
            <a:avLst/>
          </a:prstGeom>
        </p:spPr>
        <p:txBody>
          <a:bodyPr vert="horz" wrap="square" lIns="0" tIns="0" rIns="0" bIns="0" rtlCol="0">
            <a:spAutoFit/>
          </a:bodyPr>
          <a:lstStyle/>
          <a:p>
            <a:pPr marL="12065" marR="5080" indent="-635" algn="ctr">
              <a:lnSpc>
                <a:spcPct val="100000"/>
              </a:lnSpc>
            </a:pPr>
            <a:r>
              <a:rPr sz="1200" spc="-5" dirty="0">
                <a:latin typeface="Arial"/>
                <a:cs typeface="Arial"/>
              </a:rPr>
              <a:t>Costo </a:t>
            </a:r>
            <a:r>
              <a:rPr sz="1200" spc="-10" dirty="0">
                <a:latin typeface="Arial"/>
                <a:cs typeface="Arial"/>
              </a:rPr>
              <a:t>de  almacenamiento  </a:t>
            </a:r>
            <a:r>
              <a:rPr sz="1200" spc="-5" dirty="0">
                <a:latin typeface="Arial"/>
                <a:cs typeface="Arial"/>
              </a:rPr>
              <a:t>total</a:t>
            </a:r>
            <a:endParaRPr sz="1200">
              <a:latin typeface="Arial"/>
              <a:cs typeface="Arial"/>
            </a:endParaRPr>
          </a:p>
        </p:txBody>
      </p:sp>
      <p:sp>
        <p:nvSpPr>
          <p:cNvPr id="14" name="object 14"/>
          <p:cNvSpPr txBox="1"/>
          <p:nvPr/>
        </p:nvSpPr>
        <p:spPr>
          <a:xfrm>
            <a:off x="4856098" y="2817367"/>
            <a:ext cx="774700" cy="559435"/>
          </a:xfrm>
          <a:prstGeom prst="rect">
            <a:avLst/>
          </a:prstGeom>
        </p:spPr>
        <p:txBody>
          <a:bodyPr vert="horz" wrap="square" lIns="0" tIns="0" rIns="0" bIns="0" rtlCol="0">
            <a:spAutoFit/>
          </a:bodyPr>
          <a:lstStyle/>
          <a:p>
            <a:pPr marL="12065" marR="5080" indent="-635" algn="ctr">
              <a:lnSpc>
                <a:spcPct val="100000"/>
              </a:lnSpc>
            </a:pPr>
            <a:r>
              <a:rPr sz="1200" spc="-5" dirty="0">
                <a:latin typeface="Arial"/>
                <a:cs typeface="Arial"/>
              </a:rPr>
              <a:t>Costo </a:t>
            </a:r>
            <a:r>
              <a:rPr sz="1200" spc="-10" dirty="0">
                <a:latin typeface="Arial"/>
                <a:cs typeface="Arial"/>
              </a:rPr>
              <a:t>de  </a:t>
            </a:r>
            <a:r>
              <a:rPr sz="1200" spc="-5" dirty="0">
                <a:latin typeface="Arial"/>
                <a:cs typeface="Arial"/>
              </a:rPr>
              <a:t>manejo </a:t>
            </a:r>
            <a:r>
              <a:rPr sz="1200" spc="-10" dirty="0">
                <a:latin typeface="Arial"/>
                <a:cs typeface="Arial"/>
              </a:rPr>
              <a:t>de  </a:t>
            </a:r>
            <a:r>
              <a:rPr sz="1200" spc="-5" dirty="0">
                <a:latin typeface="Arial"/>
                <a:cs typeface="Arial"/>
              </a:rPr>
              <a:t>una</a:t>
            </a:r>
            <a:r>
              <a:rPr sz="1200" spc="-75" dirty="0">
                <a:latin typeface="Arial"/>
                <a:cs typeface="Arial"/>
              </a:rPr>
              <a:t> </a:t>
            </a:r>
            <a:r>
              <a:rPr sz="1200" spc="-10" dirty="0">
                <a:latin typeface="Arial"/>
                <a:cs typeface="Arial"/>
              </a:rPr>
              <a:t>unidad</a:t>
            </a:r>
            <a:endParaRPr sz="1200">
              <a:latin typeface="Arial"/>
              <a:cs typeface="Arial"/>
            </a:endParaRPr>
          </a:p>
        </p:txBody>
      </p:sp>
      <p:sp>
        <p:nvSpPr>
          <p:cNvPr id="15" name="object 15"/>
          <p:cNvSpPr txBox="1"/>
          <p:nvPr/>
        </p:nvSpPr>
        <p:spPr>
          <a:xfrm>
            <a:off x="5733922" y="2960623"/>
            <a:ext cx="101600" cy="194310"/>
          </a:xfrm>
          <a:prstGeom prst="rect">
            <a:avLst/>
          </a:prstGeom>
        </p:spPr>
        <p:txBody>
          <a:bodyPr vert="horz" wrap="square" lIns="0" tIns="0" rIns="0" bIns="0" rtlCol="0">
            <a:spAutoFit/>
          </a:bodyPr>
          <a:lstStyle/>
          <a:p>
            <a:pPr marL="12700">
              <a:lnSpc>
                <a:spcPct val="100000"/>
              </a:lnSpc>
            </a:pPr>
            <a:r>
              <a:rPr sz="1200" dirty="0">
                <a:latin typeface="Arial"/>
                <a:cs typeface="Arial"/>
              </a:rPr>
              <a:t>x</a:t>
            </a:r>
            <a:endParaRPr sz="1200">
              <a:latin typeface="Arial"/>
              <a:cs typeface="Arial"/>
            </a:endParaRPr>
          </a:p>
        </p:txBody>
      </p:sp>
      <p:sp>
        <p:nvSpPr>
          <p:cNvPr id="16" name="object 16"/>
          <p:cNvSpPr txBox="1"/>
          <p:nvPr/>
        </p:nvSpPr>
        <p:spPr>
          <a:xfrm>
            <a:off x="5904610" y="2817367"/>
            <a:ext cx="693420" cy="559435"/>
          </a:xfrm>
          <a:prstGeom prst="rect">
            <a:avLst/>
          </a:prstGeom>
        </p:spPr>
        <p:txBody>
          <a:bodyPr vert="horz" wrap="square" lIns="0" tIns="0" rIns="0" bIns="0" rtlCol="0">
            <a:spAutoFit/>
          </a:bodyPr>
          <a:lstStyle/>
          <a:p>
            <a:pPr marL="13335" marR="5080" indent="-1270" algn="just">
              <a:lnSpc>
                <a:spcPct val="100000"/>
              </a:lnSpc>
            </a:pPr>
            <a:r>
              <a:rPr sz="1200" spc="-10" dirty="0">
                <a:latin typeface="Arial"/>
                <a:cs typeface="Arial"/>
              </a:rPr>
              <a:t>Inventari</a:t>
            </a:r>
            <a:r>
              <a:rPr sz="1200" dirty="0">
                <a:latin typeface="Arial"/>
                <a:cs typeface="Arial"/>
              </a:rPr>
              <a:t>o  </a:t>
            </a:r>
            <a:r>
              <a:rPr sz="1200" spc="-5" dirty="0">
                <a:latin typeface="Arial"/>
                <a:cs typeface="Arial"/>
              </a:rPr>
              <a:t>promedio  </a:t>
            </a:r>
            <a:r>
              <a:rPr sz="1200" dirty="0">
                <a:latin typeface="Arial"/>
                <a:cs typeface="Arial"/>
              </a:rPr>
              <a:t>m</a:t>
            </a:r>
            <a:r>
              <a:rPr sz="1200" spc="-10" dirty="0">
                <a:latin typeface="Arial"/>
                <a:cs typeface="Arial"/>
              </a:rPr>
              <a:t>a</a:t>
            </a:r>
            <a:r>
              <a:rPr sz="1200" spc="-15" dirty="0">
                <a:latin typeface="Arial"/>
                <a:cs typeface="Arial"/>
              </a:rPr>
              <a:t>nej</a:t>
            </a:r>
            <a:r>
              <a:rPr sz="1200" spc="-10" dirty="0">
                <a:latin typeface="Arial"/>
                <a:cs typeface="Arial"/>
              </a:rPr>
              <a:t>a</a:t>
            </a:r>
            <a:r>
              <a:rPr sz="1200" spc="-15" dirty="0">
                <a:latin typeface="Arial"/>
                <a:cs typeface="Arial"/>
              </a:rPr>
              <a:t>d</a:t>
            </a:r>
            <a:r>
              <a:rPr sz="1200" spc="-5" dirty="0">
                <a:latin typeface="Arial"/>
                <a:cs typeface="Arial"/>
              </a:rPr>
              <a:t>o</a:t>
            </a:r>
            <a:endParaRPr sz="1200">
              <a:latin typeface="Arial"/>
              <a:cs typeface="Arial"/>
            </a:endParaRPr>
          </a:p>
        </p:txBody>
      </p:sp>
      <p:sp>
        <p:nvSpPr>
          <p:cNvPr id="17" name="object 17"/>
          <p:cNvSpPr txBox="1"/>
          <p:nvPr/>
        </p:nvSpPr>
        <p:spPr>
          <a:xfrm>
            <a:off x="6063869" y="1948688"/>
            <a:ext cx="159385" cy="285115"/>
          </a:xfrm>
          <a:prstGeom prst="rect">
            <a:avLst/>
          </a:prstGeom>
        </p:spPr>
        <p:txBody>
          <a:bodyPr vert="horz" wrap="square" lIns="0" tIns="0" rIns="0" bIns="0" rtlCol="0">
            <a:spAutoFit/>
          </a:bodyPr>
          <a:lstStyle/>
          <a:p>
            <a:pPr marL="12700">
              <a:lnSpc>
                <a:spcPct val="100000"/>
              </a:lnSpc>
            </a:pPr>
            <a:r>
              <a:rPr sz="1800" dirty="0">
                <a:latin typeface="Arial"/>
                <a:cs typeface="Arial"/>
              </a:rPr>
              <a:t>+</a:t>
            </a:r>
            <a:endParaRPr sz="1800">
              <a:latin typeface="Arial"/>
              <a:cs typeface="Arial"/>
            </a:endParaRPr>
          </a:p>
        </p:txBody>
      </p:sp>
      <p:sp>
        <p:nvSpPr>
          <p:cNvPr id="18" name="object 18"/>
          <p:cNvSpPr txBox="1"/>
          <p:nvPr/>
        </p:nvSpPr>
        <p:spPr>
          <a:xfrm>
            <a:off x="6761860" y="1736090"/>
            <a:ext cx="634365" cy="559435"/>
          </a:xfrm>
          <a:prstGeom prst="rect">
            <a:avLst/>
          </a:prstGeom>
        </p:spPr>
        <p:txBody>
          <a:bodyPr vert="horz" wrap="square" lIns="0" tIns="0" rIns="0" bIns="0" rtlCol="0">
            <a:spAutoFit/>
          </a:bodyPr>
          <a:lstStyle/>
          <a:p>
            <a:pPr marL="12700" marR="5080" algn="ctr">
              <a:lnSpc>
                <a:spcPct val="100000"/>
              </a:lnSpc>
            </a:pPr>
            <a:r>
              <a:rPr sz="1200" spc="-5" dirty="0">
                <a:latin typeface="Arial"/>
                <a:cs typeface="Arial"/>
              </a:rPr>
              <a:t>Costo</a:t>
            </a:r>
            <a:r>
              <a:rPr sz="1200" spc="-85" dirty="0">
                <a:latin typeface="Arial"/>
                <a:cs typeface="Arial"/>
              </a:rPr>
              <a:t> </a:t>
            </a:r>
            <a:r>
              <a:rPr sz="1200" spc="-10" dirty="0">
                <a:latin typeface="Arial"/>
                <a:cs typeface="Arial"/>
              </a:rPr>
              <a:t>de  los  </a:t>
            </a:r>
            <a:r>
              <a:rPr sz="1200" spc="-5" dirty="0">
                <a:latin typeface="Arial"/>
                <a:cs typeface="Arial"/>
              </a:rPr>
              <a:t>artículos</a:t>
            </a:r>
            <a:endParaRPr sz="1200">
              <a:latin typeface="Arial"/>
              <a:cs typeface="Arial"/>
            </a:endParaRPr>
          </a:p>
        </p:txBody>
      </p:sp>
      <p:sp>
        <p:nvSpPr>
          <p:cNvPr id="19" name="object 19"/>
          <p:cNvSpPr/>
          <p:nvPr/>
        </p:nvSpPr>
        <p:spPr>
          <a:xfrm>
            <a:off x="2543187" y="1766570"/>
            <a:ext cx="144780" cy="576580"/>
          </a:xfrm>
          <a:custGeom>
            <a:avLst/>
            <a:gdLst/>
            <a:ahLst/>
            <a:cxnLst/>
            <a:rect l="l" t="t" r="r" b="b"/>
            <a:pathLst>
              <a:path w="144780" h="576580">
                <a:moveTo>
                  <a:pt x="144780" y="0"/>
                </a:moveTo>
                <a:lnTo>
                  <a:pt x="113726" y="40905"/>
                </a:lnTo>
                <a:lnTo>
                  <a:pt x="84086" y="81944"/>
                </a:lnTo>
                <a:lnTo>
                  <a:pt x="57085" y="123064"/>
                </a:lnTo>
                <a:lnTo>
                  <a:pt x="33950" y="164209"/>
                </a:lnTo>
                <a:lnTo>
                  <a:pt x="15906" y="205329"/>
                </a:lnTo>
                <a:lnTo>
                  <a:pt x="4181" y="246368"/>
                </a:lnTo>
                <a:lnTo>
                  <a:pt x="0" y="287274"/>
                </a:lnTo>
                <a:lnTo>
                  <a:pt x="6740" y="330783"/>
                </a:lnTo>
                <a:lnTo>
                  <a:pt x="24437" y="377918"/>
                </a:lnTo>
                <a:lnTo>
                  <a:pt x="49305" y="426053"/>
                </a:lnTo>
                <a:lnTo>
                  <a:pt x="77559" y="472562"/>
                </a:lnTo>
                <a:lnTo>
                  <a:pt x="105413" y="514818"/>
                </a:lnTo>
                <a:lnTo>
                  <a:pt x="129082" y="550197"/>
                </a:lnTo>
                <a:lnTo>
                  <a:pt x="144780" y="576072"/>
                </a:lnTo>
              </a:path>
            </a:pathLst>
          </a:custGeom>
          <a:ln w="19049">
            <a:solidFill>
              <a:srgbClr val="000000"/>
            </a:solidFill>
          </a:ln>
        </p:spPr>
        <p:txBody>
          <a:bodyPr wrap="square" lIns="0" tIns="0" rIns="0" bIns="0" rtlCol="0"/>
          <a:lstStyle/>
          <a:p>
            <a:endParaRPr/>
          </a:p>
        </p:txBody>
      </p:sp>
      <p:sp>
        <p:nvSpPr>
          <p:cNvPr id="20" name="object 20"/>
          <p:cNvSpPr/>
          <p:nvPr/>
        </p:nvSpPr>
        <p:spPr>
          <a:xfrm>
            <a:off x="4272165" y="1766570"/>
            <a:ext cx="144145" cy="576580"/>
          </a:xfrm>
          <a:custGeom>
            <a:avLst/>
            <a:gdLst/>
            <a:ahLst/>
            <a:cxnLst/>
            <a:rect l="l" t="t" r="r" b="b"/>
            <a:pathLst>
              <a:path w="144145" h="576580">
                <a:moveTo>
                  <a:pt x="144017" y="0"/>
                </a:moveTo>
                <a:lnTo>
                  <a:pt x="113246" y="40905"/>
                </a:lnTo>
                <a:lnTo>
                  <a:pt x="83808" y="81944"/>
                </a:lnTo>
                <a:lnTo>
                  <a:pt x="56943" y="123064"/>
                </a:lnTo>
                <a:lnTo>
                  <a:pt x="33890" y="164209"/>
                </a:lnTo>
                <a:lnTo>
                  <a:pt x="15888" y="205329"/>
                </a:lnTo>
                <a:lnTo>
                  <a:pt x="4178" y="246368"/>
                </a:lnTo>
                <a:lnTo>
                  <a:pt x="0" y="287274"/>
                </a:lnTo>
                <a:lnTo>
                  <a:pt x="6738" y="330783"/>
                </a:lnTo>
                <a:lnTo>
                  <a:pt x="24419" y="377918"/>
                </a:lnTo>
                <a:lnTo>
                  <a:pt x="49245" y="426053"/>
                </a:lnTo>
                <a:lnTo>
                  <a:pt x="77417" y="472562"/>
                </a:lnTo>
                <a:lnTo>
                  <a:pt x="105136" y="514818"/>
                </a:lnTo>
                <a:lnTo>
                  <a:pt x="128602" y="550197"/>
                </a:lnTo>
                <a:lnTo>
                  <a:pt x="144017" y="576072"/>
                </a:lnTo>
              </a:path>
            </a:pathLst>
          </a:custGeom>
          <a:ln w="19050">
            <a:solidFill>
              <a:srgbClr val="000000"/>
            </a:solidFill>
          </a:ln>
        </p:spPr>
        <p:txBody>
          <a:bodyPr wrap="square" lIns="0" tIns="0" rIns="0" bIns="0" rtlCol="0"/>
          <a:lstStyle/>
          <a:p>
            <a:endParaRPr/>
          </a:p>
        </p:txBody>
      </p:sp>
      <p:sp>
        <p:nvSpPr>
          <p:cNvPr id="21" name="object 21"/>
          <p:cNvSpPr/>
          <p:nvPr/>
        </p:nvSpPr>
        <p:spPr>
          <a:xfrm>
            <a:off x="6575691" y="1766570"/>
            <a:ext cx="144145" cy="576580"/>
          </a:xfrm>
          <a:custGeom>
            <a:avLst/>
            <a:gdLst/>
            <a:ahLst/>
            <a:cxnLst/>
            <a:rect l="l" t="t" r="r" b="b"/>
            <a:pathLst>
              <a:path w="144145" h="576580">
                <a:moveTo>
                  <a:pt x="144005" y="0"/>
                </a:moveTo>
                <a:lnTo>
                  <a:pt x="113238" y="40905"/>
                </a:lnTo>
                <a:lnTo>
                  <a:pt x="83804" y="81944"/>
                </a:lnTo>
                <a:lnTo>
                  <a:pt x="56941" y="123064"/>
                </a:lnTo>
                <a:lnTo>
                  <a:pt x="33889" y="164209"/>
                </a:lnTo>
                <a:lnTo>
                  <a:pt x="15888" y="205329"/>
                </a:lnTo>
                <a:lnTo>
                  <a:pt x="4178" y="246368"/>
                </a:lnTo>
                <a:lnTo>
                  <a:pt x="0" y="287274"/>
                </a:lnTo>
                <a:lnTo>
                  <a:pt x="6737" y="330783"/>
                </a:lnTo>
                <a:lnTo>
                  <a:pt x="24417" y="377918"/>
                </a:lnTo>
                <a:lnTo>
                  <a:pt x="49240" y="426053"/>
                </a:lnTo>
                <a:lnTo>
                  <a:pt x="77409" y="472562"/>
                </a:lnTo>
                <a:lnTo>
                  <a:pt x="105125" y="514818"/>
                </a:lnTo>
                <a:lnTo>
                  <a:pt x="128590" y="550197"/>
                </a:lnTo>
                <a:lnTo>
                  <a:pt x="144005" y="576072"/>
                </a:lnTo>
              </a:path>
            </a:pathLst>
          </a:custGeom>
          <a:ln w="19049">
            <a:solidFill>
              <a:srgbClr val="000000"/>
            </a:solidFill>
          </a:ln>
        </p:spPr>
        <p:txBody>
          <a:bodyPr wrap="square" lIns="0" tIns="0" rIns="0" bIns="0" rtlCol="0"/>
          <a:lstStyle/>
          <a:p>
            <a:endParaRPr/>
          </a:p>
        </p:txBody>
      </p:sp>
      <p:sp>
        <p:nvSpPr>
          <p:cNvPr id="22" name="object 22"/>
          <p:cNvSpPr/>
          <p:nvPr/>
        </p:nvSpPr>
        <p:spPr>
          <a:xfrm>
            <a:off x="1895487" y="2846323"/>
            <a:ext cx="144780" cy="576580"/>
          </a:xfrm>
          <a:custGeom>
            <a:avLst/>
            <a:gdLst/>
            <a:ahLst/>
            <a:cxnLst/>
            <a:rect l="l" t="t" r="r" b="b"/>
            <a:pathLst>
              <a:path w="144780" h="576579">
                <a:moveTo>
                  <a:pt x="144780" y="0"/>
                </a:moveTo>
                <a:lnTo>
                  <a:pt x="113726" y="40905"/>
                </a:lnTo>
                <a:lnTo>
                  <a:pt x="84086" y="81944"/>
                </a:lnTo>
                <a:lnTo>
                  <a:pt x="57085" y="123064"/>
                </a:lnTo>
                <a:lnTo>
                  <a:pt x="33950" y="164209"/>
                </a:lnTo>
                <a:lnTo>
                  <a:pt x="15906" y="205329"/>
                </a:lnTo>
                <a:lnTo>
                  <a:pt x="4181" y="246368"/>
                </a:lnTo>
                <a:lnTo>
                  <a:pt x="0" y="287274"/>
                </a:lnTo>
                <a:lnTo>
                  <a:pt x="6740" y="330743"/>
                </a:lnTo>
                <a:lnTo>
                  <a:pt x="24437" y="377785"/>
                </a:lnTo>
                <a:lnTo>
                  <a:pt x="49305" y="425813"/>
                </a:lnTo>
                <a:lnTo>
                  <a:pt x="77559" y="472242"/>
                </a:lnTo>
                <a:lnTo>
                  <a:pt x="105413" y="514485"/>
                </a:lnTo>
                <a:lnTo>
                  <a:pt x="129082" y="549957"/>
                </a:lnTo>
                <a:lnTo>
                  <a:pt x="144780" y="576072"/>
                </a:lnTo>
              </a:path>
            </a:pathLst>
          </a:custGeom>
          <a:ln w="19050">
            <a:solidFill>
              <a:srgbClr val="000000"/>
            </a:solidFill>
          </a:ln>
        </p:spPr>
        <p:txBody>
          <a:bodyPr wrap="square" lIns="0" tIns="0" rIns="0" bIns="0" rtlCol="0"/>
          <a:lstStyle/>
          <a:p>
            <a:endParaRPr/>
          </a:p>
        </p:txBody>
      </p:sp>
      <p:sp>
        <p:nvSpPr>
          <p:cNvPr id="23" name="object 23"/>
          <p:cNvSpPr/>
          <p:nvPr/>
        </p:nvSpPr>
        <p:spPr>
          <a:xfrm>
            <a:off x="4704219" y="2846323"/>
            <a:ext cx="144145" cy="576580"/>
          </a:xfrm>
          <a:custGeom>
            <a:avLst/>
            <a:gdLst/>
            <a:ahLst/>
            <a:cxnLst/>
            <a:rect l="l" t="t" r="r" b="b"/>
            <a:pathLst>
              <a:path w="144145" h="576579">
                <a:moveTo>
                  <a:pt x="144017" y="0"/>
                </a:moveTo>
                <a:lnTo>
                  <a:pt x="113007" y="40905"/>
                </a:lnTo>
                <a:lnTo>
                  <a:pt x="83475" y="81944"/>
                </a:lnTo>
                <a:lnTo>
                  <a:pt x="56623" y="123064"/>
                </a:lnTo>
                <a:lnTo>
                  <a:pt x="33650" y="164209"/>
                </a:lnTo>
                <a:lnTo>
                  <a:pt x="15755" y="205329"/>
                </a:lnTo>
                <a:lnTo>
                  <a:pt x="4138" y="246368"/>
                </a:lnTo>
                <a:lnTo>
                  <a:pt x="0" y="287274"/>
                </a:lnTo>
                <a:lnTo>
                  <a:pt x="6738" y="330743"/>
                </a:lnTo>
                <a:lnTo>
                  <a:pt x="24419" y="377785"/>
                </a:lnTo>
                <a:lnTo>
                  <a:pt x="49245" y="425813"/>
                </a:lnTo>
                <a:lnTo>
                  <a:pt x="77417" y="472242"/>
                </a:lnTo>
                <a:lnTo>
                  <a:pt x="105136" y="514485"/>
                </a:lnTo>
                <a:lnTo>
                  <a:pt x="128602" y="549957"/>
                </a:lnTo>
                <a:lnTo>
                  <a:pt x="144017" y="576072"/>
                </a:lnTo>
              </a:path>
            </a:pathLst>
          </a:custGeom>
          <a:ln w="19050">
            <a:solidFill>
              <a:srgbClr val="000000"/>
            </a:solidFill>
          </a:ln>
        </p:spPr>
        <p:txBody>
          <a:bodyPr wrap="square" lIns="0" tIns="0" rIns="0" bIns="0" rtlCol="0"/>
          <a:lstStyle/>
          <a:p>
            <a:endParaRPr/>
          </a:p>
        </p:txBody>
      </p:sp>
      <p:sp>
        <p:nvSpPr>
          <p:cNvPr id="24" name="object 24"/>
          <p:cNvSpPr/>
          <p:nvPr/>
        </p:nvSpPr>
        <p:spPr>
          <a:xfrm>
            <a:off x="3406533" y="1766570"/>
            <a:ext cx="144780" cy="576580"/>
          </a:xfrm>
          <a:custGeom>
            <a:avLst/>
            <a:gdLst/>
            <a:ahLst/>
            <a:cxnLst/>
            <a:rect l="l" t="t" r="r" b="b"/>
            <a:pathLst>
              <a:path w="144779" h="576580">
                <a:moveTo>
                  <a:pt x="0" y="0"/>
                </a:moveTo>
                <a:lnTo>
                  <a:pt x="30573" y="40905"/>
                </a:lnTo>
                <a:lnTo>
                  <a:pt x="60026" y="81944"/>
                </a:lnTo>
                <a:lnTo>
                  <a:pt x="87054" y="123064"/>
                </a:lnTo>
                <a:lnTo>
                  <a:pt x="110350" y="164209"/>
                </a:lnTo>
                <a:lnTo>
                  <a:pt x="128606" y="205329"/>
                </a:lnTo>
                <a:lnTo>
                  <a:pt x="140519" y="246368"/>
                </a:lnTo>
                <a:lnTo>
                  <a:pt x="144779" y="287274"/>
                </a:lnTo>
                <a:lnTo>
                  <a:pt x="138039" y="330783"/>
                </a:lnTo>
                <a:lnTo>
                  <a:pt x="120342" y="377918"/>
                </a:lnTo>
                <a:lnTo>
                  <a:pt x="95474" y="426053"/>
                </a:lnTo>
                <a:lnTo>
                  <a:pt x="67220" y="472562"/>
                </a:lnTo>
                <a:lnTo>
                  <a:pt x="39366" y="514818"/>
                </a:lnTo>
                <a:lnTo>
                  <a:pt x="15697" y="550197"/>
                </a:lnTo>
                <a:lnTo>
                  <a:pt x="0" y="576072"/>
                </a:lnTo>
              </a:path>
            </a:pathLst>
          </a:custGeom>
          <a:ln w="19049">
            <a:solidFill>
              <a:srgbClr val="000000"/>
            </a:solidFill>
          </a:ln>
        </p:spPr>
        <p:txBody>
          <a:bodyPr wrap="square" lIns="0" tIns="0" rIns="0" bIns="0" rtlCol="0"/>
          <a:lstStyle/>
          <a:p>
            <a:endParaRPr/>
          </a:p>
        </p:txBody>
      </p:sp>
      <p:sp>
        <p:nvSpPr>
          <p:cNvPr id="25" name="object 25"/>
          <p:cNvSpPr/>
          <p:nvPr/>
        </p:nvSpPr>
        <p:spPr>
          <a:xfrm>
            <a:off x="5567565" y="1766570"/>
            <a:ext cx="144145" cy="576580"/>
          </a:xfrm>
          <a:custGeom>
            <a:avLst/>
            <a:gdLst/>
            <a:ahLst/>
            <a:cxnLst/>
            <a:rect l="l" t="t" r="r" b="b"/>
            <a:pathLst>
              <a:path w="144145" h="576580">
                <a:moveTo>
                  <a:pt x="0" y="0"/>
                </a:moveTo>
                <a:lnTo>
                  <a:pt x="30530" y="40905"/>
                </a:lnTo>
                <a:lnTo>
                  <a:pt x="59873" y="81944"/>
                </a:lnTo>
                <a:lnTo>
                  <a:pt x="86749" y="123064"/>
                </a:lnTo>
                <a:lnTo>
                  <a:pt x="109880" y="164209"/>
                </a:lnTo>
                <a:lnTo>
                  <a:pt x="127985" y="205329"/>
                </a:lnTo>
                <a:lnTo>
                  <a:pt x="139787" y="246368"/>
                </a:lnTo>
                <a:lnTo>
                  <a:pt x="144005" y="287274"/>
                </a:lnTo>
                <a:lnTo>
                  <a:pt x="137267" y="330783"/>
                </a:lnTo>
                <a:lnTo>
                  <a:pt x="119586" y="377918"/>
                </a:lnTo>
                <a:lnTo>
                  <a:pt x="94760" y="426053"/>
                </a:lnTo>
                <a:lnTo>
                  <a:pt x="66590" y="472562"/>
                </a:lnTo>
                <a:lnTo>
                  <a:pt x="38873" y="514818"/>
                </a:lnTo>
                <a:lnTo>
                  <a:pt x="15410" y="550197"/>
                </a:lnTo>
                <a:lnTo>
                  <a:pt x="0" y="576072"/>
                </a:lnTo>
              </a:path>
            </a:pathLst>
          </a:custGeom>
          <a:ln w="19050">
            <a:solidFill>
              <a:srgbClr val="000000"/>
            </a:solidFill>
          </a:ln>
        </p:spPr>
        <p:txBody>
          <a:bodyPr wrap="square" lIns="0" tIns="0" rIns="0" bIns="0" rtlCol="0"/>
          <a:lstStyle/>
          <a:p>
            <a:endParaRPr/>
          </a:p>
        </p:txBody>
      </p:sp>
      <p:sp>
        <p:nvSpPr>
          <p:cNvPr id="26" name="object 26"/>
          <p:cNvSpPr/>
          <p:nvPr/>
        </p:nvSpPr>
        <p:spPr>
          <a:xfrm>
            <a:off x="7439025" y="1766570"/>
            <a:ext cx="144780" cy="576580"/>
          </a:xfrm>
          <a:custGeom>
            <a:avLst/>
            <a:gdLst/>
            <a:ahLst/>
            <a:cxnLst/>
            <a:rect l="l" t="t" r="r" b="b"/>
            <a:pathLst>
              <a:path w="144779" h="576580">
                <a:moveTo>
                  <a:pt x="0" y="0"/>
                </a:moveTo>
                <a:lnTo>
                  <a:pt x="30578" y="40905"/>
                </a:lnTo>
                <a:lnTo>
                  <a:pt x="60035" y="81944"/>
                </a:lnTo>
                <a:lnTo>
                  <a:pt x="87064" y="123064"/>
                </a:lnTo>
                <a:lnTo>
                  <a:pt x="110361" y="164209"/>
                </a:lnTo>
                <a:lnTo>
                  <a:pt x="128619" y="205329"/>
                </a:lnTo>
                <a:lnTo>
                  <a:pt x="140531" y="246368"/>
                </a:lnTo>
                <a:lnTo>
                  <a:pt x="144792" y="287274"/>
                </a:lnTo>
                <a:lnTo>
                  <a:pt x="138011" y="330783"/>
                </a:lnTo>
                <a:lnTo>
                  <a:pt x="120219" y="377918"/>
                </a:lnTo>
                <a:lnTo>
                  <a:pt x="95242" y="426053"/>
                </a:lnTo>
                <a:lnTo>
                  <a:pt x="66905" y="472562"/>
                </a:lnTo>
                <a:lnTo>
                  <a:pt x="39035" y="514818"/>
                </a:lnTo>
                <a:lnTo>
                  <a:pt x="15458" y="550197"/>
                </a:lnTo>
                <a:lnTo>
                  <a:pt x="0" y="576072"/>
                </a:lnTo>
              </a:path>
            </a:pathLst>
          </a:custGeom>
          <a:ln w="19050">
            <a:solidFill>
              <a:srgbClr val="000000"/>
            </a:solidFill>
          </a:ln>
        </p:spPr>
        <p:txBody>
          <a:bodyPr wrap="square" lIns="0" tIns="0" rIns="0" bIns="0" rtlCol="0"/>
          <a:lstStyle/>
          <a:p>
            <a:endParaRPr/>
          </a:p>
        </p:txBody>
      </p:sp>
      <p:sp>
        <p:nvSpPr>
          <p:cNvPr id="27" name="object 27"/>
          <p:cNvSpPr/>
          <p:nvPr/>
        </p:nvSpPr>
        <p:spPr>
          <a:xfrm>
            <a:off x="4127385" y="2846323"/>
            <a:ext cx="144780" cy="576580"/>
          </a:xfrm>
          <a:custGeom>
            <a:avLst/>
            <a:gdLst/>
            <a:ahLst/>
            <a:cxnLst/>
            <a:rect l="l" t="t" r="r" b="b"/>
            <a:pathLst>
              <a:path w="144779" h="576579">
                <a:moveTo>
                  <a:pt x="0" y="0"/>
                </a:moveTo>
                <a:lnTo>
                  <a:pt x="30573" y="40905"/>
                </a:lnTo>
                <a:lnTo>
                  <a:pt x="60026" y="81944"/>
                </a:lnTo>
                <a:lnTo>
                  <a:pt x="87054" y="123064"/>
                </a:lnTo>
                <a:lnTo>
                  <a:pt x="110350" y="164209"/>
                </a:lnTo>
                <a:lnTo>
                  <a:pt x="128606" y="205329"/>
                </a:lnTo>
                <a:lnTo>
                  <a:pt x="140519" y="246368"/>
                </a:lnTo>
                <a:lnTo>
                  <a:pt x="144780" y="287274"/>
                </a:lnTo>
                <a:lnTo>
                  <a:pt x="138039" y="330743"/>
                </a:lnTo>
                <a:lnTo>
                  <a:pt x="120342" y="377785"/>
                </a:lnTo>
                <a:lnTo>
                  <a:pt x="95474" y="425813"/>
                </a:lnTo>
                <a:lnTo>
                  <a:pt x="67220" y="472242"/>
                </a:lnTo>
                <a:lnTo>
                  <a:pt x="39366" y="514485"/>
                </a:lnTo>
                <a:lnTo>
                  <a:pt x="15697" y="549957"/>
                </a:lnTo>
                <a:lnTo>
                  <a:pt x="0" y="576072"/>
                </a:lnTo>
              </a:path>
            </a:pathLst>
          </a:custGeom>
          <a:ln w="19050">
            <a:solidFill>
              <a:srgbClr val="000000"/>
            </a:solidFill>
          </a:ln>
        </p:spPr>
        <p:txBody>
          <a:bodyPr wrap="square" lIns="0" tIns="0" rIns="0" bIns="0" rtlCol="0"/>
          <a:lstStyle/>
          <a:p>
            <a:endParaRPr/>
          </a:p>
        </p:txBody>
      </p:sp>
      <p:sp>
        <p:nvSpPr>
          <p:cNvPr id="28" name="object 28"/>
          <p:cNvSpPr/>
          <p:nvPr/>
        </p:nvSpPr>
        <p:spPr>
          <a:xfrm>
            <a:off x="6647319" y="2846323"/>
            <a:ext cx="144145" cy="576580"/>
          </a:xfrm>
          <a:custGeom>
            <a:avLst/>
            <a:gdLst/>
            <a:ahLst/>
            <a:cxnLst/>
            <a:rect l="l" t="t" r="r" b="b"/>
            <a:pathLst>
              <a:path w="144145" h="576579">
                <a:moveTo>
                  <a:pt x="0" y="0"/>
                </a:moveTo>
                <a:lnTo>
                  <a:pt x="30286" y="40905"/>
                </a:lnTo>
                <a:lnTo>
                  <a:pt x="59534" y="81944"/>
                </a:lnTo>
                <a:lnTo>
                  <a:pt x="86424" y="123064"/>
                </a:lnTo>
                <a:lnTo>
                  <a:pt x="109636" y="164209"/>
                </a:lnTo>
                <a:lnTo>
                  <a:pt x="127850" y="205329"/>
                </a:lnTo>
                <a:lnTo>
                  <a:pt x="139746" y="246368"/>
                </a:lnTo>
                <a:lnTo>
                  <a:pt x="144005" y="287273"/>
                </a:lnTo>
                <a:lnTo>
                  <a:pt x="137267" y="330743"/>
                </a:lnTo>
                <a:lnTo>
                  <a:pt x="119588" y="377785"/>
                </a:lnTo>
                <a:lnTo>
                  <a:pt x="94764" y="425813"/>
                </a:lnTo>
                <a:lnTo>
                  <a:pt x="66595" y="472242"/>
                </a:lnTo>
                <a:lnTo>
                  <a:pt x="38879" y="514485"/>
                </a:lnTo>
                <a:lnTo>
                  <a:pt x="15414" y="549957"/>
                </a:lnTo>
                <a:lnTo>
                  <a:pt x="0" y="576071"/>
                </a:lnTo>
              </a:path>
            </a:pathLst>
          </a:custGeom>
          <a:ln w="19050">
            <a:solidFill>
              <a:srgbClr val="000000"/>
            </a:solidFill>
          </a:ln>
        </p:spPr>
        <p:txBody>
          <a:bodyPr wrap="square" lIns="0" tIns="0" rIns="0" bIns="0" rtlCol="0"/>
          <a:lstStyle/>
          <a:p>
            <a:endParaRPr/>
          </a:p>
        </p:txBody>
      </p:sp>
      <p:sp>
        <p:nvSpPr>
          <p:cNvPr id="29" name="object 29"/>
          <p:cNvSpPr txBox="1"/>
          <p:nvPr/>
        </p:nvSpPr>
        <p:spPr>
          <a:xfrm>
            <a:off x="2391029" y="4253738"/>
            <a:ext cx="3905885" cy="285115"/>
          </a:xfrm>
          <a:prstGeom prst="rect">
            <a:avLst/>
          </a:prstGeom>
        </p:spPr>
        <p:txBody>
          <a:bodyPr vert="horz" wrap="square" lIns="0" tIns="0" rIns="0" bIns="0" rtlCol="0">
            <a:spAutoFit/>
          </a:bodyPr>
          <a:lstStyle/>
          <a:p>
            <a:pPr marL="12700">
              <a:lnSpc>
                <a:spcPct val="100000"/>
              </a:lnSpc>
            </a:pPr>
            <a:r>
              <a:rPr sz="1800" b="1" dirty="0">
                <a:latin typeface="Arial"/>
                <a:cs typeface="Arial"/>
              </a:rPr>
              <a:t>CTAI = S </a:t>
            </a:r>
            <a:r>
              <a:rPr sz="1800" b="1" spc="-5" dirty="0">
                <a:latin typeface="Arial"/>
                <a:cs typeface="Arial"/>
              </a:rPr>
              <a:t>x  </a:t>
            </a:r>
            <a:r>
              <a:rPr sz="1800" b="1" dirty="0">
                <a:latin typeface="Arial"/>
                <a:cs typeface="Arial"/>
              </a:rPr>
              <a:t>D/Q + I </a:t>
            </a:r>
            <a:r>
              <a:rPr sz="1800" b="1" spc="-5" dirty="0">
                <a:latin typeface="Arial"/>
                <a:cs typeface="Arial"/>
              </a:rPr>
              <a:t>x C x </a:t>
            </a:r>
            <a:r>
              <a:rPr sz="1800" b="1" dirty="0">
                <a:latin typeface="Arial"/>
                <a:cs typeface="Arial"/>
              </a:rPr>
              <a:t>Q/2 + </a:t>
            </a:r>
            <a:r>
              <a:rPr sz="1800" b="1" spc="-5" dirty="0">
                <a:latin typeface="Arial"/>
                <a:cs typeface="Arial"/>
              </a:rPr>
              <a:t>C x</a:t>
            </a:r>
            <a:r>
              <a:rPr sz="1800" b="1" spc="-110" dirty="0">
                <a:latin typeface="Arial"/>
                <a:cs typeface="Arial"/>
              </a:rPr>
              <a:t> </a:t>
            </a:r>
            <a:r>
              <a:rPr sz="1800" b="1" spc="-5" dirty="0">
                <a:latin typeface="Arial"/>
                <a:cs typeface="Arial"/>
              </a:rPr>
              <a:t>D</a:t>
            </a:r>
            <a:endParaRPr sz="1800">
              <a:latin typeface="Arial"/>
              <a:cs typeface="Arial"/>
            </a:endParaRPr>
          </a:p>
        </p:txBody>
      </p:sp>
      <p:sp>
        <p:nvSpPr>
          <p:cNvPr id="30" name="object 30"/>
          <p:cNvSpPr txBox="1"/>
          <p:nvPr/>
        </p:nvSpPr>
        <p:spPr>
          <a:xfrm>
            <a:off x="7001141" y="2956826"/>
            <a:ext cx="159385" cy="285115"/>
          </a:xfrm>
          <a:prstGeom prst="rect">
            <a:avLst/>
          </a:prstGeom>
        </p:spPr>
        <p:txBody>
          <a:bodyPr vert="horz" wrap="square" lIns="0" tIns="0" rIns="0" bIns="0" rtlCol="0">
            <a:spAutoFit/>
          </a:bodyPr>
          <a:lstStyle/>
          <a:p>
            <a:pPr marL="12700">
              <a:lnSpc>
                <a:spcPct val="100000"/>
              </a:lnSpc>
            </a:pPr>
            <a:r>
              <a:rPr sz="1800" dirty="0">
                <a:latin typeface="Arial"/>
                <a:cs typeface="Arial"/>
              </a:rPr>
              <a:t>+</a:t>
            </a:r>
            <a:endParaRPr sz="1800">
              <a:latin typeface="Arial"/>
              <a:cs typeface="Arial"/>
            </a:endParaRPr>
          </a:p>
        </p:txBody>
      </p:sp>
      <p:sp>
        <p:nvSpPr>
          <p:cNvPr id="31" name="object 31"/>
          <p:cNvSpPr/>
          <p:nvPr/>
        </p:nvSpPr>
        <p:spPr>
          <a:xfrm>
            <a:off x="7223391" y="2846323"/>
            <a:ext cx="73660" cy="576580"/>
          </a:xfrm>
          <a:custGeom>
            <a:avLst/>
            <a:gdLst/>
            <a:ahLst/>
            <a:cxnLst/>
            <a:rect l="l" t="t" r="r" b="b"/>
            <a:pathLst>
              <a:path w="73659" h="576579">
                <a:moveTo>
                  <a:pt x="73151" y="0"/>
                </a:moveTo>
                <a:lnTo>
                  <a:pt x="54768" y="47737"/>
                </a:lnTo>
                <a:lnTo>
                  <a:pt x="37592" y="95645"/>
                </a:lnTo>
                <a:lnTo>
                  <a:pt x="22574" y="143636"/>
                </a:lnTo>
                <a:lnTo>
                  <a:pt x="10668" y="191628"/>
                </a:lnTo>
                <a:lnTo>
                  <a:pt x="2825" y="239536"/>
                </a:lnTo>
                <a:lnTo>
                  <a:pt x="0" y="287273"/>
                </a:lnTo>
                <a:lnTo>
                  <a:pt x="4571" y="338405"/>
                </a:lnTo>
                <a:lnTo>
                  <a:pt x="16253" y="393812"/>
                </a:lnTo>
                <a:lnTo>
                  <a:pt x="31999" y="449389"/>
                </a:lnTo>
                <a:lnTo>
                  <a:pt x="48762" y="501029"/>
                </a:lnTo>
                <a:lnTo>
                  <a:pt x="63495" y="544625"/>
                </a:lnTo>
                <a:lnTo>
                  <a:pt x="73151" y="576071"/>
                </a:lnTo>
              </a:path>
            </a:pathLst>
          </a:custGeom>
          <a:ln w="19050">
            <a:solidFill>
              <a:srgbClr val="000000"/>
            </a:solidFill>
          </a:ln>
        </p:spPr>
        <p:txBody>
          <a:bodyPr wrap="square" lIns="0" tIns="0" rIns="0" bIns="0" rtlCol="0"/>
          <a:lstStyle/>
          <a:p>
            <a:endParaRPr/>
          </a:p>
        </p:txBody>
      </p:sp>
      <p:sp>
        <p:nvSpPr>
          <p:cNvPr id="32" name="object 32"/>
          <p:cNvSpPr txBox="1"/>
          <p:nvPr/>
        </p:nvSpPr>
        <p:spPr>
          <a:xfrm>
            <a:off x="7286129" y="2888996"/>
            <a:ext cx="523240" cy="376555"/>
          </a:xfrm>
          <a:prstGeom prst="rect">
            <a:avLst/>
          </a:prstGeom>
        </p:spPr>
        <p:txBody>
          <a:bodyPr vert="horz" wrap="square" lIns="0" tIns="0" rIns="0" bIns="0" rtlCol="0">
            <a:spAutoFit/>
          </a:bodyPr>
          <a:lstStyle/>
          <a:p>
            <a:pPr marL="12700" marR="5080" indent="50165">
              <a:lnSpc>
                <a:spcPct val="100000"/>
              </a:lnSpc>
            </a:pPr>
            <a:r>
              <a:rPr sz="1200" spc="-10" dirty="0">
                <a:latin typeface="Arial"/>
                <a:cs typeface="Arial"/>
              </a:rPr>
              <a:t>Costo  unitari</a:t>
            </a:r>
            <a:r>
              <a:rPr sz="1200" spc="-5" dirty="0">
                <a:latin typeface="Arial"/>
                <a:cs typeface="Arial"/>
              </a:rPr>
              <a:t>o</a:t>
            </a:r>
            <a:endParaRPr sz="1200">
              <a:latin typeface="Arial"/>
              <a:cs typeface="Arial"/>
            </a:endParaRPr>
          </a:p>
        </p:txBody>
      </p:sp>
      <p:sp>
        <p:nvSpPr>
          <p:cNvPr id="33" name="object 33"/>
          <p:cNvSpPr/>
          <p:nvPr/>
        </p:nvSpPr>
        <p:spPr>
          <a:xfrm>
            <a:off x="8735948" y="2846323"/>
            <a:ext cx="73660" cy="576580"/>
          </a:xfrm>
          <a:custGeom>
            <a:avLst/>
            <a:gdLst/>
            <a:ahLst/>
            <a:cxnLst/>
            <a:rect l="l" t="t" r="r" b="b"/>
            <a:pathLst>
              <a:path w="73659" h="576579">
                <a:moveTo>
                  <a:pt x="0" y="0"/>
                </a:moveTo>
                <a:lnTo>
                  <a:pt x="18118" y="47737"/>
                </a:lnTo>
                <a:lnTo>
                  <a:pt x="35221" y="95645"/>
                </a:lnTo>
                <a:lnTo>
                  <a:pt x="50291" y="143637"/>
                </a:lnTo>
                <a:lnTo>
                  <a:pt x="62314" y="191628"/>
                </a:lnTo>
                <a:lnTo>
                  <a:pt x="70273" y="239536"/>
                </a:lnTo>
                <a:lnTo>
                  <a:pt x="73151" y="287274"/>
                </a:lnTo>
                <a:lnTo>
                  <a:pt x="68580" y="338405"/>
                </a:lnTo>
                <a:lnTo>
                  <a:pt x="56898" y="393812"/>
                </a:lnTo>
                <a:lnTo>
                  <a:pt x="41152" y="449389"/>
                </a:lnTo>
                <a:lnTo>
                  <a:pt x="24389" y="501029"/>
                </a:lnTo>
                <a:lnTo>
                  <a:pt x="9656" y="544625"/>
                </a:lnTo>
                <a:lnTo>
                  <a:pt x="0" y="576072"/>
                </a:lnTo>
              </a:path>
            </a:pathLst>
          </a:custGeom>
          <a:ln w="19049">
            <a:solidFill>
              <a:srgbClr val="000000"/>
            </a:solidFill>
          </a:ln>
        </p:spPr>
        <p:txBody>
          <a:bodyPr wrap="square" lIns="0" tIns="0" rIns="0" bIns="0" rtlCol="0"/>
          <a:lstStyle/>
          <a:p>
            <a:endParaRPr/>
          </a:p>
        </p:txBody>
      </p:sp>
      <p:sp>
        <p:nvSpPr>
          <p:cNvPr id="34" name="object 34"/>
          <p:cNvSpPr txBox="1"/>
          <p:nvPr/>
        </p:nvSpPr>
        <p:spPr>
          <a:xfrm>
            <a:off x="7929244" y="3033014"/>
            <a:ext cx="101600" cy="194310"/>
          </a:xfrm>
          <a:prstGeom prst="rect">
            <a:avLst/>
          </a:prstGeom>
        </p:spPr>
        <p:txBody>
          <a:bodyPr vert="horz" wrap="square" lIns="0" tIns="0" rIns="0" bIns="0" rtlCol="0">
            <a:spAutoFit/>
          </a:bodyPr>
          <a:lstStyle/>
          <a:p>
            <a:pPr marL="12700">
              <a:lnSpc>
                <a:spcPct val="100000"/>
              </a:lnSpc>
            </a:pPr>
            <a:r>
              <a:rPr sz="1200" dirty="0">
                <a:latin typeface="Arial"/>
                <a:cs typeface="Arial"/>
              </a:rPr>
              <a:t>x</a:t>
            </a:r>
            <a:endParaRPr sz="1200">
              <a:latin typeface="Arial"/>
              <a:cs typeface="Arial"/>
            </a:endParaRPr>
          </a:p>
        </p:txBody>
      </p:sp>
      <p:sp>
        <p:nvSpPr>
          <p:cNvPr id="35" name="object 35"/>
          <p:cNvSpPr txBox="1"/>
          <p:nvPr/>
        </p:nvSpPr>
        <p:spPr>
          <a:xfrm>
            <a:off x="8034401" y="2888996"/>
            <a:ext cx="683895" cy="376555"/>
          </a:xfrm>
          <a:prstGeom prst="rect">
            <a:avLst/>
          </a:prstGeom>
        </p:spPr>
        <p:txBody>
          <a:bodyPr vert="horz" wrap="square" lIns="0" tIns="0" rIns="0" bIns="0" rtlCol="0">
            <a:spAutoFit/>
          </a:bodyPr>
          <a:lstStyle/>
          <a:p>
            <a:pPr marL="156210" marR="5080" indent="-144145">
              <a:lnSpc>
                <a:spcPct val="100000"/>
              </a:lnSpc>
            </a:pPr>
            <a:r>
              <a:rPr sz="1200" spc="-10" dirty="0">
                <a:latin typeface="Arial"/>
                <a:cs typeface="Arial"/>
              </a:rPr>
              <a:t>Demanda  anual</a:t>
            </a:r>
            <a:endParaRPr sz="1200">
              <a:latin typeface="Arial"/>
              <a:cs typeface="Arial"/>
            </a:endParaRPr>
          </a:p>
        </p:txBody>
      </p:sp>
      <p:sp>
        <p:nvSpPr>
          <p:cNvPr id="36" name="object 36"/>
          <p:cNvSpPr txBox="1"/>
          <p:nvPr/>
        </p:nvSpPr>
        <p:spPr>
          <a:xfrm>
            <a:off x="1099362" y="4901438"/>
            <a:ext cx="1448435" cy="1109345"/>
          </a:xfrm>
          <a:prstGeom prst="rect">
            <a:avLst/>
          </a:prstGeom>
        </p:spPr>
        <p:txBody>
          <a:bodyPr vert="horz" wrap="square" lIns="0" tIns="0" rIns="0" bIns="0" rtlCol="0">
            <a:spAutoFit/>
          </a:bodyPr>
          <a:lstStyle/>
          <a:p>
            <a:pPr marL="12700" marR="5080" indent="-1270" algn="ctr">
              <a:lnSpc>
                <a:spcPct val="100000"/>
              </a:lnSpc>
            </a:pPr>
            <a:r>
              <a:rPr sz="1800" spc="-5" dirty="0">
                <a:solidFill>
                  <a:srgbClr val="33339A"/>
                </a:solidFill>
                <a:latin typeface="Arial"/>
                <a:cs typeface="Arial"/>
              </a:rPr>
              <a:t>DERIVANDO  EN</a:t>
            </a:r>
            <a:r>
              <a:rPr sz="1800" spc="-65" dirty="0">
                <a:solidFill>
                  <a:srgbClr val="33339A"/>
                </a:solidFill>
                <a:latin typeface="Arial"/>
                <a:cs typeface="Arial"/>
              </a:rPr>
              <a:t> </a:t>
            </a:r>
            <a:r>
              <a:rPr sz="1800" spc="-5" dirty="0">
                <a:solidFill>
                  <a:srgbClr val="33339A"/>
                </a:solidFill>
                <a:latin typeface="Arial"/>
                <a:cs typeface="Arial"/>
              </a:rPr>
              <a:t>FUNCIÓN </a:t>
            </a:r>
            <a:r>
              <a:rPr sz="1800" dirty="0">
                <a:solidFill>
                  <a:srgbClr val="33339A"/>
                </a:solidFill>
                <a:latin typeface="Arial"/>
                <a:cs typeface="Arial"/>
              </a:rPr>
              <a:t> </a:t>
            </a:r>
            <a:r>
              <a:rPr sz="1800" spc="-5" dirty="0">
                <a:solidFill>
                  <a:srgbClr val="33339A"/>
                </a:solidFill>
                <a:latin typeface="Arial"/>
                <a:cs typeface="Arial"/>
              </a:rPr>
              <a:t>DE </a:t>
            </a:r>
            <a:r>
              <a:rPr sz="1800" dirty="0">
                <a:solidFill>
                  <a:srgbClr val="33339A"/>
                </a:solidFill>
                <a:latin typeface="Arial"/>
                <a:cs typeface="Arial"/>
              </a:rPr>
              <a:t>Q </a:t>
            </a:r>
            <a:r>
              <a:rPr sz="1800" spc="-5" dirty="0">
                <a:solidFill>
                  <a:srgbClr val="33339A"/>
                </a:solidFill>
                <a:latin typeface="Arial"/>
                <a:cs typeface="Arial"/>
              </a:rPr>
              <a:t>NOS  </a:t>
            </a:r>
            <a:r>
              <a:rPr sz="1800" dirty="0">
                <a:solidFill>
                  <a:srgbClr val="33339A"/>
                </a:solidFill>
                <a:latin typeface="Arial"/>
                <a:cs typeface="Arial"/>
              </a:rPr>
              <a:t>QUEDA</a:t>
            </a:r>
            <a:endParaRPr sz="1800">
              <a:latin typeface="Arial"/>
              <a:cs typeface="Arial"/>
            </a:endParaRPr>
          </a:p>
        </p:txBody>
      </p:sp>
      <p:sp>
        <p:nvSpPr>
          <p:cNvPr id="37" name="object 37"/>
          <p:cNvSpPr txBox="1"/>
          <p:nvPr/>
        </p:nvSpPr>
        <p:spPr>
          <a:xfrm>
            <a:off x="3783228" y="5261851"/>
            <a:ext cx="400685" cy="285115"/>
          </a:xfrm>
          <a:prstGeom prst="rect">
            <a:avLst/>
          </a:prstGeom>
        </p:spPr>
        <p:txBody>
          <a:bodyPr vert="horz" wrap="square" lIns="0" tIns="0" rIns="0" bIns="0" rtlCol="0">
            <a:spAutoFit/>
          </a:bodyPr>
          <a:lstStyle/>
          <a:p>
            <a:pPr marL="12700">
              <a:lnSpc>
                <a:spcPct val="100000"/>
              </a:lnSpc>
            </a:pPr>
            <a:r>
              <a:rPr sz="1800" dirty="0">
                <a:latin typeface="Arial"/>
                <a:cs typeface="Arial"/>
              </a:rPr>
              <a:t>Q</a:t>
            </a:r>
            <a:r>
              <a:rPr sz="1800" spc="-105" dirty="0">
                <a:latin typeface="Arial"/>
                <a:cs typeface="Arial"/>
              </a:rPr>
              <a:t> </a:t>
            </a:r>
            <a:r>
              <a:rPr sz="1800" dirty="0">
                <a:latin typeface="Arial"/>
                <a:cs typeface="Arial"/>
              </a:rPr>
              <a:t>=</a:t>
            </a:r>
            <a:endParaRPr sz="1800">
              <a:latin typeface="Arial"/>
              <a:cs typeface="Arial"/>
            </a:endParaRPr>
          </a:p>
        </p:txBody>
      </p:sp>
      <p:sp>
        <p:nvSpPr>
          <p:cNvPr id="38" name="object 38"/>
          <p:cNvSpPr txBox="1"/>
          <p:nvPr/>
        </p:nvSpPr>
        <p:spPr>
          <a:xfrm>
            <a:off x="4580039" y="5261851"/>
            <a:ext cx="1612900" cy="285115"/>
          </a:xfrm>
          <a:prstGeom prst="rect">
            <a:avLst/>
          </a:prstGeom>
        </p:spPr>
        <p:txBody>
          <a:bodyPr vert="horz" wrap="square" lIns="0" tIns="0" rIns="0" bIns="0" rtlCol="0">
            <a:spAutoFit/>
          </a:bodyPr>
          <a:lstStyle/>
          <a:p>
            <a:pPr marL="12700">
              <a:lnSpc>
                <a:spcPct val="100000"/>
              </a:lnSpc>
            </a:pPr>
            <a:r>
              <a:rPr sz="1800" spc="-5" dirty="0">
                <a:latin typeface="Arial"/>
                <a:cs typeface="Arial"/>
              </a:rPr>
              <a:t>2 </a:t>
            </a:r>
            <a:r>
              <a:rPr sz="1800" dirty="0">
                <a:latin typeface="Arial"/>
                <a:cs typeface="Arial"/>
              </a:rPr>
              <a:t>x </a:t>
            </a:r>
            <a:r>
              <a:rPr sz="1800" spc="-5" dirty="0">
                <a:latin typeface="Arial"/>
                <a:cs typeface="Arial"/>
              </a:rPr>
              <a:t>D </a:t>
            </a:r>
            <a:r>
              <a:rPr sz="1800" dirty="0">
                <a:latin typeface="Arial"/>
                <a:cs typeface="Arial"/>
              </a:rPr>
              <a:t>x S / I x</a:t>
            </a:r>
            <a:r>
              <a:rPr sz="1800" spc="-120" dirty="0">
                <a:latin typeface="Arial"/>
                <a:cs typeface="Arial"/>
              </a:rPr>
              <a:t> </a:t>
            </a:r>
            <a:r>
              <a:rPr sz="1800" spc="-5" dirty="0">
                <a:latin typeface="Arial"/>
                <a:cs typeface="Arial"/>
              </a:rPr>
              <a:t>C</a:t>
            </a:r>
            <a:endParaRPr sz="1800">
              <a:latin typeface="Arial"/>
              <a:cs typeface="Arial"/>
            </a:endParaRPr>
          </a:p>
        </p:txBody>
      </p:sp>
      <p:sp>
        <p:nvSpPr>
          <p:cNvPr id="39" name="object 39"/>
          <p:cNvSpPr/>
          <p:nvPr/>
        </p:nvSpPr>
        <p:spPr>
          <a:xfrm>
            <a:off x="4414659" y="5151373"/>
            <a:ext cx="0" cy="502920"/>
          </a:xfrm>
          <a:custGeom>
            <a:avLst/>
            <a:gdLst/>
            <a:ahLst/>
            <a:cxnLst/>
            <a:rect l="l" t="t" r="r" b="b"/>
            <a:pathLst>
              <a:path h="502920">
                <a:moveTo>
                  <a:pt x="0" y="0"/>
                </a:moveTo>
                <a:lnTo>
                  <a:pt x="0" y="502920"/>
                </a:lnTo>
              </a:path>
            </a:pathLst>
          </a:custGeom>
          <a:ln w="9525">
            <a:solidFill>
              <a:srgbClr val="000000"/>
            </a:solidFill>
          </a:ln>
        </p:spPr>
        <p:txBody>
          <a:bodyPr wrap="square" lIns="0" tIns="0" rIns="0" bIns="0" rtlCol="0"/>
          <a:lstStyle/>
          <a:p>
            <a:endParaRPr/>
          </a:p>
        </p:txBody>
      </p:sp>
      <p:sp>
        <p:nvSpPr>
          <p:cNvPr id="40" name="object 40"/>
          <p:cNvSpPr/>
          <p:nvPr/>
        </p:nvSpPr>
        <p:spPr>
          <a:xfrm>
            <a:off x="4272165" y="5510276"/>
            <a:ext cx="144145" cy="144145"/>
          </a:xfrm>
          <a:custGeom>
            <a:avLst/>
            <a:gdLst/>
            <a:ahLst/>
            <a:cxnLst/>
            <a:rect l="l" t="t" r="r" b="b"/>
            <a:pathLst>
              <a:path w="144145" h="144145">
                <a:moveTo>
                  <a:pt x="0" y="0"/>
                </a:moveTo>
                <a:lnTo>
                  <a:pt x="144018" y="144018"/>
                </a:lnTo>
              </a:path>
            </a:pathLst>
          </a:custGeom>
          <a:ln w="9525">
            <a:solidFill>
              <a:srgbClr val="000000"/>
            </a:solidFill>
          </a:ln>
        </p:spPr>
        <p:txBody>
          <a:bodyPr wrap="square" lIns="0" tIns="0" rIns="0" bIns="0" rtlCol="0"/>
          <a:lstStyle/>
          <a:p>
            <a:endParaRPr/>
          </a:p>
        </p:txBody>
      </p:sp>
      <p:sp>
        <p:nvSpPr>
          <p:cNvPr id="41" name="object 41"/>
          <p:cNvSpPr/>
          <p:nvPr/>
        </p:nvSpPr>
        <p:spPr>
          <a:xfrm>
            <a:off x="4414659" y="5151373"/>
            <a:ext cx="1729105" cy="0"/>
          </a:xfrm>
          <a:custGeom>
            <a:avLst/>
            <a:gdLst/>
            <a:ahLst/>
            <a:cxnLst/>
            <a:rect l="l" t="t" r="r" b="b"/>
            <a:pathLst>
              <a:path w="1729104">
                <a:moveTo>
                  <a:pt x="0" y="0"/>
                </a:moveTo>
                <a:lnTo>
                  <a:pt x="1728965" y="0"/>
                </a:lnTo>
              </a:path>
            </a:pathLst>
          </a:custGeom>
          <a:ln w="9525">
            <a:solidFill>
              <a:srgbClr val="000000"/>
            </a:solidFill>
          </a:ln>
        </p:spPr>
        <p:txBody>
          <a:bodyPr wrap="square" lIns="0" tIns="0" rIns="0" bIns="0" rtlCol="0"/>
          <a:lstStyle/>
          <a:p>
            <a:endParaRPr/>
          </a:p>
        </p:txBody>
      </p:sp>
      <p:sp>
        <p:nvSpPr>
          <p:cNvPr id="42" name="object 42"/>
          <p:cNvSpPr txBox="1"/>
          <p:nvPr/>
        </p:nvSpPr>
        <p:spPr>
          <a:xfrm>
            <a:off x="7266990" y="4974590"/>
            <a:ext cx="1460500" cy="834390"/>
          </a:xfrm>
          <a:prstGeom prst="rect">
            <a:avLst/>
          </a:prstGeom>
        </p:spPr>
        <p:txBody>
          <a:bodyPr vert="horz" wrap="square" lIns="0" tIns="0" rIns="0" bIns="0" rtlCol="0">
            <a:spAutoFit/>
          </a:bodyPr>
          <a:lstStyle/>
          <a:p>
            <a:pPr marL="12700" marR="5080" indent="1270" algn="ctr">
              <a:lnSpc>
                <a:spcPct val="100000"/>
              </a:lnSpc>
            </a:pPr>
            <a:r>
              <a:rPr sz="1800" spc="-5" dirty="0">
                <a:solidFill>
                  <a:srgbClr val="33339A"/>
                </a:solidFill>
                <a:latin typeface="Arial"/>
                <a:cs typeface="Arial"/>
              </a:rPr>
              <a:t>FÓRMULA  DEL LOTE  </a:t>
            </a:r>
            <a:r>
              <a:rPr sz="1800" dirty="0">
                <a:solidFill>
                  <a:srgbClr val="33339A"/>
                </a:solidFill>
                <a:latin typeface="Arial"/>
                <a:cs typeface="Arial"/>
              </a:rPr>
              <a:t>ECONÓMICO</a:t>
            </a:r>
            <a:endParaRPr sz="1800">
              <a:latin typeface="Arial"/>
              <a:cs typeface="Arial"/>
            </a:endParaRPr>
          </a:p>
        </p:txBody>
      </p:sp>
      <p:sp>
        <p:nvSpPr>
          <p:cNvPr id="43" name="object 43"/>
          <p:cNvSpPr/>
          <p:nvPr/>
        </p:nvSpPr>
        <p:spPr>
          <a:xfrm>
            <a:off x="2610243" y="5400547"/>
            <a:ext cx="941069" cy="76200"/>
          </a:xfrm>
          <a:custGeom>
            <a:avLst/>
            <a:gdLst/>
            <a:ahLst/>
            <a:cxnLst/>
            <a:rect l="l" t="t" r="r" b="b"/>
            <a:pathLst>
              <a:path w="941070" h="76200">
                <a:moveTo>
                  <a:pt x="882396" y="38100"/>
                </a:moveTo>
                <a:lnTo>
                  <a:pt x="880872" y="34289"/>
                </a:lnTo>
                <a:lnTo>
                  <a:pt x="877824" y="33527"/>
                </a:lnTo>
                <a:lnTo>
                  <a:pt x="4572" y="33527"/>
                </a:lnTo>
                <a:lnTo>
                  <a:pt x="762" y="34289"/>
                </a:lnTo>
                <a:lnTo>
                  <a:pt x="0" y="38100"/>
                </a:lnTo>
                <a:lnTo>
                  <a:pt x="762" y="41148"/>
                </a:lnTo>
                <a:lnTo>
                  <a:pt x="4572" y="42672"/>
                </a:lnTo>
                <a:lnTo>
                  <a:pt x="877824" y="42672"/>
                </a:lnTo>
                <a:lnTo>
                  <a:pt x="880872" y="41148"/>
                </a:lnTo>
                <a:lnTo>
                  <a:pt x="882396" y="38100"/>
                </a:lnTo>
                <a:close/>
              </a:path>
              <a:path w="941070" h="76200">
                <a:moveTo>
                  <a:pt x="941069" y="38100"/>
                </a:moveTo>
                <a:lnTo>
                  <a:pt x="864869" y="0"/>
                </a:lnTo>
                <a:lnTo>
                  <a:pt x="864869" y="33527"/>
                </a:lnTo>
                <a:lnTo>
                  <a:pt x="877824" y="33527"/>
                </a:lnTo>
                <a:lnTo>
                  <a:pt x="880872" y="34289"/>
                </a:lnTo>
                <a:lnTo>
                  <a:pt x="882396" y="38100"/>
                </a:lnTo>
                <a:lnTo>
                  <a:pt x="882396" y="67437"/>
                </a:lnTo>
                <a:lnTo>
                  <a:pt x="941069" y="38100"/>
                </a:lnTo>
                <a:close/>
              </a:path>
              <a:path w="941070" h="76200">
                <a:moveTo>
                  <a:pt x="882396" y="67437"/>
                </a:moveTo>
                <a:lnTo>
                  <a:pt x="882396" y="38100"/>
                </a:lnTo>
                <a:lnTo>
                  <a:pt x="880872" y="41148"/>
                </a:lnTo>
                <a:lnTo>
                  <a:pt x="877824" y="42672"/>
                </a:lnTo>
                <a:lnTo>
                  <a:pt x="864869" y="42672"/>
                </a:lnTo>
                <a:lnTo>
                  <a:pt x="864869" y="76200"/>
                </a:lnTo>
                <a:lnTo>
                  <a:pt x="882396" y="67437"/>
                </a:lnTo>
                <a:close/>
              </a:path>
            </a:pathLst>
          </a:custGeom>
          <a:solidFill>
            <a:srgbClr val="000000"/>
          </a:solidFill>
        </p:spPr>
        <p:txBody>
          <a:bodyPr wrap="square" lIns="0" tIns="0" rIns="0" bIns="0" rtlCol="0"/>
          <a:lstStyle/>
          <a:p>
            <a:endParaRPr/>
          </a:p>
        </p:txBody>
      </p:sp>
      <p:sp>
        <p:nvSpPr>
          <p:cNvPr id="44" name="object 44"/>
          <p:cNvSpPr/>
          <p:nvPr/>
        </p:nvSpPr>
        <p:spPr>
          <a:xfrm>
            <a:off x="6426327" y="5400547"/>
            <a:ext cx="797560" cy="76200"/>
          </a:xfrm>
          <a:custGeom>
            <a:avLst/>
            <a:gdLst/>
            <a:ahLst/>
            <a:cxnLst/>
            <a:rect l="l" t="t" r="r" b="b"/>
            <a:pathLst>
              <a:path w="797559" h="76200">
                <a:moveTo>
                  <a:pt x="738390" y="38100"/>
                </a:moveTo>
                <a:lnTo>
                  <a:pt x="736866" y="34289"/>
                </a:lnTo>
                <a:lnTo>
                  <a:pt x="733044" y="33527"/>
                </a:lnTo>
                <a:lnTo>
                  <a:pt x="4572" y="33527"/>
                </a:lnTo>
                <a:lnTo>
                  <a:pt x="1524" y="34289"/>
                </a:lnTo>
                <a:lnTo>
                  <a:pt x="0" y="38100"/>
                </a:lnTo>
                <a:lnTo>
                  <a:pt x="1524" y="41148"/>
                </a:lnTo>
                <a:lnTo>
                  <a:pt x="4572" y="42672"/>
                </a:lnTo>
                <a:lnTo>
                  <a:pt x="733044" y="42672"/>
                </a:lnTo>
                <a:lnTo>
                  <a:pt x="736866" y="41148"/>
                </a:lnTo>
                <a:lnTo>
                  <a:pt x="738390" y="38100"/>
                </a:lnTo>
                <a:close/>
              </a:path>
              <a:path w="797559" h="76200">
                <a:moveTo>
                  <a:pt x="797064" y="38100"/>
                </a:moveTo>
                <a:lnTo>
                  <a:pt x="720864" y="0"/>
                </a:lnTo>
                <a:lnTo>
                  <a:pt x="720864" y="33527"/>
                </a:lnTo>
                <a:lnTo>
                  <a:pt x="733044" y="33527"/>
                </a:lnTo>
                <a:lnTo>
                  <a:pt x="736866" y="34289"/>
                </a:lnTo>
                <a:lnTo>
                  <a:pt x="738390" y="38100"/>
                </a:lnTo>
                <a:lnTo>
                  <a:pt x="738390" y="67437"/>
                </a:lnTo>
                <a:lnTo>
                  <a:pt x="797064" y="38100"/>
                </a:lnTo>
                <a:close/>
              </a:path>
              <a:path w="797559" h="76200">
                <a:moveTo>
                  <a:pt x="738390" y="67437"/>
                </a:moveTo>
                <a:lnTo>
                  <a:pt x="738390" y="38100"/>
                </a:lnTo>
                <a:lnTo>
                  <a:pt x="736866" y="41148"/>
                </a:lnTo>
                <a:lnTo>
                  <a:pt x="733044" y="42672"/>
                </a:lnTo>
                <a:lnTo>
                  <a:pt x="720864" y="42672"/>
                </a:lnTo>
                <a:lnTo>
                  <a:pt x="720864" y="76200"/>
                </a:lnTo>
                <a:lnTo>
                  <a:pt x="738390" y="67437"/>
                </a:lnTo>
                <a:close/>
              </a:path>
            </a:pathLst>
          </a:custGeom>
          <a:solidFill>
            <a:srgbClr val="000000"/>
          </a:solidFill>
        </p:spPr>
        <p:txBody>
          <a:bodyPr wrap="square" lIns="0" tIns="0" rIns="0" bIns="0" rtlCol="0"/>
          <a:lstStyle/>
          <a:p>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5332" y="222250"/>
            <a:ext cx="8392795" cy="2268220"/>
          </a:xfrm>
          <a:prstGeom prst="rect">
            <a:avLst/>
          </a:prstGeom>
        </p:spPr>
        <p:txBody>
          <a:bodyPr vert="horz" wrap="square" lIns="0" tIns="0" rIns="0" bIns="0" rtlCol="0">
            <a:spAutoFit/>
          </a:bodyPr>
          <a:lstStyle/>
          <a:p>
            <a:pPr marL="3602990" marR="2021839" indent="-1132840">
              <a:lnSpc>
                <a:spcPct val="100000"/>
              </a:lnSpc>
            </a:pPr>
            <a:r>
              <a:rPr spc="-5" dirty="0"/>
              <a:t>Teoría del Lote Económico  Inventarios</a:t>
            </a:r>
          </a:p>
          <a:p>
            <a:pPr marL="12700" marR="5080" algn="just">
              <a:lnSpc>
                <a:spcPct val="100000"/>
              </a:lnSpc>
              <a:spcBef>
                <a:spcPts val="470"/>
              </a:spcBef>
            </a:pPr>
            <a:r>
              <a:rPr sz="1600" b="0" spc="-5" dirty="0">
                <a:solidFill>
                  <a:srgbClr val="009A9A"/>
                </a:solidFill>
                <a:latin typeface="Arial"/>
                <a:cs typeface="Arial"/>
              </a:rPr>
              <a:t>Ejemplo I: </a:t>
            </a:r>
            <a:r>
              <a:rPr sz="1600" b="0" spc="-5" dirty="0">
                <a:solidFill>
                  <a:srgbClr val="000000"/>
                </a:solidFill>
                <a:latin typeface="Arial"/>
                <a:cs typeface="Arial"/>
              </a:rPr>
              <a:t>La iglesia de Nuestro Divino Redentor ordena cirios periódicamente, </a:t>
            </a:r>
            <a:r>
              <a:rPr sz="1600" b="0" dirty="0">
                <a:solidFill>
                  <a:srgbClr val="000000"/>
                </a:solidFill>
                <a:latin typeface="Arial"/>
                <a:cs typeface="Arial"/>
              </a:rPr>
              <a:t>y </a:t>
            </a:r>
            <a:r>
              <a:rPr sz="1600" b="0" spc="-5" dirty="0">
                <a:solidFill>
                  <a:srgbClr val="000000"/>
                </a:solidFill>
                <a:latin typeface="Arial"/>
                <a:cs typeface="Arial"/>
              </a:rPr>
              <a:t>la entrega  casi siempre es instantánea. La demanda anual, calculada en 180 velas, </a:t>
            </a:r>
            <a:r>
              <a:rPr sz="1600" b="0" dirty="0">
                <a:solidFill>
                  <a:srgbClr val="000000"/>
                </a:solidFill>
                <a:latin typeface="Arial"/>
                <a:cs typeface="Arial"/>
              </a:rPr>
              <a:t>es constante. Los  </a:t>
            </a:r>
            <a:r>
              <a:rPr sz="1600" b="0" spc="-5" dirty="0">
                <a:solidFill>
                  <a:srgbClr val="000000"/>
                </a:solidFill>
                <a:latin typeface="Arial"/>
                <a:cs typeface="Arial"/>
              </a:rPr>
              <a:t>cirios cuestan </a:t>
            </a:r>
            <a:r>
              <a:rPr sz="1600" b="0" dirty="0">
                <a:solidFill>
                  <a:srgbClr val="000000"/>
                </a:solidFill>
                <a:latin typeface="Arial"/>
                <a:cs typeface="Arial"/>
              </a:rPr>
              <a:t>8 </a:t>
            </a:r>
            <a:r>
              <a:rPr sz="1600" b="0" spc="-5" dirty="0">
                <a:solidFill>
                  <a:srgbClr val="000000"/>
                </a:solidFill>
                <a:latin typeface="Arial"/>
                <a:cs typeface="Arial"/>
              </a:rPr>
              <a:t>dólares/docena; el costo de colocación del pedido se calcula en </a:t>
            </a:r>
            <a:r>
              <a:rPr sz="1600" b="0" dirty="0">
                <a:solidFill>
                  <a:srgbClr val="000000"/>
                </a:solidFill>
                <a:latin typeface="Arial"/>
                <a:cs typeface="Arial"/>
              </a:rPr>
              <a:t>9 </a:t>
            </a:r>
            <a:r>
              <a:rPr sz="1600" b="0" spc="-5" dirty="0">
                <a:solidFill>
                  <a:srgbClr val="000000"/>
                </a:solidFill>
                <a:latin typeface="Arial"/>
                <a:cs typeface="Arial"/>
              </a:rPr>
              <a:t>dólares, </a:t>
            </a:r>
            <a:r>
              <a:rPr sz="1600" b="0" dirty="0">
                <a:solidFill>
                  <a:srgbClr val="000000"/>
                </a:solidFill>
                <a:latin typeface="Arial"/>
                <a:cs typeface="Arial"/>
              </a:rPr>
              <a:t>y  </a:t>
            </a:r>
            <a:r>
              <a:rPr sz="1600" b="0" spc="-5" dirty="0">
                <a:solidFill>
                  <a:srgbClr val="000000"/>
                </a:solidFill>
                <a:latin typeface="Arial"/>
                <a:cs typeface="Arial"/>
              </a:rPr>
              <a:t>el costo de manejo anual se estima en 15 por ciento del costo del cirio. ¿Cuál es la  cantidad que el sacerdote debe ordenar, </a:t>
            </a:r>
            <a:r>
              <a:rPr sz="1600" b="0" dirty="0">
                <a:solidFill>
                  <a:srgbClr val="000000"/>
                </a:solidFill>
                <a:latin typeface="Arial"/>
                <a:cs typeface="Arial"/>
              </a:rPr>
              <a:t>y </a:t>
            </a:r>
            <a:r>
              <a:rPr sz="1600" b="0" spc="-5" dirty="0">
                <a:solidFill>
                  <a:srgbClr val="000000"/>
                </a:solidFill>
                <a:latin typeface="Arial"/>
                <a:cs typeface="Arial"/>
              </a:rPr>
              <a:t>cuando debe hacerlo? Calcúlese la cantidad  correspondiente al lote económico. Grafíquese los datos</a:t>
            </a:r>
            <a:r>
              <a:rPr sz="1600" b="0" spc="15" dirty="0">
                <a:solidFill>
                  <a:srgbClr val="000000"/>
                </a:solidFill>
                <a:latin typeface="Arial"/>
                <a:cs typeface="Arial"/>
              </a:rPr>
              <a:t> </a:t>
            </a:r>
            <a:r>
              <a:rPr sz="1600" b="0" spc="-5" dirty="0">
                <a:solidFill>
                  <a:srgbClr val="000000"/>
                </a:solidFill>
                <a:latin typeface="Arial"/>
                <a:cs typeface="Arial"/>
              </a:rPr>
              <a:t>suministrados.</a:t>
            </a:r>
            <a:endParaRPr sz="1600" dirty="0">
              <a:latin typeface="Arial"/>
              <a:cs typeface="Arial"/>
            </a:endParaRPr>
          </a:p>
        </p:txBody>
      </p:sp>
      <p:sp>
        <p:nvSpPr>
          <p:cNvPr id="3" name="object 3"/>
          <p:cNvSpPr txBox="1"/>
          <p:nvPr/>
        </p:nvSpPr>
        <p:spPr>
          <a:xfrm>
            <a:off x="295331" y="2660650"/>
            <a:ext cx="8369934" cy="1231900"/>
          </a:xfrm>
          <a:prstGeom prst="rect">
            <a:avLst/>
          </a:prstGeom>
        </p:spPr>
        <p:txBody>
          <a:bodyPr vert="horz" wrap="square" lIns="0" tIns="0" rIns="0" bIns="0" rtlCol="0">
            <a:spAutoFit/>
          </a:bodyPr>
          <a:lstStyle/>
          <a:p>
            <a:pPr marL="12700" marR="5080" algn="just">
              <a:lnSpc>
                <a:spcPct val="100000"/>
              </a:lnSpc>
            </a:pPr>
            <a:r>
              <a:rPr sz="1600" spc="-5" dirty="0">
                <a:solidFill>
                  <a:srgbClr val="33339A"/>
                </a:solidFill>
                <a:latin typeface="Arial"/>
                <a:cs typeface="Arial"/>
              </a:rPr>
              <a:t>El descuento por cantidad </a:t>
            </a:r>
            <a:r>
              <a:rPr sz="1600" dirty="0">
                <a:solidFill>
                  <a:srgbClr val="33339A"/>
                </a:solidFill>
                <a:latin typeface="Arial"/>
                <a:cs typeface="Arial"/>
              </a:rPr>
              <a:t>y </a:t>
            </a:r>
            <a:r>
              <a:rPr sz="1600" spc="-5" dirty="0">
                <a:solidFill>
                  <a:srgbClr val="33339A"/>
                </a:solidFill>
                <a:latin typeface="Arial"/>
                <a:cs typeface="Arial"/>
              </a:rPr>
              <a:t>el lote económico: </a:t>
            </a:r>
            <a:r>
              <a:rPr sz="1600" dirty="0">
                <a:latin typeface="Arial"/>
                <a:cs typeface="Arial"/>
              </a:rPr>
              <a:t>A </a:t>
            </a:r>
            <a:r>
              <a:rPr sz="1600" spc="-5" dirty="0">
                <a:latin typeface="Arial"/>
                <a:cs typeface="Arial"/>
              </a:rPr>
              <a:t>menudo se puede obtener una disminución  significativa del costo unitario cuando se ordena una cantidad ligeramente superior </a:t>
            </a:r>
            <a:r>
              <a:rPr sz="1600" dirty="0">
                <a:latin typeface="Arial"/>
                <a:cs typeface="Arial"/>
              </a:rPr>
              <a:t>a </a:t>
            </a:r>
            <a:r>
              <a:rPr sz="1600" spc="-5" dirty="0">
                <a:latin typeface="Arial"/>
                <a:cs typeface="Arial"/>
              </a:rPr>
              <a:t>la del  lote económico normal cuando el proveedor nos concede descuentos por cantidad. El  problema es que el Q* se desequilibra </a:t>
            </a:r>
            <a:r>
              <a:rPr sz="1600" dirty="0">
                <a:latin typeface="Arial"/>
                <a:cs typeface="Arial"/>
              </a:rPr>
              <a:t>y </a:t>
            </a:r>
            <a:r>
              <a:rPr sz="1600" spc="-5" dirty="0">
                <a:latin typeface="Arial"/>
                <a:cs typeface="Arial"/>
              </a:rPr>
              <a:t>es por lo tanto menester determinar un nuevo lote  que garantice el mínimo de costos de almacenamiento </a:t>
            </a:r>
            <a:r>
              <a:rPr sz="1600" dirty="0">
                <a:latin typeface="Arial"/>
                <a:cs typeface="Arial"/>
              </a:rPr>
              <a:t>y </a:t>
            </a:r>
            <a:r>
              <a:rPr sz="1600" spc="-5" dirty="0">
                <a:latin typeface="Arial"/>
                <a:cs typeface="Arial"/>
              </a:rPr>
              <a:t>de</a:t>
            </a:r>
            <a:r>
              <a:rPr sz="1600" spc="5" dirty="0">
                <a:latin typeface="Arial"/>
                <a:cs typeface="Arial"/>
              </a:rPr>
              <a:t> </a:t>
            </a:r>
            <a:r>
              <a:rPr sz="1600" spc="-5" dirty="0">
                <a:latin typeface="Arial"/>
                <a:cs typeface="Arial"/>
              </a:rPr>
              <a:t>orden.</a:t>
            </a:r>
            <a:endParaRPr sz="1600" dirty="0">
              <a:latin typeface="Arial"/>
              <a:cs typeface="Arial"/>
            </a:endParaRPr>
          </a:p>
        </p:txBody>
      </p:sp>
      <p:sp>
        <p:nvSpPr>
          <p:cNvPr id="4" name="object 4"/>
          <p:cNvSpPr txBox="1"/>
          <p:nvPr/>
        </p:nvSpPr>
        <p:spPr>
          <a:xfrm>
            <a:off x="295331" y="4045788"/>
            <a:ext cx="984885" cy="254635"/>
          </a:xfrm>
          <a:prstGeom prst="rect">
            <a:avLst/>
          </a:prstGeom>
        </p:spPr>
        <p:txBody>
          <a:bodyPr vert="horz" wrap="square" lIns="0" tIns="0" rIns="0" bIns="0" rtlCol="0">
            <a:spAutoFit/>
          </a:bodyPr>
          <a:lstStyle/>
          <a:p>
            <a:pPr marL="12700">
              <a:lnSpc>
                <a:spcPct val="100000"/>
              </a:lnSpc>
            </a:pPr>
            <a:r>
              <a:rPr sz="1600" spc="-5" dirty="0">
                <a:solidFill>
                  <a:srgbClr val="009A9A"/>
                </a:solidFill>
                <a:latin typeface="Arial"/>
                <a:cs typeface="Arial"/>
              </a:rPr>
              <a:t>Ejemplo</a:t>
            </a:r>
            <a:r>
              <a:rPr sz="1600" spc="-80" dirty="0">
                <a:solidFill>
                  <a:srgbClr val="009A9A"/>
                </a:solidFill>
                <a:latin typeface="Arial"/>
                <a:cs typeface="Arial"/>
              </a:rPr>
              <a:t> </a:t>
            </a:r>
            <a:r>
              <a:rPr sz="1600" spc="-5" dirty="0">
                <a:solidFill>
                  <a:srgbClr val="009A9A"/>
                </a:solidFill>
                <a:latin typeface="Arial"/>
                <a:cs typeface="Arial"/>
              </a:rPr>
              <a:t>II</a:t>
            </a:r>
            <a:r>
              <a:rPr sz="1600" spc="-5" dirty="0">
                <a:latin typeface="Arial"/>
                <a:cs typeface="Arial"/>
              </a:rPr>
              <a:t>:</a:t>
            </a:r>
            <a:endParaRPr sz="1600" dirty="0">
              <a:latin typeface="Arial"/>
              <a:cs typeface="Arial"/>
            </a:endParaRPr>
          </a:p>
        </p:txBody>
      </p:sp>
      <p:sp>
        <p:nvSpPr>
          <p:cNvPr id="5" name="object 5"/>
          <p:cNvSpPr txBox="1"/>
          <p:nvPr/>
        </p:nvSpPr>
        <p:spPr>
          <a:xfrm>
            <a:off x="2524175" y="3929046"/>
            <a:ext cx="2441575" cy="1487587"/>
          </a:xfrm>
          <a:prstGeom prst="rect">
            <a:avLst/>
          </a:prstGeom>
        </p:spPr>
        <p:txBody>
          <a:bodyPr vert="horz" wrap="square" lIns="0" tIns="0" rIns="0" bIns="0" rtlCol="0">
            <a:spAutoFit/>
          </a:bodyPr>
          <a:lstStyle/>
          <a:p>
            <a:pPr marL="12700" marR="890269" indent="44450">
              <a:lnSpc>
                <a:spcPct val="150300"/>
              </a:lnSpc>
            </a:pPr>
            <a:r>
              <a:rPr sz="1600" dirty="0">
                <a:latin typeface="Arial"/>
                <a:cs typeface="Arial"/>
              </a:rPr>
              <a:t>Consumo</a:t>
            </a:r>
            <a:r>
              <a:rPr sz="1600" spc="-80" dirty="0">
                <a:latin typeface="Arial"/>
                <a:cs typeface="Arial"/>
              </a:rPr>
              <a:t> </a:t>
            </a:r>
            <a:r>
              <a:rPr sz="1600" dirty="0">
                <a:latin typeface="Arial"/>
                <a:cs typeface="Arial"/>
              </a:rPr>
              <a:t>anual:  </a:t>
            </a:r>
            <a:r>
              <a:rPr lang="es-VE" sz="1600" dirty="0" smtClean="0">
                <a:latin typeface="Arial"/>
                <a:cs typeface="Arial"/>
              </a:rPr>
              <a:t>        </a:t>
            </a:r>
            <a:r>
              <a:rPr sz="1600" spc="-5" dirty="0" err="1" smtClean="0">
                <a:latin typeface="Arial"/>
                <a:cs typeface="Arial"/>
              </a:rPr>
              <a:t>Costo</a:t>
            </a:r>
            <a:r>
              <a:rPr sz="1600" spc="-70" dirty="0" smtClean="0">
                <a:latin typeface="Arial"/>
                <a:cs typeface="Arial"/>
              </a:rPr>
              <a:t> </a:t>
            </a:r>
            <a:r>
              <a:rPr sz="1600" dirty="0">
                <a:latin typeface="Arial"/>
                <a:cs typeface="Arial"/>
              </a:rPr>
              <a:t>unitario:</a:t>
            </a:r>
          </a:p>
          <a:p>
            <a:pPr marL="12700">
              <a:lnSpc>
                <a:spcPct val="100000"/>
              </a:lnSpc>
              <a:spcBef>
                <a:spcPts val="965"/>
              </a:spcBef>
            </a:pPr>
            <a:r>
              <a:rPr sz="1600" spc="-5" dirty="0">
                <a:latin typeface="Arial"/>
                <a:cs typeface="Arial"/>
              </a:rPr>
              <a:t>Costo de</a:t>
            </a:r>
            <a:r>
              <a:rPr sz="1600" spc="-80" dirty="0">
                <a:latin typeface="Arial"/>
                <a:cs typeface="Arial"/>
              </a:rPr>
              <a:t> </a:t>
            </a:r>
            <a:r>
              <a:rPr sz="1600" spc="-5" dirty="0" err="1">
                <a:latin typeface="Arial"/>
                <a:cs typeface="Arial"/>
              </a:rPr>
              <a:t>almacenamiento</a:t>
            </a:r>
            <a:r>
              <a:rPr sz="1600" spc="-5" dirty="0" smtClean="0">
                <a:latin typeface="Arial"/>
                <a:cs typeface="Arial"/>
              </a:rPr>
              <a:t>:</a:t>
            </a:r>
            <a:endParaRPr lang="es-VE" sz="1600" spc="-5" dirty="0" smtClean="0">
              <a:latin typeface="Arial"/>
              <a:cs typeface="Arial"/>
            </a:endParaRPr>
          </a:p>
          <a:p>
            <a:pPr marL="12700">
              <a:lnSpc>
                <a:spcPct val="100000"/>
              </a:lnSpc>
              <a:spcBef>
                <a:spcPts val="965"/>
              </a:spcBef>
            </a:pPr>
            <a:r>
              <a:rPr lang="es-VE" sz="1600" spc="-5" dirty="0" smtClean="0">
                <a:latin typeface="Arial"/>
                <a:cs typeface="Arial"/>
              </a:rPr>
              <a:t>Costo de orden:</a:t>
            </a:r>
            <a:endParaRPr sz="1600" dirty="0">
              <a:latin typeface="Arial"/>
              <a:cs typeface="Arial"/>
            </a:endParaRPr>
          </a:p>
        </p:txBody>
      </p:sp>
      <p:sp>
        <p:nvSpPr>
          <p:cNvPr id="6" name="object 6"/>
          <p:cNvSpPr txBox="1"/>
          <p:nvPr/>
        </p:nvSpPr>
        <p:spPr>
          <a:xfrm>
            <a:off x="5133623" y="4036255"/>
            <a:ext cx="3531641" cy="1369606"/>
          </a:xfrm>
          <a:prstGeom prst="rect">
            <a:avLst/>
          </a:prstGeom>
        </p:spPr>
        <p:txBody>
          <a:bodyPr vert="horz" wrap="square" lIns="0" tIns="0" rIns="0" bIns="0" rtlCol="0">
            <a:spAutoFit/>
          </a:bodyPr>
          <a:lstStyle/>
          <a:p>
            <a:pPr marL="34290">
              <a:lnSpc>
                <a:spcPct val="100000"/>
              </a:lnSpc>
            </a:pPr>
            <a:r>
              <a:rPr sz="1600" spc="-5" dirty="0">
                <a:latin typeface="Arial"/>
                <a:cs typeface="Arial"/>
              </a:rPr>
              <a:t>10.000</a:t>
            </a:r>
            <a:r>
              <a:rPr sz="1600" spc="-85" dirty="0">
                <a:latin typeface="Arial"/>
                <a:cs typeface="Arial"/>
              </a:rPr>
              <a:t> </a:t>
            </a:r>
            <a:r>
              <a:rPr sz="1600" spc="-5" dirty="0">
                <a:latin typeface="Arial"/>
                <a:cs typeface="Arial"/>
              </a:rPr>
              <a:t>unidades</a:t>
            </a:r>
            <a:endParaRPr sz="1600" dirty="0">
              <a:latin typeface="Arial"/>
              <a:cs typeface="Arial"/>
            </a:endParaRPr>
          </a:p>
          <a:p>
            <a:pPr marL="52069">
              <a:lnSpc>
                <a:spcPct val="100000"/>
              </a:lnSpc>
              <a:spcBef>
                <a:spcPts val="965"/>
              </a:spcBef>
            </a:pPr>
            <a:r>
              <a:rPr sz="1600" dirty="0">
                <a:latin typeface="Arial"/>
                <a:cs typeface="Arial"/>
              </a:rPr>
              <a:t>$</a:t>
            </a:r>
            <a:r>
              <a:rPr sz="1600" spc="-95" dirty="0">
                <a:latin typeface="Arial"/>
                <a:cs typeface="Arial"/>
              </a:rPr>
              <a:t> </a:t>
            </a:r>
            <a:r>
              <a:rPr sz="1600" dirty="0">
                <a:latin typeface="Arial"/>
                <a:cs typeface="Arial"/>
              </a:rPr>
              <a:t>10</a:t>
            </a:r>
          </a:p>
          <a:p>
            <a:pPr marL="12700">
              <a:lnSpc>
                <a:spcPct val="100000"/>
              </a:lnSpc>
              <a:spcBef>
                <a:spcPts val="965"/>
              </a:spcBef>
            </a:pPr>
            <a:r>
              <a:rPr sz="1600" spc="-5" dirty="0">
                <a:latin typeface="Arial"/>
                <a:cs typeface="Arial"/>
              </a:rPr>
              <a:t>25% del valor del </a:t>
            </a:r>
            <a:r>
              <a:rPr sz="1600" spc="-5" dirty="0" smtClean="0">
                <a:latin typeface="Arial"/>
                <a:cs typeface="Arial"/>
              </a:rPr>
              <a:t>in</a:t>
            </a:r>
            <a:r>
              <a:rPr lang="es-VE" sz="1600" spc="-5" dirty="0" err="1" smtClean="0">
                <a:latin typeface="Arial"/>
                <a:cs typeface="Arial"/>
              </a:rPr>
              <a:t>ventario</a:t>
            </a:r>
            <a:r>
              <a:rPr sz="1600" spc="-60" dirty="0" smtClean="0">
                <a:latin typeface="Arial"/>
                <a:cs typeface="Arial"/>
              </a:rPr>
              <a:t> </a:t>
            </a:r>
            <a:r>
              <a:rPr sz="1600" spc="-5" dirty="0" err="1" smtClean="0">
                <a:latin typeface="Arial"/>
                <a:cs typeface="Arial"/>
              </a:rPr>
              <a:t>promedio</a:t>
            </a:r>
            <a:endParaRPr lang="es-VE" sz="1600" spc="-5" dirty="0" smtClean="0">
              <a:latin typeface="Arial"/>
              <a:cs typeface="Arial"/>
            </a:endParaRPr>
          </a:p>
          <a:p>
            <a:pPr marL="12700">
              <a:lnSpc>
                <a:spcPct val="100000"/>
              </a:lnSpc>
              <a:spcBef>
                <a:spcPts val="965"/>
              </a:spcBef>
            </a:pPr>
            <a:r>
              <a:rPr lang="es-VE" sz="1600" spc="-5" dirty="0" smtClean="0">
                <a:latin typeface="Arial"/>
                <a:cs typeface="Arial"/>
              </a:rPr>
              <a:t>$ 80</a:t>
            </a:r>
            <a:endParaRPr sz="1600" dirty="0">
              <a:latin typeface="Arial"/>
              <a:cs typeface="Arial"/>
            </a:endParaRPr>
          </a:p>
        </p:txBody>
      </p:sp>
      <p:sp>
        <p:nvSpPr>
          <p:cNvPr id="7" name="object 7"/>
          <p:cNvSpPr txBox="1"/>
          <p:nvPr/>
        </p:nvSpPr>
        <p:spPr>
          <a:xfrm>
            <a:off x="295331" y="5588557"/>
            <a:ext cx="4439285" cy="254635"/>
          </a:xfrm>
          <a:prstGeom prst="rect">
            <a:avLst/>
          </a:prstGeom>
        </p:spPr>
        <p:txBody>
          <a:bodyPr vert="horz" wrap="square" lIns="0" tIns="0" rIns="0" bIns="0" rtlCol="0">
            <a:spAutoFit/>
          </a:bodyPr>
          <a:lstStyle/>
          <a:p>
            <a:pPr marL="12700">
              <a:lnSpc>
                <a:spcPct val="100000"/>
              </a:lnSpc>
            </a:pPr>
            <a:r>
              <a:rPr sz="1600" spc="-5" dirty="0">
                <a:latin typeface="Arial"/>
                <a:cs typeface="Arial"/>
              </a:rPr>
              <a:t>El proveedor concede los siguientes</a:t>
            </a:r>
            <a:r>
              <a:rPr sz="1600" spc="-35" dirty="0">
                <a:latin typeface="Arial"/>
                <a:cs typeface="Arial"/>
              </a:rPr>
              <a:t> </a:t>
            </a:r>
            <a:r>
              <a:rPr sz="1600" spc="-5" dirty="0">
                <a:latin typeface="Arial"/>
                <a:cs typeface="Arial"/>
              </a:rPr>
              <a:t>descuentos:</a:t>
            </a:r>
            <a:endParaRPr sz="1600" dirty="0">
              <a:latin typeface="Arial"/>
              <a:cs typeface="Arial"/>
            </a:endParaRPr>
          </a:p>
        </p:txBody>
      </p:sp>
      <p:sp>
        <p:nvSpPr>
          <p:cNvPr id="8" name="object 8"/>
          <p:cNvSpPr txBox="1"/>
          <p:nvPr/>
        </p:nvSpPr>
        <p:spPr>
          <a:xfrm>
            <a:off x="5116040" y="5602830"/>
            <a:ext cx="2040889" cy="988694"/>
          </a:xfrm>
          <a:prstGeom prst="rect">
            <a:avLst/>
          </a:prstGeom>
        </p:spPr>
        <p:txBody>
          <a:bodyPr vert="horz" wrap="square" lIns="0" tIns="0" rIns="0" bIns="0" rtlCol="0">
            <a:spAutoFit/>
          </a:bodyPr>
          <a:lstStyle/>
          <a:p>
            <a:pPr marL="24130">
              <a:lnSpc>
                <a:spcPct val="100000"/>
              </a:lnSpc>
            </a:pPr>
            <a:r>
              <a:rPr sz="1600" dirty="0" smtClean="0">
                <a:latin typeface="Arial"/>
                <a:cs typeface="Arial"/>
              </a:rPr>
              <a:t>0</a:t>
            </a:r>
            <a:r>
              <a:rPr lang="es-VE" sz="1600" dirty="0" smtClean="0">
                <a:latin typeface="Arial"/>
                <a:cs typeface="Arial"/>
              </a:rPr>
              <a:t>   </a:t>
            </a:r>
            <a:r>
              <a:rPr sz="1600" dirty="0" smtClean="0">
                <a:latin typeface="Arial"/>
                <a:cs typeface="Arial"/>
              </a:rPr>
              <a:t> </a:t>
            </a:r>
            <a:r>
              <a:rPr lang="es-VE" sz="1600" dirty="0" smtClean="0">
                <a:latin typeface="Arial"/>
                <a:cs typeface="Arial"/>
              </a:rPr>
              <a:t>   </a:t>
            </a:r>
            <a:r>
              <a:rPr sz="1600" dirty="0" smtClean="0">
                <a:latin typeface="Arial"/>
                <a:cs typeface="Arial"/>
              </a:rPr>
              <a:t>a</a:t>
            </a:r>
            <a:r>
              <a:rPr lang="es-VE" sz="1600" dirty="0" smtClean="0">
                <a:latin typeface="Arial"/>
                <a:cs typeface="Arial"/>
              </a:rPr>
              <a:t> </a:t>
            </a:r>
            <a:r>
              <a:rPr sz="1600" dirty="0" smtClean="0">
                <a:latin typeface="Arial"/>
                <a:cs typeface="Arial"/>
              </a:rPr>
              <a:t> </a:t>
            </a:r>
            <a:r>
              <a:rPr sz="1600" dirty="0">
                <a:latin typeface="Arial"/>
                <a:cs typeface="Arial"/>
              </a:rPr>
              <a:t>999</a:t>
            </a:r>
            <a:r>
              <a:rPr sz="1600" spc="-90" dirty="0">
                <a:latin typeface="Arial"/>
                <a:cs typeface="Arial"/>
              </a:rPr>
              <a:t> </a:t>
            </a:r>
            <a:r>
              <a:rPr sz="1600" dirty="0">
                <a:latin typeface="Arial"/>
                <a:cs typeface="Arial"/>
              </a:rPr>
              <a:t>unidades</a:t>
            </a:r>
          </a:p>
          <a:p>
            <a:pPr marL="12700">
              <a:lnSpc>
                <a:spcPct val="100000"/>
              </a:lnSpc>
              <a:spcBef>
                <a:spcPts val="969"/>
              </a:spcBef>
            </a:pPr>
            <a:r>
              <a:rPr sz="1600" dirty="0">
                <a:latin typeface="Arial"/>
                <a:cs typeface="Arial"/>
              </a:rPr>
              <a:t>1000 a 1999</a:t>
            </a:r>
            <a:r>
              <a:rPr sz="1600" spc="-90" dirty="0">
                <a:latin typeface="Arial"/>
                <a:cs typeface="Arial"/>
              </a:rPr>
              <a:t> </a:t>
            </a:r>
            <a:r>
              <a:rPr sz="1600" dirty="0">
                <a:latin typeface="Arial"/>
                <a:cs typeface="Arial"/>
              </a:rPr>
              <a:t>unidades</a:t>
            </a:r>
          </a:p>
          <a:p>
            <a:pPr marL="12700">
              <a:lnSpc>
                <a:spcPct val="100000"/>
              </a:lnSpc>
              <a:spcBef>
                <a:spcPts val="965"/>
              </a:spcBef>
            </a:pPr>
            <a:r>
              <a:rPr sz="1600" dirty="0" smtClean="0">
                <a:latin typeface="Arial"/>
                <a:cs typeface="Arial"/>
              </a:rPr>
              <a:t>2000</a:t>
            </a:r>
            <a:r>
              <a:rPr lang="es-VE" sz="1600" dirty="0" smtClean="0">
                <a:latin typeface="Arial"/>
                <a:cs typeface="Arial"/>
              </a:rPr>
              <a:t> </a:t>
            </a:r>
            <a:r>
              <a:rPr sz="1600" dirty="0" smtClean="0">
                <a:latin typeface="Arial"/>
                <a:cs typeface="Arial"/>
              </a:rPr>
              <a:t> </a:t>
            </a:r>
            <a:r>
              <a:rPr sz="1600" dirty="0">
                <a:latin typeface="Arial"/>
                <a:cs typeface="Arial"/>
              </a:rPr>
              <a:t>a</a:t>
            </a:r>
            <a:r>
              <a:rPr sz="1600" spc="-85" dirty="0">
                <a:latin typeface="Arial"/>
                <a:cs typeface="Arial"/>
              </a:rPr>
              <a:t> </a:t>
            </a:r>
            <a:r>
              <a:rPr sz="1600" dirty="0">
                <a:latin typeface="Arial"/>
                <a:cs typeface="Arial"/>
              </a:rPr>
              <a:t>más</a:t>
            </a:r>
          </a:p>
        </p:txBody>
      </p:sp>
      <p:sp>
        <p:nvSpPr>
          <p:cNvPr id="9" name="object 9"/>
          <p:cNvSpPr txBox="1"/>
          <p:nvPr/>
        </p:nvSpPr>
        <p:spPr>
          <a:xfrm>
            <a:off x="7607300" y="5588557"/>
            <a:ext cx="878084" cy="988694"/>
          </a:xfrm>
          <a:prstGeom prst="rect">
            <a:avLst/>
          </a:prstGeom>
        </p:spPr>
        <p:txBody>
          <a:bodyPr vert="horz" wrap="square" lIns="0" tIns="0" rIns="0" bIns="0" rtlCol="0">
            <a:spAutoFit/>
          </a:bodyPr>
          <a:lstStyle/>
          <a:p>
            <a:pPr marL="27305">
              <a:lnSpc>
                <a:spcPct val="100000"/>
              </a:lnSpc>
            </a:pPr>
            <a:r>
              <a:rPr sz="1600" dirty="0">
                <a:latin typeface="Arial"/>
                <a:cs typeface="Arial"/>
              </a:rPr>
              <a:t>$</a:t>
            </a:r>
            <a:r>
              <a:rPr sz="1600" spc="-95" dirty="0">
                <a:latin typeface="Arial"/>
                <a:cs typeface="Arial"/>
              </a:rPr>
              <a:t> </a:t>
            </a:r>
            <a:r>
              <a:rPr sz="1600" dirty="0">
                <a:latin typeface="Arial"/>
                <a:cs typeface="Arial"/>
              </a:rPr>
              <a:t>10.00</a:t>
            </a:r>
          </a:p>
          <a:p>
            <a:pPr marL="12700">
              <a:lnSpc>
                <a:spcPct val="100000"/>
              </a:lnSpc>
              <a:spcBef>
                <a:spcPts val="969"/>
              </a:spcBef>
            </a:pPr>
            <a:r>
              <a:rPr lang="es-VE" sz="1600" dirty="0" smtClean="0">
                <a:latin typeface="Arial"/>
                <a:cs typeface="Arial"/>
              </a:rPr>
              <a:t>  </a:t>
            </a:r>
            <a:r>
              <a:rPr sz="1600" dirty="0" smtClean="0">
                <a:latin typeface="Arial"/>
                <a:cs typeface="Arial"/>
              </a:rPr>
              <a:t>$</a:t>
            </a:r>
            <a:r>
              <a:rPr sz="1600" spc="-100" dirty="0" smtClean="0">
                <a:latin typeface="Arial"/>
                <a:cs typeface="Arial"/>
              </a:rPr>
              <a:t> </a:t>
            </a:r>
            <a:r>
              <a:rPr sz="1600" dirty="0">
                <a:latin typeface="Arial"/>
                <a:cs typeface="Arial"/>
              </a:rPr>
              <a:t>9.95</a:t>
            </a:r>
          </a:p>
          <a:p>
            <a:pPr marL="37465">
              <a:lnSpc>
                <a:spcPct val="100000"/>
              </a:lnSpc>
              <a:spcBef>
                <a:spcPts val="965"/>
              </a:spcBef>
            </a:pPr>
            <a:r>
              <a:rPr lang="es-VE" sz="1600" dirty="0" smtClean="0">
                <a:latin typeface="Arial"/>
                <a:cs typeface="Arial"/>
              </a:rPr>
              <a:t>  </a:t>
            </a:r>
            <a:r>
              <a:rPr sz="1600" dirty="0" smtClean="0">
                <a:latin typeface="Arial"/>
                <a:cs typeface="Arial"/>
              </a:rPr>
              <a:t>$</a:t>
            </a:r>
            <a:r>
              <a:rPr sz="1600" spc="-95" dirty="0" smtClean="0">
                <a:latin typeface="Arial"/>
                <a:cs typeface="Arial"/>
              </a:rPr>
              <a:t> </a:t>
            </a:r>
            <a:r>
              <a:rPr sz="1600" dirty="0">
                <a:latin typeface="Arial"/>
                <a:cs typeface="Arial"/>
              </a:rPr>
              <a:t>9.90</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742310" y="563371"/>
            <a:ext cx="3917315" cy="740410"/>
          </a:xfrm>
          <a:prstGeom prst="rect">
            <a:avLst/>
          </a:prstGeom>
        </p:spPr>
        <p:txBody>
          <a:bodyPr vert="horz" wrap="square" lIns="0" tIns="0" rIns="0" bIns="0" rtlCol="0">
            <a:spAutoFit/>
          </a:bodyPr>
          <a:lstStyle/>
          <a:p>
            <a:pPr marL="1144905" marR="5080" indent="-1132840">
              <a:lnSpc>
                <a:spcPct val="100000"/>
              </a:lnSpc>
            </a:pPr>
            <a:r>
              <a:rPr spc="-5" dirty="0"/>
              <a:t>Teoría del Lote Económico  Inventarios</a:t>
            </a:r>
          </a:p>
        </p:txBody>
      </p:sp>
      <p:sp>
        <p:nvSpPr>
          <p:cNvPr id="3" name="object 3"/>
          <p:cNvSpPr txBox="1"/>
          <p:nvPr/>
        </p:nvSpPr>
        <p:spPr>
          <a:xfrm>
            <a:off x="317633" y="1814829"/>
            <a:ext cx="8403590" cy="3367589"/>
          </a:xfrm>
          <a:prstGeom prst="rect">
            <a:avLst/>
          </a:prstGeom>
        </p:spPr>
        <p:txBody>
          <a:bodyPr vert="horz" wrap="square" lIns="0" tIns="0" rIns="0" bIns="0" rtlCol="0">
            <a:spAutoFit/>
          </a:bodyPr>
          <a:lstStyle/>
          <a:p>
            <a:pPr marL="12700">
              <a:lnSpc>
                <a:spcPct val="100000"/>
              </a:lnSpc>
            </a:pPr>
            <a:r>
              <a:rPr sz="1600" spc="-5" dirty="0">
                <a:solidFill>
                  <a:srgbClr val="009A00"/>
                </a:solidFill>
                <a:latin typeface="Arial"/>
                <a:cs typeface="Arial"/>
              </a:rPr>
              <a:t>Conceptos claves</a:t>
            </a:r>
            <a:r>
              <a:rPr sz="1600" spc="-75" dirty="0">
                <a:solidFill>
                  <a:srgbClr val="009A00"/>
                </a:solidFill>
                <a:latin typeface="Arial"/>
                <a:cs typeface="Arial"/>
              </a:rPr>
              <a:t> </a:t>
            </a:r>
            <a:r>
              <a:rPr sz="1600" spc="-5" dirty="0">
                <a:solidFill>
                  <a:srgbClr val="009A00"/>
                </a:solidFill>
                <a:latin typeface="Arial"/>
                <a:cs typeface="Arial"/>
              </a:rPr>
              <a:t>adicionales</a:t>
            </a:r>
            <a:endParaRPr sz="1600" dirty="0">
              <a:latin typeface="Arial"/>
              <a:cs typeface="Arial"/>
            </a:endParaRPr>
          </a:p>
          <a:p>
            <a:pPr>
              <a:lnSpc>
                <a:spcPct val="100000"/>
              </a:lnSpc>
            </a:pPr>
            <a:endParaRPr sz="1600" dirty="0">
              <a:latin typeface="Times New Roman"/>
              <a:cs typeface="Times New Roman"/>
            </a:endParaRPr>
          </a:p>
          <a:p>
            <a:pPr>
              <a:lnSpc>
                <a:spcPct val="100000"/>
              </a:lnSpc>
              <a:spcBef>
                <a:spcPts val="55"/>
              </a:spcBef>
            </a:pPr>
            <a:endParaRPr sz="1700" dirty="0">
              <a:latin typeface="Times New Roman"/>
              <a:cs typeface="Times New Roman"/>
            </a:endParaRPr>
          </a:p>
          <a:p>
            <a:pPr marL="12700" marR="21590" indent="-635" algn="just">
              <a:lnSpc>
                <a:spcPct val="100000"/>
              </a:lnSpc>
            </a:pPr>
            <a:r>
              <a:rPr sz="1600" spc="-5" dirty="0">
                <a:solidFill>
                  <a:srgbClr val="0000FF"/>
                </a:solidFill>
                <a:latin typeface="Arial"/>
                <a:cs typeface="Arial"/>
              </a:rPr>
              <a:t>•Tiempo de Entrega: </a:t>
            </a:r>
            <a:r>
              <a:rPr sz="1600" spc="-5" dirty="0">
                <a:latin typeface="Arial"/>
                <a:cs typeface="Arial"/>
              </a:rPr>
              <a:t>En los sistemas de compras, es el </a:t>
            </a:r>
            <a:r>
              <a:rPr sz="1600" dirty="0">
                <a:latin typeface="Arial"/>
                <a:cs typeface="Arial"/>
              </a:rPr>
              <a:t>tiempo </a:t>
            </a:r>
            <a:r>
              <a:rPr sz="1600" spc="-5" dirty="0">
                <a:latin typeface="Arial"/>
                <a:cs typeface="Arial"/>
              </a:rPr>
              <a:t>entre colocar </a:t>
            </a:r>
            <a:r>
              <a:rPr sz="1600" dirty="0">
                <a:latin typeface="Arial"/>
                <a:cs typeface="Arial"/>
              </a:rPr>
              <a:t>y </a:t>
            </a:r>
            <a:r>
              <a:rPr sz="1600" spc="-5" dirty="0">
                <a:latin typeface="Arial"/>
                <a:cs typeface="Arial"/>
              </a:rPr>
              <a:t>recibir una  orden; en los sistemas de producción, es el </a:t>
            </a:r>
            <a:r>
              <a:rPr sz="1600" dirty="0">
                <a:latin typeface="Arial"/>
                <a:cs typeface="Arial"/>
              </a:rPr>
              <a:t>tiempo </a:t>
            </a:r>
            <a:r>
              <a:rPr sz="1600" spc="-5" dirty="0">
                <a:latin typeface="Arial"/>
                <a:cs typeface="Arial"/>
              </a:rPr>
              <a:t>de espera, movimiento, cola, preparación  </a:t>
            </a:r>
            <a:r>
              <a:rPr sz="1600" dirty="0">
                <a:latin typeface="Arial"/>
                <a:cs typeface="Arial"/>
              </a:rPr>
              <a:t>y </a:t>
            </a:r>
            <a:r>
              <a:rPr sz="1600" spc="-5" dirty="0">
                <a:latin typeface="Arial"/>
                <a:cs typeface="Arial"/>
              </a:rPr>
              <a:t>corrida para cada componente que se produce. Se denota</a:t>
            </a:r>
            <a:r>
              <a:rPr sz="1600" spc="10" dirty="0">
                <a:latin typeface="Arial"/>
                <a:cs typeface="Arial"/>
              </a:rPr>
              <a:t> </a:t>
            </a:r>
            <a:r>
              <a:rPr sz="1600" dirty="0">
                <a:solidFill>
                  <a:srgbClr val="CC6500"/>
                </a:solidFill>
                <a:latin typeface="Arial"/>
                <a:cs typeface="Arial"/>
              </a:rPr>
              <a:t>L</a:t>
            </a:r>
            <a:r>
              <a:rPr sz="1600" dirty="0">
                <a:latin typeface="Arial"/>
                <a:cs typeface="Arial"/>
              </a:rPr>
              <a:t>.</a:t>
            </a:r>
          </a:p>
          <a:p>
            <a:pPr marL="12700" marR="576580" algn="just">
              <a:lnSpc>
                <a:spcPct val="100000"/>
              </a:lnSpc>
              <a:spcBef>
                <a:spcPts val="965"/>
              </a:spcBef>
            </a:pPr>
            <a:r>
              <a:rPr sz="1600" spc="-5" dirty="0">
                <a:solidFill>
                  <a:srgbClr val="0000FF"/>
                </a:solidFill>
                <a:latin typeface="Arial"/>
                <a:cs typeface="Arial"/>
              </a:rPr>
              <a:t>•Demanda Por Unidad de Tiempo: </a:t>
            </a:r>
            <a:r>
              <a:rPr sz="1600" spc="-5" dirty="0">
                <a:latin typeface="Arial"/>
                <a:cs typeface="Arial"/>
              </a:rPr>
              <a:t>Es la </a:t>
            </a:r>
            <a:r>
              <a:rPr sz="1600" dirty="0">
                <a:latin typeface="Arial"/>
                <a:cs typeface="Arial"/>
              </a:rPr>
              <a:t>tasa a </a:t>
            </a:r>
            <a:r>
              <a:rPr sz="1600" spc="-5" dirty="0">
                <a:latin typeface="Arial"/>
                <a:cs typeface="Arial"/>
              </a:rPr>
              <a:t>la cual se va agotando el inventario por  unidad de tiempo, generalmente en días. Se denota</a:t>
            </a:r>
            <a:r>
              <a:rPr sz="1600" spc="-10" dirty="0">
                <a:latin typeface="Arial"/>
                <a:cs typeface="Arial"/>
              </a:rPr>
              <a:t> </a:t>
            </a:r>
            <a:r>
              <a:rPr sz="1600" dirty="0">
                <a:solidFill>
                  <a:srgbClr val="CC6500"/>
                </a:solidFill>
                <a:latin typeface="Arial"/>
                <a:cs typeface="Arial"/>
              </a:rPr>
              <a:t>d</a:t>
            </a:r>
            <a:r>
              <a:rPr sz="1600" dirty="0">
                <a:latin typeface="Arial"/>
                <a:cs typeface="Arial"/>
              </a:rPr>
              <a:t>.</a:t>
            </a:r>
          </a:p>
          <a:p>
            <a:pPr marL="12700" marR="5080" algn="just">
              <a:lnSpc>
                <a:spcPct val="100000"/>
              </a:lnSpc>
              <a:spcBef>
                <a:spcPts val="965"/>
              </a:spcBef>
            </a:pPr>
            <a:r>
              <a:rPr sz="1600" spc="-5" dirty="0">
                <a:solidFill>
                  <a:srgbClr val="0000FF"/>
                </a:solidFill>
                <a:latin typeface="Arial"/>
                <a:cs typeface="Arial"/>
              </a:rPr>
              <a:t>•Inventario de Seguridad: </a:t>
            </a:r>
            <a:r>
              <a:rPr sz="1600" spc="-5" dirty="0">
                <a:latin typeface="Arial"/>
                <a:cs typeface="Arial"/>
              </a:rPr>
              <a:t>Inventario adicional para satisfacer una demanda irregular; el </a:t>
            </a:r>
            <a:r>
              <a:rPr sz="1600" dirty="0">
                <a:latin typeface="Arial"/>
                <a:cs typeface="Arial"/>
              </a:rPr>
              <a:t>IS </a:t>
            </a:r>
            <a:r>
              <a:rPr sz="1600" spc="-5" dirty="0">
                <a:latin typeface="Arial"/>
                <a:cs typeface="Arial"/>
              </a:rPr>
              <a:t>es  un amortiguador contra los posibles </a:t>
            </a:r>
            <a:r>
              <a:rPr sz="1600" dirty="0">
                <a:latin typeface="Arial"/>
                <a:cs typeface="Arial"/>
              </a:rPr>
              <a:t>faltantes futuros. </a:t>
            </a:r>
            <a:r>
              <a:rPr sz="1600" spc="-5" dirty="0">
                <a:latin typeface="Arial"/>
                <a:cs typeface="Arial"/>
              </a:rPr>
              <a:t>Se denota</a:t>
            </a:r>
            <a:r>
              <a:rPr sz="1600" spc="10" dirty="0">
                <a:latin typeface="Arial"/>
                <a:cs typeface="Arial"/>
              </a:rPr>
              <a:t> </a:t>
            </a:r>
            <a:r>
              <a:rPr sz="1600" spc="-5" dirty="0">
                <a:solidFill>
                  <a:srgbClr val="CC6500"/>
                </a:solidFill>
                <a:latin typeface="Arial"/>
                <a:cs typeface="Arial"/>
              </a:rPr>
              <a:t>IS</a:t>
            </a:r>
            <a:r>
              <a:rPr sz="1600" spc="-5" dirty="0">
                <a:latin typeface="Arial"/>
                <a:cs typeface="Arial"/>
              </a:rPr>
              <a:t>.</a:t>
            </a:r>
            <a:endParaRPr sz="1600" dirty="0">
              <a:latin typeface="Arial"/>
              <a:cs typeface="Arial"/>
            </a:endParaRPr>
          </a:p>
          <a:p>
            <a:pPr marL="12700" marR="968375" algn="just">
              <a:lnSpc>
                <a:spcPct val="100000"/>
              </a:lnSpc>
              <a:spcBef>
                <a:spcPts val="965"/>
              </a:spcBef>
              <a:buClr>
                <a:srgbClr val="000000"/>
              </a:buClr>
              <a:buChar char="•"/>
              <a:tabLst>
                <a:tab pos="140970" algn="l"/>
              </a:tabLst>
            </a:pPr>
            <a:r>
              <a:rPr sz="1600" spc="-5" dirty="0">
                <a:solidFill>
                  <a:srgbClr val="0000FF"/>
                </a:solidFill>
                <a:latin typeface="Arial"/>
                <a:cs typeface="Arial"/>
              </a:rPr>
              <a:t>Punto de Reorden: </a:t>
            </a:r>
            <a:r>
              <a:rPr sz="1600" spc="-5" dirty="0">
                <a:latin typeface="Arial"/>
                <a:cs typeface="Arial"/>
              </a:rPr>
              <a:t>Nivel (punto) del inventario en el cual se toman medidas para  reabastecer el artículo almacenado. Se denota PR </a:t>
            </a:r>
            <a:r>
              <a:rPr sz="1600" dirty="0">
                <a:latin typeface="Arial"/>
                <a:cs typeface="Arial"/>
              </a:rPr>
              <a:t>y </a:t>
            </a:r>
            <a:r>
              <a:rPr sz="1600" spc="-5" dirty="0">
                <a:latin typeface="Arial"/>
                <a:cs typeface="Arial"/>
              </a:rPr>
              <a:t>el </a:t>
            </a:r>
            <a:r>
              <a:rPr sz="1600" dirty="0">
                <a:solidFill>
                  <a:srgbClr val="CC6500"/>
                </a:solidFill>
                <a:latin typeface="Arial"/>
                <a:cs typeface="Arial"/>
              </a:rPr>
              <a:t>PR = IS + d x</a:t>
            </a:r>
            <a:r>
              <a:rPr sz="1600" spc="-10" dirty="0">
                <a:solidFill>
                  <a:srgbClr val="CC6500"/>
                </a:solidFill>
                <a:latin typeface="Arial"/>
                <a:cs typeface="Arial"/>
              </a:rPr>
              <a:t> </a:t>
            </a:r>
            <a:r>
              <a:rPr sz="1600" spc="-5" dirty="0">
                <a:solidFill>
                  <a:srgbClr val="CC6500"/>
                </a:solidFill>
                <a:latin typeface="Arial"/>
                <a:cs typeface="Arial"/>
              </a:rPr>
              <a:t>L</a:t>
            </a:r>
            <a:r>
              <a:rPr sz="1600" spc="-5" dirty="0">
                <a:latin typeface="Arial"/>
                <a:cs typeface="Arial"/>
              </a:rPr>
              <a:t>.</a:t>
            </a:r>
            <a:endParaRPr sz="1600" dirty="0">
              <a:latin typeface="Arial"/>
              <a:cs typeface="Aria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742310" y="563371"/>
            <a:ext cx="3917315" cy="730885"/>
          </a:xfrm>
          <a:prstGeom prst="rect">
            <a:avLst/>
          </a:prstGeom>
        </p:spPr>
        <p:txBody>
          <a:bodyPr vert="horz" wrap="square" lIns="0" tIns="0" rIns="0" bIns="0" rtlCol="0">
            <a:spAutoFit/>
          </a:bodyPr>
          <a:lstStyle/>
          <a:p>
            <a:pPr marL="1144905" marR="5080" indent="-1132840">
              <a:lnSpc>
                <a:spcPct val="100000"/>
              </a:lnSpc>
            </a:pPr>
            <a:r>
              <a:rPr spc="-5" dirty="0"/>
              <a:t>Teoría del Lote Económico  Inventarios</a:t>
            </a:r>
          </a:p>
        </p:txBody>
      </p:sp>
      <p:sp>
        <p:nvSpPr>
          <p:cNvPr id="3" name="object 3"/>
          <p:cNvSpPr txBox="1"/>
          <p:nvPr/>
        </p:nvSpPr>
        <p:spPr>
          <a:xfrm>
            <a:off x="317633" y="1447546"/>
            <a:ext cx="8337550" cy="4857740"/>
          </a:xfrm>
          <a:prstGeom prst="rect">
            <a:avLst/>
          </a:prstGeom>
        </p:spPr>
        <p:txBody>
          <a:bodyPr vert="horz" wrap="square" lIns="0" tIns="0" rIns="0" bIns="0" rtlCol="0">
            <a:spAutoFit/>
          </a:bodyPr>
          <a:lstStyle/>
          <a:p>
            <a:pPr marL="12700" marR="99060" algn="just">
              <a:lnSpc>
                <a:spcPct val="100000"/>
              </a:lnSpc>
            </a:pPr>
            <a:r>
              <a:rPr sz="1600" spc="-5" dirty="0">
                <a:solidFill>
                  <a:srgbClr val="009A9A"/>
                </a:solidFill>
                <a:latin typeface="Arial"/>
                <a:cs typeface="Arial"/>
              </a:rPr>
              <a:t>Ejemplo </a:t>
            </a:r>
            <a:r>
              <a:rPr sz="1600" dirty="0">
                <a:solidFill>
                  <a:srgbClr val="009A9A"/>
                </a:solidFill>
                <a:latin typeface="Arial"/>
                <a:cs typeface="Arial"/>
              </a:rPr>
              <a:t>III: </a:t>
            </a:r>
            <a:r>
              <a:rPr sz="1600" spc="-5" dirty="0">
                <a:latin typeface="Arial"/>
                <a:cs typeface="Arial"/>
              </a:rPr>
              <a:t>Electronics Assembler, Inc. tiene una demanda de 8.000 </a:t>
            </a:r>
            <a:r>
              <a:rPr lang="es-VE" sz="1600" spc="-5" dirty="0" smtClean="0">
                <a:latin typeface="Arial"/>
                <a:cs typeface="Arial"/>
              </a:rPr>
              <a:t>tableta</a:t>
            </a:r>
            <a:r>
              <a:rPr sz="1600" spc="-5" dirty="0" smtClean="0">
                <a:latin typeface="Arial"/>
                <a:cs typeface="Arial"/>
              </a:rPr>
              <a:t>s </a:t>
            </a:r>
            <a:r>
              <a:rPr sz="1600" spc="-5" dirty="0">
                <a:latin typeface="Arial"/>
                <a:cs typeface="Arial"/>
              </a:rPr>
              <a:t>por  año. La empresa opera 250 días al año. La entrega de una orden </a:t>
            </a:r>
            <a:r>
              <a:rPr sz="1600" dirty="0">
                <a:latin typeface="Arial"/>
                <a:cs typeface="Arial"/>
              </a:rPr>
              <a:t>toma tres </a:t>
            </a:r>
            <a:r>
              <a:rPr sz="1600" spc="-5" dirty="0">
                <a:latin typeface="Arial"/>
                <a:cs typeface="Arial"/>
              </a:rPr>
              <a:t>días hábiles en  promedio. ¿Cuál es el punto de reorden de esta empresa? ¿Cuál </a:t>
            </a:r>
            <a:r>
              <a:rPr sz="1600" dirty="0">
                <a:latin typeface="Arial"/>
                <a:cs typeface="Arial"/>
              </a:rPr>
              <a:t>sería el punto de reorden  </a:t>
            </a:r>
            <a:r>
              <a:rPr sz="1600" spc="-5" dirty="0">
                <a:latin typeface="Arial"/>
                <a:cs typeface="Arial"/>
              </a:rPr>
              <a:t>de esta empresa si existiera un inventario de seguridad de 20</a:t>
            </a:r>
            <a:r>
              <a:rPr sz="1600" spc="30" dirty="0">
                <a:latin typeface="Arial"/>
                <a:cs typeface="Arial"/>
              </a:rPr>
              <a:t> </a:t>
            </a:r>
            <a:r>
              <a:rPr sz="1600" spc="-5" dirty="0">
                <a:latin typeface="Arial"/>
                <a:cs typeface="Arial"/>
              </a:rPr>
              <a:t>unidades?</a:t>
            </a:r>
            <a:endParaRPr sz="1600" dirty="0">
              <a:latin typeface="Arial"/>
              <a:cs typeface="Arial"/>
            </a:endParaRPr>
          </a:p>
          <a:p>
            <a:pPr algn="just">
              <a:lnSpc>
                <a:spcPct val="100000"/>
              </a:lnSpc>
            </a:pPr>
            <a:endParaRPr sz="1600" dirty="0">
              <a:latin typeface="Times New Roman"/>
              <a:cs typeface="Times New Roman"/>
            </a:endParaRPr>
          </a:p>
          <a:p>
            <a:pPr algn="just">
              <a:lnSpc>
                <a:spcPct val="100000"/>
              </a:lnSpc>
              <a:spcBef>
                <a:spcPts val="55"/>
              </a:spcBef>
            </a:pPr>
            <a:endParaRPr sz="1700" dirty="0">
              <a:latin typeface="Times New Roman"/>
              <a:cs typeface="Times New Roman"/>
            </a:endParaRPr>
          </a:p>
          <a:p>
            <a:pPr marL="12700" algn="just">
              <a:lnSpc>
                <a:spcPct val="100000"/>
              </a:lnSpc>
            </a:pPr>
            <a:r>
              <a:rPr sz="1600" spc="-5" dirty="0">
                <a:solidFill>
                  <a:srgbClr val="009A00"/>
                </a:solidFill>
                <a:latin typeface="Arial"/>
                <a:cs typeface="Arial"/>
              </a:rPr>
              <a:t>Establecimiento de un Inventario de Seguridad</a:t>
            </a:r>
            <a:r>
              <a:rPr sz="1600" spc="-10" dirty="0">
                <a:solidFill>
                  <a:srgbClr val="009A00"/>
                </a:solidFill>
                <a:latin typeface="Arial"/>
                <a:cs typeface="Arial"/>
              </a:rPr>
              <a:t> </a:t>
            </a:r>
            <a:r>
              <a:rPr sz="1600" spc="-5" dirty="0">
                <a:latin typeface="Arial"/>
                <a:cs typeface="Arial"/>
              </a:rPr>
              <a:t>(</a:t>
            </a:r>
            <a:r>
              <a:rPr sz="1600" spc="-5" dirty="0">
                <a:solidFill>
                  <a:srgbClr val="CC6500"/>
                </a:solidFill>
                <a:latin typeface="Arial"/>
                <a:cs typeface="Arial"/>
              </a:rPr>
              <a:t>IS</a:t>
            </a:r>
            <a:r>
              <a:rPr sz="1600" spc="-5" dirty="0">
                <a:latin typeface="Arial"/>
                <a:cs typeface="Arial"/>
              </a:rPr>
              <a:t>)</a:t>
            </a:r>
            <a:endParaRPr sz="1600" dirty="0">
              <a:latin typeface="Arial"/>
              <a:cs typeface="Arial"/>
            </a:endParaRPr>
          </a:p>
          <a:p>
            <a:pPr marL="12700" marR="5080" algn="just">
              <a:lnSpc>
                <a:spcPct val="100000"/>
              </a:lnSpc>
              <a:spcBef>
                <a:spcPts val="969"/>
              </a:spcBef>
            </a:pPr>
            <a:r>
              <a:rPr sz="1600" spc="-5" dirty="0">
                <a:latin typeface="Arial"/>
                <a:cs typeface="Arial"/>
              </a:rPr>
              <a:t>Todos los modelos de inventarios analizados suponen que la demanda de un producto es  constante </a:t>
            </a:r>
            <a:r>
              <a:rPr sz="1600" dirty="0">
                <a:latin typeface="Arial"/>
                <a:cs typeface="Arial"/>
              </a:rPr>
              <a:t>y </a:t>
            </a:r>
            <a:r>
              <a:rPr sz="1600" spc="-5" dirty="0">
                <a:latin typeface="Arial"/>
                <a:cs typeface="Arial"/>
              </a:rPr>
              <a:t>cierta. Ahora se relajará </a:t>
            </a:r>
            <a:r>
              <a:rPr sz="1600" dirty="0">
                <a:latin typeface="Arial"/>
                <a:cs typeface="Arial"/>
              </a:rPr>
              <a:t>esta </a:t>
            </a:r>
            <a:r>
              <a:rPr sz="1600" spc="-5" dirty="0">
                <a:latin typeface="Arial"/>
                <a:cs typeface="Arial"/>
              </a:rPr>
              <a:t>suposición. El siguiente modelo de inventario se  aplica cuando la demanda de un producto por lo general no se conoce, pero si se específica  mediante una distribución de probabilidad. Este tipo de modelos se denominan modelos  probabilísticas.</a:t>
            </a:r>
            <a:endParaRPr sz="1600" dirty="0">
              <a:latin typeface="Arial"/>
              <a:cs typeface="Arial"/>
            </a:endParaRPr>
          </a:p>
          <a:p>
            <a:pPr algn="just">
              <a:lnSpc>
                <a:spcPct val="100000"/>
              </a:lnSpc>
            </a:pPr>
            <a:endParaRPr sz="1600" dirty="0">
              <a:latin typeface="Times New Roman"/>
              <a:cs typeface="Times New Roman"/>
            </a:endParaRPr>
          </a:p>
          <a:p>
            <a:pPr algn="just">
              <a:lnSpc>
                <a:spcPct val="100000"/>
              </a:lnSpc>
              <a:spcBef>
                <a:spcPts val="5"/>
              </a:spcBef>
            </a:pPr>
            <a:endParaRPr sz="1750" dirty="0">
              <a:latin typeface="Times New Roman"/>
              <a:cs typeface="Times New Roman"/>
            </a:endParaRPr>
          </a:p>
          <a:p>
            <a:pPr marL="12700" marR="31750" algn="just">
              <a:lnSpc>
                <a:spcPct val="100000"/>
              </a:lnSpc>
            </a:pPr>
            <a:r>
              <a:rPr sz="1600" spc="-5" dirty="0">
                <a:solidFill>
                  <a:srgbClr val="009A9A"/>
                </a:solidFill>
                <a:latin typeface="Arial"/>
                <a:cs typeface="Arial"/>
              </a:rPr>
              <a:t>Ejemplo IV</a:t>
            </a:r>
            <a:r>
              <a:rPr sz="1600" spc="-5" dirty="0">
                <a:latin typeface="Arial"/>
                <a:cs typeface="Arial"/>
              </a:rPr>
              <a:t>: David Rivera Optical determinó que 50 unidades (d </a:t>
            </a:r>
            <a:r>
              <a:rPr sz="1600" dirty="0">
                <a:latin typeface="Arial"/>
                <a:cs typeface="Arial"/>
              </a:rPr>
              <a:t>x </a:t>
            </a:r>
            <a:r>
              <a:rPr sz="1600" spc="-5" dirty="0">
                <a:latin typeface="Arial"/>
                <a:cs typeface="Arial"/>
              </a:rPr>
              <a:t>L) es el punto de reorden  para los armazones de lentes. Su costo de mantener por armazón por </a:t>
            </a:r>
            <a:r>
              <a:rPr sz="1600" dirty="0">
                <a:latin typeface="Arial"/>
                <a:cs typeface="Arial"/>
              </a:rPr>
              <a:t>año </a:t>
            </a:r>
            <a:r>
              <a:rPr sz="1600" spc="-5" dirty="0">
                <a:latin typeface="Arial"/>
                <a:cs typeface="Arial"/>
              </a:rPr>
              <a:t>es de $5, </a:t>
            </a:r>
            <a:r>
              <a:rPr sz="1600" dirty="0">
                <a:latin typeface="Arial"/>
                <a:cs typeface="Arial"/>
              </a:rPr>
              <a:t>y </a:t>
            </a:r>
            <a:r>
              <a:rPr sz="1600" spc="-5" dirty="0">
                <a:latin typeface="Arial"/>
                <a:cs typeface="Arial"/>
              </a:rPr>
              <a:t>el de  faltantes (o la pérdida de una venta) es de $40 por armazón. Durante el periodo de reorden,  la tienda ha experimentado la siguiente distribución de probabilidad para la demanda del  inventario. El número óptimo de órdenes por año es de</a:t>
            </a:r>
            <a:r>
              <a:rPr sz="1600" spc="15" dirty="0">
                <a:latin typeface="Arial"/>
                <a:cs typeface="Arial"/>
              </a:rPr>
              <a:t> </a:t>
            </a:r>
            <a:r>
              <a:rPr sz="1600" spc="-5" dirty="0">
                <a:latin typeface="Arial"/>
                <a:cs typeface="Arial"/>
              </a:rPr>
              <a:t>seis.</a:t>
            </a:r>
            <a:endParaRPr sz="1600" dirty="0">
              <a:latin typeface="Arial"/>
              <a:cs typeface="Aria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742310" y="563371"/>
            <a:ext cx="3917315" cy="740410"/>
          </a:xfrm>
          <a:prstGeom prst="rect">
            <a:avLst/>
          </a:prstGeom>
        </p:spPr>
        <p:txBody>
          <a:bodyPr vert="horz" wrap="square" lIns="0" tIns="0" rIns="0" bIns="0" rtlCol="0">
            <a:spAutoFit/>
          </a:bodyPr>
          <a:lstStyle/>
          <a:p>
            <a:pPr marL="1144905" marR="5080" indent="-1132840">
              <a:lnSpc>
                <a:spcPct val="100000"/>
              </a:lnSpc>
            </a:pPr>
            <a:r>
              <a:rPr spc="-5" dirty="0"/>
              <a:t>Teoría del Lote Económico  Inventarios</a:t>
            </a:r>
          </a:p>
        </p:txBody>
      </p:sp>
      <p:graphicFrame>
        <p:nvGraphicFramePr>
          <p:cNvPr id="3" name="object 3"/>
          <p:cNvGraphicFramePr>
            <a:graphicFrameLocks noGrp="1"/>
          </p:cNvGraphicFramePr>
          <p:nvPr/>
        </p:nvGraphicFramePr>
        <p:xfrm>
          <a:off x="286010" y="1457436"/>
          <a:ext cx="7416589" cy="2897628"/>
        </p:xfrm>
        <a:graphic>
          <a:graphicData uri="http://schemas.openxmlformats.org/drawingml/2006/table">
            <a:tbl>
              <a:tblPr firstRow="1" bandRow="1">
                <a:tableStyleId>{2D5ABB26-0587-4C30-8999-92F81FD0307C}</a:tableStyleId>
              </a:tblPr>
              <a:tblGrid>
                <a:gridCol w="3547999"/>
                <a:gridCol w="2436789"/>
                <a:gridCol w="1431801"/>
              </a:tblGrid>
              <a:tr h="348843">
                <a:tc>
                  <a:txBody>
                    <a:bodyPr/>
                    <a:lstStyle/>
                    <a:p>
                      <a:pPr marL="365125">
                        <a:lnSpc>
                          <a:spcPct val="100000"/>
                        </a:lnSpc>
                        <a:spcBef>
                          <a:spcPts val="195"/>
                        </a:spcBef>
                      </a:pPr>
                      <a:r>
                        <a:rPr sz="1600" spc="-5" dirty="0">
                          <a:latin typeface="Arial"/>
                          <a:cs typeface="Arial"/>
                        </a:rPr>
                        <a:t>NUMERO DE</a:t>
                      </a:r>
                      <a:r>
                        <a:rPr sz="1600" spc="-70" dirty="0">
                          <a:latin typeface="Arial"/>
                          <a:cs typeface="Arial"/>
                        </a:rPr>
                        <a:t> </a:t>
                      </a:r>
                      <a:r>
                        <a:rPr sz="1600" spc="-5" dirty="0">
                          <a:latin typeface="Arial"/>
                          <a:cs typeface="Arial"/>
                        </a:rPr>
                        <a:t>UNIDADES</a:t>
                      </a:r>
                      <a:endParaRPr sz="1600">
                        <a:latin typeface="Arial"/>
                        <a:cs typeface="Arial"/>
                      </a:endParaRPr>
                    </a:p>
                  </a:txBody>
                  <a:tcPr marL="0" marR="0" marT="0" marB="0"/>
                </a:tc>
                <a:tc>
                  <a:txBody>
                    <a:bodyPr/>
                    <a:lstStyle/>
                    <a:p>
                      <a:pPr marR="209550" algn="ctr">
                        <a:lnSpc>
                          <a:spcPct val="100000"/>
                        </a:lnSpc>
                        <a:spcBef>
                          <a:spcPts val="195"/>
                        </a:spcBef>
                      </a:pPr>
                      <a:r>
                        <a:rPr sz="1600" spc="-5" dirty="0">
                          <a:latin typeface="Arial"/>
                          <a:cs typeface="Arial"/>
                        </a:rPr>
                        <a:t>PROBABILIDAD</a:t>
                      </a:r>
                      <a:endParaRPr sz="1600">
                        <a:latin typeface="Arial"/>
                        <a:cs typeface="Arial"/>
                      </a:endParaRPr>
                    </a:p>
                  </a:txBody>
                  <a:tcPr marL="0" marR="0" marT="0" marB="0"/>
                </a:tc>
                <a:tc>
                  <a:txBody>
                    <a:bodyPr/>
                    <a:lstStyle/>
                    <a:p>
                      <a:endParaRPr sz="1600">
                        <a:latin typeface="Arial"/>
                        <a:cs typeface="Arial"/>
                      </a:endParaRPr>
                    </a:p>
                  </a:txBody>
                  <a:tcPr marL="0" marR="0" marT="0" marB="0"/>
                </a:tc>
              </a:tr>
              <a:tr h="366826">
                <a:tc>
                  <a:txBody>
                    <a:bodyPr/>
                    <a:lstStyle/>
                    <a:p>
                      <a:pPr marL="936625">
                        <a:lnSpc>
                          <a:spcPct val="100000"/>
                        </a:lnSpc>
                        <a:spcBef>
                          <a:spcPts val="340"/>
                        </a:spcBef>
                      </a:pPr>
                      <a:r>
                        <a:rPr sz="1600" spc="-5" dirty="0">
                          <a:latin typeface="Arial"/>
                          <a:cs typeface="Arial"/>
                        </a:rPr>
                        <a:t>30</a:t>
                      </a:r>
                      <a:endParaRPr sz="1600">
                        <a:latin typeface="Arial"/>
                        <a:cs typeface="Arial"/>
                      </a:endParaRPr>
                    </a:p>
                  </a:txBody>
                  <a:tcPr marL="0" marR="0" marT="0" marB="0"/>
                </a:tc>
                <a:tc>
                  <a:txBody>
                    <a:bodyPr/>
                    <a:lstStyle/>
                    <a:p>
                      <a:pPr marR="167005" algn="ctr">
                        <a:lnSpc>
                          <a:spcPct val="100000"/>
                        </a:lnSpc>
                        <a:spcBef>
                          <a:spcPts val="340"/>
                        </a:spcBef>
                      </a:pPr>
                      <a:r>
                        <a:rPr sz="1600" spc="-5" dirty="0">
                          <a:latin typeface="Arial"/>
                          <a:cs typeface="Arial"/>
                        </a:rPr>
                        <a:t>.2</a:t>
                      </a:r>
                      <a:endParaRPr sz="1600">
                        <a:latin typeface="Arial"/>
                        <a:cs typeface="Arial"/>
                      </a:endParaRPr>
                    </a:p>
                  </a:txBody>
                  <a:tcPr marL="0" marR="0" marT="0" marB="0"/>
                </a:tc>
                <a:tc>
                  <a:txBody>
                    <a:bodyPr/>
                    <a:lstStyle/>
                    <a:p>
                      <a:endParaRPr sz="1600">
                        <a:latin typeface="Arial"/>
                        <a:cs typeface="Arial"/>
                      </a:endParaRPr>
                    </a:p>
                  </a:txBody>
                  <a:tcPr marL="0" marR="0" marT="0" marB="0"/>
                </a:tc>
              </a:tr>
              <a:tr h="366420">
                <a:tc>
                  <a:txBody>
                    <a:bodyPr/>
                    <a:lstStyle/>
                    <a:p>
                      <a:pPr marL="936625">
                        <a:lnSpc>
                          <a:spcPct val="100000"/>
                        </a:lnSpc>
                        <a:spcBef>
                          <a:spcPts val="340"/>
                        </a:spcBef>
                      </a:pPr>
                      <a:r>
                        <a:rPr sz="1600" spc="-5" dirty="0">
                          <a:latin typeface="Arial"/>
                          <a:cs typeface="Arial"/>
                        </a:rPr>
                        <a:t>40</a:t>
                      </a:r>
                      <a:endParaRPr sz="1600">
                        <a:latin typeface="Arial"/>
                        <a:cs typeface="Arial"/>
                      </a:endParaRPr>
                    </a:p>
                  </a:txBody>
                  <a:tcPr marL="0" marR="0" marT="0" marB="0"/>
                </a:tc>
                <a:tc>
                  <a:txBody>
                    <a:bodyPr/>
                    <a:lstStyle/>
                    <a:p>
                      <a:pPr marR="167005" algn="ctr">
                        <a:lnSpc>
                          <a:spcPct val="100000"/>
                        </a:lnSpc>
                        <a:spcBef>
                          <a:spcPts val="340"/>
                        </a:spcBef>
                      </a:pPr>
                      <a:r>
                        <a:rPr sz="1600" spc="-5" dirty="0">
                          <a:latin typeface="Arial"/>
                          <a:cs typeface="Arial"/>
                        </a:rPr>
                        <a:t>.2</a:t>
                      </a:r>
                      <a:endParaRPr sz="1600">
                        <a:latin typeface="Arial"/>
                        <a:cs typeface="Arial"/>
                      </a:endParaRPr>
                    </a:p>
                  </a:txBody>
                  <a:tcPr marL="0" marR="0" marT="0" marB="0"/>
                </a:tc>
                <a:tc>
                  <a:txBody>
                    <a:bodyPr/>
                    <a:lstStyle/>
                    <a:p>
                      <a:endParaRPr sz="1600">
                        <a:latin typeface="Arial"/>
                        <a:cs typeface="Arial"/>
                      </a:endParaRPr>
                    </a:p>
                  </a:txBody>
                  <a:tcPr marL="0" marR="0" marT="0" marB="0"/>
                </a:tc>
              </a:tr>
              <a:tr h="366420">
                <a:tc>
                  <a:txBody>
                    <a:bodyPr/>
                    <a:lstStyle/>
                    <a:p>
                      <a:pPr marL="365125">
                        <a:lnSpc>
                          <a:spcPct val="100000"/>
                        </a:lnSpc>
                        <a:spcBef>
                          <a:spcPts val="340"/>
                        </a:spcBef>
                        <a:tabLst>
                          <a:tab pos="935990" algn="l"/>
                        </a:tabLst>
                      </a:pPr>
                      <a:r>
                        <a:rPr sz="1600" spc="-5" dirty="0">
                          <a:solidFill>
                            <a:srgbClr val="CC6500"/>
                          </a:solidFill>
                          <a:latin typeface="Arial"/>
                          <a:cs typeface="Arial"/>
                        </a:rPr>
                        <a:t>PR	</a:t>
                      </a:r>
                      <a:r>
                        <a:rPr sz="1600" spc="-5" dirty="0">
                          <a:latin typeface="Arial"/>
                          <a:cs typeface="Arial"/>
                        </a:rPr>
                        <a:t>50</a:t>
                      </a:r>
                      <a:endParaRPr sz="1600">
                        <a:latin typeface="Arial"/>
                        <a:cs typeface="Arial"/>
                      </a:endParaRPr>
                    </a:p>
                  </a:txBody>
                  <a:tcPr marL="0" marR="0" marT="0" marB="0"/>
                </a:tc>
                <a:tc>
                  <a:txBody>
                    <a:bodyPr/>
                    <a:lstStyle/>
                    <a:p>
                      <a:pPr marR="167005" algn="ctr">
                        <a:lnSpc>
                          <a:spcPct val="100000"/>
                        </a:lnSpc>
                        <a:spcBef>
                          <a:spcPts val="340"/>
                        </a:spcBef>
                      </a:pPr>
                      <a:r>
                        <a:rPr sz="1600" spc="-5" dirty="0">
                          <a:latin typeface="Arial"/>
                          <a:cs typeface="Arial"/>
                        </a:rPr>
                        <a:t>.3</a:t>
                      </a:r>
                      <a:endParaRPr sz="1600">
                        <a:latin typeface="Arial"/>
                        <a:cs typeface="Arial"/>
                      </a:endParaRPr>
                    </a:p>
                  </a:txBody>
                  <a:tcPr marL="0" marR="0" marT="0" marB="0"/>
                </a:tc>
                <a:tc>
                  <a:txBody>
                    <a:bodyPr/>
                    <a:lstStyle/>
                    <a:p>
                      <a:endParaRPr sz="1600">
                        <a:latin typeface="Arial"/>
                        <a:cs typeface="Arial"/>
                      </a:endParaRPr>
                    </a:p>
                  </a:txBody>
                  <a:tcPr marL="0" marR="0" marT="0" marB="0"/>
                </a:tc>
              </a:tr>
              <a:tr h="366826">
                <a:tc>
                  <a:txBody>
                    <a:bodyPr/>
                    <a:lstStyle/>
                    <a:p>
                      <a:pPr marL="936625">
                        <a:lnSpc>
                          <a:spcPct val="100000"/>
                        </a:lnSpc>
                        <a:spcBef>
                          <a:spcPts val="340"/>
                        </a:spcBef>
                      </a:pPr>
                      <a:r>
                        <a:rPr sz="1600" spc="-5" dirty="0">
                          <a:latin typeface="Arial"/>
                          <a:cs typeface="Arial"/>
                        </a:rPr>
                        <a:t>60</a:t>
                      </a:r>
                      <a:endParaRPr sz="1600">
                        <a:latin typeface="Arial"/>
                        <a:cs typeface="Arial"/>
                      </a:endParaRPr>
                    </a:p>
                  </a:txBody>
                  <a:tcPr marL="0" marR="0" marT="0" marB="0"/>
                </a:tc>
                <a:tc>
                  <a:txBody>
                    <a:bodyPr/>
                    <a:lstStyle/>
                    <a:p>
                      <a:pPr marR="167005" algn="ctr">
                        <a:lnSpc>
                          <a:spcPct val="100000"/>
                        </a:lnSpc>
                        <a:spcBef>
                          <a:spcPts val="340"/>
                        </a:spcBef>
                      </a:pPr>
                      <a:r>
                        <a:rPr sz="1600" spc="-5" dirty="0">
                          <a:latin typeface="Arial"/>
                          <a:cs typeface="Arial"/>
                        </a:rPr>
                        <a:t>.2</a:t>
                      </a:r>
                      <a:endParaRPr sz="1600">
                        <a:latin typeface="Arial"/>
                        <a:cs typeface="Arial"/>
                      </a:endParaRPr>
                    </a:p>
                  </a:txBody>
                  <a:tcPr marL="0" marR="0" marT="0" marB="0"/>
                </a:tc>
                <a:tc>
                  <a:txBody>
                    <a:bodyPr/>
                    <a:lstStyle/>
                    <a:p>
                      <a:endParaRPr sz="1600">
                        <a:latin typeface="Arial"/>
                        <a:cs typeface="Arial"/>
                      </a:endParaRPr>
                    </a:p>
                  </a:txBody>
                  <a:tcPr marL="0" marR="0" marT="0" marB="0"/>
                </a:tc>
              </a:tr>
              <a:tr h="367080">
                <a:tc>
                  <a:txBody>
                    <a:bodyPr/>
                    <a:lstStyle/>
                    <a:p>
                      <a:pPr marL="936625">
                        <a:lnSpc>
                          <a:spcPct val="100000"/>
                        </a:lnSpc>
                        <a:spcBef>
                          <a:spcPts val="340"/>
                        </a:spcBef>
                      </a:pPr>
                      <a:r>
                        <a:rPr sz="1600" spc="-5" dirty="0">
                          <a:latin typeface="Arial"/>
                          <a:cs typeface="Arial"/>
                        </a:rPr>
                        <a:t>70</a:t>
                      </a:r>
                      <a:endParaRPr sz="1600">
                        <a:latin typeface="Arial"/>
                        <a:cs typeface="Arial"/>
                      </a:endParaRPr>
                    </a:p>
                  </a:txBody>
                  <a:tcPr marL="0" marR="0" marT="0" marB="0"/>
                </a:tc>
                <a:tc>
                  <a:txBody>
                    <a:bodyPr/>
                    <a:lstStyle/>
                    <a:p>
                      <a:pPr marR="167005" algn="ctr">
                        <a:lnSpc>
                          <a:spcPct val="100000"/>
                        </a:lnSpc>
                        <a:spcBef>
                          <a:spcPts val="340"/>
                        </a:spcBef>
                      </a:pPr>
                      <a:r>
                        <a:rPr sz="1600" u="heavy" spc="-5" dirty="0">
                          <a:latin typeface="Arial"/>
                          <a:cs typeface="Arial"/>
                        </a:rPr>
                        <a:t>.1</a:t>
                      </a:r>
                      <a:endParaRPr sz="1600">
                        <a:latin typeface="Arial"/>
                        <a:cs typeface="Arial"/>
                      </a:endParaRPr>
                    </a:p>
                  </a:txBody>
                  <a:tcPr marL="0" marR="0" marT="0" marB="0"/>
                </a:tc>
                <a:tc>
                  <a:txBody>
                    <a:bodyPr/>
                    <a:lstStyle/>
                    <a:p>
                      <a:endParaRPr sz="1600">
                        <a:latin typeface="Arial"/>
                        <a:cs typeface="Arial"/>
                      </a:endParaRPr>
                    </a:p>
                  </a:txBody>
                  <a:tcPr marL="0" marR="0" marT="0" marB="0"/>
                </a:tc>
              </a:tr>
              <a:tr h="366725">
                <a:tc>
                  <a:txBody>
                    <a:bodyPr/>
                    <a:lstStyle/>
                    <a:p>
                      <a:endParaRPr sz="1600">
                        <a:latin typeface="Arial"/>
                        <a:cs typeface="Arial"/>
                      </a:endParaRPr>
                    </a:p>
                  </a:txBody>
                  <a:tcPr marL="0" marR="0" marT="0" marB="0"/>
                </a:tc>
                <a:tc>
                  <a:txBody>
                    <a:bodyPr/>
                    <a:lstStyle/>
                    <a:p>
                      <a:pPr marR="168910" algn="ctr">
                        <a:lnSpc>
                          <a:spcPct val="100000"/>
                        </a:lnSpc>
                        <a:spcBef>
                          <a:spcPts val="340"/>
                        </a:spcBef>
                      </a:pPr>
                      <a:r>
                        <a:rPr sz="1600" u="heavy" dirty="0">
                          <a:latin typeface="Arial"/>
                          <a:cs typeface="Arial"/>
                        </a:rPr>
                        <a:t>1.0</a:t>
                      </a:r>
                      <a:endParaRPr sz="1600">
                        <a:latin typeface="Arial"/>
                        <a:cs typeface="Arial"/>
                      </a:endParaRPr>
                    </a:p>
                  </a:txBody>
                  <a:tcPr marL="0" marR="0" marT="0" marB="0"/>
                </a:tc>
                <a:tc>
                  <a:txBody>
                    <a:bodyPr/>
                    <a:lstStyle/>
                    <a:p>
                      <a:endParaRPr sz="1600">
                        <a:latin typeface="Arial"/>
                        <a:cs typeface="Arial"/>
                      </a:endParaRPr>
                    </a:p>
                  </a:txBody>
                  <a:tcPr marL="0" marR="0" marT="0" marB="0"/>
                </a:tc>
              </a:tr>
              <a:tr h="348488">
                <a:tc>
                  <a:txBody>
                    <a:bodyPr/>
                    <a:lstStyle/>
                    <a:p>
                      <a:pPr marL="22225">
                        <a:lnSpc>
                          <a:spcPct val="100000"/>
                        </a:lnSpc>
                        <a:spcBef>
                          <a:spcPts val="340"/>
                        </a:spcBef>
                      </a:pPr>
                      <a:r>
                        <a:rPr sz="1600" spc="-5" dirty="0">
                          <a:latin typeface="Arial"/>
                          <a:cs typeface="Arial"/>
                        </a:rPr>
                        <a:t>Solución:</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r>
            </a:tbl>
          </a:graphicData>
        </a:graphic>
      </p:graphicFrame>
      <p:graphicFrame>
        <p:nvGraphicFramePr>
          <p:cNvPr id="4" name="object 4"/>
          <p:cNvGraphicFramePr>
            <a:graphicFrameLocks noGrp="1"/>
          </p:cNvGraphicFramePr>
          <p:nvPr/>
        </p:nvGraphicFramePr>
        <p:xfrm>
          <a:off x="286010" y="4758471"/>
          <a:ext cx="7416588" cy="1429714"/>
        </p:xfrm>
        <a:graphic>
          <a:graphicData uri="http://schemas.openxmlformats.org/drawingml/2006/table">
            <a:tbl>
              <a:tblPr firstRow="1" bandRow="1">
                <a:tableStyleId>{2D5ABB26-0587-4C30-8999-92F81FD0307C}</a:tableStyleId>
              </a:tblPr>
              <a:tblGrid>
                <a:gridCol w="678789"/>
                <a:gridCol w="2925933"/>
                <a:gridCol w="2380065"/>
                <a:gridCol w="1431801"/>
              </a:tblGrid>
              <a:tr h="348437">
                <a:tc>
                  <a:txBody>
                    <a:bodyPr/>
                    <a:lstStyle/>
                    <a:p>
                      <a:pPr marL="22225">
                        <a:lnSpc>
                          <a:spcPct val="100000"/>
                        </a:lnSpc>
                        <a:spcBef>
                          <a:spcPts val="195"/>
                        </a:spcBef>
                      </a:pPr>
                      <a:r>
                        <a:rPr sz="1600" spc="-5" dirty="0">
                          <a:solidFill>
                            <a:srgbClr val="CC6500"/>
                          </a:solidFill>
                          <a:latin typeface="Arial"/>
                          <a:cs typeface="Arial"/>
                        </a:rPr>
                        <a:t>IS</a:t>
                      </a:r>
                      <a:endParaRPr sz="1600">
                        <a:latin typeface="Arial"/>
                        <a:cs typeface="Arial"/>
                      </a:endParaRPr>
                    </a:p>
                  </a:txBody>
                  <a:tcPr marL="0" marR="0" marT="0" marB="0"/>
                </a:tc>
                <a:tc>
                  <a:txBody>
                    <a:bodyPr/>
                    <a:lstStyle/>
                    <a:p>
                      <a:pPr marL="429259">
                        <a:lnSpc>
                          <a:spcPct val="100000"/>
                        </a:lnSpc>
                        <a:spcBef>
                          <a:spcPts val="195"/>
                        </a:spcBef>
                      </a:pPr>
                      <a:r>
                        <a:rPr sz="1600" spc="-5" dirty="0">
                          <a:solidFill>
                            <a:srgbClr val="FF0000"/>
                          </a:solidFill>
                          <a:latin typeface="Arial"/>
                          <a:cs typeface="Arial"/>
                        </a:rPr>
                        <a:t>Costos de Mantener</a:t>
                      </a:r>
                      <a:r>
                        <a:rPr sz="1600" spc="-55" dirty="0">
                          <a:solidFill>
                            <a:srgbClr val="FF0000"/>
                          </a:solidFill>
                          <a:latin typeface="Arial"/>
                          <a:cs typeface="Arial"/>
                        </a:rPr>
                        <a:t> </a:t>
                      </a:r>
                      <a:r>
                        <a:rPr sz="1600" spc="-5" dirty="0">
                          <a:solidFill>
                            <a:srgbClr val="CC6500"/>
                          </a:solidFill>
                          <a:latin typeface="Arial"/>
                          <a:cs typeface="Arial"/>
                        </a:rPr>
                        <a:t>IS</a:t>
                      </a:r>
                      <a:endParaRPr sz="1600">
                        <a:latin typeface="Arial"/>
                        <a:cs typeface="Arial"/>
                      </a:endParaRPr>
                    </a:p>
                  </a:txBody>
                  <a:tcPr marL="0" marR="0" marT="0" marB="0"/>
                </a:tc>
                <a:tc>
                  <a:txBody>
                    <a:bodyPr/>
                    <a:lstStyle/>
                    <a:p>
                      <a:pPr marL="417195">
                        <a:lnSpc>
                          <a:spcPct val="100000"/>
                        </a:lnSpc>
                        <a:spcBef>
                          <a:spcPts val="195"/>
                        </a:spcBef>
                      </a:pPr>
                      <a:r>
                        <a:rPr sz="1600" spc="-5" dirty="0">
                          <a:solidFill>
                            <a:srgbClr val="FF0000"/>
                          </a:solidFill>
                          <a:latin typeface="Arial"/>
                          <a:cs typeface="Arial"/>
                        </a:rPr>
                        <a:t>Costos</a:t>
                      </a:r>
                      <a:r>
                        <a:rPr sz="1600" spc="-85" dirty="0">
                          <a:solidFill>
                            <a:srgbClr val="FF0000"/>
                          </a:solidFill>
                          <a:latin typeface="Arial"/>
                          <a:cs typeface="Arial"/>
                        </a:rPr>
                        <a:t> </a:t>
                      </a:r>
                      <a:r>
                        <a:rPr sz="1600" spc="-5" dirty="0">
                          <a:solidFill>
                            <a:srgbClr val="FF0000"/>
                          </a:solidFill>
                          <a:latin typeface="Arial"/>
                          <a:cs typeface="Arial"/>
                        </a:rPr>
                        <a:t>Faltantes</a:t>
                      </a:r>
                      <a:endParaRPr sz="1600">
                        <a:latin typeface="Arial"/>
                        <a:cs typeface="Arial"/>
                      </a:endParaRPr>
                    </a:p>
                  </a:txBody>
                  <a:tcPr marL="0" marR="0" marT="0" marB="0"/>
                </a:tc>
                <a:tc>
                  <a:txBody>
                    <a:bodyPr/>
                    <a:lstStyle/>
                    <a:p>
                      <a:pPr marL="415925" algn="ctr">
                        <a:lnSpc>
                          <a:spcPct val="100000"/>
                        </a:lnSpc>
                        <a:spcBef>
                          <a:spcPts val="195"/>
                        </a:spcBef>
                      </a:pPr>
                      <a:r>
                        <a:rPr sz="1600" spc="-5" dirty="0">
                          <a:solidFill>
                            <a:srgbClr val="FF0000"/>
                          </a:solidFill>
                          <a:latin typeface="Arial"/>
                          <a:cs typeface="Arial"/>
                        </a:rPr>
                        <a:t>Costo</a:t>
                      </a:r>
                      <a:r>
                        <a:rPr sz="1600" spc="-90" dirty="0">
                          <a:solidFill>
                            <a:srgbClr val="FF0000"/>
                          </a:solidFill>
                          <a:latin typeface="Arial"/>
                          <a:cs typeface="Arial"/>
                        </a:rPr>
                        <a:t> </a:t>
                      </a:r>
                      <a:r>
                        <a:rPr sz="1600" spc="-5" dirty="0">
                          <a:solidFill>
                            <a:srgbClr val="FF0000"/>
                          </a:solidFill>
                          <a:latin typeface="Arial"/>
                          <a:cs typeface="Arial"/>
                        </a:rPr>
                        <a:t>total</a:t>
                      </a:r>
                      <a:endParaRPr sz="1600">
                        <a:latin typeface="Arial"/>
                        <a:cs typeface="Arial"/>
                      </a:endParaRPr>
                    </a:p>
                  </a:txBody>
                  <a:tcPr marL="0" marR="0" marT="0" marB="0"/>
                </a:tc>
              </a:tr>
              <a:tr h="366420">
                <a:tc>
                  <a:txBody>
                    <a:bodyPr/>
                    <a:lstStyle/>
                    <a:p>
                      <a:pPr marL="22225">
                        <a:lnSpc>
                          <a:spcPct val="100000"/>
                        </a:lnSpc>
                        <a:spcBef>
                          <a:spcPts val="340"/>
                        </a:spcBef>
                      </a:pPr>
                      <a:r>
                        <a:rPr sz="1600" dirty="0">
                          <a:latin typeface="Arial"/>
                          <a:cs typeface="Arial"/>
                        </a:rPr>
                        <a:t>20</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pPr marL="358775" algn="ctr">
                        <a:lnSpc>
                          <a:spcPct val="100000"/>
                        </a:lnSpc>
                        <a:spcBef>
                          <a:spcPts val="340"/>
                        </a:spcBef>
                      </a:pPr>
                      <a:r>
                        <a:rPr sz="1600" dirty="0">
                          <a:latin typeface="Arial"/>
                          <a:cs typeface="Arial"/>
                        </a:rPr>
                        <a:t>$100</a:t>
                      </a:r>
                      <a:endParaRPr sz="1600">
                        <a:latin typeface="Arial"/>
                        <a:cs typeface="Arial"/>
                      </a:endParaRPr>
                    </a:p>
                  </a:txBody>
                  <a:tcPr marL="0" marR="0" marT="0" marB="0"/>
                </a:tc>
              </a:tr>
              <a:tr h="366420">
                <a:tc>
                  <a:txBody>
                    <a:bodyPr/>
                    <a:lstStyle/>
                    <a:p>
                      <a:pPr marL="22225">
                        <a:lnSpc>
                          <a:spcPct val="100000"/>
                        </a:lnSpc>
                        <a:spcBef>
                          <a:spcPts val="340"/>
                        </a:spcBef>
                      </a:pPr>
                      <a:r>
                        <a:rPr sz="1600" dirty="0">
                          <a:latin typeface="Arial"/>
                          <a:cs typeface="Arial"/>
                        </a:rPr>
                        <a:t>10</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pPr marL="358775" algn="ctr">
                        <a:lnSpc>
                          <a:spcPct val="100000"/>
                        </a:lnSpc>
                        <a:spcBef>
                          <a:spcPts val="340"/>
                        </a:spcBef>
                      </a:pPr>
                      <a:r>
                        <a:rPr sz="1600" dirty="0">
                          <a:latin typeface="Arial"/>
                          <a:cs typeface="Arial"/>
                        </a:rPr>
                        <a:t>$290</a:t>
                      </a:r>
                      <a:endParaRPr sz="1600">
                        <a:latin typeface="Arial"/>
                        <a:cs typeface="Arial"/>
                      </a:endParaRPr>
                    </a:p>
                  </a:txBody>
                  <a:tcPr marL="0" marR="0" marT="0" marB="0"/>
                </a:tc>
              </a:tr>
              <a:tr h="348437">
                <a:tc>
                  <a:txBody>
                    <a:bodyPr/>
                    <a:lstStyle/>
                    <a:p>
                      <a:pPr marL="135255">
                        <a:lnSpc>
                          <a:spcPct val="100000"/>
                        </a:lnSpc>
                        <a:spcBef>
                          <a:spcPts val="340"/>
                        </a:spcBef>
                      </a:pPr>
                      <a:r>
                        <a:rPr sz="1600" dirty="0">
                          <a:latin typeface="Arial"/>
                          <a:cs typeface="Arial"/>
                        </a:rPr>
                        <a:t>0</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pPr marL="358775" algn="ctr">
                        <a:lnSpc>
                          <a:spcPct val="100000"/>
                        </a:lnSpc>
                        <a:spcBef>
                          <a:spcPts val="340"/>
                        </a:spcBef>
                      </a:pPr>
                      <a:r>
                        <a:rPr sz="1600" dirty="0">
                          <a:latin typeface="Arial"/>
                          <a:cs typeface="Arial"/>
                        </a:rPr>
                        <a:t>$960</a:t>
                      </a:r>
                      <a:endParaRPr sz="1600">
                        <a:latin typeface="Arial"/>
                        <a:cs typeface="Arial"/>
                      </a:endParaRPr>
                    </a:p>
                  </a:txBody>
                  <a:tcPr marL="0" marR="0" marT="0" marB="0"/>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65021" y="346964"/>
            <a:ext cx="6271260" cy="730885"/>
          </a:xfrm>
          <a:prstGeom prst="rect">
            <a:avLst/>
          </a:prstGeom>
        </p:spPr>
        <p:txBody>
          <a:bodyPr vert="horz" wrap="square" lIns="0" tIns="0" rIns="0" bIns="0" rtlCol="0">
            <a:spAutoFit/>
          </a:bodyPr>
          <a:lstStyle/>
          <a:p>
            <a:pPr algn="ctr">
              <a:lnSpc>
                <a:spcPts val="2875"/>
              </a:lnSpc>
            </a:pPr>
            <a:r>
              <a:rPr spc="-5" dirty="0"/>
              <a:t>Teoría del Lote</a:t>
            </a:r>
            <a:r>
              <a:rPr spc="-90" dirty="0"/>
              <a:t> </a:t>
            </a:r>
            <a:r>
              <a:rPr spc="-5" dirty="0"/>
              <a:t>Económico</a:t>
            </a:r>
          </a:p>
          <a:p>
            <a:pPr algn="ctr">
              <a:lnSpc>
                <a:spcPts val="2875"/>
              </a:lnSpc>
            </a:pPr>
            <a:r>
              <a:rPr spc="-5" dirty="0"/>
              <a:t>Modelo de Q* para sistemas de</a:t>
            </a:r>
            <a:r>
              <a:rPr spc="-75" dirty="0"/>
              <a:t> </a:t>
            </a:r>
            <a:r>
              <a:rPr spc="-5" dirty="0"/>
              <a:t>producción</a:t>
            </a:r>
          </a:p>
        </p:txBody>
      </p:sp>
      <p:sp>
        <p:nvSpPr>
          <p:cNvPr id="3" name="object 3"/>
          <p:cNvSpPr txBox="1"/>
          <p:nvPr/>
        </p:nvSpPr>
        <p:spPr>
          <a:xfrm>
            <a:off x="245934" y="1231900"/>
            <a:ext cx="8386445" cy="5447645"/>
          </a:xfrm>
          <a:prstGeom prst="rect">
            <a:avLst/>
          </a:prstGeom>
        </p:spPr>
        <p:txBody>
          <a:bodyPr vert="horz" wrap="square" lIns="0" tIns="0" rIns="0" bIns="0" rtlCol="0">
            <a:spAutoFit/>
          </a:bodyPr>
          <a:lstStyle/>
          <a:p>
            <a:pPr marL="354965" marR="5080" indent="-635" algn="just">
              <a:lnSpc>
                <a:spcPct val="100000"/>
              </a:lnSpc>
            </a:pPr>
            <a:r>
              <a:rPr sz="1600" spc="-5" dirty="0">
                <a:latin typeface="Arial"/>
                <a:cs typeface="Arial"/>
              </a:rPr>
              <a:t>En el modelo de inventario anterior, se supone que la orden se recibe completa al mismo  </a:t>
            </a:r>
            <a:r>
              <a:rPr sz="1600" dirty="0">
                <a:latin typeface="Arial"/>
                <a:cs typeface="Arial"/>
              </a:rPr>
              <a:t>tiempo. No obstante, a veces </a:t>
            </a:r>
            <a:r>
              <a:rPr sz="1600" spc="-5" dirty="0">
                <a:latin typeface="Arial"/>
                <a:cs typeface="Arial"/>
              </a:rPr>
              <a:t>las empresas  reciben los inventarios durante el</a:t>
            </a:r>
            <a:r>
              <a:rPr sz="1600" spc="-20" dirty="0">
                <a:latin typeface="Arial"/>
                <a:cs typeface="Arial"/>
              </a:rPr>
              <a:t> </a:t>
            </a:r>
            <a:r>
              <a:rPr sz="1600" spc="-5" dirty="0">
                <a:latin typeface="Arial"/>
                <a:cs typeface="Arial"/>
              </a:rPr>
              <a:t>periodo.</a:t>
            </a:r>
            <a:endParaRPr sz="1600" dirty="0">
              <a:latin typeface="Arial"/>
              <a:cs typeface="Arial"/>
            </a:endParaRPr>
          </a:p>
          <a:p>
            <a:pPr marL="354965" marR="344805" algn="just">
              <a:lnSpc>
                <a:spcPct val="100000"/>
              </a:lnSpc>
              <a:spcBef>
                <a:spcPts val="5"/>
              </a:spcBef>
            </a:pPr>
            <a:r>
              <a:rPr sz="1600" spc="-5" dirty="0">
                <a:latin typeface="Arial"/>
                <a:cs typeface="Arial"/>
              </a:rPr>
              <a:t>Estos casos necesitan un modelo distinto que no requiera la suposición de la entrega  inmediata. Este modelo se aplica en dos</a:t>
            </a:r>
            <a:r>
              <a:rPr sz="1600" spc="-25" dirty="0">
                <a:latin typeface="Arial"/>
                <a:cs typeface="Arial"/>
              </a:rPr>
              <a:t> </a:t>
            </a:r>
            <a:r>
              <a:rPr sz="1600" spc="-5" dirty="0">
                <a:latin typeface="Arial"/>
                <a:cs typeface="Arial"/>
              </a:rPr>
              <a:t>circunstancias.</a:t>
            </a:r>
            <a:endParaRPr sz="1600" dirty="0">
              <a:latin typeface="Arial"/>
              <a:cs typeface="Arial"/>
            </a:endParaRPr>
          </a:p>
          <a:p>
            <a:pPr marL="354965" marR="19050" indent="-342900" algn="just">
              <a:lnSpc>
                <a:spcPct val="100000"/>
              </a:lnSpc>
              <a:spcBef>
                <a:spcPts val="965"/>
              </a:spcBef>
            </a:pPr>
            <a:r>
              <a:rPr sz="1600" spc="-5" dirty="0">
                <a:latin typeface="Arial"/>
                <a:cs typeface="Arial"/>
              </a:rPr>
              <a:t>1.- Cuando el inventario fluya de manera continua </a:t>
            </a:r>
            <a:r>
              <a:rPr sz="1600" dirty="0">
                <a:latin typeface="Arial"/>
                <a:cs typeface="Arial"/>
              </a:rPr>
              <a:t>o </a:t>
            </a:r>
            <a:r>
              <a:rPr sz="1600" spc="-5" dirty="0">
                <a:latin typeface="Arial"/>
                <a:cs typeface="Arial"/>
              </a:rPr>
              <a:t>se acumula durante un periodo después  de colocar una</a:t>
            </a:r>
            <a:r>
              <a:rPr sz="1600" spc="-70" dirty="0">
                <a:latin typeface="Arial"/>
                <a:cs typeface="Arial"/>
              </a:rPr>
              <a:t> </a:t>
            </a:r>
            <a:r>
              <a:rPr sz="1600" spc="-5" dirty="0">
                <a:latin typeface="Arial"/>
                <a:cs typeface="Arial"/>
              </a:rPr>
              <a:t>orden.</a:t>
            </a:r>
            <a:endParaRPr sz="1600" dirty="0">
              <a:latin typeface="Arial"/>
              <a:cs typeface="Arial"/>
            </a:endParaRPr>
          </a:p>
          <a:p>
            <a:pPr marL="12700" algn="just">
              <a:lnSpc>
                <a:spcPct val="100000"/>
              </a:lnSpc>
              <a:spcBef>
                <a:spcPts val="965"/>
              </a:spcBef>
            </a:pPr>
            <a:r>
              <a:rPr sz="1600" spc="-5" dirty="0">
                <a:latin typeface="Arial"/>
                <a:cs typeface="Arial"/>
              </a:rPr>
              <a:t>2.- Cuando las unidades se producen </a:t>
            </a:r>
            <a:r>
              <a:rPr sz="1600" dirty="0">
                <a:latin typeface="Arial"/>
                <a:cs typeface="Arial"/>
              </a:rPr>
              <a:t>o </a:t>
            </a:r>
            <a:r>
              <a:rPr sz="1600" spc="-5" dirty="0">
                <a:latin typeface="Arial"/>
                <a:cs typeface="Arial"/>
              </a:rPr>
              <a:t>se venden en forma</a:t>
            </a:r>
            <a:r>
              <a:rPr sz="1600" spc="10" dirty="0">
                <a:latin typeface="Arial"/>
                <a:cs typeface="Arial"/>
              </a:rPr>
              <a:t> </a:t>
            </a:r>
            <a:r>
              <a:rPr sz="1600" spc="-5" dirty="0">
                <a:latin typeface="Arial"/>
                <a:cs typeface="Arial"/>
              </a:rPr>
              <a:t>simultanea.</a:t>
            </a:r>
            <a:endParaRPr sz="1600" dirty="0">
              <a:latin typeface="Arial"/>
              <a:cs typeface="Arial"/>
            </a:endParaRPr>
          </a:p>
          <a:p>
            <a:pPr marL="354965" marR="26670" indent="-635" algn="just">
              <a:lnSpc>
                <a:spcPct val="100000"/>
              </a:lnSpc>
              <a:spcBef>
                <a:spcPts val="965"/>
              </a:spcBef>
            </a:pPr>
            <a:r>
              <a:rPr sz="1600" spc="-5" dirty="0">
                <a:latin typeface="Arial"/>
                <a:cs typeface="Arial"/>
              </a:rPr>
              <a:t>Dada estas circunstancias se toma en cuenta la tasa de producción diaria (o flujo de  inventario) </a:t>
            </a:r>
            <a:r>
              <a:rPr sz="1600" dirty="0">
                <a:latin typeface="Arial"/>
                <a:cs typeface="Arial"/>
              </a:rPr>
              <a:t>y </a:t>
            </a:r>
            <a:r>
              <a:rPr sz="1600" spc="-5" dirty="0">
                <a:latin typeface="Arial"/>
                <a:cs typeface="Arial"/>
              </a:rPr>
              <a:t>la tasa de demanda diaria. Como este modelo es particularmente adecuado  para los sistemas de producción, se conoce como </a:t>
            </a:r>
            <a:r>
              <a:rPr sz="1600" spc="-5" dirty="0">
                <a:solidFill>
                  <a:srgbClr val="0000FF"/>
                </a:solidFill>
                <a:latin typeface="Arial"/>
                <a:cs typeface="Arial"/>
              </a:rPr>
              <a:t>modelo de cantidad económica </a:t>
            </a:r>
            <a:r>
              <a:rPr sz="1600" dirty="0">
                <a:solidFill>
                  <a:srgbClr val="0000FF"/>
                </a:solidFill>
                <a:latin typeface="Arial"/>
                <a:cs typeface="Arial"/>
              </a:rPr>
              <a:t>a  </a:t>
            </a:r>
            <a:r>
              <a:rPr sz="1600" spc="-5" dirty="0">
                <a:solidFill>
                  <a:srgbClr val="0000FF"/>
                </a:solidFill>
                <a:latin typeface="Arial"/>
                <a:cs typeface="Arial"/>
              </a:rPr>
              <a:t>producir</a:t>
            </a:r>
            <a:r>
              <a:rPr sz="1600" spc="-5" dirty="0">
                <a:latin typeface="Arial"/>
                <a:cs typeface="Arial"/>
              </a:rPr>
              <a:t>. Es útil cuando el inventario se acumula de manera continua en el tiempo </a:t>
            </a:r>
            <a:r>
              <a:rPr sz="1600" dirty="0">
                <a:latin typeface="Arial"/>
                <a:cs typeface="Arial"/>
              </a:rPr>
              <a:t>y </a:t>
            </a:r>
            <a:r>
              <a:rPr sz="1600" spc="-5" dirty="0">
                <a:latin typeface="Arial"/>
                <a:cs typeface="Arial"/>
              </a:rPr>
              <a:t>se  cumplen las suposiciones tradicionales de la cantidad óptima </a:t>
            </a:r>
            <a:r>
              <a:rPr sz="1600" dirty="0">
                <a:latin typeface="Arial"/>
                <a:cs typeface="Arial"/>
              </a:rPr>
              <a:t>a </a:t>
            </a:r>
            <a:r>
              <a:rPr sz="1600" spc="-5" dirty="0">
                <a:latin typeface="Arial"/>
                <a:cs typeface="Arial"/>
              </a:rPr>
              <a:t>ordenar. Elementos del  modelo:</a:t>
            </a:r>
            <a:endParaRPr sz="1600" dirty="0">
              <a:latin typeface="Arial"/>
              <a:cs typeface="Arial"/>
            </a:endParaRPr>
          </a:p>
          <a:p>
            <a:pPr marL="1841500">
              <a:lnSpc>
                <a:spcPct val="100000"/>
              </a:lnSpc>
              <a:spcBef>
                <a:spcPts val="969"/>
              </a:spcBef>
            </a:pPr>
            <a:r>
              <a:rPr sz="1600" dirty="0">
                <a:latin typeface="Arial"/>
                <a:cs typeface="Arial"/>
              </a:rPr>
              <a:t>Q = </a:t>
            </a:r>
            <a:r>
              <a:rPr sz="1600" spc="-5" dirty="0">
                <a:latin typeface="Arial"/>
                <a:cs typeface="Arial"/>
              </a:rPr>
              <a:t>número de piezas por</a:t>
            </a:r>
            <a:r>
              <a:rPr sz="1600" spc="-40" dirty="0">
                <a:latin typeface="Arial"/>
                <a:cs typeface="Arial"/>
              </a:rPr>
              <a:t> </a:t>
            </a:r>
            <a:r>
              <a:rPr sz="1600" spc="-5" dirty="0">
                <a:latin typeface="Arial"/>
                <a:cs typeface="Arial"/>
              </a:rPr>
              <a:t>orden</a:t>
            </a:r>
            <a:endParaRPr sz="1600" dirty="0">
              <a:latin typeface="Arial"/>
              <a:cs typeface="Arial"/>
            </a:endParaRPr>
          </a:p>
          <a:p>
            <a:pPr marL="1841500" marR="1849755">
              <a:lnSpc>
                <a:spcPct val="150300"/>
              </a:lnSpc>
            </a:pPr>
            <a:r>
              <a:rPr sz="1600" dirty="0">
                <a:latin typeface="Arial"/>
                <a:cs typeface="Arial"/>
              </a:rPr>
              <a:t>C x I = </a:t>
            </a:r>
            <a:r>
              <a:rPr sz="1600" spc="-5" dirty="0">
                <a:latin typeface="Arial"/>
                <a:cs typeface="Arial"/>
              </a:rPr>
              <a:t>costo de mantener una inventario por unidad  </a:t>
            </a:r>
            <a:r>
              <a:rPr sz="1600" dirty="0">
                <a:latin typeface="Arial"/>
                <a:cs typeface="Arial"/>
              </a:rPr>
              <a:t>p = </a:t>
            </a:r>
            <a:r>
              <a:rPr sz="1600" spc="-5" dirty="0">
                <a:latin typeface="Arial"/>
                <a:cs typeface="Arial"/>
              </a:rPr>
              <a:t>tasa de producción</a:t>
            </a:r>
            <a:r>
              <a:rPr sz="1600" spc="-75" dirty="0">
                <a:latin typeface="Arial"/>
                <a:cs typeface="Arial"/>
              </a:rPr>
              <a:t> </a:t>
            </a:r>
            <a:r>
              <a:rPr sz="1600" spc="-5" dirty="0">
                <a:latin typeface="Arial"/>
                <a:cs typeface="Arial"/>
              </a:rPr>
              <a:t>diaria</a:t>
            </a:r>
            <a:endParaRPr sz="1600" dirty="0">
              <a:latin typeface="Arial"/>
              <a:cs typeface="Arial"/>
            </a:endParaRPr>
          </a:p>
          <a:p>
            <a:pPr marL="1841500">
              <a:lnSpc>
                <a:spcPct val="100000"/>
              </a:lnSpc>
              <a:spcBef>
                <a:spcPts val="965"/>
              </a:spcBef>
            </a:pPr>
            <a:r>
              <a:rPr sz="1600" dirty="0">
                <a:latin typeface="Arial"/>
                <a:cs typeface="Arial"/>
              </a:rPr>
              <a:t>d = </a:t>
            </a:r>
            <a:r>
              <a:rPr sz="1600" spc="-5" dirty="0">
                <a:latin typeface="Arial"/>
                <a:cs typeface="Arial"/>
              </a:rPr>
              <a:t>tasa de demanda diaria </a:t>
            </a:r>
            <a:r>
              <a:rPr sz="1600" dirty="0">
                <a:latin typeface="Arial"/>
                <a:cs typeface="Arial"/>
              </a:rPr>
              <a:t>o </a:t>
            </a:r>
            <a:r>
              <a:rPr sz="1600" spc="-5" dirty="0">
                <a:latin typeface="Arial"/>
                <a:cs typeface="Arial"/>
              </a:rPr>
              <a:t>tasa de</a:t>
            </a:r>
            <a:r>
              <a:rPr sz="1600" spc="-25" dirty="0">
                <a:latin typeface="Arial"/>
                <a:cs typeface="Arial"/>
              </a:rPr>
              <a:t> </a:t>
            </a:r>
            <a:r>
              <a:rPr sz="1600" spc="-5" dirty="0">
                <a:latin typeface="Arial"/>
                <a:cs typeface="Arial"/>
              </a:rPr>
              <a:t>uso</a:t>
            </a:r>
            <a:endParaRPr sz="1600" dirty="0">
              <a:latin typeface="Arial"/>
              <a:cs typeface="Arial"/>
            </a:endParaRPr>
          </a:p>
          <a:p>
            <a:pPr marL="1841500">
              <a:lnSpc>
                <a:spcPct val="100000"/>
              </a:lnSpc>
              <a:spcBef>
                <a:spcPts val="969"/>
              </a:spcBef>
            </a:pPr>
            <a:r>
              <a:rPr sz="1600" dirty="0">
                <a:latin typeface="Arial"/>
                <a:cs typeface="Arial"/>
              </a:rPr>
              <a:t>t = </a:t>
            </a:r>
            <a:r>
              <a:rPr sz="1600" spc="-5" dirty="0">
                <a:latin typeface="Arial"/>
                <a:cs typeface="Arial"/>
              </a:rPr>
              <a:t>longitud de la corrida de producción en</a:t>
            </a:r>
            <a:r>
              <a:rPr sz="1600" dirty="0">
                <a:latin typeface="Arial"/>
                <a:cs typeface="Arial"/>
              </a:rPr>
              <a:t> </a:t>
            </a:r>
            <a:r>
              <a:rPr sz="1600" spc="-5" dirty="0">
                <a:latin typeface="Arial"/>
                <a:cs typeface="Arial"/>
              </a:rPr>
              <a:t>días</a:t>
            </a:r>
            <a:endParaRPr sz="1600" dirty="0">
              <a:latin typeface="Arial"/>
              <a:cs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01839" y="374395"/>
            <a:ext cx="7543800" cy="1143000"/>
          </a:xfrm>
          <a:prstGeom prst="rect">
            <a:avLst/>
          </a:prstGeom>
          <a:ln w="9525">
            <a:solidFill>
              <a:srgbClr val="000000"/>
            </a:solidFill>
          </a:ln>
        </p:spPr>
        <p:txBody>
          <a:bodyPr vert="horz" wrap="square" lIns="0" tIns="311150" rIns="0" bIns="0" rtlCol="0">
            <a:spAutoFit/>
          </a:bodyPr>
          <a:lstStyle/>
          <a:p>
            <a:pPr marL="773430">
              <a:lnSpc>
                <a:spcPct val="100000"/>
              </a:lnSpc>
              <a:spcBef>
                <a:spcPts val="2450"/>
              </a:spcBef>
            </a:pPr>
            <a:r>
              <a:rPr sz="3200" b="0" spc="-5" dirty="0">
                <a:solidFill>
                  <a:srgbClr val="009A00"/>
                </a:solidFill>
                <a:latin typeface="Arial"/>
                <a:cs typeface="Arial"/>
              </a:rPr>
              <a:t>ESTRATEGIA DE</a:t>
            </a:r>
            <a:r>
              <a:rPr sz="3200" b="0" spc="-20" dirty="0">
                <a:solidFill>
                  <a:srgbClr val="009A00"/>
                </a:solidFill>
                <a:latin typeface="Arial"/>
                <a:cs typeface="Arial"/>
              </a:rPr>
              <a:t> </a:t>
            </a:r>
            <a:r>
              <a:rPr sz="3200" b="0" spc="-5" dirty="0">
                <a:solidFill>
                  <a:srgbClr val="009A00"/>
                </a:solidFill>
                <a:latin typeface="Arial"/>
                <a:cs typeface="Arial"/>
              </a:rPr>
              <a:t>EVALUACIÓN</a:t>
            </a:r>
            <a:endParaRPr sz="3200">
              <a:latin typeface="Arial"/>
              <a:cs typeface="Arial"/>
            </a:endParaRPr>
          </a:p>
        </p:txBody>
      </p:sp>
      <p:sp>
        <p:nvSpPr>
          <p:cNvPr id="3" name="object 3"/>
          <p:cNvSpPr/>
          <p:nvPr/>
        </p:nvSpPr>
        <p:spPr>
          <a:xfrm>
            <a:off x="901839" y="1693417"/>
            <a:ext cx="7543800" cy="4929505"/>
          </a:xfrm>
          <a:custGeom>
            <a:avLst/>
            <a:gdLst/>
            <a:ahLst/>
            <a:cxnLst/>
            <a:rect l="l" t="t" r="r" b="b"/>
            <a:pathLst>
              <a:path w="7543800" h="4929505">
                <a:moveTo>
                  <a:pt x="0" y="0"/>
                </a:moveTo>
                <a:lnTo>
                  <a:pt x="0" y="4929378"/>
                </a:lnTo>
                <a:lnTo>
                  <a:pt x="7543800" y="4929378"/>
                </a:lnTo>
                <a:lnTo>
                  <a:pt x="7543800" y="0"/>
                </a:lnTo>
                <a:lnTo>
                  <a:pt x="0" y="0"/>
                </a:lnTo>
                <a:close/>
              </a:path>
            </a:pathLst>
          </a:custGeom>
          <a:ln w="9525">
            <a:solidFill>
              <a:srgbClr val="000000"/>
            </a:solidFill>
          </a:ln>
        </p:spPr>
        <p:txBody>
          <a:bodyPr wrap="square" lIns="0" tIns="0" rIns="0" bIns="0" rtlCol="0"/>
          <a:lstStyle/>
          <a:p>
            <a:endParaRPr/>
          </a:p>
        </p:txBody>
      </p:sp>
      <p:sp>
        <p:nvSpPr>
          <p:cNvPr id="4" name="object 4"/>
          <p:cNvSpPr txBox="1"/>
          <p:nvPr/>
        </p:nvSpPr>
        <p:spPr>
          <a:xfrm>
            <a:off x="985900" y="1748282"/>
            <a:ext cx="7073900" cy="449580"/>
          </a:xfrm>
          <a:prstGeom prst="rect">
            <a:avLst/>
          </a:prstGeom>
        </p:spPr>
        <p:txBody>
          <a:bodyPr vert="horz" wrap="square" lIns="0" tIns="0" rIns="0" bIns="0" rtlCol="0">
            <a:spAutoFit/>
          </a:bodyPr>
          <a:lstStyle/>
          <a:p>
            <a:pPr marL="12700" marR="5080">
              <a:lnSpc>
                <a:spcPct val="80000"/>
              </a:lnSpc>
            </a:pPr>
            <a:r>
              <a:rPr sz="1800" spc="-5" dirty="0">
                <a:latin typeface="Arial"/>
                <a:cs typeface="Arial"/>
              </a:rPr>
              <a:t>Durante la primera semana se aplicará una prueba diagnóstica con el  fin de medir el nivel de</a:t>
            </a:r>
            <a:r>
              <a:rPr sz="1800" spc="20" dirty="0">
                <a:latin typeface="Arial"/>
                <a:cs typeface="Arial"/>
              </a:rPr>
              <a:t> </a:t>
            </a:r>
            <a:r>
              <a:rPr sz="1800" spc="-5" dirty="0">
                <a:latin typeface="Arial"/>
                <a:cs typeface="Arial"/>
              </a:rPr>
              <a:t>entrada.</a:t>
            </a:r>
            <a:endParaRPr sz="1800">
              <a:latin typeface="Arial"/>
              <a:cs typeface="Arial"/>
            </a:endParaRPr>
          </a:p>
        </p:txBody>
      </p:sp>
      <p:graphicFrame>
        <p:nvGraphicFramePr>
          <p:cNvPr id="5" name="object 5"/>
          <p:cNvGraphicFramePr>
            <a:graphicFrameLocks noGrp="1"/>
          </p:cNvGraphicFramePr>
          <p:nvPr>
            <p:extLst>
              <p:ext uri="{D42A27DB-BD31-4B8C-83A1-F6EECF244321}">
                <p14:modId xmlns:p14="http://schemas.microsoft.com/office/powerpoint/2010/main" val="1235096260"/>
              </p:ext>
            </p:extLst>
          </p:nvPr>
        </p:nvGraphicFramePr>
        <p:xfrm>
          <a:off x="976375" y="2442125"/>
          <a:ext cx="6410891" cy="1453640"/>
        </p:xfrm>
        <a:graphic>
          <a:graphicData uri="http://schemas.openxmlformats.org/drawingml/2006/table">
            <a:tbl>
              <a:tblPr firstRow="1" bandRow="1">
                <a:tableStyleId>{2D5ABB26-0587-4C30-8999-92F81FD0307C}</a:tableStyleId>
              </a:tblPr>
              <a:tblGrid>
                <a:gridCol w="5440372"/>
                <a:gridCol w="970519"/>
              </a:tblGrid>
              <a:tr h="452501">
                <a:tc>
                  <a:txBody>
                    <a:bodyPr/>
                    <a:lstStyle/>
                    <a:p>
                      <a:pPr marL="22225">
                        <a:lnSpc>
                          <a:spcPct val="100000"/>
                        </a:lnSpc>
                        <a:spcBef>
                          <a:spcPts val="155"/>
                        </a:spcBef>
                      </a:pPr>
                      <a:r>
                        <a:rPr sz="1800" spc="-5" dirty="0">
                          <a:solidFill>
                            <a:srgbClr val="0000FF"/>
                          </a:solidFill>
                          <a:latin typeface="Arial"/>
                          <a:cs typeface="Arial"/>
                        </a:rPr>
                        <a:t>La evaluación sumativa considerará lo</a:t>
                      </a:r>
                      <a:r>
                        <a:rPr sz="1800" spc="100" dirty="0">
                          <a:solidFill>
                            <a:srgbClr val="0000FF"/>
                          </a:solidFill>
                          <a:latin typeface="Arial"/>
                          <a:cs typeface="Arial"/>
                        </a:rPr>
                        <a:t> </a:t>
                      </a:r>
                      <a:r>
                        <a:rPr sz="1800" spc="-5" dirty="0">
                          <a:solidFill>
                            <a:srgbClr val="0000FF"/>
                          </a:solidFill>
                          <a:latin typeface="Arial"/>
                          <a:cs typeface="Arial"/>
                        </a:rPr>
                        <a:t>siguiente:</a:t>
                      </a:r>
                      <a:endParaRPr sz="1800" dirty="0">
                        <a:latin typeface="Arial"/>
                        <a:cs typeface="Arial"/>
                      </a:endParaRPr>
                    </a:p>
                  </a:txBody>
                  <a:tcPr marL="0" marR="0" marT="0" marB="0"/>
                </a:tc>
                <a:tc>
                  <a:txBody>
                    <a:bodyPr/>
                    <a:lstStyle/>
                    <a:p>
                      <a:endParaRPr sz="1800">
                        <a:latin typeface="Arial"/>
                        <a:cs typeface="Arial"/>
                      </a:endParaRPr>
                    </a:p>
                  </a:txBody>
                  <a:tcPr marL="0" marR="0" marT="0" marB="0"/>
                </a:tc>
              </a:tr>
              <a:tr h="411860">
                <a:tc>
                  <a:txBody>
                    <a:bodyPr/>
                    <a:lstStyle/>
                    <a:p>
                      <a:pPr marL="164465" indent="-142240">
                        <a:lnSpc>
                          <a:spcPct val="100000"/>
                        </a:lnSpc>
                        <a:spcBef>
                          <a:spcPts val="919"/>
                        </a:spcBef>
                        <a:buChar char="•"/>
                        <a:tabLst>
                          <a:tab pos="165100" algn="l"/>
                        </a:tabLst>
                      </a:pPr>
                      <a:r>
                        <a:rPr lang="es-VE" sz="1800" spc="-5" dirty="0" smtClean="0">
                          <a:latin typeface="Arial"/>
                          <a:cs typeface="Arial"/>
                        </a:rPr>
                        <a:t>Tres</a:t>
                      </a:r>
                      <a:r>
                        <a:rPr sz="1800" spc="-5" dirty="0" smtClean="0">
                          <a:latin typeface="Arial"/>
                          <a:cs typeface="Arial"/>
                        </a:rPr>
                        <a:t> </a:t>
                      </a:r>
                      <a:r>
                        <a:rPr sz="1800" spc="-5" dirty="0">
                          <a:latin typeface="Arial"/>
                          <a:cs typeface="Arial"/>
                        </a:rPr>
                        <a:t>exámenes</a:t>
                      </a:r>
                      <a:r>
                        <a:rPr sz="1800" spc="-55" dirty="0">
                          <a:latin typeface="Arial"/>
                          <a:cs typeface="Arial"/>
                        </a:rPr>
                        <a:t> </a:t>
                      </a:r>
                      <a:r>
                        <a:rPr sz="1800" spc="-10" dirty="0">
                          <a:latin typeface="Arial"/>
                          <a:cs typeface="Arial"/>
                        </a:rPr>
                        <a:t>escritos</a:t>
                      </a:r>
                      <a:endParaRPr sz="1800" dirty="0">
                        <a:latin typeface="Arial"/>
                        <a:cs typeface="Arial"/>
                      </a:endParaRPr>
                    </a:p>
                  </a:txBody>
                  <a:tcPr marL="0" marR="0" marT="0" marB="0"/>
                </a:tc>
                <a:tc>
                  <a:txBody>
                    <a:bodyPr/>
                    <a:lstStyle/>
                    <a:p>
                      <a:pPr marR="15240" algn="r">
                        <a:lnSpc>
                          <a:spcPct val="100000"/>
                        </a:lnSpc>
                        <a:spcBef>
                          <a:spcPts val="919"/>
                        </a:spcBef>
                      </a:pPr>
                      <a:r>
                        <a:rPr sz="1800" dirty="0" smtClean="0">
                          <a:latin typeface="Arial"/>
                          <a:cs typeface="Arial"/>
                        </a:rPr>
                        <a:t>8</a:t>
                      </a:r>
                      <a:r>
                        <a:rPr lang="es-VE" sz="1800" dirty="0" smtClean="0">
                          <a:latin typeface="Arial"/>
                          <a:cs typeface="Arial"/>
                        </a:rPr>
                        <a:t>5</a:t>
                      </a:r>
                      <a:r>
                        <a:rPr sz="1800" dirty="0" smtClean="0">
                          <a:latin typeface="Arial"/>
                          <a:cs typeface="Arial"/>
                        </a:rPr>
                        <a:t>%</a:t>
                      </a:r>
                      <a:endParaRPr sz="1800" dirty="0">
                        <a:latin typeface="Arial"/>
                        <a:cs typeface="Arial"/>
                      </a:endParaRPr>
                    </a:p>
                  </a:txBody>
                  <a:tcPr marL="0" marR="0" marT="0" marB="0"/>
                </a:tc>
              </a:tr>
              <a:tr h="274319">
                <a:tc>
                  <a:txBody>
                    <a:bodyPr/>
                    <a:lstStyle/>
                    <a:p>
                      <a:pPr marL="22225" indent="0">
                        <a:lnSpc>
                          <a:spcPts val="2000"/>
                        </a:lnSpc>
                        <a:buNone/>
                        <a:tabLst>
                          <a:tab pos="165100" algn="l"/>
                        </a:tabLst>
                      </a:pPr>
                      <a:endParaRPr sz="1800" dirty="0">
                        <a:latin typeface="Arial"/>
                        <a:cs typeface="Arial"/>
                      </a:endParaRPr>
                    </a:p>
                  </a:txBody>
                  <a:tcPr marL="0" marR="0" marT="0" marB="0"/>
                </a:tc>
                <a:tc>
                  <a:txBody>
                    <a:bodyPr/>
                    <a:lstStyle/>
                    <a:p>
                      <a:pPr marR="15875" algn="r">
                        <a:lnSpc>
                          <a:spcPts val="2000"/>
                        </a:lnSpc>
                      </a:pPr>
                      <a:endParaRPr sz="1800" dirty="0">
                        <a:latin typeface="Arial"/>
                        <a:cs typeface="Arial"/>
                      </a:endParaRPr>
                    </a:p>
                  </a:txBody>
                  <a:tcPr marL="0" marR="0" marT="0" marB="0"/>
                </a:tc>
              </a:tr>
              <a:tr h="314960">
                <a:tc>
                  <a:txBody>
                    <a:bodyPr/>
                    <a:lstStyle/>
                    <a:p>
                      <a:pPr marL="164465" indent="-142240">
                        <a:lnSpc>
                          <a:spcPts val="2000"/>
                        </a:lnSpc>
                        <a:buChar char="•"/>
                        <a:tabLst>
                          <a:tab pos="165100" algn="l"/>
                        </a:tabLst>
                      </a:pPr>
                      <a:r>
                        <a:rPr sz="1800" spc="-5" dirty="0">
                          <a:latin typeface="Arial"/>
                          <a:cs typeface="Arial"/>
                        </a:rPr>
                        <a:t>Un (1) trabajo de</a:t>
                      </a:r>
                      <a:r>
                        <a:rPr sz="1800" spc="20" dirty="0">
                          <a:latin typeface="Arial"/>
                          <a:cs typeface="Arial"/>
                        </a:rPr>
                        <a:t> </a:t>
                      </a:r>
                      <a:r>
                        <a:rPr sz="1800" spc="-5" dirty="0" err="1" smtClean="0">
                          <a:latin typeface="Arial"/>
                          <a:cs typeface="Arial"/>
                        </a:rPr>
                        <a:t>investigación</a:t>
                      </a:r>
                      <a:r>
                        <a:rPr lang="es-VE" sz="1800" spc="-5" dirty="0" smtClean="0">
                          <a:latin typeface="Arial"/>
                          <a:cs typeface="Arial"/>
                        </a:rPr>
                        <a:t> y su exposición</a:t>
                      </a:r>
                      <a:endParaRPr sz="1800" dirty="0">
                        <a:latin typeface="Arial"/>
                        <a:cs typeface="Arial"/>
                      </a:endParaRPr>
                    </a:p>
                  </a:txBody>
                  <a:tcPr marL="0" marR="0" marT="0" marB="0"/>
                </a:tc>
                <a:tc>
                  <a:txBody>
                    <a:bodyPr/>
                    <a:lstStyle/>
                    <a:p>
                      <a:pPr marR="14604" algn="r">
                        <a:lnSpc>
                          <a:spcPts val="2000"/>
                        </a:lnSpc>
                      </a:pPr>
                      <a:r>
                        <a:rPr sz="1800" dirty="0">
                          <a:latin typeface="Arial"/>
                          <a:cs typeface="Arial"/>
                        </a:rPr>
                        <a:t>15%</a:t>
                      </a:r>
                      <a:endParaRPr sz="1800">
                        <a:latin typeface="Arial"/>
                        <a:cs typeface="Arial"/>
                      </a:endParaRPr>
                    </a:p>
                  </a:txBody>
                  <a:tcPr marL="0" marR="0" marT="0" marB="0"/>
                </a:tc>
              </a:tr>
            </a:tbl>
          </a:graphicData>
        </a:graphic>
      </p:graphicFrame>
      <p:sp>
        <p:nvSpPr>
          <p:cNvPr id="6" name="object 6"/>
          <p:cNvSpPr txBox="1"/>
          <p:nvPr/>
        </p:nvSpPr>
        <p:spPr>
          <a:xfrm>
            <a:off x="985900" y="4131805"/>
            <a:ext cx="7327265" cy="2192908"/>
          </a:xfrm>
          <a:prstGeom prst="rect">
            <a:avLst/>
          </a:prstGeom>
        </p:spPr>
        <p:txBody>
          <a:bodyPr vert="horz" wrap="square" lIns="0" tIns="0" rIns="0" bIns="0" rtlCol="0">
            <a:spAutoFit/>
          </a:bodyPr>
          <a:lstStyle/>
          <a:p>
            <a:pPr marL="12700">
              <a:lnSpc>
                <a:spcPct val="100000"/>
              </a:lnSpc>
            </a:pPr>
            <a:r>
              <a:rPr sz="1800" spc="-5" dirty="0">
                <a:solidFill>
                  <a:srgbClr val="0000FF"/>
                </a:solidFill>
                <a:latin typeface="Arial"/>
                <a:cs typeface="Arial"/>
              </a:rPr>
              <a:t>El estudiante con más de un 25% de inasistencias reprobará la</a:t>
            </a:r>
            <a:r>
              <a:rPr sz="1800" spc="-20" dirty="0">
                <a:solidFill>
                  <a:srgbClr val="0000FF"/>
                </a:solidFill>
                <a:latin typeface="Arial"/>
                <a:cs typeface="Arial"/>
              </a:rPr>
              <a:t> </a:t>
            </a:r>
            <a:r>
              <a:rPr sz="1800" spc="-10" dirty="0">
                <a:solidFill>
                  <a:srgbClr val="0000FF"/>
                </a:solidFill>
                <a:latin typeface="Arial"/>
                <a:cs typeface="Arial"/>
              </a:rPr>
              <a:t>materia.</a:t>
            </a:r>
            <a:endParaRPr sz="1800" dirty="0">
              <a:latin typeface="Arial"/>
              <a:cs typeface="Arial"/>
            </a:endParaRPr>
          </a:p>
          <a:p>
            <a:pPr>
              <a:lnSpc>
                <a:spcPct val="100000"/>
              </a:lnSpc>
              <a:spcBef>
                <a:spcPts val="35"/>
              </a:spcBef>
            </a:pPr>
            <a:endParaRPr sz="2450" dirty="0">
              <a:latin typeface="Times New Roman"/>
              <a:cs typeface="Times New Roman"/>
            </a:endParaRPr>
          </a:p>
          <a:p>
            <a:pPr marL="12700" marR="5080" algn="just">
              <a:lnSpc>
                <a:spcPts val="1950"/>
              </a:lnSpc>
            </a:pPr>
            <a:r>
              <a:rPr sz="1800" spc="-5" dirty="0">
                <a:latin typeface="Arial"/>
                <a:cs typeface="Arial"/>
              </a:rPr>
              <a:t>Al final del semestre, el estudiante tendrá la oportunidad de recuperar </a:t>
            </a:r>
            <a:r>
              <a:rPr sz="1800" spc="-10" dirty="0">
                <a:latin typeface="Arial"/>
                <a:cs typeface="Arial"/>
              </a:rPr>
              <a:t>el  </a:t>
            </a:r>
            <a:r>
              <a:rPr sz="1800" spc="-5" dirty="0">
                <a:latin typeface="Arial"/>
                <a:cs typeface="Arial"/>
              </a:rPr>
              <a:t>examen con más baja calificación, dicho examen será el mismo </a:t>
            </a:r>
            <a:r>
              <a:rPr sz="1800" spc="-10" dirty="0">
                <a:latin typeface="Arial"/>
                <a:cs typeface="Arial"/>
              </a:rPr>
              <a:t>para  </a:t>
            </a:r>
            <a:r>
              <a:rPr sz="1800" spc="-5" dirty="0">
                <a:latin typeface="Arial"/>
                <a:cs typeface="Arial"/>
              </a:rPr>
              <a:t>recuperar aquella evaluación que el estudiante perdió por </a:t>
            </a:r>
            <a:r>
              <a:rPr sz="1800" spc="-10" dirty="0">
                <a:latin typeface="Arial"/>
                <a:cs typeface="Arial"/>
              </a:rPr>
              <a:t>causas  </a:t>
            </a:r>
            <a:r>
              <a:rPr sz="1800" spc="-5" dirty="0">
                <a:latin typeface="Arial"/>
                <a:cs typeface="Arial"/>
              </a:rPr>
              <a:t>ajenas a su voluntad. Dicho examen será evaluado con toda la </a:t>
            </a:r>
            <a:r>
              <a:rPr sz="1800" spc="-10" dirty="0">
                <a:latin typeface="Arial"/>
                <a:cs typeface="Arial"/>
              </a:rPr>
              <a:t>materia  </a:t>
            </a:r>
            <a:r>
              <a:rPr sz="1800" spc="-5" dirty="0">
                <a:latin typeface="Arial"/>
                <a:cs typeface="Arial"/>
              </a:rPr>
              <a:t>de la asignatura. Se recomienda adquirir el programa de la </a:t>
            </a:r>
            <a:r>
              <a:rPr sz="1800" spc="-10" dirty="0">
                <a:latin typeface="Arial"/>
                <a:cs typeface="Arial"/>
              </a:rPr>
              <a:t>asignatura  </a:t>
            </a:r>
            <a:r>
              <a:rPr sz="1800" spc="-5" dirty="0">
                <a:latin typeface="Arial"/>
                <a:cs typeface="Arial"/>
              </a:rPr>
              <a:t>en publicaciones para efectos de la</a:t>
            </a:r>
            <a:r>
              <a:rPr sz="1800" spc="-20" dirty="0">
                <a:latin typeface="Arial"/>
                <a:cs typeface="Arial"/>
              </a:rPr>
              <a:t> </a:t>
            </a:r>
            <a:r>
              <a:rPr sz="1800" spc="-10" dirty="0">
                <a:latin typeface="Arial"/>
                <a:cs typeface="Arial"/>
              </a:rPr>
              <a:t>bibliografía.</a:t>
            </a:r>
            <a:endParaRPr sz="1800" dirty="0">
              <a:latin typeface="Arial"/>
              <a:cs typeface="Aria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65173" y="346964"/>
            <a:ext cx="6271260" cy="740410"/>
          </a:xfrm>
          <a:prstGeom prst="rect">
            <a:avLst/>
          </a:prstGeom>
        </p:spPr>
        <p:txBody>
          <a:bodyPr vert="horz" wrap="square" lIns="0" tIns="0" rIns="0" bIns="0" rtlCol="0">
            <a:spAutoFit/>
          </a:bodyPr>
          <a:lstStyle/>
          <a:p>
            <a:pPr algn="ctr">
              <a:lnSpc>
                <a:spcPts val="2875"/>
              </a:lnSpc>
            </a:pPr>
            <a:r>
              <a:rPr spc="-5" dirty="0"/>
              <a:t>Teoría del Lote</a:t>
            </a:r>
            <a:r>
              <a:rPr spc="-90" dirty="0"/>
              <a:t> </a:t>
            </a:r>
            <a:r>
              <a:rPr spc="-5" dirty="0"/>
              <a:t>Económico</a:t>
            </a:r>
          </a:p>
          <a:p>
            <a:pPr algn="ctr">
              <a:lnSpc>
                <a:spcPts val="2875"/>
              </a:lnSpc>
            </a:pPr>
            <a:r>
              <a:rPr spc="-5" dirty="0"/>
              <a:t>Modelo de Q* para sistemas de</a:t>
            </a:r>
            <a:r>
              <a:rPr spc="-75" dirty="0"/>
              <a:t> </a:t>
            </a:r>
            <a:r>
              <a:rPr spc="-5" dirty="0"/>
              <a:t>producción</a:t>
            </a:r>
          </a:p>
        </p:txBody>
      </p:sp>
      <p:sp>
        <p:nvSpPr>
          <p:cNvPr id="3" name="object 3"/>
          <p:cNvSpPr txBox="1"/>
          <p:nvPr/>
        </p:nvSpPr>
        <p:spPr>
          <a:xfrm>
            <a:off x="751205" y="4112844"/>
            <a:ext cx="7536815" cy="2296160"/>
          </a:xfrm>
          <a:prstGeom prst="rect">
            <a:avLst/>
          </a:prstGeom>
        </p:spPr>
        <p:txBody>
          <a:bodyPr vert="horz" wrap="square" lIns="0" tIns="0" rIns="0" bIns="0" rtlCol="0">
            <a:spAutoFit/>
          </a:bodyPr>
          <a:lstStyle/>
          <a:p>
            <a:pPr marL="12700">
              <a:lnSpc>
                <a:spcPct val="100000"/>
              </a:lnSpc>
            </a:pPr>
            <a:r>
              <a:rPr sz="1800" spc="-5" dirty="0">
                <a:latin typeface="Arial"/>
                <a:cs typeface="Arial"/>
              </a:rPr>
              <a:t>Inventario máximo </a:t>
            </a:r>
            <a:r>
              <a:rPr sz="1800" dirty="0">
                <a:latin typeface="Arial"/>
                <a:cs typeface="Arial"/>
              </a:rPr>
              <a:t>= </a:t>
            </a:r>
            <a:r>
              <a:rPr sz="1800" spc="-5" dirty="0">
                <a:latin typeface="Arial"/>
                <a:cs typeface="Arial"/>
              </a:rPr>
              <a:t>p </a:t>
            </a:r>
            <a:r>
              <a:rPr sz="1800" dirty="0">
                <a:latin typeface="Arial"/>
                <a:cs typeface="Arial"/>
              </a:rPr>
              <a:t>x t </a:t>
            </a:r>
            <a:r>
              <a:rPr sz="1800" spc="-5" dirty="0">
                <a:latin typeface="Arial"/>
                <a:cs typeface="Arial"/>
              </a:rPr>
              <a:t>– d </a:t>
            </a:r>
            <a:r>
              <a:rPr sz="1800" dirty="0">
                <a:latin typeface="Arial"/>
                <a:cs typeface="Arial"/>
              </a:rPr>
              <a:t>x t ; </a:t>
            </a:r>
            <a:r>
              <a:rPr sz="1800" spc="-5" dirty="0">
                <a:latin typeface="Arial"/>
                <a:cs typeface="Arial"/>
              </a:rPr>
              <a:t>sin embargo, </a:t>
            </a:r>
            <a:r>
              <a:rPr sz="1800" dirty="0">
                <a:latin typeface="Arial"/>
                <a:cs typeface="Arial"/>
              </a:rPr>
              <a:t>Q = </a:t>
            </a:r>
            <a:r>
              <a:rPr sz="1800" spc="-5" dirty="0">
                <a:latin typeface="Arial"/>
                <a:cs typeface="Arial"/>
              </a:rPr>
              <a:t>total producido </a:t>
            </a:r>
            <a:r>
              <a:rPr sz="1800" dirty="0">
                <a:latin typeface="Arial"/>
                <a:cs typeface="Arial"/>
              </a:rPr>
              <a:t>= </a:t>
            </a:r>
            <a:r>
              <a:rPr sz="1800" spc="-5" dirty="0">
                <a:latin typeface="Arial"/>
                <a:cs typeface="Arial"/>
              </a:rPr>
              <a:t>p </a:t>
            </a:r>
            <a:r>
              <a:rPr sz="1800" dirty="0">
                <a:latin typeface="Arial"/>
                <a:cs typeface="Arial"/>
              </a:rPr>
              <a:t>x</a:t>
            </a:r>
            <a:r>
              <a:rPr sz="1800" spc="-45" dirty="0">
                <a:latin typeface="Arial"/>
                <a:cs typeface="Arial"/>
              </a:rPr>
              <a:t> </a:t>
            </a:r>
            <a:r>
              <a:rPr sz="1800" dirty="0">
                <a:latin typeface="Arial"/>
                <a:cs typeface="Arial"/>
              </a:rPr>
              <a:t>t,</a:t>
            </a:r>
            <a:endParaRPr sz="1800">
              <a:latin typeface="Arial"/>
              <a:cs typeface="Arial"/>
            </a:endParaRPr>
          </a:p>
          <a:p>
            <a:pPr marL="12700" marR="412115">
              <a:lnSpc>
                <a:spcPts val="1950"/>
              </a:lnSpc>
              <a:spcBef>
                <a:spcPts val="465"/>
              </a:spcBef>
            </a:pPr>
            <a:r>
              <a:rPr sz="1800" spc="-5" dirty="0">
                <a:latin typeface="Arial"/>
                <a:cs typeface="Arial"/>
              </a:rPr>
              <a:t>Entonces </a:t>
            </a:r>
            <a:r>
              <a:rPr sz="1800" dirty="0">
                <a:latin typeface="Arial"/>
                <a:cs typeface="Arial"/>
              </a:rPr>
              <a:t>t = Q/t, </a:t>
            </a:r>
            <a:r>
              <a:rPr sz="1800" spc="-5" dirty="0">
                <a:latin typeface="Arial"/>
                <a:cs typeface="Arial"/>
              </a:rPr>
              <a:t>por lo tanto; el inventario máximo en un Modelo </a:t>
            </a:r>
            <a:r>
              <a:rPr sz="1800" spc="-10" dirty="0">
                <a:latin typeface="Arial"/>
                <a:cs typeface="Arial"/>
              </a:rPr>
              <a:t>para  </a:t>
            </a:r>
            <a:r>
              <a:rPr sz="1800" spc="-5" dirty="0">
                <a:latin typeface="Arial"/>
                <a:cs typeface="Arial"/>
              </a:rPr>
              <a:t>Sistemas de Producción </a:t>
            </a:r>
            <a:r>
              <a:rPr sz="1800" dirty="0">
                <a:latin typeface="Arial"/>
                <a:cs typeface="Arial"/>
              </a:rPr>
              <a:t>es:  </a:t>
            </a:r>
            <a:r>
              <a:rPr sz="1800" spc="-5" dirty="0">
                <a:latin typeface="Arial"/>
                <a:cs typeface="Arial"/>
              </a:rPr>
              <a:t>p </a:t>
            </a:r>
            <a:r>
              <a:rPr sz="1800" dirty="0">
                <a:latin typeface="Arial"/>
                <a:cs typeface="Arial"/>
              </a:rPr>
              <a:t>x (Q/p) </a:t>
            </a:r>
            <a:r>
              <a:rPr sz="1800" spc="-5" dirty="0">
                <a:latin typeface="Arial"/>
                <a:cs typeface="Arial"/>
              </a:rPr>
              <a:t>– d </a:t>
            </a:r>
            <a:r>
              <a:rPr sz="1800" dirty="0">
                <a:latin typeface="Arial"/>
                <a:cs typeface="Arial"/>
              </a:rPr>
              <a:t>x</a:t>
            </a:r>
            <a:r>
              <a:rPr sz="1800" spc="-10" dirty="0">
                <a:latin typeface="Arial"/>
                <a:cs typeface="Arial"/>
              </a:rPr>
              <a:t> </a:t>
            </a:r>
            <a:r>
              <a:rPr sz="1800" dirty="0">
                <a:latin typeface="Arial"/>
                <a:cs typeface="Arial"/>
              </a:rPr>
              <a:t>(Q/p)</a:t>
            </a:r>
            <a:endParaRPr sz="1800">
              <a:latin typeface="Arial"/>
              <a:cs typeface="Arial"/>
            </a:endParaRPr>
          </a:p>
          <a:p>
            <a:pPr marL="12700">
              <a:lnSpc>
                <a:spcPct val="100000"/>
              </a:lnSpc>
              <a:spcBef>
                <a:spcPts val="195"/>
              </a:spcBef>
            </a:pPr>
            <a:r>
              <a:rPr sz="1800" spc="-5" dirty="0">
                <a:latin typeface="Arial"/>
                <a:cs typeface="Arial"/>
              </a:rPr>
              <a:t>Simplificando el </a:t>
            </a:r>
            <a:r>
              <a:rPr sz="1800" dirty="0">
                <a:latin typeface="Arial"/>
                <a:cs typeface="Arial"/>
              </a:rPr>
              <a:t>IM, </a:t>
            </a:r>
            <a:r>
              <a:rPr sz="1800" spc="-5" dirty="0">
                <a:latin typeface="Arial"/>
                <a:cs typeface="Arial"/>
              </a:rPr>
              <a:t>queda </a:t>
            </a:r>
            <a:r>
              <a:rPr sz="1800" dirty="0">
                <a:latin typeface="Arial"/>
                <a:cs typeface="Arial"/>
              </a:rPr>
              <a:t>= Q x </a:t>
            </a:r>
            <a:r>
              <a:rPr sz="1800" spc="-5" dirty="0">
                <a:latin typeface="Arial"/>
                <a:cs typeface="Arial"/>
              </a:rPr>
              <a:t>(1 –</a:t>
            </a:r>
            <a:r>
              <a:rPr sz="1800" dirty="0">
                <a:latin typeface="Arial"/>
                <a:cs typeface="Arial"/>
              </a:rPr>
              <a:t> </a:t>
            </a:r>
            <a:r>
              <a:rPr sz="1800" spc="-5" dirty="0">
                <a:latin typeface="Arial"/>
                <a:cs typeface="Arial"/>
              </a:rPr>
              <a:t>d/p)</a:t>
            </a:r>
            <a:endParaRPr sz="1800">
              <a:latin typeface="Arial"/>
              <a:cs typeface="Arial"/>
            </a:endParaRPr>
          </a:p>
          <a:p>
            <a:pPr marL="12700" marR="1001394">
              <a:lnSpc>
                <a:spcPts val="1950"/>
              </a:lnSpc>
              <a:spcBef>
                <a:spcPts val="465"/>
              </a:spcBef>
            </a:pPr>
            <a:r>
              <a:rPr sz="1800" spc="-5" dirty="0">
                <a:latin typeface="Arial"/>
                <a:cs typeface="Arial"/>
              </a:rPr>
              <a:t>Se deduce que los costos de almacenamiento en un Sistema </a:t>
            </a:r>
            <a:r>
              <a:rPr sz="1800" spc="-10" dirty="0">
                <a:latin typeface="Arial"/>
                <a:cs typeface="Arial"/>
              </a:rPr>
              <a:t>de  </a:t>
            </a:r>
            <a:r>
              <a:rPr sz="1800" spc="-5" dirty="0">
                <a:latin typeface="Arial"/>
                <a:cs typeface="Arial"/>
              </a:rPr>
              <a:t>Producción </a:t>
            </a:r>
            <a:r>
              <a:rPr sz="1800" dirty="0">
                <a:latin typeface="Arial"/>
                <a:cs typeface="Arial"/>
              </a:rPr>
              <a:t>sería:  </a:t>
            </a:r>
            <a:r>
              <a:rPr sz="1800" spc="-5" dirty="0">
                <a:latin typeface="Arial"/>
                <a:cs typeface="Arial"/>
              </a:rPr>
              <a:t>C </a:t>
            </a:r>
            <a:r>
              <a:rPr sz="1800" dirty="0">
                <a:latin typeface="Arial"/>
                <a:cs typeface="Arial"/>
              </a:rPr>
              <a:t>A = </a:t>
            </a:r>
            <a:r>
              <a:rPr sz="1800" spc="-5" dirty="0">
                <a:latin typeface="Arial"/>
                <a:cs typeface="Arial"/>
              </a:rPr>
              <a:t>C </a:t>
            </a:r>
            <a:r>
              <a:rPr sz="1800" dirty="0">
                <a:latin typeface="Arial"/>
                <a:cs typeface="Arial"/>
              </a:rPr>
              <a:t>x I x Q/2 x </a:t>
            </a:r>
            <a:r>
              <a:rPr sz="1800" spc="-5" dirty="0">
                <a:latin typeface="Arial"/>
                <a:cs typeface="Arial"/>
              </a:rPr>
              <a:t>(1 –</a:t>
            </a:r>
            <a:r>
              <a:rPr sz="1800" spc="-50" dirty="0">
                <a:latin typeface="Arial"/>
                <a:cs typeface="Arial"/>
              </a:rPr>
              <a:t> </a:t>
            </a:r>
            <a:r>
              <a:rPr sz="1800" spc="-5" dirty="0">
                <a:latin typeface="Arial"/>
                <a:cs typeface="Arial"/>
              </a:rPr>
              <a:t>d/p)</a:t>
            </a:r>
            <a:endParaRPr sz="1800">
              <a:latin typeface="Arial"/>
              <a:cs typeface="Arial"/>
            </a:endParaRPr>
          </a:p>
          <a:p>
            <a:pPr marL="12700" marR="467359">
              <a:lnSpc>
                <a:spcPts val="2390"/>
              </a:lnSpc>
              <a:spcBef>
                <a:spcPts val="80"/>
              </a:spcBef>
            </a:pPr>
            <a:r>
              <a:rPr sz="1800" spc="-5" dirty="0">
                <a:latin typeface="Arial"/>
                <a:cs typeface="Arial"/>
              </a:rPr>
              <a:t>El nuevo modelo quedaría: </a:t>
            </a:r>
            <a:r>
              <a:rPr sz="1800" spc="-5" dirty="0">
                <a:solidFill>
                  <a:srgbClr val="FF0000"/>
                </a:solidFill>
                <a:latin typeface="Arial"/>
                <a:cs typeface="Arial"/>
              </a:rPr>
              <a:t>CAITsp </a:t>
            </a:r>
            <a:r>
              <a:rPr sz="1800" dirty="0">
                <a:latin typeface="Arial"/>
                <a:cs typeface="Arial"/>
              </a:rPr>
              <a:t>= S x D/Q + </a:t>
            </a:r>
            <a:r>
              <a:rPr sz="1800" spc="-5" dirty="0">
                <a:latin typeface="Arial"/>
                <a:cs typeface="Arial"/>
              </a:rPr>
              <a:t>C </a:t>
            </a:r>
            <a:r>
              <a:rPr sz="1800" dirty="0">
                <a:latin typeface="Arial"/>
                <a:cs typeface="Arial"/>
              </a:rPr>
              <a:t>x I x Q/2 x </a:t>
            </a:r>
            <a:r>
              <a:rPr sz="1800" spc="-5" dirty="0">
                <a:latin typeface="Arial"/>
                <a:cs typeface="Arial"/>
              </a:rPr>
              <a:t>(1 – d/p)  Al derivar en función de </a:t>
            </a:r>
            <a:r>
              <a:rPr sz="1800" dirty="0">
                <a:latin typeface="Arial"/>
                <a:cs typeface="Arial"/>
              </a:rPr>
              <a:t>Q, </a:t>
            </a:r>
            <a:r>
              <a:rPr sz="1800" spc="-5" dirty="0">
                <a:latin typeface="Arial"/>
                <a:cs typeface="Arial"/>
              </a:rPr>
              <a:t>quedaría: </a:t>
            </a:r>
            <a:r>
              <a:rPr sz="1800" spc="-5" dirty="0">
                <a:solidFill>
                  <a:srgbClr val="CC6500"/>
                </a:solidFill>
                <a:latin typeface="Arial"/>
                <a:cs typeface="Arial"/>
              </a:rPr>
              <a:t>Q* </a:t>
            </a:r>
            <a:r>
              <a:rPr sz="1800" dirty="0">
                <a:solidFill>
                  <a:srgbClr val="CC6500"/>
                </a:solidFill>
                <a:latin typeface="Arial"/>
                <a:cs typeface="Arial"/>
              </a:rPr>
              <a:t>=  </a:t>
            </a:r>
            <a:r>
              <a:rPr sz="1800" spc="-5" dirty="0">
                <a:solidFill>
                  <a:srgbClr val="CC6500"/>
                </a:solidFill>
                <a:latin typeface="Arial"/>
                <a:cs typeface="Arial"/>
              </a:rPr>
              <a:t>2 </a:t>
            </a:r>
            <a:r>
              <a:rPr sz="1800" dirty="0">
                <a:solidFill>
                  <a:srgbClr val="CC6500"/>
                </a:solidFill>
                <a:latin typeface="Arial"/>
                <a:cs typeface="Arial"/>
              </a:rPr>
              <a:t>x </a:t>
            </a:r>
            <a:r>
              <a:rPr sz="1800" spc="-5" dirty="0">
                <a:solidFill>
                  <a:srgbClr val="CC6500"/>
                </a:solidFill>
                <a:latin typeface="Arial"/>
                <a:cs typeface="Arial"/>
              </a:rPr>
              <a:t>D </a:t>
            </a:r>
            <a:r>
              <a:rPr sz="1800" dirty="0">
                <a:solidFill>
                  <a:srgbClr val="CC6500"/>
                </a:solidFill>
                <a:latin typeface="Arial"/>
                <a:cs typeface="Arial"/>
              </a:rPr>
              <a:t>x S/ </a:t>
            </a:r>
            <a:r>
              <a:rPr sz="1800" spc="-5" dirty="0">
                <a:solidFill>
                  <a:srgbClr val="CC6500"/>
                </a:solidFill>
                <a:latin typeface="Arial"/>
                <a:cs typeface="Arial"/>
              </a:rPr>
              <a:t>C </a:t>
            </a:r>
            <a:r>
              <a:rPr sz="1800" dirty="0">
                <a:solidFill>
                  <a:srgbClr val="CC6500"/>
                </a:solidFill>
                <a:latin typeface="Arial"/>
                <a:cs typeface="Arial"/>
              </a:rPr>
              <a:t>x I x </a:t>
            </a:r>
            <a:r>
              <a:rPr sz="1800" spc="-5" dirty="0">
                <a:solidFill>
                  <a:srgbClr val="CC6500"/>
                </a:solidFill>
                <a:latin typeface="Arial"/>
                <a:cs typeface="Arial"/>
              </a:rPr>
              <a:t>(1 –</a:t>
            </a:r>
            <a:r>
              <a:rPr sz="1800" spc="-25" dirty="0">
                <a:solidFill>
                  <a:srgbClr val="CC6500"/>
                </a:solidFill>
                <a:latin typeface="Arial"/>
                <a:cs typeface="Arial"/>
              </a:rPr>
              <a:t> </a:t>
            </a:r>
            <a:r>
              <a:rPr sz="1800" spc="-5" dirty="0">
                <a:solidFill>
                  <a:srgbClr val="CC6500"/>
                </a:solidFill>
                <a:latin typeface="Arial"/>
                <a:cs typeface="Arial"/>
              </a:rPr>
              <a:t>d/p)</a:t>
            </a:r>
            <a:endParaRPr sz="1800">
              <a:latin typeface="Arial"/>
              <a:cs typeface="Arial"/>
            </a:endParaRPr>
          </a:p>
        </p:txBody>
      </p:sp>
      <p:sp>
        <p:nvSpPr>
          <p:cNvPr id="4" name="object 4"/>
          <p:cNvSpPr/>
          <p:nvPr/>
        </p:nvSpPr>
        <p:spPr>
          <a:xfrm>
            <a:off x="1319415" y="1118869"/>
            <a:ext cx="0" cy="2303780"/>
          </a:xfrm>
          <a:custGeom>
            <a:avLst/>
            <a:gdLst/>
            <a:ahLst/>
            <a:cxnLst/>
            <a:rect l="l" t="t" r="r" b="b"/>
            <a:pathLst>
              <a:path h="2303779">
                <a:moveTo>
                  <a:pt x="0" y="0"/>
                </a:moveTo>
                <a:lnTo>
                  <a:pt x="0" y="2303526"/>
                </a:lnTo>
              </a:path>
            </a:pathLst>
          </a:custGeom>
          <a:ln w="9525">
            <a:solidFill>
              <a:srgbClr val="000000"/>
            </a:solidFill>
          </a:ln>
        </p:spPr>
        <p:txBody>
          <a:bodyPr wrap="square" lIns="0" tIns="0" rIns="0" bIns="0" rtlCol="0"/>
          <a:lstStyle/>
          <a:p>
            <a:endParaRPr/>
          </a:p>
        </p:txBody>
      </p:sp>
      <p:sp>
        <p:nvSpPr>
          <p:cNvPr id="5" name="object 5"/>
          <p:cNvSpPr/>
          <p:nvPr/>
        </p:nvSpPr>
        <p:spPr>
          <a:xfrm>
            <a:off x="1103769" y="3422396"/>
            <a:ext cx="6696075" cy="0"/>
          </a:xfrm>
          <a:custGeom>
            <a:avLst/>
            <a:gdLst/>
            <a:ahLst/>
            <a:cxnLst/>
            <a:rect l="l" t="t" r="r" b="b"/>
            <a:pathLst>
              <a:path w="6696075">
                <a:moveTo>
                  <a:pt x="0" y="0"/>
                </a:moveTo>
                <a:lnTo>
                  <a:pt x="6695681" y="0"/>
                </a:lnTo>
              </a:path>
            </a:pathLst>
          </a:custGeom>
          <a:ln w="9525">
            <a:solidFill>
              <a:srgbClr val="000000"/>
            </a:solidFill>
          </a:ln>
        </p:spPr>
        <p:txBody>
          <a:bodyPr wrap="square" lIns="0" tIns="0" rIns="0" bIns="0" rtlCol="0"/>
          <a:lstStyle/>
          <a:p>
            <a:endParaRPr/>
          </a:p>
        </p:txBody>
      </p:sp>
      <p:sp>
        <p:nvSpPr>
          <p:cNvPr id="6" name="object 6"/>
          <p:cNvSpPr/>
          <p:nvPr/>
        </p:nvSpPr>
        <p:spPr>
          <a:xfrm>
            <a:off x="1319415" y="2559050"/>
            <a:ext cx="863600" cy="863600"/>
          </a:xfrm>
          <a:custGeom>
            <a:avLst/>
            <a:gdLst/>
            <a:ahLst/>
            <a:cxnLst/>
            <a:rect l="l" t="t" r="r" b="b"/>
            <a:pathLst>
              <a:path w="863600" h="863600">
                <a:moveTo>
                  <a:pt x="0" y="863346"/>
                </a:moveTo>
                <a:lnTo>
                  <a:pt x="863345" y="0"/>
                </a:lnTo>
              </a:path>
            </a:pathLst>
          </a:custGeom>
          <a:ln w="9525">
            <a:solidFill>
              <a:srgbClr val="000000"/>
            </a:solidFill>
          </a:ln>
        </p:spPr>
        <p:txBody>
          <a:bodyPr wrap="square" lIns="0" tIns="0" rIns="0" bIns="0" rtlCol="0"/>
          <a:lstStyle/>
          <a:p>
            <a:endParaRPr/>
          </a:p>
        </p:txBody>
      </p:sp>
      <p:sp>
        <p:nvSpPr>
          <p:cNvPr id="7" name="object 7"/>
          <p:cNvSpPr/>
          <p:nvPr/>
        </p:nvSpPr>
        <p:spPr>
          <a:xfrm>
            <a:off x="2182761" y="2559050"/>
            <a:ext cx="1656080" cy="863600"/>
          </a:xfrm>
          <a:custGeom>
            <a:avLst/>
            <a:gdLst/>
            <a:ahLst/>
            <a:cxnLst/>
            <a:rect l="l" t="t" r="r" b="b"/>
            <a:pathLst>
              <a:path w="1656079" h="863600">
                <a:moveTo>
                  <a:pt x="0" y="0"/>
                </a:moveTo>
                <a:lnTo>
                  <a:pt x="1655825" y="863346"/>
                </a:lnTo>
              </a:path>
            </a:pathLst>
          </a:custGeom>
          <a:ln w="9525">
            <a:solidFill>
              <a:srgbClr val="000000"/>
            </a:solidFill>
          </a:ln>
        </p:spPr>
        <p:txBody>
          <a:bodyPr wrap="square" lIns="0" tIns="0" rIns="0" bIns="0" rtlCol="0"/>
          <a:lstStyle/>
          <a:p>
            <a:endParaRPr/>
          </a:p>
        </p:txBody>
      </p:sp>
      <p:sp>
        <p:nvSpPr>
          <p:cNvPr id="8" name="object 8"/>
          <p:cNvSpPr/>
          <p:nvPr/>
        </p:nvSpPr>
        <p:spPr>
          <a:xfrm>
            <a:off x="3838587" y="2629916"/>
            <a:ext cx="866140" cy="792480"/>
          </a:xfrm>
          <a:custGeom>
            <a:avLst/>
            <a:gdLst/>
            <a:ahLst/>
            <a:cxnLst/>
            <a:rect l="l" t="t" r="r" b="b"/>
            <a:pathLst>
              <a:path w="866139" h="792479">
                <a:moveTo>
                  <a:pt x="0" y="792480"/>
                </a:moveTo>
                <a:lnTo>
                  <a:pt x="865632" y="0"/>
                </a:lnTo>
              </a:path>
            </a:pathLst>
          </a:custGeom>
          <a:ln w="9525">
            <a:solidFill>
              <a:srgbClr val="000000"/>
            </a:solidFill>
          </a:ln>
        </p:spPr>
        <p:txBody>
          <a:bodyPr wrap="square" lIns="0" tIns="0" rIns="0" bIns="0" rtlCol="0"/>
          <a:lstStyle/>
          <a:p>
            <a:endParaRPr/>
          </a:p>
        </p:txBody>
      </p:sp>
      <p:sp>
        <p:nvSpPr>
          <p:cNvPr id="9" name="object 9"/>
          <p:cNvSpPr/>
          <p:nvPr/>
        </p:nvSpPr>
        <p:spPr>
          <a:xfrm>
            <a:off x="4704219" y="2629916"/>
            <a:ext cx="2015489" cy="792480"/>
          </a:xfrm>
          <a:custGeom>
            <a:avLst/>
            <a:gdLst/>
            <a:ahLst/>
            <a:cxnLst/>
            <a:rect l="l" t="t" r="r" b="b"/>
            <a:pathLst>
              <a:path w="2015490" h="792479">
                <a:moveTo>
                  <a:pt x="0" y="0"/>
                </a:moveTo>
                <a:lnTo>
                  <a:pt x="2015477" y="792479"/>
                </a:lnTo>
              </a:path>
            </a:pathLst>
          </a:custGeom>
          <a:ln w="9525">
            <a:solidFill>
              <a:srgbClr val="000000"/>
            </a:solidFill>
          </a:ln>
        </p:spPr>
        <p:txBody>
          <a:bodyPr wrap="square" lIns="0" tIns="0" rIns="0" bIns="0" rtlCol="0"/>
          <a:lstStyle/>
          <a:p>
            <a:endParaRPr/>
          </a:p>
        </p:txBody>
      </p:sp>
      <p:sp>
        <p:nvSpPr>
          <p:cNvPr id="10" name="object 10"/>
          <p:cNvSpPr/>
          <p:nvPr/>
        </p:nvSpPr>
        <p:spPr>
          <a:xfrm>
            <a:off x="6719696" y="2629916"/>
            <a:ext cx="792480" cy="792480"/>
          </a:xfrm>
          <a:custGeom>
            <a:avLst/>
            <a:gdLst/>
            <a:ahLst/>
            <a:cxnLst/>
            <a:rect l="l" t="t" r="r" b="b"/>
            <a:pathLst>
              <a:path w="792479" h="792479">
                <a:moveTo>
                  <a:pt x="0" y="792479"/>
                </a:moveTo>
                <a:lnTo>
                  <a:pt x="792479" y="0"/>
                </a:lnTo>
              </a:path>
            </a:pathLst>
          </a:custGeom>
          <a:ln w="9525">
            <a:solidFill>
              <a:srgbClr val="000000"/>
            </a:solidFill>
          </a:ln>
        </p:spPr>
        <p:txBody>
          <a:bodyPr wrap="square" lIns="0" tIns="0" rIns="0" bIns="0" rtlCol="0"/>
          <a:lstStyle/>
          <a:p>
            <a:endParaRPr/>
          </a:p>
        </p:txBody>
      </p:sp>
      <p:sp>
        <p:nvSpPr>
          <p:cNvPr id="11" name="object 11"/>
          <p:cNvSpPr/>
          <p:nvPr/>
        </p:nvSpPr>
        <p:spPr>
          <a:xfrm>
            <a:off x="2182761" y="2559050"/>
            <a:ext cx="0" cy="863600"/>
          </a:xfrm>
          <a:custGeom>
            <a:avLst/>
            <a:gdLst/>
            <a:ahLst/>
            <a:cxnLst/>
            <a:rect l="l" t="t" r="r" b="b"/>
            <a:pathLst>
              <a:path h="863600">
                <a:moveTo>
                  <a:pt x="0" y="0"/>
                </a:moveTo>
                <a:lnTo>
                  <a:pt x="0" y="863346"/>
                </a:lnTo>
              </a:path>
            </a:pathLst>
          </a:custGeom>
          <a:ln w="9525">
            <a:solidFill>
              <a:srgbClr val="000000"/>
            </a:solidFill>
            <a:prstDash val="dash"/>
          </a:ln>
        </p:spPr>
        <p:txBody>
          <a:bodyPr wrap="square" lIns="0" tIns="0" rIns="0" bIns="0" rtlCol="0"/>
          <a:lstStyle/>
          <a:p>
            <a:endParaRPr/>
          </a:p>
        </p:txBody>
      </p:sp>
      <p:sp>
        <p:nvSpPr>
          <p:cNvPr id="12" name="object 12"/>
          <p:cNvSpPr/>
          <p:nvPr/>
        </p:nvSpPr>
        <p:spPr>
          <a:xfrm>
            <a:off x="4704219" y="2629916"/>
            <a:ext cx="0" cy="792480"/>
          </a:xfrm>
          <a:custGeom>
            <a:avLst/>
            <a:gdLst/>
            <a:ahLst/>
            <a:cxnLst/>
            <a:rect l="l" t="t" r="r" b="b"/>
            <a:pathLst>
              <a:path h="792479">
                <a:moveTo>
                  <a:pt x="0" y="0"/>
                </a:moveTo>
                <a:lnTo>
                  <a:pt x="0" y="792480"/>
                </a:lnTo>
              </a:path>
            </a:pathLst>
          </a:custGeom>
          <a:ln w="9525">
            <a:solidFill>
              <a:srgbClr val="000000"/>
            </a:solidFill>
            <a:prstDash val="dash"/>
          </a:ln>
        </p:spPr>
        <p:txBody>
          <a:bodyPr wrap="square" lIns="0" tIns="0" rIns="0" bIns="0" rtlCol="0"/>
          <a:lstStyle/>
          <a:p>
            <a:endParaRPr/>
          </a:p>
        </p:txBody>
      </p:sp>
      <p:sp>
        <p:nvSpPr>
          <p:cNvPr id="13" name="object 13"/>
          <p:cNvSpPr/>
          <p:nvPr/>
        </p:nvSpPr>
        <p:spPr>
          <a:xfrm>
            <a:off x="1319415" y="3567176"/>
            <a:ext cx="0" cy="142875"/>
          </a:xfrm>
          <a:custGeom>
            <a:avLst/>
            <a:gdLst/>
            <a:ahLst/>
            <a:cxnLst/>
            <a:rect l="l" t="t" r="r" b="b"/>
            <a:pathLst>
              <a:path h="142875">
                <a:moveTo>
                  <a:pt x="0" y="0"/>
                </a:moveTo>
                <a:lnTo>
                  <a:pt x="0" y="142494"/>
                </a:lnTo>
              </a:path>
            </a:pathLst>
          </a:custGeom>
          <a:ln w="9525">
            <a:solidFill>
              <a:srgbClr val="000000"/>
            </a:solidFill>
          </a:ln>
        </p:spPr>
        <p:txBody>
          <a:bodyPr wrap="square" lIns="0" tIns="0" rIns="0" bIns="0" rtlCol="0"/>
          <a:lstStyle/>
          <a:p>
            <a:endParaRPr/>
          </a:p>
        </p:txBody>
      </p:sp>
      <p:sp>
        <p:nvSpPr>
          <p:cNvPr id="14" name="object 14"/>
          <p:cNvSpPr/>
          <p:nvPr/>
        </p:nvSpPr>
        <p:spPr>
          <a:xfrm>
            <a:off x="2182761" y="3567176"/>
            <a:ext cx="0" cy="142875"/>
          </a:xfrm>
          <a:custGeom>
            <a:avLst/>
            <a:gdLst/>
            <a:ahLst/>
            <a:cxnLst/>
            <a:rect l="l" t="t" r="r" b="b"/>
            <a:pathLst>
              <a:path h="142875">
                <a:moveTo>
                  <a:pt x="0" y="0"/>
                </a:moveTo>
                <a:lnTo>
                  <a:pt x="0" y="142494"/>
                </a:lnTo>
              </a:path>
            </a:pathLst>
          </a:custGeom>
          <a:ln w="9525">
            <a:solidFill>
              <a:srgbClr val="000000"/>
            </a:solidFill>
          </a:ln>
        </p:spPr>
        <p:txBody>
          <a:bodyPr wrap="square" lIns="0" tIns="0" rIns="0" bIns="0" rtlCol="0"/>
          <a:lstStyle/>
          <a:p>
            <a:endParaRPr/>
          </a:p>
        </p:txBody>
      </p:sp>
      <p:sp>
        <p:nvSpPr>
          <p:cNvPr id="15" name="object 15"/>
          <p:cNvSpPr/>
          <p:nvPr/>
        </p:nvSpPr>
        <p:spPr>
          <a:xfrm>
            <a:off x="1319415" y="3599941"/>
            <a:ext cx="220345" cy="76200"/>
          </a:xfrm>
          <a:custGeom>
            <a:avLst/>
            <a:gdLst/>
            <a:ahLst/>
            <a:cxnLst/>
            <a:rect l="l" t="t" r="r" b="b"/>
            <a:pathLst>
              <a:path w="220344" h="76200">
                <a:moveTo>
                  <a:pt x="76200" y="33528"/>
                </a:moveTo>
                <a:lnTo>
                  <a:pt x="76200" y="0"/>
                </a:lnTo>
                <a:lnTo>
                  <a:pt x="0" y="38100"/>
                </a:lnTo>
                <a:lnTo>
                  <a:pt x="58674" y="67437"/>
                </a:lnTo>
                <a:lnTo>
                  <a:pt x="58674" y="38100"/>
                </a:lnTo>
                <a:lnTo>
                  <a:pt x="60198" y="35052"/>
                </a:lnTo>
                <a:lnTo>
                  <a:pt x="63246" y="33528"/>
                </a:lnTo>
                <a:lnTo>
                  <a:pt x="76200" y="33528"/>
                </a:lnTo>
                <a:close/>
              </a:path>
              <a:path w="220344" h="76200">
                <a:moveTo>
                  <a:pt x="220218" y="38100"/>
                </a:moveTo>
                <a:lnTo>
                  <a:pt x="219456" y="35052"/>
                </a:lnTo>
                <a:lnTo>
                  <a:pt x="215646" y="33528"/>
                </a:lnTo>
                <a:lnTo>
                  <a:pt x="63246" y="33528"/>
                </a:lnTo>
                <a:lnTo>
                  <a:pt x="60198" y="35052"/>
                </a:lnTo>
                <a:lnTo>
                  <a:pt x="58674" y="38100"/>
                </a:lnTo>
                <a:lnTo>
                  <a:pt x="60198" y="41910"/>
                </a:lnTo>
                <a:lnTo>
                  <a:pt x="63246" y="43434"/>
                </a:lnTo>
                <a:lnTo>
                  <a:pt x="215646" y="43434"/>
                </a:lnTo>
                <a:lnTo>
                  <a:pt x="219456" y="41910"/>
                </a:lnTo>
                <a:lnTo>
                  <a:pt x="220218" y="38100"/>
                </a:lnTo>
                <a:close/>
              </a:path>
              <a:path w="220344" h="76200">
                <a:moveTo>
                  <a:pt x="76200" y="76200"/>
                </a:moveTo>
                <a:lnTo>
                  <a:pt x="76200" y="43434"/>
                </a:lnTo>
                <a:lnTo>
                  <a:pt x="63246" y="43434"/>
                </a:lnTo>
                <a:lnTo>
                  <a:pt x="60198" y="41910"/>
                </a:lnTo>
                <a:lnTo>
                  <a:pt x="58674" y="38100"/>
                </a:lnTo>
                <a:lnTo>
                  <a:pt x="58674" y="67437"/>
                </a:lnTo>
                <a:lnTo>
                  <a:pt x="76200" y="76200"/>
                </a:lnTo>
                <a:close/>
              </a:path>
            </a:pathLst>
          </a:custGeom>
          <a:solidFill>
            <a:srgbClr val="000000"/>
          </a:solidFill>
        </p:spPr>
        <p:txBody>
          <a:bodyPr wrap="square" lIns="0" tIns="0" rIns="0" bIns="0" rtlCol="0"/>
          <a:lstStyle/>
          <a:p>
            <a:endParaRPr/>
          </a:p>
        </p:txBody>
      </p:sp>
      <p:sp>
        <p:nvSpPr>
          <p:cNvPr id="16" name="object 16"/>
          <p:cNvSpPr/>
          <p:nvPr/>
        </p:nvSpPr>
        <p:spPr>
          <a:xfrm>
            <a:off x="1962543" y="3599941"/>
            <a:ext cx="220345" cy="76200"/>
          </a:xfrm>
          <a:custGeom>
            <a:avLst/>
            <a:gdLst/>
            <a:ahLst/>
            <a:cxnLst/>
            <a:rect l="l" t="t" r="r" b="b"/>
            <a:pathLst>
              <a:path w="220344" h="76200">
                <a:moveTo>
                  <a:pt x="161544" y="38100"/>
                </a:moveTo>
                <a:lnTo>
                  <a:pt x="160019" y="35052"/>
                </a:lnTo>
                <a:lnTo>
                  <a:pt x="156971" y="33528"/>
                </a:lnTo>
                <a:lnTo>
                  <a:pt x="4571" y="33528"/>
                </a:lnTo>
                <a:lnTo>
                  <a:pt x="762" y="35052"/>
                </a:lnTo>
                <a:lnTo>
                  <a:pt x="0" y="38100"/>
                </a:lnTo>
                <a:lnTo>
                  <a:pt x="762" y="41910"/>
                </a:lnTo>
                <a:lnTo>
                  <a:pt x="4571" y="43434"/>
                </a:lnTo>
                <a:lnTo>
                  <a:pt x="156971" y="43434"/>
                </a:lnTo>
                <a:lnTo>
                  <a:pt x="160019" y="41910"/>
                </a:lnTo>
                <a:lnTo>
                  <a:pt x="161544" y="38100"/>
                </a:lnTo>
                <a:close/>
              </a:path>
              <a:path w="220344" h="76200">
                <a:moveTo>
                  <a:pt x="220218" y="38100"/>
                </a:moveTo>
                <a:lnTo>
                  <a:pt x="144018" y="0"/>
                </a:lnTo>
                <a:lnTo>
                  <a:pt x="144018" y="33528"/>
                </a:lnTo>
                <a:lnTo>
                  <a:pt x="156971" y="33528"/>
                </a:lnTo>
                <a:lnTo>
                  <a:pt x="160019" y="35052"/>
                </a:lnTo>
                <a:lnTo>
                  <a:pt x="161544" y="38100"/>
                </a:lnTo>
                <a:lnTo>
                  <a:pt x="161544" y="67437"/>
                </a:lnTo>
                <a:lnTo>
                  <a:pt x="220218" y="38100"/>
                </a:lnTo>
                <a:close/>
              </a:path>
              <a:path w="220344" h="76200">
                <a:moveTo>
                  <a:pt x="161544" y="67437"/>
                </a:moveTo>
                <a:lnTo>
                  <a:pt x="161544" y="38100"/>
                </a:lnTo>
                <a:lnTo>
                  <a:pt x="160019" y="41910"/>
                </a:lnTo>
                <a:lnTo>
                  <a:pt x="156971" y="43434"/>
                </a:lnTo>
                <a:lnTo>
                  <a:pt x="144018" y="43434"/>
                </a:lnTo>
                <a:lnTo>
                  <a:pt x="144018" y="76200"/>
                </a:lnTo>
                <a:lnTo>
                  <a:pt x="161544" y="67437"/>
                </a:lnTo>
                <a:close/>
              </a:path>
            </a:pathLst>
          </a:custGeom>
          <a:solidFill>
            <a:srgbClr val="000000"/>
          </a:solidFill>
        </p:spPr>
        <p:txBody>
          <a:bodyPr wrap="square" lIns="0" tIns="0" rIns="0" bIns="0" rtlCol="0"/>
          <a:lstStyle/>
          <a:p>
            <a:endParaRPr/>
          </a:p>
        </p:txBody>
      </p:sp>
      <p:sp>
        <p:nvSpPr>
          <p:cNvPr id="17" name="object 17"/>
          <p:cNvSpPr txBox="1"/>
          <p:nvPr/>
        </p:nvSpPr>
        <p:spPr>
          <a:xfrm>
            <a:off x="751205" y="3535426"/>
            <a:ext cx="3848735" cy="558800"/>
          </a:xfrm>
          <a:prstGeom prst="rect">
            <a:avLst/>
          </a:prstGeom>
        </p:spPr>
        <p:txBody>
          <a:bodyPr vert="horz" wrap="square" lIns="0" tIns="0" rIns="0" bIns="0" rtlCol="0">
            <a:spAutoFit/>
          </a:bodyPr>
          <a:lstStyle/>
          <a:p>
            <a:pPr marL="1007110">
              <a:lnSpc>
                <a:spcPct val="100000"/>
              </a:lnSpc>
            </a:pPr>
            <a:r>
              <a:rPr sz="1600" dirty="0">
                <a:latin typeface="Arial"/>
                <a:cs typeface="Arial"/>
              </a:rPr>
              <a:t>t</a:t>
            </a:r>
            <a:endParaRPr sz="1600">
              <a:latin typeface="Arial"/>
              <a:cs typeface="Arial"/>
            </a:endParaRPr>
          </a:p>
          <a:p>
            <a:pPr marL="12700">
              <a:lnSpc>
                <a:spcPct val="100000"/>
              </a:lnSpc>
              <a:spcBef>
                <a:spcPts val="235"/>
              </a:spcBef>
              <a:tabLst>
                <a:tab pos="2005964" algn="l"/>
              </a:tabLst>
            </a:pPr>
            <a:r>
              <a:rPr sz="1800" b="1" dirty="0">
                <a:solidFill>
                  <a:srgbClr val="009A00"/>
                </a:solidFill>
                <a:latin typeface="Arial"/>
                <a:cs typeface="Arial"/>
              </a:rPr>
              <a:t>Modelo</a:t>
            </a:r>
            <a:r>
              <a:rPr sz="1800" b="1" spc="-5" dirty="0">
                <a:solidFill>
                  <a:srgbClr val="009A00"/>
                </a:solidFill>
                <a:latin typeface="Arial"/>
                <a:cs typeface="Arial"/>
              </a:rPr>
              <a:t> </a:t>
            </a:r>
            <a:r>
              <a:rPr sz="1800" b="1" dirty="0">
                <a:solidFill>
                  <a:srgbClr val="009A00"/>
                </a:solidFill>
                <a:latin typeface="Arial"/>
                <a:cs typeface="Arial"/>
              </a:rPr>
              <a:t>Original:	</a:t>
            </a:r>
            <a:r>
              <a:rPr sz="1800" spc="-5" dirty="0">
                <a:latin typeface="Arial"/>
                <a:cs typeface="Arial"/>
              </a:rPr>
              <a:t>CAIT </a:t>
            </a:r>
            <a:r>
              <a:rPr sz="1800" dirty="0">
                <a:latin typeface="Arial"/>
                <a:cs typeface="Arial"/>
              </a:rPr>
              <a:t>= </a:t>
            </a:r>
            <a:r>
              <a:rPr sz="1800" spc="-5" dirty="0">
                <a:latin typeface="Arial"/>
                <a:cs typeface="Arial"/>
              </a:rPr>
              <a:t>C </a:t>
            </a:r>
            <a:r>
              <a:rPr sz="1800" dirty="0">
                <a:latin typeface="Arial"/>
                <a:cs typeface="Arial"/>
              </a:rPr>
              <a:t>O + </a:t>
            </a:r>
            <a:r>
              <a:rPr sz="1800" spc="-5" dirty="0">
                <a:latin typeface="Arial"/>
                <a:cs typeface="Arial"/>
              </a:rPr>
              <a:t>C</a:t>
            </a:r>
            <a:r>
              <a:rPr sz="1800" spc="-95" dirty="0">
                <a:latin typeface="Arial"/>
                <a:cs typeface="Arial"/>
              </a:rPr>
              <a:t> </a:t>
            </a:r>
            <a:r>
              <a:rPr sz="1800" dirty="0">
                <a:latin typeface="Arial"/>
                <a:cs typeface="Arial"/>
              </a:rPr>
              <a:t>A</a:t>
            </a:r>
            <a:endParaRPr sz="1800">
              <a:latin typeface="Arial"/>
              <a:cs typeface="Arial"/>
            </a:endParaRPr>
          </a:p>
        </p:txBody>
      </p:sp>
      <p:sp>
        <p:nvSpPr>
          <p:cNvPr id="18" name="object 18"/>
          <p:cNvSpPr txBox="1"/>
          <p:nvPr/>
        </p:nvSpPr>
        <p:spPr>
          <a:xfrm>
            <a:off x="1808098" y="1448815"/>
            <a:ext cx="1543685" cy="559435"/>
          </a:xfrm>
          <a:prstGeom prst="rect">
            <a:avLst/>
          </a:prstGeom>
        </p:spPr>
        <p:txBody>
          <a:bodyPr vert="horz" wrap="square" lIns="0" tIns="0" rIns="0" bIns="0" rtlCol="0">
            <a:spAutoFit/>
          </a:bodyPr>
          <a:lstStyle/>
          <a:p>
            <a:pPr marL="12700" marR="5080" algn="ctr">
              <a:lnSpc>
                <a:spcPct val="100000"/>
              </a:lnSpc>
            </a:pPr>
            <a:r>
              <a:rPr sz="1200" spc="-5" dirty="0">
                <a:latin typeface="Arial"/>
                <a:cs typeface="Arial"/>
              </a:rPr>
              <a:t>Parte del </a:t>
            </a:r>
            <a:r>
              <a:rPr sz="1200" spc="-10" dirty="0">
                <a:latin typeface="Arial"/>
                <a:cs typeface="Arial"/>
              </a:rPr>
              <a:t>inventario</a:t>
            </a:r>
            <a:r>
              <a:rPr sz="1200" spc="-35" dirty="0">
                <a:latin typeface="Arial"/>
                <a:cs typeface="Arial"/>
              </a:rPr>
              <a:t> </a:t>
            </a:r>
            <a:r>
              <a:rPr sz="1200" spc="-10" dirty="0">
                <a:latin typeface="Arial"/>
                <a:cs typeface="Arial"/>
              </a:rPr>
              <a:t>en  </a:t>
            </a:r>
            <a:r>
              <a:rPr sz="1200" spc="-5" dirty="0">
                <a:latin typeface="Arial"/>
                <a:cs typeface="Arial"/>
              </a:rPr>
              <a:t>el que </a:t>
            </a:r>
            <a:r>
              <a:rPr sz="1200" spc="-10" dirty="0">
                <a:latin typeface="Arial"/>
                <a:cs typeface="Arial"/>
              </a:rPr>
              <a:t>tiene </a:t>
            </a:r>
            <a:r>
              <a:rPr sz="1200" spc="-5" dirty="0">
                <a:latin typeface="Arial"/>
                <a:cs typeface="Arial"/>
              </a:rPr>
              <a:t>lugar </a:t>
            </a:r>
            <a:r>
              <a:rPr sz="1200" spc="-10" dirty="0">
                <a:latin typeface="Arial"/>
                <a:cs typeface="Arial"/>
              </a:rPr>
              <a:t>la  </a:t>
            </a:r>
            <a:r>
              <a:rPr sz="1200" spc="-5" dirty="0">
                <a:latin typeface="Arial"/>
                <a:cs typeface="Arial"/>
              </a:rPr>
              <a:t>producción (y el</a:t>
            </a:r>
            <a:r>
              <a:rPr sz="1200" spc="-80" dirty="0">
                <a:latin typeface="Arial"/>
                <a:cs typeface="Arial"/>
              </a:rPr>
              <a:t> </a:t>
            </a:r>
            <a:r>
              <a:rPr sz="1200" spc="-5" dirty="0">
                <a:latin typeface="Arial"/>
                <a:cs typeface="Arial"/>
              </a:rPr>
              <a:t>uso)</a:t>
            </a:r>
            <a:endParaRPr sz="1200">
              <a:latin typeface="Arial"/>
              <a:cs typeface="Arial"/>
            </a:endParaRPr>
          </a:p>
        </p:txBody>
      </p:sp>
      <p:sp>
        <p:nvSpPr>
          <p:cNvPr id="19" name="object 19"/>
          <p:cNvSpPr/>
          <p:nvPr/>
        </p:nvSpPr>
        <p:spPr>
          <a:xfrm>
            <a:off x="1455932" y="1688845"/>
            <a:ext cx="371475" cy="1157605"/>
          </a:xfrm>
          <a:custGeom>
            <a:avLst/>
            <a:gdLst/>
            <a:ahLst/>
            <a:cxnLst/>
            <a:rect l="l" t="t" r="r" b="b"/>
            <a:pathLst>
              <a:path w="371475" h="1157605">
                <a:moveTo>
                  <a:pt x="370974" y="6095"/>
                </a:moveTo>
                <a:lnTo>
                  <a:pt x="370974" y="2285"/>
                </a:lnTo>
                <a:lnTo>
                  <a:pt x="367926" y="0"/>
                </a:lnTo>
                <a:lnTo>
                  <a:pt x="332874" y="16001"/>
                </a:lnTo>
                <a:lnTo>
                  <a:pt x="242033" y="64826"/>
                </a:lnTo>
                <a:lnTo>
                  <a:pt x="183309" y="100972"/>
                </a:lnTo>
                <a:lnTo>
                  <a:pt x="114790" y="154209"/>
                </a:lnTo>
                <a:lnTo>
                  <a:pt x="79081" y="191323"/>
                </a:lnTo>
                <a:lnTo>
                  <a:pt x="48920" y="232979"/>
                </a:lnTo>
                <a:lnTo>
                  <a:pt x="24264" y="280415"/>
                </a:lnTo>
                <a:lnTo>
                  <a:pt x="9753" y="327647"/>
                </a:lnTo>
                <a:lnTo>
                  <a:pt x="1998" y="376322"/>
                </a:lnTo>
                <a:lnTo>
                  <a:pt x="0" y="425881"/>
                </a:lnTo>
                <a:lnTo>
                  <a:pt x="2760" y="475766"/>
                </a:lnTo>
                <a:lnTo>
                  <a:pt x="9279" y="525418"/>
                </a:lnTo>
                <a:lnTo>
                  <a:pt x="9682" y="527539"/>
                </a:lnTo>
                <a:lnTo>
                  <a:pt x="9682" y="429087"/>
                </a:lnTo>
                <a:lnTo>
                  <a:pt x="11165" y="379864"/>
                </a:lnTo>
                <a:lnTo>
                  <a:pt x="18604" y="331374"/>
                </a:lnTo>
                <a:lnTo>
                  <a:pt x="33408" y="284225"/>
                </a:lnTo>
                <a:lnTo>
                  <a:pt x="55531" y="240005"/>
                </a:lnTo>
                <a:lnTo>
                  <a:pt x="83853" y="200352"/>
                </a:lnTo>
                <a:lnTo>
                  <a:pt x="117338" y="164772"/>
                </a:lnTo>
                <a:lnTo>
                  <a:pt x="154952" y="132770"/>
                </a:lnTo>
                <a:lnTo>
                  <a:pt x="195714" y="103818"/>
                </a:lnTo>
                <a:lnTo>
                  <a:pt x="238420" y="77526"/>
                </a:lnTo>
                <a:lnTo>
                  <a:pt x="282203" y="53295"/>
                </a:lnTo>
                <a:lnTo>
                  <a:pt x="325971" y="30665"/>
                </a:lnTo>
                <a:lnTo>
                  <a:pt x="368688" y="9143"/>
                </a:lnTo>
                <a:lnTo>
                  <a:pt x="370974" y="6095"/>
                </a:lnTo>
                <a:close/>
              </a:path>
              <a:path w="371475" h="1157605">
                <a:moveTo>
                  <a:pt x="200001" y="1084374"/>
                </a:moveTo>
                <a:lnTo>
                  <a:pt x="161424" y="987551"/>
                </a:lnTo>
                <a:lnTo>
                  <a:pt x="140088" y="931926"/>
                </a:lnTo>
                <a:lnTo>
                  <a:pt x="100464" y="823721"/>
                </a:lnTo>
                <a:lnTo>
                  <a:pt x="83961" y="774806"/>
                </a:lnTo>
                <a:lnTo>
                  <a:pt x="68381" y="726011"/>
                </a:lnTo>
                <a:lnTo>
                  <a:pt x="53906" y="677098"/>
                </a:lnTo>
                <a:lnTo>
                  <a:pt x="40718" y="627834"/>
                </a:lnTo>
                <a:lnTo>
                  <a:pt x="28999" y="577981"/>
                </a:lnTo>
                <a:lnTo>
                  <a:pt x="18930" y="527303"/>
                </a:lnTo>
                <a:lnTo>
                  <a:pt x="12741" y="478436"/>
                </a:lnTo>
                <a:lnTo>
                  <a:pt x="9682" y="429087"/>
                </a:lnTo>
                <a:lnTo>
                  <a:pt x="9682" y="527539"/>
                </a:lnTo>
                <a:lnTo>
                  <a:pt x="18558" y="574280"/>
                </a:lnTo>
                <a:lnTo>
                  <a:pt x="29598" y="621791"/>
                </a:lnTo>
                <a:lnTo>
                  <a:pt x="41395" y="667498"/>
                </a:lnTo>
                <a:lnTo>
                  <a:pt x="54346" y="712872"/>
                </a:lnTo>
                <a:lnTo>
                  <a:pt x="68316" y="757940"/>
                </a:lnTo>
                <a:lnTo>
                  <a:pt x="83173" y="802732"/>
                </a:lnTo>
                <a:lnTo>
                  <a:pt x="98779" y="847276"/>
                </a:lnTo>
                <a:lnTo>
                  <a:pt x="115002" y="891601"/>
                </a:lnTo>
                <a:lnTo>
                  <a:pt x="152280" y="990599"/>
                </a:lnTo>
                <a:lnTo>
                  <a:pt x="190797" y="1088035"/>
                </a:lnTo>
                <a:lnTo>
                  <a:pt x="200001" y="1084374"/>
                </a:lnTo>
                <a:close/>
              </a:path>
              <a:path w="371475" h="1157605">
                <a:moveTo>
                  <a:pt x="204858" y="1140469"/>
                </a:moveTo>
                <a:lnTo>
                  <a:pt x="204858" y="1100327"/>
                </a:lnTo>
                <a:lnTo>
                  <a:pt x="201810" y="1102614"/>
                </a:lnTo>
                <a:lnTo>
                  <a:pt x="198000" y="1102614"/>
                </a:lnTo>
                <a:lnTo>
                  <a:pt x="195714" y="1100327"/>
                </a:lnTo>
                <a:lnTo>
                  <a:pt x="190797" y="1088035"/>
                </a:lnTo>
                <a:lnTo>
                  <a:pt x="159900" y="1100327"/>
                </a:lnTo>
                <a:lnTo>
                  <a:pt x="204858" y="1140469"/>
                </a:lnTo>
                <a:close/>
              </a:path>
              <a:path w="371475" h="1157605">
                <a:moveTo>
                  <a:pt x="204858" y="1100327"/>
                </a:moveTo>
                <a:lnTo>
                  <a:pt x="204858" y="1096517"/>
                </a:lnTo>
                <a:lnTo>
                  <a:pt x="200001" y="1084374"/>
                </a:lnTo>
                <a:lnTo>
                  <a:pt x="190797" y="1088035"/>
                </a:lnTo>
                <a:lnTo>
                  <a:pt x="195714" y="1100327"/>
                </a:lnTo>
                <a:lnTo>
                  <a:pt x="198000" y="1102614"/>
                </a:lnTo>
                <a:lnTo>
                  <a:pt x="201810" y="1102614"/>
                </a:lnTo>
                <a:lnTo>
                  <a:pt x="204858" y="1100327"/>
                </a:lnTo>
                <a:close/>
              </a:path>
              <a:path w="371475" h="1157605">
                <a:moveTo>
                  <a:pt x="230766" y="1072133"/>
                </a:moveTo>
                <a:lnTo>
                  <a:pt x="200001" y="1084374"/>
                </a:lnTo>
                <a:lnTo>
                  <a:pt x="204858" y="1096517"/>
                </a:lnTo>
                <a:lnTo>
                  <a:pt x="204858" y="1140469"/>
                </a:lnTo>
                <a:lnTo>
                  <a:pt x="223908" y="1157477"/>
                </a:lnTo>
                <a:lnTo>
                  <a:pt x="230766" y="1072133"/>
                </a:lnTo>
                <a:close/>
              </a:path>
            </a:pathLst>
          </a:custGeom>
          <a:solidFill>
            <a:srgbClr val="800080"/>
          </a:solidFill>
        </p:spPr>
        <p:txBody>
          <a:bodyPr wrap="square" lIns="0" tIns="0" rIns="0" bIns="0" rtlCol="0"/>
          <a:lstStyle/>
          <a:p>
            <a:endParaRPr/>
          </a:p>
        </p:txBody>
      </p:sp>
      <p:sp>
        <p:nvSpPr>
          <p:cNvPr id="20" name="object 20"/>
          <p:cNvSpPr txBox="1"/>
          <p:nvPr/>
        </p:nvSpPr>
        <p:spPr>
          <a:xfrm>
            <a:off x="3064636" y="2169667"/>
            <a:ext cx="1475740" cy="559435"/>
          </a:xfrm>
          <a:prstGeom prst="rect">
            <a:avLst/>
          </a:prstGeom>
        </p:spPr>
        <p:txBody>
          <a:bodyPr vert="horz" wrap="square" lIns="0" tIns="0" rIns="0" bIns="0" rtlCol="0">
            <a:spAutoFit/>
          </a:bodyPr>
          <a:lstStyle/>
          <a:p>
            <a:pPr marL="12065" marR="5080" indent="635" algn="ctr">
              <a:lnSpc>
                <a:spcPct val="100000"/>
              </a:lnSpc>
            </a:pPr>
            <a:r>
              <a:rPr sz="1200" spc="-5" dirty="0">
                <a:latin typeface="Arial"/>
                <a:cs typeface="Arial"/>
              </a:rPr>
              <a:t>Parte </a:t>
            </a:r>
            <a:r>
              <a:rPr sz="1200" spc="-10" dirty="0">
                <a:latin typeface="Arial"/>
                <a:cs typeface="Arial"/>
              </a:rPr>
              <a:t>del ciclo con  </a:t>
            </a:r>
            <a:r>
              <a:rPr sz="1200" spc="-5" dirty="0">
                <a:latin typeface="Arial"/>
                <a:cs typeface="Arial"/>
              </a:rPr>
              <a:t>demanda </a:t>
            </a:r>
            <a:r>
              <a:rPr sz="1200" spc="-10" dirty="0">
                <a:latin typeface="Arial"/>
                <a:cs typeface="Arial"/>
              </a:rPr>
              <a:t>sin  </a:t>
            </a:r>
            <a:r>
              <a:rPr sz="1200" spc="-5" dirty="0">
                <a:latin typeface="Arial"/>
                <a:cs typeface="Arial"/>
              </a:rPr>
              <a:t>producción (sólo</a:t>
            </a:r>
            <a:r>
              <a:rPr sz="1200" spc="-100" dirty="0">
                <a:latin typeface="Arial"/>
                <a:cs typeface="Arial"/>
              </a:rPr>
              <a:t> </a:t>
            </a:r>
            <a:r>
              <a:rPr sz="1200" spc="-5" dirty="0">
                <a:latin typeface="Arial"/>
                <a:cs typeface="Arial"/>
              </a:rPr>
              <a:t>uso)</a:t>
            </a:r>
            <a:endParaRPr sz="1200">
              <a:latin typeface="Arial"/>
              <a:cs typeface="Arial"/>
            </a:endParaRPr>
          </a:p>
        </p:txBody>
      </p:sp>
      <p:sp>
        <p:nvSpPr>
          <p:cNvPr id="21" name="object 21"/>
          <p:cNvSpPr/>
          <p:nvPr/>
        </p:nvSpPr>
        <p:spPr>
          <a:xfrm>
            <a:off x="3046869" y="2841751"/>
            <a:ext cx="436245" cy="159385"/>
          </a:xfrm>
          <a:custGeom>
            <a:avLst/>
            <a:gdLst/>
            <a:ahLst/>
            <a:cxnLst/>
            <a:rect l="l" t="t" r="r" b="b"/>
            <a:pathLst>
              <a:path w="436245" h="159385">
                <a:moveTo>
                  <a:pt x="70598" y="118739"/>
                </a:moveTo>
                <a:lnTo>
                  <a:pt x="60198" y="86868"/>
                </a:lnTo>
                <a:lnTo>
                  <a:pt x="0" y="147065"/>
                </a:lnTo>
                <a:lnTo>
                  <a:pt x="55625" y="155157"/>
                </a:lnTo>
                <a:lnTo>
                  <a:pt x="55625" y="124968"/>
                </a:lnTo>
                <a:lnTo>
                  <a:pt x="58674" y="122682"/>
                </a:lnTo>
                <a:lnTo>
                  <a:pt x="70598" y="118739"/>
                </a:lnTo>
                <a:close/>
              </a:path>
              <a:path w="436245" h="159385">
                <a:moveTo>
                  <a:pt x="73588" y="127903"/>
                </a:moveTo>
                <a:lnTo>
                  <a:pt x="70598" y="118739"/>
                </a:lnTo>
                <a:lnTo>
                  <a:pt x="58674" y="122682"/>
                </a:lnTo>
                <a:lnTo>
                  <a:pt x="55625" y="124968"/>
                </a:lnTo>
                <a:lnTo>
                  <a:pt x="55625" y="128777"/>
                </a:lnTo>
                <a:lnTo>
                  <a:pt x="57912" y="131825"/>
                </a:lnTo>
                <a:lnTo>
                  <a:pt x="61722" y="131825"/>
                </a:lnTo>
                <a:lnTo>
                  <a:pt x="73588" y="127903"/>
                </a:lnTo>
                <a:close/>
              </a:path>
              <a:path w="436245" h="159385">
                <a:moveTo>
                  <a:pt x="83820" y="159258"/>
                </a:moveTo>
                <a:lnTo>
                  <a:pt x="73588" y="127903"/>
                </a:lnTo>
                <a:lnTo>
                  <a:pt x="61722" y="131825"/>
                </a:lnTo>
                <a:lnTo>
                  <a:pt x="57912" y="131825"/>
                </a:lnTo>
                <a:lnTo>
                  <a:pt x="55625" y="128777"/>
                </a:lnTo>
                <a:lnTo>
                  <a:pt x="55625" y="155157"/>
                </a:lnTo>
                <a:lnTo>
                  <a:pt x="83820" y="159258"/>
                </a:lnTo>
                <a:close/>
              </a:path>
              <a:path w="436245" h="159385">
                <a:moveTo>
                  <a:pt x="435863" y="6857"/>
                </a:moveTo>
                <a:lnTo>
                  <a:pt x="435863" y="3047"/>
                </a:lnTo>
                <a:lnTo>
                  <a:pt x="433577" y="0"/>
                </a:lnTo>
                <a:lnTo>
                  <a:pt x="429767" y="0"/>
                </a:lnTo>
                <a:lnTo>
                  <a:pt x="70598" y="118739"/>
                </a:lnTo>
                <a:lnTo>
                  <a:pt x="73588" y="127903"/>
                </a:lnTo>
                <a:lnTo>
                  <a:pt x="432815" y="9143"/>
                </a:lnTo>
                <a:lnTo>
                  <a:pt x="435863" y="6857"/>
                </a:lnTo>
                <a:close/>
              </a:path>
            </a:pathLst>
          </a:custGeom>
          <a:solidFill>
            <a:srgbClr val="800080"/>
          </a:solidFill>
        </p:spPr>
        <p:txBody>
          <a:bodyPr wrap="square" lIns="0" tIns="0" rIns="0" bIns="0" rtlCol="0"/>
          <a:lstStyle/>
          <a:p>
            <a:endParaRPr/>
          </a:p>
        </p:txBody>
      </p:sp>
      <p:sp>
        <p:nvSpPr>
          <p:cNvPr id="22" name="object 22"/>
          <p:cNvSpPr txBox="1"/>
          <p:nvPr/>
        </p:nvSpPr>
        <p:spPr>
          <a:xfrm>
            <a:off x="6265036" y="1304797"/>
            <a:ext cx="1267460" cy="194310"/>
          </a:xfrm>
          <a:prstGeom prst="rect">
            <a:avLst/>
          </a:prstGeom>
        </p:spPr>
        <p:txBody>
          <a:bodyPr vert="horz" wrap="square" lIns="0" tIns="0" rIns="0" bIns="0" rtlCol="0">
            <a:spAutoFit/>
          </a:bodyPr>
          <a:lstStyle/>
          <a:p>
            <a:pPr marL="12700">
              <a:lnSpc>
                <a:spcPct val="100000"/>
              </a:lnSpc>
            </a:pPr>
            <a:r>
              <a:rPr sz="1200" spc="-5" dirty="0">
                <a:latin typeface="Arial"/>
                <a:cs typeface="Arial"/>
              </a:rPr>
              <a:t>Inventario</a:t>
            </a:r>
            <a:r>
              <a:rPr sz="1200" spc="-45" dirty="0">
                <a:latin typeface="Arial"/>
                <a:cs typeface="Arial"/>
              </a:rPr>
              <a:t> </a:t>
            </a:r>
            <a:r>
              <a:rPr sz="1200" spc="-10" dirty="0">
                <a:latin typeface="Arial"/>
                <a:cs typeface="Arial"/>
              </a:rPr>
              <a:t>máximo</a:t>
            </a:r>
            <a:endParaRPr sz="1200">
              <a:latin typeface="Arial"/>
              <a:cs typeface="Arial"/>
            </a:endParaRPr>
          </a:p>
        </p:txBody>
      </p:sp>
      <p:sp>
        <p:nvSpPr>
          <p:cNvPr id="23" name="object 23"/>
          <p:cNvSpPr/>
          <p:nvPr/>
        </p:nvSpPr>
        <p:spPr>
          <a:xfrm>
            <a:off x="2322969" y="1529588"/>
            <a:ext cx="3676650" cy="961390"/>
          </a:xfrm>
          <a:custGeom>
            <a:avLst/>
            <a:gdLst/>
            <a:ahLst/>
            <a:cxnLst/>
            <a:rect l="l" t="t" r="r" b="b"/>
            <a:pathLst>
              <a:path w="3676650" h="961389">
                <a:moveTo>
                  <a:pt x="3602483" y="41551"/>
                </a:moveTo>
                <a:lnTo>
                  <a:pt x="3600540" y="32484"/>
                </a:lnTo>
                <a:lnTo>
                  <a:pt x="3393947" y="76962"/>
                </a:lnTo>
                <a:lnTo>
                  <a:pt x="3345154" y="87639"/>
                </a:lnTo>
                <a:lnTo>
                  <a:pt x="3296349" y="98270"/>
                </a:lnTo>
                <a:lnTo>
                  <a:pt x="3247533" y="108862"/>
                </a:lnTo>
                <a:lnTo>
                  <a:pt x="3198710" y="119421"/>
                </a:lnTo>
                <a:lnTo>
                  <a:pt x="3149880" y="129955"/>
                </a:lnTo>
                <a:lnTo>
                  <a:pt x="2905702" y="182493"/>
                </a:lnTo>
                <a:lnTo>
                  <a:pt x="2808051" y="203579"/>
                </a:lnTo>
                <a:lnTo>
                  <a:pt x="2759237" y="214165"/>
                </a:lnTo>
                <a:lnTo>
                  <a:pt x="2710434" y="224790"/>
                </a:lnTo>
                <a:lnTo>
                  <a:pt x="2175197" y="339220"/>
                </a:lnTo>
                <a:lnTo>
                  <a:pt x="2029205" y="370332"/>
                </a:lnTo>
                <a:lnTo>
                  <a:pt x="1876856" y="402683"/>
                </a:lnTo>
                <a:lnTo>
                  <a:pt x="1826063" y="413427"/>
                </a:lnTo>
                <a:lnTo>
                  <a:pt x="1775260" y="424119"/>
                </a:lnTo>
                <a:lnTo>
                  <a:pt x="1724443" y="434742"/>
                </a:lnTo>
                <a:lnTo>
                  <a:pt x="1673609" y="445277"/>
                </a:lnTo>
                <a:lnTo>
                  <a:pt x="1622754" y="455707"/>
                </a:lnTo>
                <a:lnTo>
                  <a:pt x="1571876" y="466012"/>
                </a:lnTo>
                <a:lnTo>
                  <a:pt x="1520969" y="476175"/>
                </a:lnTo>
                <a:lnTo>
                  <a:pt x="1470032" y="486177"/>
                </a:lnTo>
                <a:lnTo>
                  <a:pt x="1419061" y="495999"/>
                </a:lnTo>
                <a:lnTo>
                  <a:pt x="1368052" y="505624"/>
                </a:lnTo>
                <a:lnTo>
                  <a:pt x="1317003" y="515033"/>
                </a:lnTo>
                <a:lnTo>
                  <a:pt x="1265184" y="524334"/>
                </a:lnTo>
                <a:lnTo>
                  <a:pt x="1214767" y="533130"/>
                </a:lnTo>
                <a:lnTo>
                  <a:pt x="1163574" y="541782"/>
                </a:lnTo>
                <a:lnTo>
                  <a:pt x="1112874" y="550663"/>
                </a:lnTo>
                <a:lnTo>
                  <a:pt x="1062147" y="559494"/>
                </a:lnTo>
                <a:lnTo>
                  <a:pt x="1011425" y="568387"/>
                </a:lnTo>
                <a:lnTo>
                  <a:pt x="960738" y="577457"/>
                </a:lnTo>
                <a:lnTo>
                  <a:pt x="910118" y="586819"/>
                </a:lnTo>
                <a:lnTo>
                  <a:pt x="859597" y="596586"/>
                </a:lnTo>
                <a:lnTo>
                  <a:pt x="809206" y="606873"/>
                </a:lnTo>
                <a:lnTo>
                  <a:pt x="758976" y="617795"/>
                </a:lnTo>
                <a:lnTo>
                  <a:pt x="708939" y="629465"/>
                </a:lnTo>
                <a:lnTo>
                  <a:pt x="659127" y="641999"/>
                </a:lnTo>
                <a:lnTo>
                  <a:pt x="609570" y="655509"/>
                </a:lnTo>
                <a:lnTo>
                  <a:pt x="560300" y="670112"/>
                </a:lnTo>
                <a:lnTo>
                  <a:pt x="511349" y="685921"/>
                </a:lnTo>
                <a:lnTo>
                  <a:pt x="462747" y="703050"/>
                </a:lnTo>
                <a:lnTo>
                  <a:pt x="414527" y="721614"/>
                </a:lnTo>
                <a:lnTo>
                  <a:pt x="364516" y="742504"/>
                </a:lnTo>
                <a:lnTo>
                  <a:pt x="316298" y="764512"/>
                </a:lnTo>
                <a:lnTo>
                  <a:pt x="269544" y="787670"/>
                </a:lnTo>
                <a:lnTo>
                  <a:pt x="223930" y="812009"/>
                </a:lnTo>
                <a:lnTo>
                  <a:pt x="179129" y="837560"/>
                </a:lnTo>
                <a:lnTo>
                  <a:pt x="134814" y="864353"/>
                </a:lnTo>
                <a:lnTo>
                  <a:pt x="90659" y="892420"/>
                </a:lnTo>
                <a:lnTo>
                  <a:pt x="46338" y="921792"/>
                </a:lnTo>
                <a:lnTo>
                  <a:pt x="1524" y="952500"/>
                </a:lnTo>
                <a:lnTo>
                  <a:pt x="0" y="955548"/>
                </a:lnTo>
                <a:lnTo>
                  <a:pt x="762" y="958596"/>
                </a:lnTo>
                <a:lnTo>
                  <a:pt x="3810" y="960882"/>
                </a:lnTo>
                <a:lnTo>
                  <a:pt x="6857" y="960120"/>
                </a:lnTo>
                <a:lnTo>
                  <a:pt x="71368" y="916606"/>
                </a:lnTo>
                <a:lnTo>
                  <a:pt x="107832" y="892678"/>
                </a:lnTo>
                <a:lnTo>
                  <a:pt x="144672" y="869323"/>
                </a:lnTo>
                <a:lnTo>
                  <a:pt x="182117" y="846582"/>
                </a:lnTo>
                <a:lnTo>
                  <a:pt x="224906" y="822093"/>
                </a:lnTo>
                <a:lnTo>
                  <a:pt x="268033" y="799057"/>
                </a:lnTo>
                <a:lnTo>
                  <a:pt x="311827" y="777303"/>
                </a:lnTo>
                <a:lnTo>
                  <a:pt x="356615" y="756666"/>
                </a:lnTo>
                <a:lnTo>
                  <a:pt x="405286" y="735845"/>
                </a:lnTo>
                <a:lnTo>
                  <a:pt x="454284" y="716619"/>
                </a:lnTo>
                <a:lnTo>
                  <a:pt x="503597" y="698874"/>
                </a:lnTo>
                <a:lnTo>
                  <a:pt x="553215" y="682497"/>
                </a:lnTo>
                <a:lnTo>
                  <a:pt x="603126" y="667376"/>
                </a:lnTo>
                <a:lnTo>
                  <a:pt x="653321" y="653398"/>
                </a:lnTo>
                <a:lnTo>
                  <a:pt x="703787" y="640451"/>
                </a:lnTo>
                <a:lnTo>
                  <a:pt x="754515" y="628422"/>
                </a:lnTo>
                <a:lnTo>
                  <a:pt x="805493" y="617197"/>
                </a:lnTo>
                <a:lnTo>
                  <a:pt x="856710" y="606666"/>
                </a:lnTo>
                <a:lnTo>
                  <a:pt x="908155" y="596714"/>
                </a:lnTo>
                <a:lnTo>
                  <a:pt x="959818" y="587230"/>
                </a:lnTo>
                <a:lnTo>
                  <a:pt x="1011687" y="578101"/>
                </a:lnTo>
                <a:lnTo>
                  <a:pt x="1063752" y="569214"/>
                </a:lnTo>
                <a:lnTo>
                  <a:pt x="1114266" y="560502"/>
                </a:lnTo>
                <a:lnTo>
                  <a:pt x="1164669" y="551706"/>
                </a:lnTo>
                <a:lnTo>
                  <a:pt x="1214971" y="542817"/>
                </a:lnTo>
                <a:lnTo>
                  <a:pt x="1265184" y="533825"/>
                </a:lnTo>
                <a:lnTo>
                  <a:pt x="1315323" y="524720"/>
                </a:lnTo>
                <a:lnTo>
                  <a:pt x="1365397" y="515495"/>
                </a:lnTo>
                <a:lnTo>
                  <a:pt x="1415421" y="506139"/>
                </a:lnTo>
                <a:lnTo>
                  <a:pt x="1465406" y="496643"/>
                </a:lnTo>
                <a:lnTo>
                  <a:pt x="1515365" y="486997"/>
                </a:lnTo>
                <a:lnTo>
                  <a:pt x="1565310" y="477194"/>
                </a:lnTo>
                <a:lnTo>
                  <a:pt x="1615253" y="467223"/>
                </a:lnTo>
                <a:lnTo>
                  <a:pt x="1665207" y="457074"/>
                </a:lnTo>
                <a:lnTo>
                  <a:pt x="1715184" y="446740"/>
                </a:lnTo>
                <a:lnTo>
                  <a:pt x="1765196" y="436210"/>
                </a:lnTo>
                <a:lnTo>
                  <a:pt x="1815256" y="425476"/>
                </a:lnTo>
                <a:lnTo>
                  <a:pt x="1865376" y="414528"/>
                </a:lnTo>
                <a:lnTo>
                  <a:pt x="1965416" y="393381"/>
                </a:lnTo>
                <a:lnTo>
                  <a:pt x="2065444" y="372177"/>
                </a:lnTo>
                <a:lnTo>
                  <a:pt x="2165461" y="350918"/>
                </a:lnTo>
                <a:lnTo>
                  <a:pt x="2315468" y="318937"/>
                </a:lnTo>
                <a:lnTo>
                  <a:pt x="2465455" y="286854"/>
                </a:lnTo>
                <a:lnTo>
                  <a:pt x="2615422" y="254682"/>
                </a:lnTo>
                <a:lnTo>
                  <a:pt x="2815355" y="211670"/>
                </a:lnTo>
                <a:lnTo>
                  <a:pt x="3065239" y="157760"/>
                </a:lnTo>
                <a:lnTo>
                  <a:pt x="3602483" y="41551"/>
                </a:lnTo>
                <a:close/>
              </a:path>
              <a:path w="3676650" h="961389">
                <a:moveTo>
                  <a:pt x="3676649" y="21336"/>
                </a:moveTo>
                <a:lnTo>
                  <a:pt x="3593579" y="0"/>
                </a:lnTo>
                <a:lnTo>
                  <a:pt x="3600540" y="32484"/>
                </a:lnTo>
                <a:lnTo>
                  <a:pt x="3613391" y="29718"/>
                </a:lnTo>
                <a:lnTo>
                  <a:pt x="3617201" y="30480"/>
                </a:lnTo>
                <a:lnTo>
                  <a:pt x="3618738" y="33528"/>
                </a:lnTo>
                <a:lnTo>
                  <a:pt x="3618738" y="67393"/>
                </a:lnTo>
                <a:lnTo>
                  <a:pt x="3676649" y="21336"/>
                </a:lnTo>
                <a:close/>
              </a:path>
              <a:path w="3676650" h="961389">
                <a:moveTo>
                  <a:pt x="3618738" y="33528"/>
                </a:moveTo>
                <a:lnTo>
                  <a:pt x="3617201" y="30480"/>
                </a:lnTo>
                <a:lnTo>
                  <a:pt x="3613391" y="29718"/>
                </a:lnTo>
                <a:lnTo>
                  <a:pt x="3600540" y="32484"/>
                </a:lnTo>
                <a:lnTo>
                  <a:pt x="3602483" y="41551"/>
                </a:lnTo>
                <a:lnTo>
                  <a:pt x="3614915" y="38862"/>
                </a:lnTo>
                <a:lnTo>
                  <a:pt x="3617976" y="37338"/>
                </a:lnTo>
                <a:lnTo>
                  <a:pt x="3618738" y="33528"/>
                </a:lnTo>
                <a:close/>
              </a:path>
              <a:path w="3676650" h="961389">
                <a:moveTo>
                  <a:pt x="3618738" y="67393"/>
                </a:moveTo>
                <a:lnTo>
                  <a:pt x="3618738" y="33528"/>
                </a:lnTo>
                <a:lnTo>
                  <a:pt x="3617976" y="37338"/>
                </a:lnTo>
                <a:lnTo>
                  <a:pt x="3614915" y="38862"/>
                </a:lnTo>
                <a:lnTo>
                  <a:pt x="3602483" y="41551"/>
                </a:lnTo>
                <a:lnTo>
                  <a:pt x="3609581" y="74676"/>
                </a:lnTo>
                <a:lnTo>
                  <a:pt x="3618738" y="67393"/>
                </a:lnTo>
                <a:close/>
              </a:path>
            </a:pathLst>
          </a:custGeom>
          <a:solidFill>
            <a:srgbClr val="0000FF"/>
          </a:solidFill>
        </p:spPr>
        <p:txBody>
          <a:bodyPr wrap="square" lIns="0" tIns="0" rIns="0" bIns="0" rtlCol="0"/>
          <a:lstStyle/>
          <a:p>
            <a:endParaRPr/>
          </a:p>
        </p:txBody>
      </p:sp>
      <p:sp>
        <p:nvSpPr>
          <p:cNvPr id="24" name="object 24"/>
          <p:cNvSpPr/>
          <p:nvPr/>
        </p:nvSpPr>
        <p:spPr>
          <a:xfrm>
            <a:off x="4770513" y="1621789"/>
            <a:ext cx="1660525" cy="942340"/>
          </a:xfrm>
          <a:custGeom>
            <a:avLst/>
            <a:gdLst/>
            <a:ahLst/>
            <a:cxnLst/>
            <a:rect l="l" t="t" r="r" b="b"/>
            <a:pathLst>
              <a:path w="1660525" h="942339">
                <a:moveTo>
                  <a:pt x="1596866" y="41947"/>
                </a:moveTo>
                <a:lnTo>
                  <a:pt x="1592109" y="33500"/>
                </a:lnTo>
                <a:lnTo>
                  <a:pt x="1569707" y="45720"/>
                </a:lnTo>
                <a:lnTo>
                  <a:pt x="1536192" y="64770"/>
                </a:lnTo>
                <a:lnTo>
                  <a:pt x="1461516" y="106680"/>
                </a:lnTo>
                <a:lnTo>
                  <a:pt x="1416320" y="132526"/>
                </a:lnTo>
                <a:lnTo>
                  <a:pt x="2286" y="932688"/>
                </a:lnTo>
                <a:lnTo>
                  <a:pt x="0" y="935736"/>
                </a:lnTo>
                <a:lnTo>
                  <a:pt x="762" y="939546"/>
                </a:lnTo>
                <a:lnTo>
                  <a:pt x="3810" y="941832"/>
                </a:lnTo>
                <a:lnTo>
                  <a:pt x="6858" y="941070"/>
                </a:lnTo>
                <a:lnTo>
                  <a:pt x="265176" y="795528"/>
                </a:lnTo>
                <a:lnTo>
                  <a:pt x="1475221" y="110285"/>
                </a:lnTo>
                <a:lnTo>
                  <a:pt x="1596866" y="41947"/>
                </a:lnTo>
                <a:close/>
              </a:path>
              <a:path w="1660525" h="942339">
                <a:moveTo>
                  <a:pt x="1660385" y="0"/>
                </a:moveTo>
                <a:lnTo>
                  <a:pt x="1575816" y="4572"/>
                </a:lnTo>
                <a:lnTo>
                  <a:pt x="1592109" y="33500"/>
                </a:lnTo>
                <a:lnTo>
                  <a:pt x="1603235" y="27432"/>
                </a:lnTo>
                <a:lnTo>
                  <a:pt x="1606283" y="26670"/>
                </a:lnTo>
                <a:lnTo>
                  <a:pt x="1609344" y="28956"/>
                </a:lnTo>
                <a:lnTo>
                  <a:pt x="1610105" y="32766"/>
                </a:lnTo>
                <a:lnTo>
                  <a:pt x="1610105" y="65454"/>
                </a:lnTo>
                <a:lnTo>
                  <a:pt x="1613153" y="70866"/>
                </a:lnTo>
                <a:lnTo>
                  <a:pt x="1660385" y="0"/>
                </a:lnTo>
                <a:close/>
              </a:path>
              <a:path w="1660525" h="942339">
                <a:moveTo>
                  <a:pt x="1610105" y="32766"/>
                </a:moveTo>
                <a:lnTo>
                  <a:pt x="1609344" y="28956"/>
                </a:lnTo>
                <a:lnTo>
                  <a:pt x="1606283" y="26670"/>
                </a:lnTo>
                <a:lnTo>
                  <a:pt x="1603235" y="27432"/>
                </a:lnTo>
                <a:lnTo>
                  <a:pt x="1592109" y="33500"/>
                </a:lnTo>
                <a:lnTo>
                  <a:pt x="1596866" y="41947"/>
                </a:lnTo>
                <a:lnTo>
                  <a:pt x="1607807" y="35814"/>
                </a:lnTo>
                <a:lnTo>
                  <a:pt x="1610105" y="32766"/>
                </a:lnTo>
                <a:close/>
              </a:path>
              <a:path w="1660525" h="942339">
                <a:moveTo>
                  <a:pt x="1610105" y="65454"/>
                </a:moveTo>
                <a:lnTo>
                  <a:pt x="1610105" y="32766"/>
                </a:lnTo>
                <a:lnTo>
                  <a:pt x="1607807" y="35814"/>
                </a:lnTo>
                <a:lnTo>
                  <a:pt x="1596866" y="41947"/>
                </a:lnTo>
                <a:lnTo>
                  <a:pt x="1610105" y="65454"/>
                </a:lnTo>
                <a:close/>
              </a:path>
            </a:pathLst>
          </a:custGeom>
          <a:solidFill>
            <a:srgbClr val="0000FF"/>
          </a:solidFill>
        </p:spPr>
        <p:txBody>
          <a:bodyPr wrap="square" lIns="0" tIns="0" rIns="0" bIns="0" rtlCol="0"/>
          <a:lstStyle/>
          <a:p>
            <a:endParaRPr/>
          </a:p>
        </p:txBody>
      </p:sp>
      <p:sp>
        <p:nvSpPr>
          <p:cNvPr id="25" name="object 25"/>
          <p:cNvSpPr/>
          <p:nvPr/>
        </p:nvSpPr>
        <p:spPr>
          <a:xfrm>
            <a:off x="7211186" y="1693417"/>
            <a:ext cx="306070" cy="870585"/>
          </a:xfrm>
          <a:custGeom>
            <a:avLst/>
            <a:gdLst/>
            <a:ahLst/>
            <a:cxnLst/>
            <a:rect l="l" t="t" r="r" b="b"/>
            <a:pathLst>
              <a:path w="306070" h="870585">
                <a:moveTo>
                  <a:pt x="72390" y="60198"/>
                </a:moveTo>
                <a:lnTo>
                  <a:pt x="12204" y="0"/>
                </a:lnTo>
                <a:lnTo>
                  <a:pt x="0" y="84581"/>
                </a:lnTo>
                <a:lnTo>
                  <a:pt x="27444" y="75337"/>
                </a:lnTo>
                <a:lnTo>
                  <a:pt x="27444" y="61721"/>
                </a:lnTo>
                <a:lnTo>
                  <a:pt x="28206" y="57912"/>
                </a:lnTo>
                <a:lnTo>
                  <a:pt x="30492" y="55625"/>
                </a:lnTo>
                <a:lnTo>
                  <a:pt x="34290" y="56387"/>
                </a:lnTo>
                <a:lnTo>
                  <a:pt x="36576" y="58674"/>
                </a:lnTo>
                <a:lnTo>
                  <a:pt x="40654" y="70887"/>
                </a:lnTo>
                <a:lnTo>
                  <a:pt x="72390" y="60198"/>
                </a:lnTo>
                <a:close/>
              </a:path>
              <a:path w="306070" h="870585">
                <a:moveTo>
                  <a:pt x="40654" y="70887"/>
                </a:moveTo>
                <a:lnTo>
                  <a:pt x="36576" y="58674"/>
                </a:lnTo>
                <a:lnTo>
                  <a:pt x="34290" y="56387"/>
                </a:lnTo>
                <a:lnTo>
                  <a:pt x="30492" y="55625"/>
                </a:lnTo>
                <a:lnTo>
                  <a:pt x="28206" y="57912"/>
                </a:lnTo>
                <a:lnTo>
                  <a:pt x="27444" y="61721"/>
                </a:lnTo>
                <a:lnTo>
                  <a:pt x="31531" y="73960"/>
                </a:lnTo>
                <a:lnTo>
                  <a:pt x="40654" y="70887"/>
                </a:lnTo>
                <a:close/>
              </a:path>
              <a:path w="306070" h="870585">
                <a:moveTo>
                  <a:pt x="31531" y="73960"/>
                </a:moveTo>
                <a:lnTo>
                  <a:pt x="27444" y="61721"/>
                </a:lnTo>
                <a:lnTo>
                  <a:pt x="27444" y="75337"/>
                </a:lnTo>
                <a:lnTo>
                  <a:pt x="31531" y="73960"/>
                </a:lnTo>
                <a:close/>
              </a:path>
              <a:path w="306070" h="870585">
                <a:moveTo>
                  <a:pt x="305562" y="867156"/>
                </a:moveTo>
                <a:lnTo>
                  <a:pt x="305562" y="864107"/>
                </a:lnTo>
                <a:lnTo>
                  <a:pt x="40654" y="70887"/>
                </a:lnTo>
                <a:lnTo>
                  <a:pt x="31531" y="73960"/>
                </a:lnTo>
                <a:lnTo>
                  <a:pt x="296430" y="867156"/>
                </a:lnTo>
                <a:lnTo>
                  <a:pt x="298716" y="869442"/>
                </a:lnTo>
                <a:lnTo>
                  <a:pt x="302514" y="870204"/>
                </a:lnTo>
                <a:lnTo>
                  <a:pt x="305562" y="867156"/>
                </a:lnTo>
                <a:close/>
              </a:path>
            </a:pathLst>
          </a:custGeom>
          <a:solidFill>
            <a:srgbClr val="0000FF"/>
          </a:solidFill>
        </p:spPr>
        <p:txBody>
          <a:bodyPr wrap="square" lIns="0" tIns="0" rIns="0" bIns="0" rtlCol="0"/>
          <a:lstStyle/>
          <a:p>
            <a:endParaRPr/>
          </a:p>
        </p:txBody>
      </p:sp>
      <p:sp>
        <p:nvSpPr>
          <p:cNvPr id="26" name="object 26"/>
          <p:cNvSpPr txBox="1"/>
          <p:nvPr/>
        </p:nvSpPr>
        <p:spPr>
          <a:xfrm>
            <a:off x="274961" y="1233170"/>
            <a:ext cx="683895" cy="376555"/>
          </a:xfrm>
          <a:prstGeom prst="rect">
            <a:avLst/>
          </a:prstGeom>
        </p:spPr>
        <p:txBody>
          <a:bodyPr vert="horz" wrap="square" lIns="0" tIns="0" rIns="0" bIns="0" rtlCol="0">
            <a:spAutoFit/>
          </a:bodyPr>
          <a:lstStyle/>
          <a:p>
            <a:pPr marL="12700" marR="5080" indent="38100">
              <a:lnSpc>
                <a:spcPct val="100000"/>
              </a:lnSpc>
            </a:pPr>
            <a:r>
              <a:rPr sz="1200" spc="-5" dirty="0">
                <a:latin typeface="Arial"/>
                <a:cs typeface="Arial"/>
              </a:rPr>
              <a:t>Nivel </a:t>
            </a:r>
            <a:r>
              <a:rPr sz="1200" spc="-10" dirty="0">
                <a:latin typeface="Arial"/>
                <a:cs typeface="Arial"/>
              </a:rPr>
              <a:t>del  inventario</a:t>
            </a:r>
            <a:endParaRPr sz="1200">
              <a:latin typeface="Arial"/>
              <a:cs typeface="Arial"/>
            </a:endParaRPr>
          </a:p>
        </p:txBody>
      </p:sp>
      <p:sp>
        <p:nvSpPr>
          <p:cNvPr id="27" name="object 27"/>
          <p:cNvSpPr txBox="1"/>
          <p:nvPr/>
        </p:nvSpPr>
        <p:spPr>
          <a:xfrm>
            <a:off x="5081894" y="3536695"/>
            <a:ext cx="2947670" cy="557530"/>
          </a:xfrm>
          <a:prstGeom prst="rect">
            <a:avLst/>
          </a:prstGeom>
        </p:spPr>
        <p:txBody>
          <a:bodyPr vert="horz" wrap="square" lIns="0" tIns="0" rIns="0" bIns="0" rtlCol="0">
            <a:spAutoFit/>
          </a:bodyPr>
          <a:lstStyle/>
          <a:p>
            <a:pPr marR="256540" algn="r">
              <a:lnSpc>
                <a:spcPct val="100000"/>
              </a:lnSpc>
            </a:pPr>
            <a:r>
              <a:rPr sz="1200" spc="-10" dirty="0">
                <a:latin typeface="Arial"/>
                <a:cs typeface="Arial"/>
              </a:rPr>
              <a:t>Tiempo</a:t>
            </a:r>
            <a:endParaRPr sz="1200">
              <a:latin typeface="Arial"/>
              <a:cs typeface="Arial"/>
            </a:endParaRPr>
          </a:p>
          <a:p>
            <a:pPr marL="12700">
              <a:lnSpc>
                <a:spcPct val="100000"/>
              </a:lnSpc>
              <a:spcBef>
                <a:spcPts val="705"/>
              </a:spcBef>
            </a:pPr>
            <a:r>
              <a:rPr sz="1800" spc="-5" dirty="0">
                <a:latin typeface="Arial"/>
                <a:cs typeface="Arial"/>
              </a:rPr>
              <a:t>CAIT </a:t>
            </a:r>
            <a:r>
              <a:rPr sz="1800" dirty="0">
                <a:latin typeface="Arial"/>
                <a:cs typeface="Arial"/>
              </a:rPr>
              <a:t>= S x D/Q + </a:t>
            </a:r>
            <a:r>
              <a:rPr sz="1800" spc="-5" dirty="0">
                <a:latin typeface="Arial"/>
                <a:cs typeface="Arial"/>
              </a:rPr>
              <a:t>C </a:t>
            </a:r>
            <a:r>
              <a:rPr sz="1800" dirty="0">
                <a:latin typeface="Arial"/>
                <a:cs typeface="Arial"/>
              </a:rPr>
              <a:t>x I x</a:t>
            </a:r>
            <a:r>
              <a:rPr sz="1800" spc="-120" dirty="0">
                <a:latin typeface="Arial"/>
                <a:cs typeface="Arial"/>
              </a:rPr>
              <a:t> </a:t>
            </a:r>
            <a:r>
              <a:rPr sz="1800" spc="-5" dirty="0">
                <a:latin typeface="Arial"/>
                <a:cs typeface="Arial"/>
              </a:rPr>
              <a:t>Q/2</a:t>
            </a:r>
            <a:endParaRPr sz="1800">
              <a:latin typeface="Arial"/>
              <a:cs typeface="Arial"/>
            </a:endParaRPr>
          </a:p>
        </p:txBody>
      </p:sp>
      <p:sp>
        <p:nvSpPr>
          <p:cNvPr id="28" name="object 28"/>
          <p:cNvSpPr/>
          <p:nvPr/>
        </p:nvSpPr>
        <p:spPr>
          <a:xfrm>
            <a:off x="4991493" y="6159500"/>
            <a:ext cx="80010" cy="444500"/>
          </a:xfrm>
          <a:custGeom>
            <a:avLst/>
            <a:gdLst/>
            <a:ahLst/>
            <a:cxnLst/>
            <a:rect l="l" t="t" r="r" b="b"/>
            <a:pathLst>
              <a:path w="80010" h="444500">
                <a:moveTo>
                  <a:pt x="0" y="287274"/>
                </a:moveTo>
                <a:lnTo>
                  <a:pt x="17769" y="343436"/>
                </a:lnTo>
                <a:lnTo>
                  <a:pt x="34808" y="392942"/>
                </a:lnTo>
                <a:lnTo>
                  <a:pt x="50200" y="428768"/>
                </a:lnTo>
                <a:lnTo>
                  <a:pt x="63032" y="443892"/>
                </a:lnTo>
                <a:lnTo>
                  <a:pt x="72389" y="431292"/>
                </a:lnTo>
                <a:lnTo>
                  <a:pt x="76027" y="410380"/>
                </a:lnTo>
                <a:lnTo>
                  <a:pt x="78404" y="379935"/>
                </a:lnTo>
                <a:lnTo>
                  <a:pt x="79671" y="341150"/>
                </a:lnTo>
                <a:lnTo>
                  <a:pt x="79978" y="295214"/>
                </a:lnTo>
                <a:lnTo>
                  <a:pt x="79476" y="243321"/>
                </a:lnTo>
                <a:lnTo>
                  <a:pt x="78316" y="186661"/>
                </a:lnTo>
                <a:lnTo>
                  <a:pt x="76648" y="126427"/>
                </a:lnTo>
                <a:lnTo>
                  <a:pt x="74622" y="63809"/>
                </a:lnTo>
                <a:lnTo>
                  <a:pt x="72389" y="0"/>
                </a:lnTo>
              </a:path>
            </a:pathLst>
          </a:custGeom>
          <a:ln w="9525">
            <a:solidFill>
              <a:srgbClr val="000000"/>
            </a:solidFill>
          </a:ln>
        </p:spPr>
        <p:txBody>
          <a:bodyPr wrap="square" lIns="0" tIns="0" rIns="0" bIns="0" rtlCol="0"/>
          <a:lstStyle/>
          <a:p>
            <a:endParaRPr/>
          </a:p>
        </p:txBody>
      </p:sp>
      <p:sp>
        <p:nvSpPr>
          <p:cNvPr id="29" name="object 29"/>
          <p:cNvSpPr/>
          <p:nvPr/>
        </p:nvSpPr>
        <p:spPr>
          <a:xfrm>
            <a:off x="5063883" y="6159500"/>
            <a:ext cx="2735580" cy="0"/>
          </a:xfrm>
          <a:custGeom>
            <a:avLst/>
            <a:gdLst/>
            <a:ahLst/>
            <a:cxnLst/>
            <a:rect l="l" t="t" r="r" b="b"/>
            <a:pathLst>
              <a:path w="2735579">
                <a:moveTo>
                  <a:pt x="0" y="0"/>
                </a:moveTo>
                <a:lnTo>
                  <a:pt x="2735567" y="0"/>
                </a:lnTo>
              </a:path>
            </a:pathLst>
          </a:custGeom>
          <a:ln w="9525">
            <a:solidFill>
              <a:srgbClr val="000000"/>
            </a:solidFill>
          </a:ln>
        </p:spPr>
        <p:txBody>
          <a:bodyPr wrap="square" lIns="0" tIns="0" rIns="0" bIns="0" rtlCol="0"/>
          <a:lstStyle/>
          <a:p>
            <a:endParaRPr/>
          </a:p>
        </p:txBody>
      </p:sp>
      <p:sp>
        <p:nvSpPr>
          <p:cNvPr id="30" name="object 30"/>
          <p:cNvSpPr/>
          <p:nvPr/>
        </p:nvSpPr>
        <p:spPr>
          <a:xfrm>
            <a:off x="4770513" y="3888740"/>
            <a:ext cx="220979" cy="76200"/>
          </a:xfrm>
          <a:custGeom>
            <a:avLst/>
            <a:gdLst/>
            <a:ahLst/>
            <a:cxnLst/>
            <a:rect l="l" t="t" r="r" b="b"/>
            <a:pathLst>
              <a:path w="220979" h="76200">
                <a:moveTo>
                  <a:pt x="162306" y="38100"/>
                </a:moveTo>
                <a:lnTo>
                  <a:pt x="160782" y="35051"/>
                </a:lnTo>
                <a:lnTo>
                  <a:pt x="156972" y="33527"/>
                </a:lnTo>
                <a:lnTo>
                  <a:pt x="4572" y="33527"/>
                </a:lnTo>
                <a:lnTo>
                  <a:pt x="1524" y="35051"/>
                </a:lnTo>
                <a:lnTo>
                  <a:pt x="0" y="38100"/>
                </a:lnTo>
                <a:lnTo>
                  <a:pt x="1524" y="41910"/>
                </a:lnTo>
                <a:lnTo>
                  <a:pt x="4572" y="43434"/>
                </a:lnTo>
                <a:lnTo>
                  <a:pt x="156972" y="43434"/>
                </a:lnTo>
                <a:lnTo>
                  <a:pt x="160782" y="41910"/>
                </a:lnTo>
                <a:lnTo>
                  <a:pt x="162306" y="38100"/>
                </a:lnTo>
                <a:close/>
              </a:path>
              <a:path w="220979" h="76200">
                <a:moveTo>
                  <a:pt x="220980" y="38100"/>
                </a:moveTo>
                <a:lnTo>
                  <a:pt x="144780" y="0"/>
                </a:lnTo>
                <a:lnTo>
                  <a:pt x="144780" y="33527"/>
                </a:lnTo>
                <a:lnTo>
                  <a:pt x="156972" y="33527"/>
                </a:lnTo>
                <a:lnTo>
                  <a:pt x="160782" y="35051"/>
                </a:lnTo>
                <a:lnTo>
                  <a:pt x="162306" y="38100"/>
                </a:lnTo>
                <a:lnTo>
                  <a:pt x="162306" y="67437"/>
                </a:lnTo>
                <a:lnTo>
                  <a:pt x="220980" y="38100"/>
                </a:lnTo>
                <a:close/>
              </a:path>
              <a:path w="220979" h="76200">
                <a:moveTo>
                  <a:pt x="162306" y="67437"/>
                </a:moveTo>
                <a:lnTo>
                  <a:pt x="162306" y="38100"/>
                </a:lnTo>
                <a:lnTo>
                  <a:pt x="160782" y="41910"/>
                </a:lnTo>
                <a:lnTo>
                  <a:pt x="156972" y="43434"/>
                </a:lnTo>
                <a:lnTo>
                  <a:pt x="144780" y="43434"/>
                </a:lnTo>
                <a:lnTo>
                  <a:pt x="144780" y="76200"/>
                </a:lnTo>
                <a:lnTo>
                  <a:pt x="162306" y="67437"/>
                </a:lnTo>
                <a:close/>
              </a:path>
            </a:pathLst>
          </a:custGeom>
          <a:solidFill>
            <a:srgbClr val="000000"/>
          </a:solidFill>
        </p:spPr>
        <p:txBody>
          <a:bodyPr wrap="square" lIns="0" tIns="0" rIns="0" bIns="0" rtlCol="0"/>
          <a:lstStyle/>
          <a:p>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65021" y="346964"/>
            <a:ext cx="6271260" cy="740410"/>
          </a:xfrm>
          <a:prstGeom prst="rect">
            <a:avLst/>
          </a:prstGeom>
        </p:spPr>
        <p:txBody>
          <a:bodyPr vert="horz" wrap="square" lIns="0" tIns="0" rIns="0" bIns="0" rtlCol="0">
            <a:spAutoFit/>
          </a:bodyPr>
          <a:lstStyle/>
          <a:p>
            <a:pPr algn="ctr">
              <a:lnSpc>
                <a:spcPts val="2875"/>
              </a:lnSpc>
            </a:pPr>
            <a:r>
              <a:rPr spc="-5" dirty="0"/>
              <a:t>Teoría del Lote</a:t>
            </a:r>
            <a:r>
              <a:rPr spc="-90" dirty="0"/>
              <a:t> </a:t>
            </a:r>
            <a:r>
              <a:rPr spc="-5" dirty="0"/>
              <a:t>Económico</a:t>
            </a:r>
          </a:p>
          <a:p>
            <a:pPr algn="ctr">
              <a:lnSpc>
                <a:spcPts val="2875"/>
              </a:lnSpc>
            </a:pPr>
            <a:r>
              <a:rPr spc="-5" dirty="0"/>
              <a:t>Modelo de Q* para sistemas de</a:t>
            </a:r>
            <a:r>
              <a:rPr spc="-75" dirty="0"/>
              <a:t> </a:t>
            </a:r>
            <a:r>
              <a:rPr spc="-5" dirty="0"/>
              <a:t>producción</a:t>
            </a:r>
          </a:p>
        </p:txBody>
      </p:sp>
      <p:sp>
        <p:nvSpPr>
          <p:cNvPr id="3" name="object 3"/>
          <p:cNvSpPr txBox="1"/>
          <p:nvPr/>
        </p:nvSpPr>
        <p:spPr>
          <a:xfrm>
            <a:off x="949401" y="1590547"/>
            <a:ext cx="7668895" cy="4747838"/>
          </a:xfrm>
          <a:prstGeom prst="rect">
            <a:avLst/>
          </a:prstGeom>
        </p:spPr>
        <p:txBody>
          <a:bodyPr vert="horz" wrap="square" lIns="0" tIns="0" rIns="0" bIns="0" rtlCol="0">
            <a:spAutoFit/>
          </a:bodyPr>
          <a:lstStyle/>
          <a:p>
            <a:pPr marL="12700" marR="5080" indent="36830" algn="just">
              <a:lnSpc>
                <a:spcPct val="100000"/>
              </a:lnSpc>
            </a:pPr>
            <a:r>
              <a:rPr sz="1800" spc="-5" dirty="0">
                <a:solidFill>
                  <a:srgbClr val="009A9A"/>
                </a:solidFill>
                <a:latin typeface="Arial"/>
                <a:cs typeface="Arial"/>
              </a:rPr>
              <a:t>Ejemplo </a:t>
            </a:r>
            <a:r>
              <a:rPr sz="1800" dirty="0">
                <a:solidFill>
                  <a:srgbClr val="009A9A"/>
                </a:solidFill>
                <a:latin typeface="Arial"/>
                <a:cs typeface="Arial"/>
              </a:rPr>
              <a:t>V</a:t>
            </a:r>
            <a:r>
              <a:rPr sz="1800" dirty="0">
                <a:latin typeface="Arial"/>
                <a:cs typeface="Arial"/>
              </a:rPr>
              <a:t>: </a:t>
            </a:r>
            <a:r>
              <a:rPr sz="1800" spc="-5" dirty="0">
                <a:latin typeface="Arial"/>
                <a:cs typeface="Arial"/>
              </a:rPr>
              <a:t>Nathan Manufacturing, </a:t>
            </a:r>
            <a:r>
              <a:rPr sz="1800" dirty="0">
                <a:latin typeface="Arial"/>
                <a:cs typeface="Arial"/>
              </a:rPr>
              <a:t>Inc., </a:t>
            </a:r>
            <a:r>
              <a:rPr sz="1800" spc="-5" dirty="0">
                <a:latin typeface="Arial"/>
                <a:cs typeface="Arial"/>
              </a:rPr>
              <a:t>produce </a:t>
            </a:r>
            <a:r>
              <a:rPr sz="1800" dirty="0">
                <a:latin typeface="Arial"/>
                <a:cs typeface="Arial"/>
              </a:rPr>
              <a:t>y </a:t>
            </a:r>
            <a:r>
              <a:rPr sz="1800" spc="-5" dirty="0">
                <a:latin typeface="Arial"/>
                <a:cs typeface="Arial"/>
              </a:rPr>
              <a:t>vende tapones  especiales para el mercado de refacciones de automóviles. De acuerdo al  pronóstico de Nathan, el próximo año habrá una demanda de 1.000  unidades, con una demanda promedio de 4 unidades por día. No </a:t>
            </a:r>
            <a:r>
              <a:rPr sz="1800" spc="-10" dirty="0">
                <a:latin typeface="Arial"/>
                <a:cs typeface="Arial"/>
              </a:rPr>
              <a:t>obstante,  </a:t>
            </a:r>
            <a:r>
              <a:rPr sz="1800" spc="-5" dirty="0">
                <a:latin typeface="Arial"/>
                <a:cs typeface="Arial"/>
              </a:rPr>
              <a:t>como el proceso de producción es </a:t>
            </a:r>
            <a:r>
              <a:rPr sz="1800" dirty="0">
                <a:latin typeface="Arial"/>
                <a:cs typeface="Arial"/>
              </a:rPr>
              <a:t>más </a:t>
            </a:r>
            <a:r>
              <a:rPr sz="1800" spc="-5" dirty="0">
                <a:latin typeface="Arial"/>
                <a:cs typeface="Arial"/>
              </a:rPr>
              <a:t>eficiente en 8 unidades al día, pero  utiliza sólo 4 al día. Con los siguientes valores, encuentre el número </a:t>
            </a:r>
            <a:r>
              <a:rPr sz="1800" spc="-10" dirty="0">
                <a:latin typeface="Arial"/>
                <a:cs typeface="Arial"/>
              </a:rPr>
              <a:t>óptimo  </a:t>
            </a:r>
            <a:r>
              <a:rPr sz="1800" spc="-5" dirty="0">
                <a:latin typeface="Arial"/>
                <a:cs typeface="Arial"/>
              </a:rPr>
              <a:t>de unidades por lote. (Nota: Esta planta programa la producción de </a:t>
            </a:r>
            <a:r>
              <a:rPr sz="1800" spc="-10" dirty="0">
                <a:latin typeface="Arial"/>
                <a:cs typeface="Arial"/>
              </a:rPr>
              <a:t>estos  </a:t>
            </a:r>
            <a:r>
              <a:rPr sz="1800" spc="-5" dirty="0">
                <a:latin typeface="Arial"/>
                <a:cs typeface="Arial"/>
              </a:rPr>
              <a:t>tapones sólo cuando se necesitan; el taller opera 250 días al</a:t>
            </a:r>
            <a:r>
              <a:rPr sz="1800" spc="10" dirty="0">
                <a:latin typeface="Arial"/>
                <a:cs typeface="Arial"/>
              </a:rPr>
              <a:t> </a:t>
            </a:r>
            <a:r>
              <a:rPr sz="1800" spc="-10" dirty="0">
                <a:latin typeface="Arial"/>
                <a:cs typeface="Arial"/>
              </a:rPr>
              <a:t>año.)</a:t>
            </a:r>
            <a:endParaRPr sz="1800" dirty="0">
              <a:latin typeface="Arial"/>
              <a:cs typeface="Arial"/>
            </a:endParaRPr>
          </a:p>
          <a:p>
            <a:pPr>
              <a:lnSpc>
                <a:spcPct val="100000"/>
              </a:lnSpc>
            </a:pPr>
            <a:endParaRPr sz="1800" dirty="0">
              <a:latin typeface="Times New Roman"/>
              <a:cs typeface="Times New Roman"/>
            </a:endParaRPr>
          </a:p>
          <a:p>
            <a:pPr marL="2412365" marR="3259454">
              <a:lnSpc>
                <a:spcPct val="150600"/>
              </a:lnSpc>
              <a:spcBef>
                <a:spcPts val="1175"/>
              </a:spcBef>
            </a:pPr>
            <a:r>
              <a:rPr sz="1800" spc="-5" dirty="0">
                <a:latin typeface="Arial"/>
                <a:cs typeface="Arial"/>
              </a:rPr>
              <a:t>D </a:t>
            </a:r>
            <a:r>
              <a:rPr sz="1800" dirty="0">
                <a:latin typeface="Arial"/>
                <a:cs typeface="Arial"/>
              </a:rPr>
              <a:t>= </a:t>
            </a:r>
            <a:r>
              <a:rPr sz="1800" spc="-5" dirty="0">
                <a:latin typeface="Arial"/>
                <a:cs typeface="Arial"/>
              </a:rPr>
              <a:t>1.000</a:t>
            </a:r>
            <a:r>
              <a:rPr sz="1800" spc="-45" dirty="0">
                <a:latin typeface="Arial"/>
                <a:cs typeface="Arial"/>
              </a:rPr>
              <a:t> </a:t>
            </a:r>
            <a:r>
              <a:rPr sz="1800" spc="-5" dirty="0">
                <a:latin typeface="Arial"/>
                <a:cs typeface="Arial"/>
              </a:rPr>
              <a:t>unidades  </a:t>
            </a:r>
            <a:r>
              <a:rPr sz="1800" dirty="0">
                <a:latin typeface="Arial"/>
                <a:cs typeface="Arial"/>
              </a:rPr>
              <a:t>S =</a:t>
            </a:r>
            <a:r>
              <a:rPr sz="1800" spc="-100" dirty="0">
                <a:latin typeface="Arial"/>
                <a:cs typeface="Arial"/>
              </a:rPr>
              <a:t> </a:t>
            </a:r>
            <a:r>
              <a:rPr sz="1800" spc="-10" dirty="0">
                <a:latin typeface="Arial"/>
                <a:cs typeface="Arial"/>
              </a:rPr>
              <a:t>$10</a:t>
            </a:r>
            <a:endParaRPr sz="1800" dirty="0">
              <a:latin typeface="Arial"/>
              <a:cs typeface="Arial"/>
            </a:endParaRPr>
          </a:p>
          <a:p>
            <a:pPr marL="2413000" marR="2053589">
              <a:lnSpc>
                <a:spcPts val="3250"/>
              </a:lnSpc>
              <a:spcBef>
                <a:spcPts val="285"/>
              </a:spcBef>
            </a:pPr>
            <a:r>
              <a:rPr sz="1800" spc="-5" dirty="0">
                <a:latin typeface="Arial"/>
                <a:cs typeface="Arial"/>
              </a:rPr>
              <a:t>C </a:t>
            </a:r>
            <a:r>
              <a:rPr sz="1800" dirty="0">
                <a:latin typeface="Arial"/>
                <a:cs typeface="Arial"/>
              </a:rPr>
              <a:t>x I = </a:t>
            </a:r>
            <a:r>
              <a:rPr sz="1800" spc="-5" dirty="0">
                <a:latin typeface="Arial"/>
                <a:cs typeface="Arial"/>
              </a:rPr>
              <a:t>$ 0.50 por unidad al año  p </a:t>
            </a:r>
            <a:r>
              <a:rPr sz="1800" dirty="0">
                <a:latin typeface="Arial"/>
                <a:cs typeface="Arial"/>
              </a:rPr>
              <a:t>= </a:t>
            </a:r>
            <a:r>
              <a:rPr sz="1800" spc="-5" dirty="0">
                <a:latin typeface="Arial"/>
                <a:cs typeface="Arial"/>
              </a:rPr>
              <a:t>8 unidades al</a:t>
            </a:r>
            <a:r>
              <a:rPr sz="1800" spc="-80" dirty="0">
                <a:latin typeface="Arial"/>
                <a:cs typeface="Arial"/>
              </a:rPr>
              <a:t> </a:t>
            </a:r>
            <a:r>
              <a:rPr sz="1800" spc="-10" dirty="0">
                <a:latin typeface="Arial"/>
                <a:cs typeface="Arial"/>
              </a:rPr>
              <a:t>año</a:t>
            </a:r>
            <a:endParaRPr sz="1800" dirty="0">
              <a:latin typeface="Arial"/>
              <a:cs typeface="Arial"/>
            </a:endParaRPr>
          </a:p>
          <a:p>
            <a:pPr marL="2413000">
              <a:lnSpc>
                <a:spcPct val="100000"/>
              </a:lnSpc>
              <a:spcBef>
                <a:spcPts val="800"/>
              </a:spcBef>
            </a:pPr>
            <a:r>
              <a:rPr sz="1800" spc="-5" dirty="0">
                <a:latin typeface="Arial"/>
                <a:cs typeface="Arial"/>
              </a:rPr>
              <a:t>d </a:t>
            </a:r>
            <a:r>
              <a:rPr sz="1800" dirty="0">
                <a:latin typeface="Arial"/>
                <a:cs typeface="Arial"/>
              </a:rPr>
              <a:t>= </a:t>
            </a:r>
            <a:r>
              <a:rPr sz="1800" spc="-5" dirty="0">
                <a:latin typeface="Arial"/>
                <a:cs typeface="Arial"/>
              </a:rPr>
              <a:t>4 unidades al</a:t>
            </a:r>
            <a:r>
              <a:rPr sz="1800" spc="-80" dirty="0">
                <a:latin typeface="Arial"/>
                <a:cs typeface="Arial"/>
              </a:rPr>
              <a:t> </a:t>
            </a:r>
            <a:r>
              <a:rPr sz="1800" spc="-10" dirty="0">
                <a:latin typeface="Arial"/>
                <a:cs typeface="Arial"/>
              </a:rPr>
              <a:t>año</a:t>
            </a:r>
            <a:endParaRPr sz="1800" dirty="0">
              <a:latin typeface="Arial"/>
              <a:cs typeface="Aria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730625" y="563371"/>
            <a:ext cx="1938655" cy="740410"/>
          </a:xfrm>
          <a:prstGeom prst="rect">
            <a:avLst/>
          </a:prstGeom>
        </p:spPr>
        <p:txBody>
          <a:bodyPr vert="horz" wrap="square" lIns="0" tIns="0" rIns="0" bIns="0" rtlCol="0">
            <a:spAutoFit/>
          </a:bodyPr>
          <a:lstStyle/>
          <a:p>
            <a:pPr marL="12700" marR="5080" indent="143510">
              <a:lnSpc>
                <a:spcPct val="100000"/>
              </a:lnSpc>
            </a:pPr>
            <a:r>
              <a:rPr spc="-5" dirty="0"/>
              <a:t>Inventarios  Análisis</a:t>
            </a:r>
            <a:r>
              <a:rPr spc="-90" dirty="0"/>
              <a:t> </a:t>
            </a:r>
            <a:r>
              <a:rPr spc="-10" dirty="0"/>
              <a:t>ABC</a:t>
            </a:r>
          </a:p>
        </p:txBody>
      </p:sp>
      <p:sp>
        <p:nvSpPr>
          <p:cNvPr id="3" name="object 3"/>
          <p:cNvSpPr txBox="1"/>
          <p:nvPr/>
        </p:nvSpPr>
        <p:spPr>
          <a:xfrm>
            <a:off x="390582" y="1663953"/>
            <a:ext cx="8101330" cy="4706417"/>
          </a:xfrm>
          <a:prstGeom prst="rect">
            <a:avLst/>
          </a:prstGeom>
        </p:spPr>
        <p:txBody>
          <a:bodyPr vert="horz" wrap="square" lIns="0" tIns="0" rIns="0" bIns="0" rtlCol="0">
            <a:spAutoFit/>
          </a:bodyPr>
          <a:lstStyle/>
          <a:p>
            <a:pPr marL="12700" marR="34290" algn="just">
              <a:lnSpc>
                <a:spcPct val="100000"/>
              </a:lnSpc>
            </a:pPr>
            <a:r>
              <a:rPr sz="1600" spc="-5" dirty="0">
                <a:latin typeface="Arial"/>
                <a:cs typeface="Arial"/>
              </a:rPr>
              <a:t>El </a:t>
            </a:r>
            <a:r>
              <a:rPr sz="1600" spc="-5" dirty="0">
                <a:solidFill>
                  <a:srgbClr val="0000FF"/>
                </a:solidFill>
                <a:latin typeface="Arial"/>
                <a:cs typeface="Arial"/>
              </a:rPr>
              <a:t>análisis ABC </a:t>
            </a:r>
            <a:r>
              <a:rPr sz="1600" spc="-5" dirty="0">
                <a:latin typeface="Arial"/>
                <a:cs typeface="Arial"/>
              </a:rPr>
              <a:t>divide el inventario que se tiene en tres grupos según su volumen anual  en unidades monetarias. El </a:t>
            </a:r>
            <a:r>
              <a:rPr sz="1600" spc="-5" dirty="0">
                <a:solidFill>
                  <a:srgbClr val="0000FF"/>
                </a:solidFill>
                <a:latin typeface="Arial"/>
                <a:cs typeface="Arial"/>
              </a:rPr>
              <a:t>análisis ABC </a:t>
            </a:r>
            <a:r>
              <a:rPr sz="1600" spc="-5" dirty="0">
                <a:latin typeface="Arial"/>
                <a:cs typeface="Arial"/>
              </a:rPr>
              <a:t>es una aplicación de lo que conocemos como el  principio de Pareto. Este principio establece que hay </a:t>
            </a:r>
            <a:r>
              <a:rPr sz="1600" i="1" spc="-5" dirty="0">
                <a:latin typeface="Arial"/>
                <a:cs typeface="Arial"/>
              </a:rPr>
              <a:t>“pocos artículos importantes </a:t>
            </a:r>
            <a:r>
              <a:rPr sz="1600" i="1" dirty="0">
                <a:latin typeface="Arial"/>
                <a:cs typeface="Arial"/>
              </a:rPr>
              <a:t>y  </a:t>
            </a:r>
            <a:r>
              <a:rPr sz="1600" i="1" spc="-5" dirty="0">
                <a:latin typeface="Arial"/>
                <a:cs typeface="Arial"/>
              </a:rPr>
              <a:t>muchos triviales”. </a:t>
            </a:r>
            <a:r>
              <a:rPr sz="1600" spc="-5" dirty="0">
                <a:latin typeface="Arial"/>
                <a:cs typeface="Arial"/>
              </a:rPr>
              <a:t>LA idea consiste en establecer políticas de inventarios que centren sus  recursos  en pocos artículos importantes del inventario </a:t>
            </a:r>
            <a:r>
              <a:rPr sz="1600" dirty="0">
                <a:latin typeface="Arial"/>
                <a:cs typeface="Arial"/>
              </a:rPr>
              <a:t>y </a:t>
            </a:r>
            <a:r>
              <a:rPr sz="1600" spc="-5" dirty="0">
                <a:latin typeface="Arial"/>
                <a:cs typeface="Arial"/>
              </a:rPr>
              <a:t>no en los muchos</a:t>
            </a:r>
            <a:r>
              <a:rPr sz="1600" spc="45" dirty="0">
                <a:latin typeface="Arial"/>
                <a:cs typeface="Arial"/>
              </a:rPr>
              <a:t> </a:t>
            </a:r>
            <a:r>
              <a:rPr sz="1600" spc="-5" dirty="0" err="1">
                <a:latin typeface="Arial"/>
                <a:cs typeface="Arial"/>
              </a:rPr>
              <a:t>triviales</a:t>
            </a:r>
            <a:r>
              <a:rPr sz="1600" spc="-5" dirty="0" smtClean="0">
                <a:latin typeface="Arial"/>
                <a:cs typeface="Arial"/>
              </a:rPr>
              <a:t>.</a:t>
            </a:r>
            <a:r>
              <a:rPr lang="es-VE" sz="1600" spc="-5" dirty="0" smtClean="0">
                <a:latin typeface="Arial"/>
                <a:cs typeface="Arial"/>
              </a:rPr>
              <a:t> </a:t>
            </a:r>
            <a:r>
              <a:rPr sz="1600" spc="-5" dirty="0" err="1" smtClean="0">
                <a:latin typeface="Arial"/>
                <a:cs typeface="Arial"/>
              </a:rPr>
              <a:t>Resulta</a:t>
            </a:r>
            <a:r>
              <a:rPr sz="1600" spc="-5" dirty="0" smtClean="0">
                <a:latin typeface="Arial"/>
                <a:cs typeface="Arial"/>
              </a:rPr>
              <a:t> </a:t>
            </a:r>
            <a:r>
              <a:rPr sz="1600" spc="-5" dirty="0">
                <a:latin typeface="Arial"/>
                <a:cs typeface="Arial"/>
              </a:rPr>
              <a:t>poco realista dar seguimeinto </a:t>
            </a:r>
            <a:r>
              <a:rPr sz="1600" dirty="0">
                <a:latin typeface="Arial"/>
                <a:cs typeface="Arial"/>
              </a:rPr>
              <a:t>a </a:t>
            </a:r>
            <a:r>
              <a:rPr sz="1600" spc="-5" dirty="0">
                <a:latin typeface="Arial"/>
                <a:cs typeface="Arial"/>
              </a:rPr>
              <a:t>los altículos baratos que con el mismo cuidado  que los artículos</a:t>
            </a:r>
            <a:r>
              <a:rPr sz="1600" spc="-65" dirty="0">
                <a:latin typeface="Arial"/>
                <a:cs typeface="Arial"/>
              </a:rPr>
              <a:t> </a:t>
            </a:r>
            <a:r>
              <a:rPr sz="1600" spc="-5" dirty="0">
                <a:latin typeface="Arial"/>
                <a:cs typeface="Arial"/>
              </a:rPr>
              <a:t>costosos.</a:t>
            </a:r>
            <a:endParaRPr sz="1600" dirty="0">
              <a:latin typeface="Arial"/>
              <a:cs typeface="Arial"/>
            </a:endParaRPr>
          </a:p>
          <a:p>
            <a:pPr>
              <a:lnSpc>
                <a:spcPct val="100000"/>
              </a:lnSpc>
            </a:pPr>
            <a:endParaRPr sz="1600" dirty="0">
              <a:latin typeface="Times New Roman"/>
              <a:cs typeface="Times New Roman"/>
            </a:endParaRPr>
          </a:p>
          <a:p>
            <a:pPr>
              <a:lnSpc>
                <a:spcPct val="100000"/>
              </a:lnSpc>
              <a:spcBef>
                <a:spcPts val="55"/>
              </a:spcBef>
            </a:pPr>
            <a:endParaRPr sz="1700" dirty="0">
              <a:latin typeface="Times New Roman"/>
              <a:cs typeface="Times New Roman"/>
            </a:endParaRPr>
          </a:p>
          <a:p>
            <a:pPr marL="12700" marR="5080" algn="just">
              <a:lnSpc>
                <a:spcPct val="100000"/>
              </a:lnSpc>
            </a:pPr>
            <a:r>
              <a:rPr sz="1600" spc="-5" dirty="0">
                <a:latin typeface="Arial"/>
                <a:cs typeface="Arial"/>
              </a:rPr>
              <a:t>Con el fin de determinar el volumen anual en unidades monetarias para el </a:t>
            </a:r>
            <a:r>
              <a:rPr sz="1600" spc="-5" dirty="0">
                <a:solidFill>
                  <a:srgbClr val="0000FF"/>
                </a:solidFill>
                <a:latin typeface="Arial"/>
                <a:cs typeface="Arial"/>
              </a:rPr>
              <a:t>análisis ABC</a:t>
            </a:r>
            <a:r>
              <a:rPr sz="1600" spc="-5" dirty="0">
                <a:latin typeface="Arial"/>
                <a:cs typeface="Arial"/>
              </a:rPr>
              <a:t>,  se mide la demanda anual de cada artículo en el inventario </a:t>
            </a:r>
            <a:r>
              <a:rPr sz="1600" dirty="0">
                <a:latin typeface="Arial"/>
                <a:cs typeface="Arial"/>
              </a:rPr>
              <a:t>y </a:t>
            </a:r>
            <a:r>
              <a:rPr sz="1600" spc="-5" dirty="0">
                <a:latin typeface="Arial"/>
                <a:cs typeface="Arial"/>
              </a:rPr>
              <a:t>se multiplica por su costo  por unidad. Los artículos con un alto </a:t>
            </a:r>
            <a:r>
              <a:rPr sz="1600" spc="-10" dirty="0">
                <a:latin typeface="Arial"/>
                <a:cs typeface="Arial"/>
              </a:rPr>
              <a:t>valor </a:t>
            </a:r>
            <a:r>
              <a:rPr sz="1600" spc="-5" dirty="0">
                <a:latin typeface="Arial"/>
                <a:cs typeface="Arial"/>
              </a:rPr>
              <a:t>anual en unidades monetarias pertenecen </a:t>
            </a:r>
            <a:r>
              <a:rPr sz="1600" dirty="0">
                <a:latin typeface="Arial"/>
                <a:cs typeface="Arial"/>
              </a:rPr>
              <a:t>a </a:t>
            </a:r>
            <a:r>
              <a:rPr sz="1600" spc="-5" dirty="0">
                <a:latin typeface="Arial"/>
                <a:cs typeface="Arial"/>
              </a:rPr>
              <a:t>la  </a:t>
            </a:r>
            <a:r>
              <a:rPr sz="1600" spc="-5" dirty="0">
                <a:solidFill>
                  <a:srgbClr val="009A00"/>
                </a:solidFill>
                <a:latin typeface="Arial"/>
                <a:cs typeface="Arial"/>
              </a:rPr>
              <a:t>clase </a:t>
            </a:r>
            <a:r>
              <a:rPr sz="1600" dirty="0">
                <a:solidFill>
                  <a:srgbClr val="009A00"/>
                </a:solidFill>
                <a:latin typeface="Arial"/>
                <a:cs typeface="Arial"/>
              </a:rPr>
              <a:t>A</a:t>
            </a:r>
            <a:r>
              <a:rPr sz="1600" dirty="0">
                <a:latin typeface="Arial"/>
                <a:cs typeface="Arial"/>
              </a:rPr>
              <a:t>. </a:t>
            </a:r>
            <a:r>
              <a:rPr sz="1600" spc="-5" dirty="0">
                <a:latin typeface="Arial"/>
                <a:cs typeface="Arial"/>
              </a:rPr>
              <a:t>Aunque estos artículos constituyen sólo un 15% de todos los artículos del  inventario, representan entre el 70 </a:t>
            </a:r>
            <a:r>
              <a:rPr sz="1600" dirty="0">
                <a:latin typeface="Arial"/>
                <a:cs typeface="Arial"/>
              </a:rPr>
              <a:t>y </a:t>
            </a:r>
            <a:r>
              <a:rPr sz="1600" spc="-5" dirty="0">
                <a:latin typeface="Arial"/>
                <a:cs typeface="Arial"/>
              </a:rPr>
              <a:t>80 </a:t>
            </a:r>
            <a:r>
              <a:rPr sz="1600" dirty="0">
                <a:latin typeface="Arial"/>
                <a:cs typeface="Arial"/>
              </a:rPr>
              <a:t>% </a:t>
            </a:r>
            <a:r>
              <a:rPr sz="1600" spc="-5" dirty="0">
                <a:latin typeface="Arial"/>
                <a:cs typeface="Arial"/>
              </a:rPr>
              <a:t>del uso total en unidades monetarias. Los  artículos de inventarios en la </a:t>
            </a:r>
            <a:r>
              <a:rPr sz="1600" spc="-5" dirty="0">
                <a:solidFill>
                  <a:srgbClr val="009A00"/>
                </a:solidFill>
                <a:latin typeface="Arial"/>
                <a:cs typeface="Arial"/>
              </a:rPr>
              <a:t>clase </a:t>
            </a:r>
            <a:r>
              <a:rPr sz="1600" dirty="0">
                <a:solidFill>
                  <a:srgbClr val="009A00"/>
                </a:solidFill>
                <a:latin typeface="Arial"/>
                <a:cs typeface="Arial"/>
              </a:rPr>
              <a:t>B </a:t>
            </a:r>
            <a:r>
              <a:rPr sz="1600" spc="-5" dirty="0">
                <a:latin typeface="Arial"/>
                <a:cs typeface="Arial"/>
              </a:rPr>
              <a:t>son aquellos con volumen anual en unidades  monetarias intermedio. Estos representan alrededor del 30% de todos los artículos del  inventario </a:t>
            </a:r>
            <a:r>
              <a:rPr sz="1600" dirty="0">
                <a:latin typeface="Arial"/>
                <a:cs typeface="Arial"/>
              </a:rPr>
              <a:t>y </a:t>
            </a:r>
            <a:r>
              <a:rPr sz="1600" spc="-5" dirty="0">
                <a:latin typeface="Arial"/>
                <a:cs typeface="Arial"/>
              </a:rPr>
              <a:t>entre el 15 </a:t>
            </a:r>
            <a:r>
              <a:rPr sz="1600" dirty="0">
                <a:latin typeface="Arial"/>
                <a:cs typeface="Arial"/>
              </a:rPr>
              <a:t>y </a:t>
            </a:r>
            <a:r>
              <a:rPr sz="1600" spc="-5" dirty="0">
                <a:latin typeface="Arial"/>
                <a:cs typeface="Arial"/>
              </a:rPr>
              <a:t>25% del valor total. </a:t>
            </a:r>
            <a:r>
              <a:rPr sz="1600" dirty="0">
                <a:latin typeface="Arial"/>
                <a:cs typeface="Arial"/>
              </a:rPr>
              <a:t>Por ultimo, los </a:t>
            </a:r>
            <a:r>
              <a:rPr sz="1600" spc="-5" dirty="0">
                <a:latin typeface="Arial"/>
                <a:cs typeface="Arial"/>
              </a:rPr>
              <a:t>de bajo volumen anual en  unidades monetarias pertenecen </a:t>
            </a:r>
            <a:r>
              <a:rPr sz="1600" dirty="0">
                <a:latin typeface="Arial"/>
                <a:cs typeface="Arial"/>
              </a:rPr>
              <a:t>a </a:t>
            </a:r>
            <a:r>
              <a:rPr sz="1600" spc="-5" dirty="0">
                <a:latin typeface="Arial"/>
                <a:cs typeface="Arial"/>
              </a:rPr>
              <a:t>la </a:t>
            </a:r>
            <a:r>
              <a:rPr sz="1600" spc="-5" dirty="0">
                <a:solidFill>
                  <a:srgbClr val="009A00"/>
                </a:solidFill>
                <a:latin typeface="Arial"/>
                <a:cs typeface="Arial"/>
              </a:rPr>
              <a:t>clase </a:t>
            </a:r>
            <a:r>
              <a:rPr sz="1600" dirty="0">
                <a:solidFill>
                  <a:srgbClr val="009A00"/>
                </a:solidFill>
                <a:latin typeface="Arial"/>
                <a:cs typeface="Arial"/>
              </a:rPr>
              <a:t>C </a:t>
            </a:r>
            <a:r>
              <a:rPr sz="1600" dirty="0">
                <a:latin typeface="Arial"/>
                <a:cs typeface="Arial"/>
              </a:rPr>
              <a:t>y </a:t>
            </a:r>
            <a:r>
              <a:rPr sz="1600" spc="-5" dirty="0">
                <a:latin typeface="Arial"/>
                <a:cs typeface="Arial"/>
              </a:rPr>
              <a:t>representan sólo el 5% del volumen anual  en unidades monetarias, pero casi el 55%  de los artículos del</a:t>
            </a:r>
            <a:r>
              <a:rPr sz="1600" spc="15" dirty="0">
                <a:latin typeface="Arial"/>
                <a:cs typeface="Arial"/>
              </a:rPr>
              <a:t> </a:t>
            </a:r>
            <a:r>
              <a:rPr sz="1600" spc="-5" dirty="0">
                <a:latin typeface="Arial"/>
                <a:cs typeface="Arial"/>
              </a:rPr>
              <a:t>inventario.</a:t>
            </a:r>
            <a:endParaRPr sz="1600" dirty="0">
              <a:latin typeface="Arial"/>
              <a:cs typeface="Aria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730625" y="563371"/>
            <a:ext cx="1938655" cy="740410"/>
          </a:xfrm>
          <a:prstGeom prst="rect">
            <a:avLst/>
          </a:prstGeom>
        </p:spPr>
        <p:txBody>
          <a:bodyPr vert="horz" wrap="square" lIns="0" tIns="0" rIns="0" bIns="0" rtlCol="0">
            <a:spAutoFit/>
          </a:bodyPr>
          <a:lstStyle/>
          <a:p>
            <a:pPr marL="12700" marR="5080" indent="143510">
              <a:lnSpc>
                <a:spcPct val="100000"/>
              </a:lnSpc>
            </a:pPr>
            <a:r>
              <a:rPr spc="-5" dirty="0"/>
              <a:t>Inventarios  Análisis</a:t>
            </a:r>
            <a:r>
              <a:rPr spc="-90" dirty="0"/>
              <a:t> </a:t>
            </a:r>
            <a:r>
              <a:rPr spc="-10" dirty="0"/>
              <a:t>ABC</a:t>
            </a:r>
          </a:p>
        </p:txBody>
      </p:sp>
      <p:sp>
        <p:nvSpPr>
          <p:cNvPr id="3" name="object 3"/>
          <p:cNvSpPr txBox="1"/>
          <p:nvPr/>
        </p:nvSpPr>
        <p:spPr>
          <a:xfrm>
            <a:off x="390785" y="1661414"/>
            <a:ext cx="6866255" cy="285115"/>
          </a:xfrm>
          <a:prstGeom prst="rect">
            <a:avLst/>
          </a:prstGeom>
        </p:spPr>
        <p:txBody>
          <a:bodyPr vert="horz" wrap="square" lIns="0" tIns="0" rIns="0" bIns="0" rtlCol="0">
            <a:spAutoFit/>
          </a:bodyPr>
          <a:lstStyle/>
          <a:p>
            <a:pPr marL="12700">
              <a:lnSpc>
                <a:spcPct val="100000"/>
              </a:lnSpc>
            </a:pPr>
            <a:r>
              <a:rPr sz="1800" spc="-5" dirty="0">
                <a:solidFill>
                  <a:srgbClr val="009A9A"/>
                </a:solidFill>
                <a:latin typeface="Arial"/>
                <a:cs typeface="Arial"/>
              </a:rPr>
              <a:t>Ejemplo VI</a:t>
            </a:r>
            <a:r>
              <a:rPr sz="1800" spc="-5" dirty="0">
                <a:latin typeface="Arial"/>
                <a:cs typeface="Arial"/>
              </a:rPr>
              <a:t>:  </a:t>
            </a:r>
            <a:r>
              <a:rPr sz="1600" spc="-5" dirty="0">
                <a:latin typeface="Arial"/>
                <a:cs typeface="Arial"/>
              </a:rPr>
              <a:t>Clasifique los siguientes artículos de acuerdo al análisis ABC.</a:t>
            </a:r>
            <a:endParaRPr sz="1600">
              <a:latin typeface="Arial"/>
              <a:cs typeface="Arial"/>
            </a:endParaRPr>
          </a:p>
        </p:txBody>
      </p:sp>
      <p:graphicFrame>
        <p:nvGraphicFramePr>
          <p:cNvPr id="4" name="object 4"/>
          <p:cNvGraphicFramePr>
            <a:graphicFrameLocks noGrp="1"/>
          </p:cNvGraphicFramePr>
          <p:nvPr/>
        </p:nvGraphicFramePr>
        <p:xfrm>
          <a:off x="381327" y="2035806"/>
          <a:ext cx="7870710" cy="4362698"/>
        </p:xfrm>
        <a:graphic>
          <a:graphicData uri="http://schemas.openxmlformats.org/drawingml/2006/table">
            <a:tbl>
              <a:tblPr firstRow="1" bandRow="1">
                <a:tableStyleId>{2D5ABB26-0587-4C30-8999-92F81FD0307C}</a:tableStyleId>
              </a:tblPr>
              <a:tblGrid>
                <a:gridCol w="1223433"/>
                <a:gridCol w="1660218"/>
                <a:gridCol w="1164481"/>
                <a:gridCol w="1406148"/>
                <a:gridCol w="1733358"/>
                <a:gridCol w="683072"/>
              </a:tblGrid>
              <a:tr h="714857">
                <a:tc>
                  <a:txBody>
                    <a:bodyPr/>
                    <a:lstStyle/>
                    <a:p>
                      <a:pPr marR="176530" algn="ctr">
                        <a:lnSpc>
                          <a:spcPct val="100000"/>
                        </a:lnSpc>
                        <a:spcBef>
                          <a:spcPts val="195"/>
                        </a:spcBef>
                      </a:pPr>
                      <a:r>
                        <a:rPr sz="1600" dirty="0">
                          <a:solidFill>
                            <a:srgbClr val="009A00"/>
                          </a:solidFill>
                          <a:latin typeface="Arial"/>
                          <a:cs typeface="Arial"/>
                        </a:rPr>
                        <a:t>Número</a:t>
                      </a:r>
                      <a:endParaRPr sz="1600">
                        <a:latin typeface="Arial"/>
                        <a:cs typeface="Arial"/>
                      </a:endParaRPr>
                    </a:p>
                    <a:p>
                      <a:pPr marR="176530" algn="ctr">
                        <a:lnSpc>
                          <a:spcPct val="100000"/>
                        </a:lnSpc>
                        <a:spcBef>
                          <a:spcPts val="965"/>
                        </a:spcBef>
                      </a:pPr>
                      <a:r>
                        <a:rPr sz="1600" spc="-5" dirty="0">
                          <a:solidFill>
                            <a:srgbClr val="009A00"/>
                          </a:solidFill>
                          <a:latin typeface="Arial"/>
                          <a:cs typeface="Arial"/>
                        </a:rPr>
                        <a:t>del</a:t>
                      </a:r>
                      <a:r>
                        <a:rPr sz="1600" spc="-85" dirty="0">
                          <a:solidFill>
                            <a:srgbClr val="009A00"/>
                          </a:solidFill>
                          <a:latin typeface="Arial"/>
                          <a:cs typeface="Arial"/>
                        </a:rPr>
                        <a:t> </a:t>
                      </a:r>
                      <a:r>
                        <a:rPr sz="1600" spc="-5" dirty="0">
                          <a:solidFill>
                            <a:srgbClr val="009A00"/>
                          </a:solidFill>
                          <a:latin typeface="Arial"/>
                          <a:cs typeface="Arial"/>
                        </a:rPr>
                        <a:t>artículo</a:t>
                      </a:r>
                      <a:endParaRPr sz="1600">
                        <a:latin typeface="Arial"/>
                        <a:cs typeface="Arial"/>
                      </a:endParaRPr>
                    </a:p>
                  </a:txBody>
                  <a:tcPr marL="0" marR="0" marT="0" marB="0"/>
                </a:tc>
                <a:tc>
                  <a:txBody>
                    <a:bodyPr/>
                    <a:lstStyle/>
                    <a:p>
                      <a:pPr marL="105410" algn="ctr">
                        <a:lnSpc>
                          <a:spcPct val="100000"/>
                        </a:lnSpc>
                        <a:spcBef>
                          <a:spcPts val="195"/>
                        </a:spcBef>
                      </a:pPr>
                      <a:r>
                        <a:rPr sz="1600" spc="-5" dirty="0">
                          <a:solidFill>
                            <a:srgbClr val="0000FF"/>
                          </a:solidFill>
                          <a:latin typeface="Arial"/>
                          <a:cs typeface="Arial"/>
                        </a:rPr>
                        <a:t>Volumen</a:t>
                      </a:r>
                      <a:r>
                        <a:rPr sz="1600" spc="-90" dirty="0">
                          <a:solidFill>
                            <a:srgbClr val="0000FF"/>
                          </a:solidFill>
                          <a:latin typeface="Arial"/>
                          <a:cs typeface="Arial"/>
                        </a:rPr>
                        <a:t> </a:t>
                      </a:r>
                      <a:r>
                        <a:rPr sz="1600" spc="-5" dirty="0">
                          <a:solidFill>
                            <a:srgbClr val="0000FF"/>
                          </a:solidFill>
                          <a:latin typeface="Arial"/>
                          <a:cs typeface="Arial"/>
                        </a:rPr>
                        <a:t>anual</a:t>
                      </a:r>
                      <a:endParaRPr sz="1600">
                        <a:latin typeface="Arial"/>
                        <a:cs typeface="Arial"/>
                      </a:endParaRPr>
                    </a:p>
                    <a:p>
                      <a:pPr marL="57150" algn="ctr">
                        <a:lnSpc>
                          <a:spcPct val="100000"/>
                        </a:lnSpc>
                        <a:spcBef>
                          <a:spcPts val="965"/>
                        </a:spcBef>
                      </a:pPr>
                      <a:r>
                        <a:rPr sz="1600" spc="-5" dirty="0">
                          <a:solidFill>
                            <a:srgbClr val="0000FF"/>
                          </a:solidFill>
                          <a:latin typeface="Arial"/>
                          <a:cs typeface="Arial"/>
                        </a:rPr>
                        <a:t>en</a:t>
                      </a:r>
                      <a:r>
                        <a:rPr sz="1600" spc="-95" dirty="0">
                          <a:solidFill>
                            <a:srgbClr val="0000FF"/>
                          </a:solidFill>
                          <a:latin typeface="Arial"/>
                          <a:cs typeface="Arial"/>
                        </a:rPr>
                        <a:t> </a:t>
                      </a:r>
                      <a:r>
                        <a:rPr sz="1600" spc="-5" dirty="0">
                          <a:solidFill>
                            <a:srgbClr val="0000FF"/>
                          </a:solidFill>
                          <a:latin typeface="Arial"/>
                          <a:cs typeface="Arial"/>
                        </a:rPr>
                        <a:t>unidades</a:t>
                      </a:r>
                      <a:endParaRPr sz="1600">
                        <a:latin typeface="Arial"/>
                        <a:cs typeface="Arial"/>
                      </a:endParaRPr>
                    </a:p>
                  </a:txBody>
                  <a:tcPr marL="0" marR="0" marT="0" marB="0"/>
                </a:tc>
                <a:tc>
                  <a:txBody>
                    <a:bodyPr/>
                    <a:lstStyle/>
                    <a:p>
                      <a:pPr marR="155575" algn="ctr">
                        <a:lnSpc>
                          <a:spcPct val="100000"/>
                        </a:lnSpc>
                        <a:spcBef>
                          <a:spcPts val="195"/>
                        </a:spcBef>
                      </a:pPr>
                      <a:r>
                        <a:rPr sz="1600" dirty="0">
                          <a:solidFill>
                            <a:srgbClr val="009A00"/>
                          </a:solidFill>
                          <a:latin typeface="Arial"/>
                          <a:cs typeface="Arial"/>
                        </a:rPr>
                        <a:t>Costo</a:t>
                      </a:r>
                      <a:endParaRPr sz="1600">
                        <a:latin typeface="Arial"/>
                        <a:cs typeface="Arial"/>
                      </a:endParaRPr>
                    </a:p>
                    <a:p>
                      <a:pPr marR="155575" algn="ctr">
                        <a:lnSpc>
                          <a:spcPct val="100000"/>
                        </a:lnSpc>
                        <a:spcBef>
                          <a:spcPts val="965"/>
                        </a:spcBef>
                      </a:pPr>
                      <a:r>
                        <a:rPr sz="1600" spc="-5" dirty="0">
                          <a:solidFill>
                            <a:srgbClr val="009A00"/>
                          </a:solidFill>
                          <a:latin typeface="Arial"/>
                          <a:cs typeface="Arial"/>
                        </a:rPr>
                        <a:t>Unitario</a:t>
                      </a:r>
                      <a:endParaRPr sz="1600">
                        <a:latin typeface="Arial"/>
                        <a:cs typeface="Arial"/>
                      </a:endParaRPr>
                    </a:p>
                  </a:txBody>
                  <a:tcPr marL="0" marR="0" marT="0" marB="0"/>
                </a:tc>
                <a:tc>
                  <a:txBody>
                    <a:bodyPr/>
                    <a:lstStyle/>
                    <a:p>
                      <a:pPr marL="314325" indent="36195">
                        <a:lnSpc>
                          <a:spcPct val="100000"/>
                        </a:lnSpc>
                        <a:spcBef>
                          <a:spcPts val="195"/>
                        </a:spcBef>
                      </a:pPr>
                      <a:r>
                        <a:rPr sz="1600" spc="-5" dirty="0">
                          <a:solidFill>
                            <a:srgbClr val="0000FF"/>
                          </a:solidFill>
                          <a:latin typeface="Arial"/>
                          <a:cs typeface="Arial"/>
                        </a:rPr>
                        <a:t>Volumen</a:t>
                      </a:r>
                      <a:endParaRPr sz="1600">
                        <a:latin typeface="Arial"/>
                        <a:cs typeface="Arial"/>
                      </a:endParaRPr>
                    </a:p>
                    <a:p>
                      <a:pPr marL="314325">
                        <a:lnSpc>
                          <a:spcPct val="100000"/>
                        </a:lnSpc>
                        <a:spcBef>
                          <a:spcPts val="965"/>
                        </a:spcBef>
                      </a:pPr>
                      <a:r>
                        <a:rPr sz="1600" spc="-5" dirty="0">
                          <a:solidFill>
                            <a:srgbClr val="0000FF"/>
                          </a:solidFill>
                          <a:latin typeface="Arial"/>
                          <a:cs typeface="Arial"/>
                        </a:rPr>
                        <a:t>anual en</a:t>
                      </a:r>
                      <a:r>
                        <a:rPr sz="1600" spc="-90" dirty="0">
                          <a:solidFill>
                            <a:srgbClr val="0000FF"/>
                          </a:solidFill>
                          <a:latin typeface="Arial"/>
                          <a:cs typeface="Arial"/>
                        </a:rPr>
                        <a:t> </a:t>
                      </a:r>
                      <a:r>
                        <a:rPr sz="1600" dirty="0">
                          <a:solidFill>
                            <a:srgbClr val="0000FF"/>
                          </a:solidFill>
                          <a:latin typeface="Arial"/>
                          <a:cs typeface="Arial"/>
                        </a:rPr>
                        <a:t>$</a:t>
                      </a:r>
                      <a:endParaRPr sz="1600">
                        <a:latin typeface="Arial"/>
                        <a:cs typeface="Arial"/>
                      </a:endParaRPr>
                    </a:p>
                  </a:txBody>
                  <a:tcPr marL="0" marR="0" marT="0" marB="0"/>
                </a:tc>
                <a:tc>
                  <a:txBody>
                    <a:bodyPr/>
                    <a:lstStyle/>
                    <a:p>
                      <a:pPr marL="1270" algn="ctr">
                        <a:lnSpc>
                          <a:spcPct val="100000"/>
                        </a:lnSpc>
                        <a:spcBef>
                          <a:spcPts val="195"/>
                        </a:spcBef>
                      </a:pPr>
                      <a:r>
                        <a:rPr sz="1600" dirty="0">
                          <a:solidFill>
                            <a:srgbClr val="009A00"/>
                          </a:solidFill>
                          <a:latin typeface="Arial"/>
                          <a:cs typeface="Arial"/>
                        </a:rPr>
                        <a:t>% </a:t>
                      </a:r>
                      <a:r>
                        <a:rPr sz="1600" spc="-5" dirty="0">
                          <a:solidFill>
                            <a:srgbClr val="009A00"/>
                          </a:solidFill>
                          <a:latin typeface="Arial"/>
                          <a:cs typeface="Arial"/>
                        </a:rPr>
                        <a:t>del valor</a:t>
                      </a:r>
                      <a:r>
                        <a:rPr sz="1600" spc="-75" dirty="0">
                          <a:solidFill>
                            <a:srgbClr val="009A00"/>
                          </a:solidFill>
                          <a:latin typeface="Arial"/>
                          <a:cs typeface="Arial"/>
                        </a:rPr>
                        <a:t> </a:t>
                      </a:r>
                      <a:r>
                        <a:rPr sz="1600" spc="-5" dirty="0">
                          <a:solidFill>
                            <a:srgbClr val="009A00"/>
                          </a:solidFill>
                          <a:latin typeface="Arial"/>
                          <a:cs typeface="Arial"/>
                        </a:rPr>
                        <a:t>total</a:t>
                      </a:r>
                      <a:endParaRPr sz="1600">
                        <a:latin typeface="Arial"/>
                        <a:cs typeface="Arial"/>
                      </a:endParaRPr>
                    </a:p>
                    <a:p>
                      <a:pPr marR="36830" algn="ctr">
                        <a:lnSpc>
                          <a:spcPct val="100000"/>
                        </a:lnSpc>
                        <a:spcBef>
                          <a:spcPts val="965"/>
                        </a:spcBef>
                      </a:pPr>
                      <a:r>
                        <a:rPr sz="1600" spc="-5" dirty="0">
                          <a:solidFill>
                            <a:srgbClr val="009A00"/>
                          </a:solidFill>
                          <a:latin typeface="Arial"/>
                          <a:cs typeface="Arial"/>
                        </a:rPr>
                        <a:t>anual en</a:t>
                      </a:r>
                      <a:r>
                        <a:rPr sz="1600" spc="-90" dirty="0">
                          <a:solidFill>
                            <a:srgbClr val="009A00"/>
                          </a:solidFill>
                          <a:latin typeface="Arial"/>
                          <a:cs typeface="Arial"/>
                        </a:rPr>
                        <a:t> </a:t>
                      </a:r>
                      <a:r>
                        <a:rPr sz="1600" dirty="0">
                          <a:solidFill>
                            <a:srgbClr val="009A00"/>
                          </a:solidFill>
                          <a:latin typeface="Arial"/>
                          <a:cs typeface="Arial"/>
                        </a:rPr>
                        <a:t>$</a:t>
                      </a:r>
                      <a:endParaRPr sz="1600">
                        <a:latin typeface="Arial"/>
                        <a:cs typeface="Arial"/>
                      </a:endParaRPr>
                    </a:p>
                  </a:txBody>
                  <a:tcPr marL="0" marR="0" marT="0" marB="0"/>
                </a:tc>
                <a:tc>
                  <a:txBody>
                    <a:bodyPr/>
                    <a:lstStyle/>
                    <a:p>
                      <a:pPr marL="142240">
                        <a:lnSpc>
                          <a:spcPct val="100000"/>
                        </a:lnSpc>
                        <a:spcBef>
                          <a:spcPts val="195"/>
                        </a:spcBef>
                      </a:pPr>
                      <a:r>
                        <a:rPr sz="1600" spc="-5" dirty="0">
                          <a:solidFill>
                            <a:srgbClr val="0000FF"/>
                          </a:solidFill>
                          <a:latin typeface="Arial"/>
                          <a:cs typeface="Arial"/>
                        </a:rPr>
                        <a:t>Clase</a:t>
                      </a:r>
                      <a:endParaRPr sz="1600">
                        <a:latin typeface="Arial"/>
                        <a:cs typeface="Arial"/>
                      </a:endParaRPr>
                    </a:p>
                  </a:txBody>
                  <a:tcPr marL="0" marR="0" marT="0" marB="0"/>
                </a:tc>
              </a:tr>
              <a:tr h="366420">
                <a:tc>
                  <a:txBody>
                    <a:bodyPr/>
                    <a:lstStyle/>
                    <a:p>
                      <a:pPr marL="135255">
                        <a:lnSpc>
                          <a:spcPct val="100000"/>
                        </a:lnSpc>
                        <a:spcBef>
                          <a:spcPts val="340"/>
                        </a:spcBef>
                      </a:pPr>
                      <a:r>
                        <a:rPr sz="1600" dirty="0">
                          <a:latin typeface="Arial"/>
                          <a:cs typeface="Arial"/>
                        </a:rPr>
                        <a:t>#10867</a:t>
                      </a:r>
                      <a:endParaRPr sz="1600">
                        <a:latin typeface="Arial"/>
                        <a:cs typeface="Arial"/>
                      </a:endParaRPr>
                    </a:p>
                  </a:txBody>
                  <a:tcPr marL="0" marR="0" marT="0" marB="0"/>
                </a:tc>
                <a:tc>
                  <a:txBody>
                    <a:bodyPr/>
                    <a:lstStyle/>
                    <a:p>
                      <a:pPr marR="748030" algn="r">
                        <a:lnSpc>
                          <a:spcPct val="100000"/>
                        </a:lnSpc>
                        <a:spcBef>
                          <a:spcPts val="340"/>
                        </a:spcBef>
                      </a:pPr>
                      <a:r>
                        <a:rPr sz="1600" dirty="0">
                          <a:latin typeface="Arial"/>
                          <a:cs typeface="Arial"/>
                        </a:rPr>
                        <a:t>350</a:t>
                      </a:r>
                      <a:endParaRPr sz="1600">
                        <a:latin typeface="Arial"/>
                        <a:cs typeface="Arial"/>
                      </a:endParaRPr>
                    </a:p>
                  </a:txBody>
                  <a:tcPr marL="0" marR="0" marT="0" marB="0"/>
                </a:tc>
                <a:tc>
                  <a:txBody>
                    <a:bodyPr/>
                    <a:lstStyle/>
                    <a:p>
                      <a:pPr marR="430530" algn="r">
                        <a:lnSpc>
                          <a:spcPct val="100000"/>
                        </a:lnSpc>
                        <a:spcBef>
                          <a:spcPts val="340"/>
                        </a:spcBef>
                      </a:pPr>
                      <a:r>
                        <a:rPr sz="1600" dirty="0">
                          <a:latin typeface="Arial"/>
                          <a:cs typeface="Arial"/>
                        </a:rPr>
                        <a:t>42.86</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r>
              <a:tr h="366826">
                <a:tc>
                  <a:txBody>
                    <a:bodyPr/>
                    <a:lstStyle/>
                    <a:p>
                      <a:pPr marL="135255">
                        <a:lnSpc>
                          <a:spcPct val="100000"/>
                        </a:lnSpc>
                        <a:spcBef>
                          <a:spcPts val="340"/>
                        </a:spcBef>
                      </a:pPr>
                      <a:r>
                        <a:rPr sz="1600" dirty="0">
                          <a:latin typeface="Arial"/>
                          <a:cs typeface="Arial"/>
                        </a:rPr>
                        <a:t>#01036</a:t>
                      </a:r>
                      <a:endParaRPr sz="1600">
                        <a:latin typeface="Arial"/>
                        <a:cs typeface="Arial"/>
                      </a:endParaRPr>
                    </a:p>
                  </a:txBody>
                  <a:tcPr marL="0" marR="0" marT="0" marB="0"/>
                </a:tc>
                <a:tc>
                  <a:txBody>
                    <a:bodyPr/>
                    <a:lstStyle/>
                    <a:p>
                      <a:pPr marR="747395" algn="r">
                        <a:lnSpc>
                          <a:spcPct val="100000"/>
                        </a:lnSpc>
                        <a:spcBef>
                          <a:spcPts val="340"/>
                        </a:spcBef>
                      </a:pPr>
                      <a:r>
                        <a:rPr sz="1600" dirty="0">
                          <a:latin typeface="Arial"/>
                          <a:cs typeface="Arial"/>
                        </a:rPr>
                        <a:t>100</a:t>
                      </a:r>
                      <a:endParaRPr sz="1600">
                        <a:latin typeface="Arial"/>
                        <a:cs typeface="Arial"/>
                      </a:endParaRPr>
                    </a:p>
                  </a:txBody>
                  <a:tcPr marL="0" marR="0" marT="0" marB="0"/>
                </a:tc>
                <a:tc>
                  <a:txBody>
                    <a:bodyPr/>
                    <a:lstStyle/>
                    <a:p>
                      <a:pPr marR="429259" algn="r">
                        <a:lnSpc>
                          <a:spcPct val="100000"/>
                        </a:lnSpc>
                        <a:spcBef>
                          <a:spcPts val="340"/>
                        </a:spcBef>
                      </a:pPr>
                      <a:r>
                        <a:rPr sz="1600" dirty="0">
                          <a:latin typeface="Arial"/>
                          <a:cs typeface="Arial"/>
                        </a:rPr>
                        <a:t>8.50</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r>
              <a:tr h="366826">
                <a:tc>
                  <a:txBody>
                    <a:bodyPr/>
                    <a:lstStyle/>
                    <a:p>
                      <a:pPr marL="135255">
                        <a:lnSpc>
                          <a:spcPct val="100000"/>
                        </a:lnSpc>
                        <a:spcBef>
                          <a:spcPts val="340"/>
                        </a:spcBef>
                      </a:pPr>
                      <a:r>
                        <a:rPr sz="1600" dirty="0">
                          <a:latin typeface="Arial"/>
                          <a:cs typeface="Arial"/>
                        </a:rPr>
                        <a:t>#10286</a:t>
                      </a:r>
                      <a:endParaRPr sz="1600">
                        <a:latin typeface="Arial"/>
                        <a:cs typeface="Arial"/>
                      </a:endParaRPr>
                    </a:p>
                  </a:txBody>
                  <a:tcPr marL="0" marR="0" marT="0" marB="0"/>
                </a:tc>
                <a:tc>
                  <a:txBody>
                    <a:bodyPr/>
                    <a:lstStyle/>
                    <a:p>
                      <a:pPr marR="748665" algn="r">
                        <a:lnSpc>
                          <a:spcPct val="100000"/>
                        </a:lnSpc>
                        <a:spcBef>
                          <a:spcPts val="340"/>
                        </a:spcBef>
                      </a:pPr>
                      <a:r>
                        <a:rPr sz="1600" dirty="0">
                          <a:latin typeface="Arial"/>
                          <a:cs typeface="Arial"/>
                        </a:rPr>
                        <a:t>1000</a:t>
                      </a:r>
                      <a:endParaRPr sz="1600">
                        <a:latin typeface="Arial"/>
                        <a:cs typeface="Arial"/>
                      </a:endParaRPr>
                    </a:p>
                  </a:txBody>
                  <a:tcPr marL="0" marR="0" marT="0" marB="0"/>
                </a:tc>
                <a:tc>
                  <a:txBody>
                    <a:bodyPr/>
                    <a:lstStyle/>
                    <a:p>
                      <a:pPr marR="431165" algn="r">
                        <a:lnSpc>
                          <a:spcPct val="100000"/>
                        </a:lnSpc>
                        <a:spcBef>
                          <a:spcPts val="340"/>
                        </a:spcBef>
                      </a:pPr>
                      <a:r>
                        <a:rPr sz="1600" dirty="0">
                          <a:latin typeface="Arial"/>
                          <a:cs typeface="Arial"/>
                        </a:rPr>
                        <a:t>90.00</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r>
              <a:tr h="366420">
                <a:tc>
                  <a:txBody>
                    <a:bodyPr/>
                    <a:lstStyle/>
                    <a:p>
                      <a:pPr marL="135255">
                        <a:lnSpc>
                          <a:spcPct val="100000"/>
                        </a:lnSpc>
                        <a:spcBef>
                          <a:spcPts val="340"/>
                        </a:spcBef>
                      </a:pPr>
                      <a:r>
                        <a:rPr sz="1600" dirty="0">
                          <a:latin typeface="Arial"/>
                          <a:cs typeface="Arial"/>
                        </a:rPr>
                        <a:t>#10572</a:t>
                      </a:r>
                      <a:endParaRPr sz="1600">
                        <a:latin typeface="Arial"/>
                        <a:cs typeface="Arial"/>
                      </a:endParaRPr>
                    </a:p>
                  </a:txBody>
                  <a:tcPr marL="0" marR="0" marT="0" marB="0"/>
                </a:tc>
                <a:tc>
                  <a:txBody>
                    <a:bodyPr/>
                    <a:lstStyle/>
                    <a:p>
                      <a:pPr marR="747395" algn="r">
                        <a:lnSpc>
                          <a:spcPct val="100000"/>
                        </a:lnSpc>
                        <a:spcBef>
                          <a:spcPts val="340"/>
                        </a:spcBef>
                      </a:pPr>
                      <a:r>
                        <a:rPr sz="1600" dirty="0">
                          <a:latin typeface="Arial"/>
                          <a:cs typeface="Arial"/>
                        </a:rPr>
                        <a:t>250</a:t>
                      </a:r>
                      <a:endParaRPr sz="1600">
                        <a:latin typeface="Arial"/>
                        <a:cs typeface="Arial"/>
                      </a:endParaRPr>
                    </a:p>
                  </a:txBody>
                  <a:tcPr marL="0" marR="0" marT="0" marB="0"/>
                </a:tc>
                <a:tc>
                  <a:txBody>
                    <a:bodyPr/>
                    <a:lstStyle/>
                    <a:p>
                      <a:pPr marR="429259" algn="r">
                        <a:lnSpc>
                          <a:spcPct val="100000"/>
                        </a:lnSpc>
                        <a:spcBef>
                          <a:spcPts val="340"/>
                        </a:spcBef>
                      </a:pPr>
                      <a:r>
                        <a:rPr sz="1600" dirty="0">
                          <a:latin typeface="Arial"/>
                          <a:cs typeface="Arial"/>
                        </a:rPr>
                        <a:t>0.60</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r>
              <a:tr h="366420">
                <a:tc>
                  <a:txBody>
                    <a:bodyPr/>
                    <a:lstStyle/>
                    <a:p>
                      <a:pPr marL="135255">
                        <a:lnSpc>
                          <a:spcPct val="100000"/>
                        </a:lnSpc>
                        <a:spcBef>
                          <a:spcPts val="340"/>
                        </a:spcBef>
                      </a:pPr>
                      <a:r>
                        <a:rPr sz="1600" dirty="0">
                          <a:latin typeface="Arial"/>
                          <a:cs typeface="Arial"/>
                        </a:rPr>
                        <a:t>#10500</a:t>
                      </a:r>
                      <a:endParaRPr sz="1600">
                        <a:latin typeface="Arial"/>
                        <a:cs typeface="Arial"/>
                      </a:endParaRPr>
                    </a:p>
                  </a:txBody>
                  <a:tcPr marL="0" marR="0" marT="0" marB="0"/>
                </a:tc>
                <a:tc>
                  <a:txBody>
                    <a:bodyPr/>
                    <a:lstStyle/>
                    <a:p>
                      <a:pPr marR="748665" algn="r">
                        <a:lnSpc>
                          <a:spcPct val="100000"/>
                        </a:lnSpc>
                        <a:spcBef>
                          <a:spcPts val="340"/>
                        </a:spcBef>
                      </a:pPr>
                      <a:r>
                        <a:rPr sz="1600" dirty="0">
                          <a:latin typeface="Arial"/>
                          <a:cs typeface="Arial"/>
                        </a:rPr>
                        <a:t>1000</a:t>
                      </a:r>
                      <a:endParaRPr sz="1600">
                        <a:latin typeface="Arial"/>
                        <a:cs typeface="Arial"/>
                      </a:endParaRPr>
                    </a:p>
                  </a:txBody>
                  <a:tcPr marL="0" marR="0" marT="0" marB="0"/>
                </a:tc>
                <a:tc>
                  <a:txBody>
                    <a:bodyPr/>
                    <a:lstStyle/>
                    <a:p>
                      <a:pPr marR="431165" algn="r">
                        <a:lnSpc>
                          <a:spcPct val="100000"/>
                        </a:lnSpc>
                        <a:spcBef>
                          <a:spcPts val="340"/>
                        </a:spcBef>
                      </a:pPr>
                      <a:r>
                        <a:rPr sz="1600" dirty="0">
                          <a:latin typeface="Arial"/>
                          <a:cs typeface="Arial"/>
                        </a:rPr>
                        <a:t>12.50</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r>
              <a:tr h="366826">
                <a:tc>
                  <a:txBody>
                    <a:bodyPr/>
                    <a:lstStyle/>
                    <a:p>
                      <a:pPr marL="135255">
                        <a:lnSpc>
                          <a:spcPct val="100000"/>
                        </a:lnSpc>
                        <a:spcBef>
                          <a:spcPts val="340"/>
                        </a:spcBef>
                      </a:pPr>
                      <a:r>
                        <a:rPr sz="1600" dirty="0">
                          <a:latin typeface="Arial"/>
                          <a:cs typeface="Arial"/>
                        </a:rPr>
                        <a:t>#11526</a:t>
                      </a:r>
                      <a:endParaRPr sz="1600">
                        <a:latin typeface="Arial"/>
                        <a:cs typeface="Arial"/>
                      </a:endParaRPr>
                    </a:p>
                  </a:txBody>
                  <a:tcPr marL="0" marR="0" marT="0" marB="0"/>
                </a:tc>
                <a:tc>
                  <a:txBody>
                    <a:bodyPr/>
                    <a:lstStyle/>
                    <a:p>
                      <a:pPr marR="748030" algn="r">
                        <a:lnSpc>
                          <a:spcPct val="100000"/>
                        </a:lnSpc>
                        <a:spcBef>
                          <a:spcPts val="340"/>
                        </a:spcBef>
                      </a:pPr>
                      <a:r>
                        <a:rPr sz="1600" dirty="0">
                          <a:latin typeface="Arial"/>
                          <a:cs typeface="Arial"/>
                        </a:rPr>
                        <a:t>500</a:t>
                      </a:r>
                      <a:endParaRPr sz="1600">
                        <a:latin typeface="Arial"/>
                        <a:cs typeface="Arial"/>
                      </a:endParaRPr>
                    </a:p>
                  </a:txBody>
                  <a:tcPr marL="0" marR="0" marT="0" marB="0"/>
                </a:tc>
                <a:tc>
                  <a:txBody>
                    <a:bodyPr/>
                    <a:lstStyle/>
                    <a:p>
                      <a:pPr marR="431165" algn="r">
                        <a:lnSpc>
                          <a:spcPct val="100000"/>
                        </a:lnSpc>
                        <a:spcBef>
                          <a:spcPts val="340"/>
                        </a:spcBef>
                      </a:pPr>
                      <a:r>
                        <a:rPr sz="1600" dirty="0">
                          <a:latin typeface="Arial"/>
                          <a:cs typeface="Arial"/>
                        </a:rPr>
                        <a:t>154.00</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r>
              <a:tr h="366826">
                <a:tc>
                  <a:txBody>
                    <a:bodyPr/>
                    <a:lstStyle/>
                    <a:p>
                      <a:pPr marL="135255">
                        <a:lnSpc>
                          <a:spcPct val="100000"/>
                        </a:lnSpc>
                        <a:spcBef>
                          <a:spcPts val="340"/>
                        </a:spcBef>
                      </a:pPr>
                      <a:r>
                        <a:rPr sz="1600" dirty="0">
                          <a:latin typeface="Arial"/>
                          <a:cs typeface="Arial"/>
                        </a:rPr>
                        <a:t>#01307</a:t>
                      </a:r>
                      <a:endParaRPr sz="1600">
                        <a:latin typeface="Arial"/>
                        <a:cs typeface="Arial"/>
                      </a:endParaRPr>
                    </a:p>
                  </a:txBody>
                  <a:tcPr marL="0" marR="0" marT="0" marB="0"/>
                </a:tc>
                <a:tc>
                  <a:txBody>
                    <a:bodyPr/>
                    <a:lstStyle/>
                    <a:p>
                      <a:pPr marR="748665" algn="r">
                        <a:lnSpc>
                          <a:spcPct val="100000"/>
                        </a:lnSpc>
                        <a:spcBef>
                          <a:spcPts val="340"/>
                        </a:spcBef>
                      </a:pPr>
                      <a:r>
                        <a:rPr sz="1600" dirty="0">
                          <a:latin typeface="Arial"/>
                          <a:cs typeface="Arial"/>
                        </a:rPr>
                        <a:t>1200</a:t>
                      </a:r>
                      <a:endParaRPr sz="1600">
                        <a:latin typeface="Arial"/>
                        <a:cs typeface="Arial"/>
                      </a:endParaRPr>
                    </a:p>
                  </a:txBody>
                  <a:tcPr marL="0" marR="0" marT="0" marB="0"/>
                </a:tc>
                <a:tc>
                  <a:txBody>
                    <a:bodyPr/>
                    <a:lstStyle/>
                    <a:p>
                      <a:pPr marR="430530" algn="r">
                        <a:lnSpc>
                          <a:spcPct val="100000"/>
                        </a:lnSpc>
                        <a:spcBef>
                          <a:spcPts val="340"/>
                        </a:spcBef>
                      </a:pPr>
                      <a:r>
                        <a:rPr sz="1600" dirty="0">
                          <a:latin typeface="Arial"/>
                          <a:cs typeface="Arial"/>
                        </a:rPr>
                        <a:t>0.42</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r>
              <a:tr h="366420">
                <a:tc>
                  <a:txBody>
                    <a:bodyPr/>
                    <a:lstStyle/>
                    <a:p>
                      <a:pPr marL="135255">
                        <a:lnSpc>
                          <a:spcPct val="100000"/>
                        </a:lnSpc>
                        <a:spcBef>
                          <a:spcPts val="340"/>
                        </a:spcBef>
                      </a:pPr>
                      <a:r>
                        <a:rPr sz="1600" dirty="0">
                          <a:latin typeface="Arial"/>
                          <a:cs typeface="Arial"/>
                        </a:rPr>
                        <a:t>#12760</a:t>
                      </a:r>
                      <a:endParaRPr sz="1600">
                        <a:latin typeface="Arial"/>
                        <a:cs typeface="Arial"/>
                      </a:endParaRPr>
                    </a:p>
                  </a:txBody>
                  <a:tcPr marL="0" marR="0" marT="0" marB="0"/>
                </a:tc>
                <a:tc>
                  <a:txBody>
                    <a:bodyPr/>
                    <a:lstStyle/>
                    <a:p>
                      <a:pPr marR="748665" algn="r">
                        <a:lnSpc>
                          <a:spcPct val="100000"/>
                        </a:lnSpc>
                        <a:spcBef>
                          <a:spcPts val="340"/>
                        </a:spcBef>
                      </a:pPr>
                      <a:r>
                        <a:rPr sz="1600" dirty="0">
                          <a:latin typeface="Arial"/>
                          <a:cs typeface="Arial"/>
                        </a:rPr>
                        <a:t>1550</a:t>
                      </a:r>
                      <a:endParaRPr sz="1600">
                        <a:latin typeface="Arial"/>
                        <a:cs typeface="Arial"/>
                      </a:endParaRPr>
                    </a:p>
                  </a:txBody>
                  <a:tcPr marL="0" marR="0" marT="0" marB="0"/>
                </a:tc>
                <a:tc>
                  <a:txBody>
                    <a:bodyPr/>
                    <a:lstStyle/>
                    <a:p>
                      <a:pPr marR="431165" algn="r">
                        <a:lnSpc>
                          <a:spcPct val="100000"/>
                        </a:lnSpc>
                        <a:spcBef>
                          <a:spcPts val="340"/>
                        </a:spcBef>
                      </a:pPr>
                      <a:r>
                        <a:rPr sz="1600" dirty="0">
                          <a:latin typeface="Arial"/>
                          <a:cs typeface="Arial"/>
                        </a:rPr>
                        <a:t>17.00</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r>
              <a:tr h="366420">
                <a:tc>
                  <a:txBody>
                    <a:bodyPr/>
                    <a:lstStyle/>
                    <a:p>
                      <a:pPr marL="135255">
                        <a:lnSpc>
                          <a:spcPct val="100000"/>
                        </a:lnSpc>
                        <a:spcBef>
                          <a:spcPts val="340"/>
                        </a:spcBef>
                      </a:pPr>
                      <a:r>
                        <a:rPr sz="1600" dirty="0">
                          <a:latin typeface="Arial"/>
                          <a:cs typeface="Arial"/>
                        </a:rPr>
                        <a:t>#14075</a:t>
                      </a:r>
                      <a:endParaRPr sz="1600">
                        <a:latin typeface="Arial"/>
                        <a:cs typeface="Arial"/>
                      </a:endParaRPr>
                    </a:p>
                  </a:txBody>
                  <a:tcPr marL="0" marR="0" marT="0" marB="0"/>
                </a:tc>
                <a:tc>
                  <a:txBody>
                    <a:bodyPr/>
                    <a:lstStyle/>
                    <a:p>
                      <a:pPr marR="748665" algn="r">
                        <a:lnSpc>
                          <a:spcPct val="100000"/>
                        </a:lnSpc>
                        <a:spcBef>
                          <a:spcPts val="340"/>
                        </a:spcBef>
                      </a:pPr>
                      <a:r>
                        <a:rPr sz="1600" dirty="0">
                          <a:latin typeface="Arial"/>
                          <a:cs typeface="Arial"/>
                        </a:rPr>
                        <a:t>2000</a:t>
                      </a:r>
                      <a:endParaRPr sz="1600">
                        <a:latin typeface="Arial"/>
                        <a:cs typeface="Arial"/>
                      </a:endParaRPr>
                    </a:p>
                  </a:txBody>
                  <a:tcPr marL="0" marR="0" marT="0" marB="0"/>
                </a:tc>
                <a:tc>
                  <a:txBody>
                    <a:bodyPr/>
                    <a:lstStyle/>
                    <a:p>
                      <a:pPr marR="430530" algn="r">
                        <a:lnSpc>
                          <a:spcPct val="100000"/>
                        </a:lnSpc>
                        <a:spcBef>
                          <a:spcPts val="340"/>
                        </a:spcBef>
                      </a:pPr>
                      <a:r>
                        <a:rPr sz="1600" dirty="0">
                          <a:latin typeface="Arial"/>
                          <a:cs typeface="Arial"/>
                        </a:rPr>
                        <a:t>0.60</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r>
              <a:tr h="348437">
                <a:tc>
                  <a:txBody>
                    <a:bodyPr/>
                    <a:lstStyle/>
                    <a:p>
                      <a:pPr marL="135255">
                        <a:lnSpc>
                          <a:spcPct val="100000"/>
                        </a:lnSpc>
                        <a:spcBef>
                          <a:spcPts val="340"/>
                        </a:spcBef>
                      </a:pPr>
                      <a:r>
                        <a:rPr sz="1600" dirty="0">
                          <a:latin typeface="Arial"/>
                          <a:cs typeface="Arial"/>
                        </a:rPr>
                        <a:t>#12572</a:t>
                      </a:r>
                      <a:endParaRPr sz="1600">
                        <a:latin typeface="Arial"/>
                        <a:cs typeface="Arial"/>
                      </a:endParaRPr>
                    </a:p>
                  </a:txBody>
                  <a:tcPr marL="0" marR="0" marT="0" marB="0"/>
                </a:tc>
                <a:tc>
                  <a:txBody>
                    <a:bodyPr/>
                    <a:lstStyle/>
                    <a:p>
                      <a:pPr marR="746760" algn="r">
                        <a:lnSpc>
                          <a:spcPct val="100000"/>
                        </a:lnSpc>
                        <a:spcBef>
                          <a:spcPts val="340"/>
                        </a:spcBef>
                      </a:pPr>
                      <a:r>
                        <a:rPr sz="1600" dirty="0">
                          <a:latin typeface="Arial"/>
                          <a:cs typeface="Arial"/>
                        </a:rPr>
                        <a:t>600</a:t>
                      </a:r>
                      <a:endParaRPr sz="1600">
                        <a:latin typeface="Arial"/>
                        <a:cs typeface="Arial"/>
                      </a:endParaRPr>
                    </a:p>
                  </a:txBody>
                  <a:tcPr marL="0" marR="0" marT="0" marB="0"/>
                </a:tc>
                <a:tc>
                  <a:txBody>
                    <a:bodyPr/>
                    <a:lstStyle/>
                    <a:p>
                      <a:pPr marR="428625" algn="r">
                        <a:lnSpc>
                          <a:spcPct val="100000"/>
                        </a:lnSpc>
                        <a:spcBef>
                          <a:spcPts val="340"/>
                        </a:spcBef>
                      </a:pPr>
                      <a:r>
                        <a:rPr sz="1600" dirty="0">
                          <a:latin typeface="Arial"/>
                          <a:cs typeface="Arial"/>
                        </a:rPr>
                        <a:t>14.17</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20370" rIns="0" bIns="0" rtlCol="0">
            <a:spAutoFit/>
          </a:bodyPr>
          <a:lstStyle/>
          <a:p>
            <a:pPr marL="1162685">
              <a:lnSpc>
                <a:spcPct val="100000"/>
              </a:lnSpc>
            </a:pPr>
            <a:r>
              <a:rPr spc="-5" dirty="0"/>
              <a:t>Planificación</a:t>
            </a:r>
            <a:r>
              <a:rPr spc="-100" dirty="0"/>
              <a:t> </a:t>
            </a:r>
            <a:r>
              <a:rPr spc="-5" dirty="0"/>
              <a:t>Agregada</a:t>
            </a:r>
          </a:p>
        </p:txBody>
      </p:sp>
      <p:sp>
        <p:nvSpPr>
          <p:cNvPr id="3" name="object 3"/>
          <p:cNvSpPr txBox="1"/>
          <p:nvPr/>
        </p:nvSpPr>
        <p:spPr>
          <a:xfrm>
            <a:off x="751205" y="1741423"/>
            <a:ext cx="7593965" cy="4857740"/>
          </a:xfrm>
          <a:prstGeom prst="rect">
            <a:avLst/>
          </a:prstGeom>
        </p:spPr>
        <p:txBody>
          <a:bodyPr vert="horz" wrap="square" lIns="0" tIns="0" rIns="0" bIns="0" rtlCol="0">
            <a:spAutoFit/>
          </a:bodyPr>
          <a:lstStyle/>
          <a:p>
            <a:pPr marL="12700" marR="31115" algn="just">
              <a:lnSpc>
                <a:spcPts val="1950"/>
              </a:lnSpc>
            </a:pPr>
            <a:r>
              <a:rPr sz="1800" spc="-5" dirty="0">
                <a:latin typeface="Arial"/>
                <a:cs typeface="Arial"/>
              </a:rPr>
              <a:t>La planificación es una etapa esencial que precede a los trabajos </a:t>
            </a:r>
            <a:r>
              <a:rPr sz="1800" dirty="0">
                <a:latin typeface="Arial"/>
                <a:cs typeface="Arial"/>
              </a:rPr>
              <a:t>y  </a:t>
            </a:r>
            <a:r>
              <a:rPr sz="1800" spc="-5" dirty="0">
                <a:latin typeface="Arial"/>
                <a:cs typeface="Arial"/>
              </a:rPr>
              <a:t>engloba un objetivo determinado. Estos planes futuros de acción </a:t>
            </a:r>
            <a:r>
              <a:rPr sz="1800" spc="-10" dirty="0">
                <a:latin typeface="Arial"/>
                <a:cs typeface="Arial"/>
              </a:rPr>
              <a:t>se  </a:t>
            </a:r>
            <a:r>
              <a:rPr sz="1800" spc="-5" dirty="0">
                <a:latin typeface="Arial"/>
                <a:cs typeface="Arial"/>
              </a:rPr>
              <a:t>inscriben dentro dentro de un contexto dinámico que lleva al </a:t>
            </a:r>
            <a:r>
              <a:rPr sz="1800" spc="-10" dirty="0">
                <a:latin typeface="Arial"/>
                <a:cs typeface="Arial"/>
              </a:rPr>
              <a:t>administrador  </a:t>
            </a:r>
            <a:r>
              <a:rPr sz="1800" spc="-5" dirty="0">
                <a:latin typeface="Arial"/>
                <a:cs typeface="Arial"/>
              </a:rPr>
              <a:t>a ajustar sus planes al ritmo de los</a:t>
            </a:r>
            <a:r>
              <a:rPr sz="1800" spc="-35" dirty="0">
                <a:latin typeface="Arial"/>
                <a:cs typeface="Arial"/>
              </a:rPr>
              <a:t> </a:t>
            </a:r>
            <a:r>
              <a:rPr sz="1800" spc="-10" dirty="0">
                <a:latin typeface="Arial"/>
                <a:cs typeface="Arial"/>
              </a:rPr>
              <a:t>cambios.</a:t>
            </a:r>
            <a:endParaRPr sz="1800" dirty="0">
              <a:latin typeface="Arial"/>
              <a:cs typeface="Arial"/>
            </a:endParaRPr>
          </a:p>
          <a:p>
            <a:pPr algn="just">
              <a:lnSpc>
                <a:spcPct val="100000"/>
              </a:lnSpc>
              <a:spcBef>
                <a:spcPts val="10"/>
              </a:spcBef>
            </a:pPr>
            <a:endParaRPr sz="2450" dirty="0">
              <a:latin typeface="Times New Roman"/>
              <a:cs typeface="Times New Roman"/>
            </a:endParaRPr>
          </a:p>
          <a:p>
            <a:pPr marL="12700" marR="5080" algn="just">
              <a:lnSpc>
                <a:spcPts val="1950"/>
              </a:lnSpc>
            </a:pPr>
            <a:r>
              <a:rPr sz="1800" b="1" spc="-5" dirty="0">
                <a:solidFill>
                  <a:srgbClr val="006500"/>
                </a:solidFill>
                <a:latin typeface="Arial"/>
                <a:cs typeface="Arial"/>
              </a:rPr>
              <a:t>La planificación agregada </a:t>
            </a:r>
            <a:r>
              <a:rPr sz="1800" spc="-5" dirty="0">
                <a:latin typeface="Arial"/>
                <a:cs typeface="Arial"/>
              </a:rPr>
              <a:t>hace referencia a la determinación de </a:t>
            </a:r>
            <a:r>
              <a:rPr sz="1800" spc="-10" dirty="0">
                <a:latin typeface="Arial"/>
                <a:cs typeface="Arial"/>
              </a:rPr>
              <a:t>la  </a:t>
            </a:r>
            <a:r>
              <a:rPr sz="1800" spc="-5" dirty="0">
                <a:latin typeface="Arial"/>
                <a:cs typeface="Arial"/>
              </a:rPr>
              <a:t>cantidad </a:t>
            </a:r>
            <a:r>
              <a:rPr sz="1800" dirty="0">
                <a:latin typeface="Arial"/>
                <a:cs typeface="Arial"/>
              </a:rPr>
              <a:t>y </a:t>
            </a:r>
            <a:r>
              <a:rPr sz="1800" spc="-5" dirty="0">
                <a:latin typeface="Arial"/>
                <a:cs typeface="Arial"/>
              </a:rPr>
              <a:t>de la programación de la producción para un futuro a </a:t>
            </a:r>
            <a:r>
              <a:rPr sz="1800" spc="-10" dirty="0">
                <a:latin typeface="Arial"/>
                <a:cs typeface="Arial"/>
              </a:rPr>
              <a:t>mediano  </a:t>
            </a:r>
            <a:r>
              <a:rPr sz="1800" spc="-5" dirty="0">
                <a:latin typeface="Arial"/>
                <a:cs typeface="Arial"/>
              </a:rPr>
              <a:t>plazo, generalmente entre 3 </a:t>
            </a:r>
            <a:r>
              <a:rPr sz="1800" dirty="0">
                <a:latin typeface="Arial"/>
                <a:cs typeface="Arial"/>
              </a:rPr>
              <a:t>y </a:t>
            </a:r>
            <a:r>
              <a:rPr sz="1800" spc="-5" dirty="0">
                <a:latin typeface="Arial"/>
                <a:cs typeface="Arial"/>
              </a:rPr>
              <a:t>a18 meses. Por esta razón los gerentes </a:t>
            </a:r>
            <a:r>
              <a:rPr sz="1800" spc="-10" dirty="0">
                <a:latin typeface="Arial"/>
                <a:cs typeface="Arial"/>
              </a:rPr>
              <a:t>de  </a:t>
            </a:r>
            <a:r>
              <a:rPr sz="1800" spc="-5" dirty="0">
                <a:latin typeface="Arial"/>
                <a:cs typeface="Arial"/>
              </a:rPr>
              <a:t>producción tratan de determinar la mejor manera de satisfacer la demanda  prevista ajustando los ritmos de producción, las necesidades de mano </a:t>
            </a:r>
            <a:r>
              <a:rPr sz="1800" spc="-10" dirty="0">
                <a:latin typeface="Arial"/>
                <a:cs typeface="Arial"/>
              </a:rPr>
              <a:t>de  </a:t>
            </a:r>
            <a:r>
              <a:rPr sz="1800" spc="-5" dirty="0">
                <a:latin typeface="Arial"/>
                <a:cs typeface="Arial"/>
              </a:rPr>
              <a:t>obra, los niveles de inventario, la cantidad de horas </a:t>
            </a:r>
            <a:r>
              <a:rPr sz="1800" dirty="0">
                <a:latin typeface="Arial"/>
                <a:cs typeface="Arial"/>
              </a:rPr>
              <a:t>extras, </a:t>
            </a:r>
            <a:r>
              <a:rPr sz="1800" spc="-5" dirty="0">
                <a:latin typeface="Arial"/>
                <a:cs typeface="Arial"/>
              </a:rPr>
              <a:t>las tasa de  subcontratación </a:t>
            </a:r>
            <a:r>
              <a:rPr sz="1800" dirty="0">
                <a:latin typeface="Arial"/>
                <a:cs typeface="Arial"/>
              </a:rPr>
              <a:t>y </a:t>
            </a:r>
            <a:r>
              <a:rPr sz="1800" spc="-5" dirty="0">
                <a:latin typeface="Arial"/>
                <a:cs typeface="Arial"/>
              </a:rPr>
              <a:t>otras variables</a:t>
            </a:r>
            <a:r>
              <a:rPr sz="1800" spc="-40" dirty="0">
                <a:latin typeface="Arial"/>
                <a:cs typeface="Arial"/>
              </a:rPr>
              <a:t> </a:t>
            </a:r>
            <a:r>
              <a:rPr sz="1800" spc="-10" dirty="0">
                <a:latin typeface="Arial"/>
                <a:cs typeface="Arial"/>
              </a:rPr>
              <a:t>controlables.</a:t>
            </a:r>
            <a:endParaRPr sz="1800" dirty="0">
              <a:latin typeface="Arial"/>
              <a:cs typeface="Arial"/>
            </a:endParaRPr>
          </a:p>
          <a:p>
            <a:pPr algn="just">
              <a:lnSpc>
                <a:spcPct val="100000"/>
              </a:lnSpc>
              <a:spcBef>
                <a:spcPts val="5"/>
              </a:spcBef>
            </a:pPr>
            <a:endParaRPr sz="2450" dirty="0">
              <a:latin typeface="Times New Roman"/>
              <a:cs typeface="Times New Roman"/>
            </a:endParaRPr>
          </a:p>
          <a:p>
            <a:pPr marL="12700" marR="336550" algn="just">
              <a:lnSpc>
                <a:spcPts val="1950"/>
              </a:lnSpc>
            </a:pPr>
            <a:r>
              <a:rPr sz="1800" spc="-5" dirty="0">
                <a:latin typeface="Arial"/>
                <a:cs typeface="Arial"/>
              </a:rPr>
              <a:t>Normalmente, el objetivo de la planificación agregada es minimizar los  costos durante el periodo que se planifica. Sin embargo, otros </a:t>
            </a:r>
            <a:r>
              <a:rPr sz="1800" spc="-10" dirty="0">
                <a:latin typeface="Arial"/>
                <a:cs typeface="Arial"/>
              </a:rPr>
              <a:t>objetivos  </a:t>
            </a:r>
            <a:r>
              <a:rPr sz="1800" spc="-5" dirty="0">
                <a:latin typeface="Arial"/>
                <a:cs typeface="Arial"/>
              </a:rPr>
              <a:t>pueden ser más importantes que un coste reducido. Estas </a:t>
            </a:r>
            <a:r>
              <a:rPr sz="1800" spc="-10" dirty="0">
                <a:latin typeface="Arial"/>
                <a:cs typeface="Arial"/>
              </a:rPr>
              <a:t>estrategias  </a:t>
            </a:r>
            <a:r>
              <a:rPr sz="1800" spc="-5" dirty="0">
                <a:latin typeface="Arial"/>
                <a:cs typeface="Arial"/>
              </a:rPr>
              <a:t>deben controlar los niveles de contratación, rebajar los niveles </a:t>
            </a:r>
            <a:r>
              <a:rPr sz="1800" spc="-10" dirty="0">
                <a:latin typeface="Arial"/>
                <a:cs typeface="Arial"/>
              </a:rPr>
              <a:t>de  </a:t>
            </a:r>
            <a:r>
              <a:rPr sz="1800" spc="-5" dirty="0">
                <a:latin typeface="Arial"/>
                <a:cs typeface="Arial"/>
              </a:rPr>
              <a:t>inventario o conseguir  un alto nivel de</a:t>
            </a:r>
            <a:r>
              <a:rPr sz="1800" spc="95" dirty="0">
                <a:latin typeface="Arial"/>
                <a:cs typeface="Arial"/>
              </a:rPr>
              <a:t> </a:t>
            </a:r>
            <a:r>
              <a:rPr sz="1800" spc="-5" dirty="0">
                <a:latin typeface="Arial"/>
                <a:cs typeface="Arial"/>
              </a:rPr>
              <a:t>servicio.</a:t>
            </a:r>
            <a:endParaRPr sz="1800" dirty="0">
              <a:latin typeface="Arial"/>
              <a:cs typeface="Aria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44347" rIns="0" bIns="0" rtlCol="0">
            <a:spAutoFit/>
          </a:bodyPr>
          <a:lstStyle/>
          <a:p>
            <a:pPr marL="1174115">
              <a:lnSpc>
                <a:spcPct val="100000"/>
              </a:lnSpc>
            </a:pPr>
            <a:r>
              <a:rPr spc="-5" dirty="0"/>
              <a:t>Planificación</a:t>
            </a:r>
            <a:r>
              <a:rPr spc="-100" dirty="0"/>
              <a:t> </a:t>
            </a:r>
            <a:r>
              <a:rPr spc="-5" dirty="0"/>
              <a:t>Agregada</a:t>
            </a:r>
          </a:p>
        </p:txBody>
      </p:sp>
      <p:sp>
        <p:nvSpPr>
          <p:cNvPr id="3" name="object 3"/>
          <p:cNvSpPr txBox="1"/>
          <p:nvPr/>
        </p:nvSpPr>
        <p:spPr>
          <a:xfrm>
            <a:off x="751205" y="1336039"/>
            <a:ext cx="7555230" cy="5363007"/>
          </a:xfrm>
          <a:prstGeom prst="rect">
            <a:avLst/>
          </a:prstGeom>
        </p:spPr>
        <p:txBody>
          <a:bodyPr vert="horz" wrap="square" lIns="0" tIns="0" rIns="0" bIns="0" rtlCol="0">
            <a:spAutoFit/>
          </a:bodyPr>
          <a:lstStyle/>
          <a:p>
            <a:pPr marL="12700" marR="5080" algn="just">
              <a:lnSpc>
                <a:spcPts val="1950"/>
              </a:lnSpc>
            </a:pPr>
            <a:r>
              <a:rPr sz="1800" spc="-5" dirty="0">
                <a:latin typeface="Arial"/>
                <a:cs typeface="Arial"/>
              </a:rPr>
              <a:t>Para la elaboración de un proyecto de Planificación Agregada se </a:t>
            </a:r>
            <a:r>
              <a:rPr sz="1800" spc="-10" dirty="0">
                <a:latin typeface="Arial"/>
                <a:cs typeface="Arial"/>
              </a:rPr>
              <a:t>es  </a:t>
            </a:r>
            <a:r>
              <a:rPr sz="1800" spc="-5" dirty="0">
                <a:latin typeface="Arial"/>
                <a:cs typeface="Arial"/>
              </a:rPr>
              <a:t>necesario obtener información de vital importancia sobre pronósticos de </a:t>
            </a:r>
            <a:r>
              <a:rPr sz="1800" spc="-10" dirty="0">
                <a:latin typeface="Arial"/>
                <a:cs typeface="Arial"/>
              </a:rPr>
              <a:t>la  </a:t>
            </a:r>
            <a:r>
              <a:rPr sz="1800" spc="-5" dirty="0">
                <a:latin typeface="Arial"/>
                <a:cs typeface="Arial"/>
              </a:rPr>
              <a:t>demanda, niveles de inventarios, capacidad de producción, costo </a:t>
            </a:r>
            <a:r>
              <a:rPr sz="1800" dirty="0">
                <a:latin typeface="Arial"/>
                <a:cs typeface="Arial"/>
              </a:rPr>
              <a:t>y  </a:t>
            </a:r>
            <a:r>
              <a:rPr sz="1800" spc="-5" dirty="0">
                <a:latin typeface="Arial"/>
                <a:cs typeface="Arial"/>
              </a:rPr>
              <a:t>disponibilidad de mano de obra, </a:t>
            </a:r>
            <a:r>
              <a:rPr sz="1800" dirty="0">
                <a:latin typeface="Arial"/>
                <a:cs typeface="Arial"/>
              </a:rPr>
              <a:t>y </a:t>
            </a:r>
            <a:r>
              <a:rPr sz="1800" spc="-5" dirty="0">
                <a:latin typeface="Arial"/>
                <a:cs typeface="Arial"/>
              </a:rPr>
              <a:t>costos de producción entre otros. Así  mismo, es indispensable tener en cuenta restricciones como el espacio </a:t>
            </a:r>
            <a:r>
              <a:rPr sz="1800" spc="-10" dirty="0">
                <a:latin typeface="Arial"/>
                <a:cs typeface="Arial"/>
              </a:rPr>
              <a:t>de  </a:t>
            </a:r>
            <a:r>
              <a:rPr sz="1800" spc="-5" dirty="0">
                <a:latin typeface="Arial"/>
                <a:cs typeface="Arial"/>
              </a:rPr>
              <a:t>producción </a:t>
            </a:r>
            <a:r>
              <a:rPr sz="1800" dirty="0">
                <a:latin typeface="Arial"/>
                <a:cs typeface="Arial"/>
              </a:rPr>
              <a:t>y </a:t>
            </a:r>
            <a:r>
              <a:rPr sz="1800" spc="-5" dirty="0">
                <a:latin typeface="Arial"/>
                <a:cs typeface="Arial"/>
              </a:rPr>
              <a:t>almacenamiento, el número de máquinas, equipos </a:t>
            </a:r>
            <a:r>
              <a:rPr sz="1800" dirty="0">
                <a:latin typeface="Arial"/>
                <a:cs typeface="Arial"/>
              </a:rPr>
              <a:t>y  </a:t>
            </a:r>
            <a:r>
              <a:rPr sz="1800" spc="-5" dirty="0">
                <a:latin typeface="Arial"/>
                <a:cs typeface="Arial"/>
              </a:rPr>
              <a:t>herramientas, disponibilidad de horas extras,</a:t>
            </a:r>
            <a:r>
              <a:rPr sz="1800" spc="-90" dirty="0">
                <a:latin typeface="Arial"/>
                <a:cs typeface="Arial"/>
              </a:rPr>
              <a:t> </a:t>
            </a:r>
            <a:r>
              <a:rPr sz="1800" spc="-5" dirty="0">
                <a:latin typeface="Arial"/>
                <a:cs typeface="Arial"/>
              </a:rPr>
              <a:t>etc.</a:t>
            </a:r>
            <a:endParaRPr sz="1800" dirty="0">
              <a:latin typeface="Arial"/>
              <a:cs typeface="Arial"/>
            </a:endParaRPr>
          </a:p>
          <a:p>
            <a:pPr algn="just">
              <a:lnSpc>
                <a:spcPct val="100000"/>
              </a:lnSpc>
              <a:spcBef>
                <a:spcPts val="10"/>
              </a:spcBef>
            </a:pPr>
            <a:endParaRPr sz="2450" dirty="0">
              <a:latin typeface="Times New Roman"/>
              <a:cs typeface="Times New Roman"/>
            </a:endParaRPr>
          </a:p>
          <a:p>
            <a:pPr marL="12700" marR="373380" algn="just">
              <a:lnSpc>
                <a:spcPts val="1950"/>
              </a:lnSpc>
            </a:pPr>
            <a:r>
              <a:rPr sz="1800" spc="-5" dirty="0">
                <a:latin typeface="Arial"/>
                <a:cs typeface="Arial"/>
              </a:rPr>
              <a:t>Una vez obtenida </a:t>
            </a:r>
            <a:r>
              <a:rPr sz="1800" spc="-10" dirty="0">
                <a:latin typeface="Arial"/>
                <a:cs typeface="Arial"/>
              </a:rPr>
              <a:t>esta </a:t>
            </a:r>
            <a:r>
              <a:rPr sz="1800" spc="-5" dirty="0">
                <a:latin typeface="Arial"/>
                <a:cs typeface="Arial"/>
              </a:rPr>
              <a:t>información se procede a utilizar algunos de los  siguientes</a:t>
            </a:r>
            <a:r>
              <a:rPr sz="1800" spc="-70" dirty="0">
                <a:latin typeface="Arial"/>
                <a:cs typeface="Arial"/>
              </a:rPr>
              <a:t> </a:t>
            </a:r>
            <a:r>
              <a:rPr sz="1800" spc="-10" dirty="0">
                <a:latin typeface="Arial"/>
                <a:cs typeface="Arial"/>
              </a:rPr>
              <a:t>planes:</a:t>
            </a:r>
            <a:endParaRPr sz="1800" dirty="0">
              <a:latin typeface="Arial"/>
              <a:cs typeface="Arial"/>
            </a:endParaRPr>
          </a:p>
          <a:p>
            <a:pPr algn="just">
              <a:lnSpc>
                <a:spcPct val="100000"/>
              </a:lnSpc>
              <a:spcBef>
                <a:spcPts val="55"/>
              </a:spcBef>
            </a:pPr>
            <a:endParaRPr sz="2200" dirty="0">
              <a:latin typeface="Times New Roman"/>
              <a:cs typeface="Times New Roman"/>
            </a:endParaRPr>
          </a:p>
          <a:p>
            <a:pPr marL="12700" algn="just">
              <a:lnSpc>
                <a:spcPct val="100000"/>
              </a:lnSpc>
              <a:buChar char="•"/>
              <a:tabLst>
                <a:tab pos="155575" algn="l"/>
              </a:tabLst>
            </a:pPr>
            <a:r>
              <a:rPr sz="1800" spc="-5" dirty="0">
                <a:latin typeface="Arial"/>
                <a:cs typeface="Arial"/>
              </a:rPr>
              <a:t>Variar el nivel de la mano de obra según la variación de la</a:t>
            </a:r>
            <a:r>
              <a:rPr sz="1800" spc="155" dirty="0">
                <a:latin typeface="Arial"/>
                <a:cs typeface="Arial"/>
              </a:rPr>
              <a:t> </a:t>
            </a:r>
            <a:r>
              <a:rPr sz="1800" spc="-5" dirty="0">
                <a:latin typeface="Arial"/>
                <a:cs typeface="Arial"/>
              </a:rPr>
              <a:t>demanda.</a:t>
            </a:r>
            <a:endParaRPr sz="1800" dirty="0">
              <a:latin typeface="Arial"/>
              <a:cs typeface="Arial"/>
            </a:endParaRPr>
          </a:p>
          <a:p>
            <a:pPr marL="12700" marR="827405" algn="just">
              <a:lnSpc>
                <a:spcPts val="1950"/>
              </a:lnSpc>
              <a:spcBef>
                <a:spcPts val="465"/>
              </a:spcBef>
              <a:buChar char="•"/>
              <a:tabLst>
                <a:tab pos="155575" algn="l"/>
              </a:tabLst>
            </a:pPr>
            <a:r>
              <a:rPr sz="1800" spc="-5" dirty="0">
                <a:latin typeface="Arial"/>
                <a:cs typeface="Arial"/>
              </a:rPr>
              <a:t>Emplear la mano de obra en tiempo extra </a:t>
            </a:r>
            <a:r>
              <a:rPr sz="1800" dirty="0">
                <a:latin typeface="Arial"/>
                <a:cs typeface="Arial"/>
              </a:rPr>
              <a:t>y </a:t>
            </a:r>
            <a:r>
              <a:rPr sz="1800" spc="-5" dirty="0">
                <a:latin typeface="Arial"/>
                <a:cs typeface="Arial"/>
              </a:rPr>
              <a:t>despedirla en tiempo  improductivo.</a:t>
            </a:r>
            <a:endParaRPr sz="1800" dirty="0">
              <a:latin typeface="Arial"/>
              <a:cs typeface="Arial"/>
            </a:endParaRPr>
          </a:p>
          <a:p>
            <a:pPr marL="12700" marR="1169670" algn="just">
              <a:lnSpc>
                <a:spcPts val="1950"/>
              </a:lnSpc>
              <a:spcBef>
                <a:spcPts val="434"/>
              </a:spcBef>
              <a:buChar char="•"/>
              <a:tabLst>
                <a:tab pos="155575" algn="l"/>
              </a:tabLst>
            </a:pPr>
            <a:r>
              <a:rPr sz="1800" spc="-5" dirty="0">
                <a:latin typeface="Arial"/>
                <a:cs typeface="Arial"/>
              </a:rPr>
              <a:t>Aumentar los niveles de inventarios (lo cual genera costos </a:t>
            </a:r>
            <a:r>
              <a:rPr sz="1800" spc="-10" dirty="0">
                <a:latin typeface="Arial"/>
                <a:cs typeface="Arial"/>
              </a:rPr>
              <a:t>de  almacenamiento)</a:t>
            </a:r>
            <a:endParaRPr sz="1800" dirty="0">
              <a:latin typeface="Arial"/>
              <a:cs typeface="Arial"/>
            </a:endParaRPr>
          </a:p>
          <a:p>
            <a:pPr marL="154940" indent="-142240" algn="just">
              <a:lnSpc>
                <a:spcPct val="100000"/>
              </a:lnSpc>
              <a:spcBef>
                <a:spcPts val="195"/>
              </a:spcBef>
              <a:buChar char="•"/>
              <a:tabLst>
                <a:tab pos="155575" algn="l"/>
              </a:tabLst>
            </a:pPr>
            <a:r>
              <a:rPr sz="1800" spc="-5" dirty="0">
                <a:latin typeface="Arial"/>
                <a:cs typeface="Arial"/>
              </a:rPr>
              <a:t>Aceptar los </a:t>
            </a:r>
            <a:r>
              <a:rPr sz="1800" dirty="0">
                <a:latin typeface="Arial"/>
                <a:cs typeface="Arial"/>
              </a:rPr>
              <a:t>costos </a:t>
            </a:r>
            <a:r>
              <a:rPr sz="1800" spc="-5" dirty="0">
                <a:latin typeface="Arial"/>
                <a:cs typeface="Arial"/>
              </a:rPr>
              <a:t>de</a:t>
            </a:r>
            <a:r>
              <a:rPr sz="1800" spc="-15" dirty="0">
                <a:latin typeface="Arial"/>
                <a:cs typeface="Arial"/>
              </a:rPr>
              <a:t> </a:t>
            </a:r>
            <a:r>
              <a:rPr sz="1800" spc="-5" dirty="0">
                <a:latin typeface="Arial"/>
                <a:cs typeface="Arial"/>
              </a:rPr>
              <a:t>escasez.</a:t>
            </a:r>
            <a:endParaRPr sz="1800" dirty="0">
              <a:latin typeface="Arial"/>
              <a:cs typeface="Arial"/>
            </a:endParaRPr>
          </a:p>
          <a:p>
            <a:pPr marL="154940" indent="-142240" algn="just">
              <a:lnSpc>
                <a:spcPct val="100000"/>
              </a:lnSpc>
              <a:spcBef>
                <a:spcPts val="225"/>
              </a:spcBef>
              <a:buChar char="•"/>
              <a:tabLst>
                <a:tab pos="155575" algn="l"/>
              </a:tabLst>
            </a:pPr>
            <a:r>
              <a:rPr sz="1800" spc="-5" dirty="0">
                <a:latin typeface="Arial"/>
                <a:cs typeface="Arial"/>
              </a:rPr>
              <a:t>Recurrir a la</a:t>
            </a:r>
            <a:r>
              <a:rPr sz="1800" spc="-15" dirty="0">
                <a:latin typeface="Arial"/>
                <a:cs typeface="Arial"/>
              </a:rPr>
              <a:t> </a:t>
            </a:r>
            <a:r>
              <a:rPr sz="1800" spc="-5" dirty="0">
                <a:latin typeface="Arial"/>
                <a:cs typeface="Arial"/>
              </a:rPr>
              <a:t>maquila.</a:t>
            </a:r>
            <a:endParaRPr sz="1800" dirty="0">
              <a:latin typeface="Arial"/>
              <a:cs typeface="Arial"/>
            </a:endParaRPr>
          </a:p>
          <a:p>
            <a:pPr marL="154940" indent="-142240" algn="just">
              <a:lnSpc>
                <a:spcPct val="100000"/>
              </a:lnSpc>
              <a:spcBef>
                <a:spcPts val="225"/>
              </a:spcBef>
              <a:buChar char="•"/>
              <a:tabLst>
                <a:tab pos="155575" algn="l"/>
              </a:tabLst>
            </a:pPr>
            <a:r>
              <a:rPr sz="1800" spc="-5" dirty="0">
                <a:latin typeface="Arial"/>
                <a:cs typeface="Arial"/>
              </a:rPr>
              <a:t>Utilizar técnicas de</a:t>
            </a:r>
            <a:r>
              <a:rPr sz="1800" spc="50" dirty="0">
                <a:latin typeface="Arial"/>
                <a:cs typeface="Arial"/>
              </a:rPr>
              <a:t> </a:t>
            </a:r>
            <a:r>
              <a:rPr sz="1800" spc="-5" dirty="0">
                <a:latin typeface="Arial"/>
                <a:cs typeface="Arial"/>
              </a:rPr>
              <a:t>comercialización.</a:t>
            </a:r>
            <a:endParaRPr sz="1800" dirty="0">
              <a:latin typeface="Arial"/>
              <a:cs typeface="Aria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44347" rIns="0" bIns="0" rtlCol="0">
            <a:spAutoFit/>
          </a:bodyPr>
          <a:lstStyle/>
          <a:p>
            <a:pPr marL="1174115">
              <a:lnSpc>
                <a:spcPct val="100000"/>
              </a:lnSpc>
            </a:pPr>
            <a:r>
              <a:rPr spc="-5" dirty="0"/>
              <a:t>Planificación</a:t>
            </a:r>
            <a:r>
              <a:rPr spc="-100" dirty="0"/>
              <a:t> </a:t>
            </a:r>
            <a:r>
              <a:rPr spc="-5" dirty="0"/>
              <a:t>Agregada</a:t>
            </a:r>
          </a:p>
        </p:txBody>
      </p:sp>
      <p:sp>
        <p:nvSpPr>
          <p:cNvPr id="3" name="object 3"/>
          <p:cNvSpPr txBox="1"/>
          <p:nvPr/>
        </p:nvSpPr>
        <p:spPr>
          <a:xfrm>
            <a:off x="751205" y="1336039"/>
            <a:ext cx="7517130" cy="1025922"/>
          </a:xfrm>
          <a:prstGeom prst="rect">
            <a:avLst/>
          </a:prstGeom>
        </p:spPr>
        <p:txBody>
          <a:bodyPr vert="horz" wrap="square" lIns="0" tIns="0" rIns="0" bIns="0" rtlCol="0">
            <a:spAutoFit/>
          </a:bodyPr>
          <a:lstStyle/>
          <a:p>
            <a:pPr marL="12700" marR="5080" algn="just">
              <a:lnSpc>
                <a:spcPts val="1950"/>
              </a:lnSpc>
            </a:pPr>
            <a:r>
              <a:rPr sz="1800" spc="-5" dirty="0">
                <a:latin typeface="Arial"/>
                <a:cs typeface="Arial"/>
              </a:rPr>
              <a:t>Ejemplo: Un fabricante de materiales para tejados de Juárez, México, </a:t>
            </a:r>
            <a:r>
              <a:rPr sz="1800" spc="-10" dirty="0">
                <a:latin typeface="Arial"/>
                <a:cs typeface="Arial"/>
              </a:rPr>
              <a:t>ha  </a:t>
            </a:r>
            <a:r>
              <a:rPr sz="1800" spc="-5" dirty="0">
                <a:latin typeface="Arial"/>
                <a:cs typeface="Arial"/>
              </a:rPr>
              <a:t>desarrollado una previsión mensual para un importante producto, </a:t>
            </a:r>
            <a:r>
              <a:rPr sz="1800" spc="-10" dirty="0">
                <a:latin typeface="Arial"/>
                <a:cs typeface="Arial"/>
              </a:rPr>
              <a:t>cuya  </a:t>
            </a:r>
            <a:r>
              <a:rPr sz="1800" spc="-5" dirty="0">
                <a:latin typeface="Arial"/>
                <a:cs typeface="Arial"/>
              </a:rPr>
              <a:t>información básica para los próximos 6 meses se presenta en la </a:t>
            </a:r>
            <a:r>
              <a:rPr sz="1800" spc="-10" dirty="0">
                <a:latin typeface="Arial"/>
                <a:cs typeface="Arial"/>
              </a:rPr>
              <a:t>siguiente  </a:t>
            </a:r>
            <a:r>
              <a:rPr sz="1800" spc="-5" dirty="0">
                <a:latin typeface="Arial"/>
                <a:cs typeface="Arial"/>
              </a:rPr>
              <a:t>tabla:</a:t>
            </a:r>
            <a:endParaRPr sz="1800" dirty="0">
              <a:latin typeface="Arial"/>
              <a:cs typeface="Arial"/>
            </a:endParaRPr>
          </a:p>
        </p:txBody>
      </p:sp>
      <p:sp>
        <p:nvSpPr>
          <p:cNvPr id="4" name="object 4"/>
          <p:cNvSpPr txBox="1"/>
          <p:nvPr/>
        </p:nvSpPr>
        <p:spPr>
          <a:xfrm>
            <a:off x="751205" y="5415000"/>
            <a:ext cx="7517130" cy="1108075"/>
          </a:xfrm>
          <a:prstGeom prst="rect">
            <a:avLst/>
          </a:prstGeom>
        </p:spPr>
        <p:txBody>
          <a:bodyPr vert="horz" wrap="square" lIns="0" tIns="0" rIns="0" bIns="0" rtlCol="0">
            <a:spAutoFit/>
          </a:bodyPr>
          <a:lstStyle/>
          <a:p>
            <a:pPr marL="12700" marR="5080" algn="just">
              <a:lnSpc>
                <a:spcPts val="1950"/>
              </a:lnSpc>
            </a:pPr>
            <a:r>
              <a:rPr sz="1800" spc="-5" dirty="0">
                <a:latin typeface="Arial"/>
                <a:cs typeface="Arial"/>
              </a:rPr>
              <a:t>Efectúese un plan agregado de producción utilizando cada una de las  siguientes</a:t>
            </a:r>
            <a:r>
              <a:rPr sz="1800" spc="-45" dirty="0">
                <a:latin typeface="Arial"/>
                <a:cs typeface="Arial"/>
              </a:rPr>
              <a:t> </a:t>
            </a:r>
            <a:r>
              <a:rPr sz="1800" spc="-10" dirty="0">
                <a:latin typeface="Arial"/>
                <a:cs typeface="Arial"/>
              </a:rPr>
              <a:t>estrategias:</a:t>
            </a:r>
            <a:endParaRPr sz="1800" dirty="0">
              <a:latin typeface="Arial"/>
              <a:cs typeface="Arial"/>
            </a:endParaRPr>
          </a:p>
          <a:p>
            <a:pPr marL="278765" indent="-266065" algn="just">
              <a:lnSpc>
                <a:spcPct val="100000"/>
              </a:lnSpc>
              <a:spcBef>
                <a:spcPts val="190"/>
              </a:spcBef>
              <a:buAutoNum type="alphaLcParenR"/>
              <a:tabLst>
                <a:tab pos="279400" algn="l"/>
              </a:tabLst>
            </a:pPr>
            <a:r>
              <a:rPr sz="1800" spc="-5" dirty="0">
                <a:latin typeface="Arial"/>
                <a:cs typeface="Arial"/>
              </a:rPr>
              <a:t>Mantener la mano de obra constante durante los 6</a:t>
            </a:r>
            <a:r>
              <a:rPr sz="1800" spc="-70" dirty="0">
                <a:latin typeface="Arial"/>
                <a:cs typeface="Arial"/>
              </a:rPr>
              <a:t> </a:t>
            </a:r>
            <a:r>
              <a:rPr sz="1800" spc="-5" dirty="0">
                <a:latin typeface="Arial"/>
                <a:cs typeface="Arial"/>
              </a:rPr>
              <a:t>meses.</a:t>
            </a:r>
            <a:endParaRPr sz="1800" dirty="0">
              <a:latin typeface="Arial"/>
              <a:cs typeface="Arial"/>
            </a:endParaRPr>
          </a:p>
          <a:p>
            <a:pPr marL="278765" indent="-266065" algn="just">
              <a:lnSpc>
                <a:spcPct val="100000"/>
              </a:lnSpc>
              <a:spcBef>
                <a:spcPts val="225"/>
              </a:spcBef>
              <a:buAutoNum type="alphaLcParenR"/>
              <a:tabLst>
                <a:tab pos="279400" algn="l"/>
              </a:tabLst>
            </a:pPr>
            <a:r>
              <a:rPr sz="1800" spc="-5" dirty="0">
                <a:latin typeface="Arial"/>
                <a:cs typeface="Arial"/>
              </a:rPr>
              <a:t>Mantener la mano de obra constante en el nivel necesario para</a:t>
            </a:r>
            <a:r>
              <a:rPr sz="1800" spc="140" dirty="0">
                <a:latin typeface="Arial"/>
                <a:cs typeface="Arial"/>
              </a:rPr>
              <a:t> </a:t>
            </a:r>
            <a:r>
              <a:rPr sz="1800" spc="-5" dirty="0">
                <a:latin typeface="Arial"/>
                <a:cs typeface="Arial"/>
              </a:rPr>
              <a:t>el</a:t>
            </a:r>
            <a:endParaRPr sz="1800" dirty="0">
              <a:latin typeface="Arial"/>
              <a:cs typeface="Arial"/>
            </a:endParaRPr>
          </a:p>
        </p:txBody>
      </p:sp>
      <p:graphicFrame>
        <p:nvGraphicFramePr>
          <p:cNvPr id="5" name="object 5"/>
          <p:cNvGraphicFramePr>
            <a:graphicFrameLocks noGrp="1"/>
          </p:cNvGraphicFramePr>
          <p:nvPr/>
        </p:nvGraphicFramePr>
        <p:xfrm>
          <a:off x="1124089" y="2501645"/>
          <a:ext cx="6857987" cy="2702047"/>
        </p:xfrm>
        <a:graphic>
          <a:graphicData uri="http://schemas.openxmlformats.org/drawingml/2006/table">
            <a:tbl>
              <a:tblPr firstRow="1" bandRow="1">
                <a:tableStyleId>{2D5ABB26-0587-4C30-8999-92F81FD0307C}</a:tableStyleId>
              </a:tblPr>
              <a:tblGrid>
                <a:gridCol w="1295400"/>
                <a:gridCol w="1600200"/>
                <a:gridCol w="1904987"/>
                <a:gridCol w="2057400"/>
              </a:tblGrid>
              <a:tr h="690371">
                <a:tc>
                  <a:txBody>
                    <a:bodyPr/>
                    <a:lstStyle/>
                    <a:p>
                      <a:pPr marL="418465">
                        <a:lnSpc>
                          <a:spcPct val="100000"/>
                        </a:lnSpc>
                        <a:spcBef>
                          <a:spcPts val="260"/>
                        </a:spcBef>
                      </a:pPr>
                      <a:r>
                        <a:rPr sz="1800" b="1" spc="-10" dirty="0">
                          <a:latin typeface="Arial"/>
                          <a:cs typeface="Arial"/>
                        </a:rPr>
                        <a:t>Mes</a:t>
                      </a:r>
                      <a:endParaRPr sz="1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91465" marR="271780" indent="-12700">
                        <a:lnSpc>
                          <a:spcPct val="100000"/>
                        </a:lnSpc>
                        <a:spcBef>
                          <a:spcPts val="260"/>
                        </a:spcBef>
                      </a:pPr>
                      <a:r>
                        <a:rPr sz="1800" b="1" dirty="0">
                          <a:latin typeface="Arial"/>
                          <a:cs typeface="Arial"/>
                        </a:rPr>
                        <a:t>D</a:t>
                      </a:r>
                      <a:r>
                        <a:rPr sz="1800" b="1" spc="-5" dirty="0">
                          <a:latin typeface="Arial"/>
                          <a:cs typeface="Arial"/>
                        </a:rPr>
                        <a:t>emanda  esperada</a:t>
                      </a:r>
                      <a:endParaRPr sz="1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23215" marR="316230" indent="215265">
                        <a:lnSpc>
                          <a:spcPct val="100000"/>
                        </a:lnSpc>
                        <a:spcBef>
                          <a:spcPts val="260"/>
                        </a:spcBef>
                      </a:pPr>
                      <a:r>
                        <a:rPr sz="1800" b="1" spc="-5" dirty="0">
                          <a:latin typeface="Arial"/>
                          <a:cs typeface="Arial"/>
                        </a:rPr>
                        <a:t>Días </a:t>
                      </a:r>
                      <a:r>
                        <a:rPr sz="1800" b="1" dirty="0">
                          <a:latin typeface="Arial"/>
                          <a:cs typeface="Arial"/>
                        </a:rPr>
                        <a:t>de  </a:t>
                      </a:r>
                      <a:r>
                        <a:rPr sz="1800" b="1" spc="-5" dirty="0">
                          <a:latin typeface="Arial"/>
                          <a:cs typeface="Arial"/>
                        </a:rPr>
                        <a:t>producción</a:t>
                      </a:r>
                      <a:endParaRPr sz="1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60"/>
                        </a:spcBef>
                      </a:pPr>
                      <a:r>
                        <a:rPr sz="1800" b="1" spc="-5" dirty="0">
                          <a:latin typeface="Arial"/>
                          <a:cs typeface="Arial"/>
                        </a:rPr>
                        <a:t>Demanda por</a:t>
                      </a:r>
                      <a:r>
                        <a:rPr sz="1800" b="1" spc="-90" dirty="0">
                          <a:latin typeface="Arial"/>
                          <a:cs typeface="Arial"/>
                        </a:rPr>
                        <a:t> </a:t>
                      </a:r>
                      <a:r>
                        <a:rPr sz="1800" b="1" spc="-5" dirty="0">
                          <a:latin typeface="Arial"/>
                          <a:cs typeface="Arial"/>
                        </a:rPr>
                        <a:t>día</a:t>
                      </a:r>
                      <a:endParaRPr sz="1800">
                        <a:latin typeface="Arial"/>
                        <a:cs typeface="Arial"/>
                      </a:endParaRPr>
                    </a:p>
                    <a:p>
                      <a:pPr algn="ctr">
                        <a:lnSpc>
                          <a:spcPct val="100000"/>
                        </a:lnSpc>
                        <a:spcBef>
                          <a:spcPts val="434"/>
                        </a:spcBef>
                      </a:pPr>
                      <a:r>
                        <a:rPr sz="1800" b="1" spc="-5" dirty="0">
                          <a:latin typeface="Arial"/>
                          <a:cs typeface="Arial"/>
                        </a:rPr>
                        <a:t>(calculada)</a:t>
                      </a:r>
                      <a:endParaRPr sz="1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57680">
                <a:tc>
                  <a:txBody>
                    <a:bodyPr/>
                    <a:lstStyle/>
                    <a:p>
                      <a:pPr marL="85725">
                        <a:lnSpc>
                          <a:spcPct val="100000"/>
                        </a:lnSpc>
                        <a:spcBef>
                          <a:spcPts val="225"/>
                        </a:spcBef>
                      </a:pPr>
                      <a:r>
                        <a:rPr sz="1800" spc="-5" dirty="0">
                          <a:latin typeface="Arial"/>
                          <a:cs typeface="Arial"/>
                        </a:rPr>
                        <a:t>Enero</a:t>
                      </a:r>
                      <a:endParaRPr sz="1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tcPr>
                </a:tc>
                <a:tc>
                  <a:txBody>
                    <a:bodyPr/>
                    <a:lstStyle/>
                    <a:p>
                      <a:pPr marR="78105" algn="r">
                        <a:lnSpc>
                          <a:spcPct val="100000"/>
                        </a:lnSpc>
                        <a:spcBef>
                          <a:spcPts val="225"/>
                        </a:spcBef>
                      </a:pPr>
                      <a:r>
                        <a:rPr sz="1800" dirty="0">
                          <a:latin typeface="Arial"/>
                          <a:cs typeface="Arial"/>
                        </a:rPr>
                        <a:t>900</a:t>
                      </a:r>
                      <a:endParaRPr sz="1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tcPr>
                </a:tc>
                <a:tc>
                  <a:txBody>
                    <a:bodyPr/>
                    <a:lstStyle/>
                    <a:p>
                      <a:pPr marR="78105" algn="r">
                        <a:lnSpc>
                          <a:spcPct val="100000"/>
                        </a:lnSpc>
                        <a:spcBef>
                          <a:spcPts val="225"/>
                        </a:spcBef>
                      </a:pPr>
                      <a:r>
                        <a:rPr sz="1800" dirty="0">
                          <a:latin typeface="Arial"/>
                          <a:cs typeface="Arial"/>
                        </a:rPr>
                        <a:t>22</a:t>
                      </a:r>
                      <a:endParaRPr sz="1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tcPr>
                </a:tc>
                <a:tc>
                  <a:txBody>
                    <a:bodyPr/>
                    <a:lstStyle/>
                    <a:p>
                      <a:pPr marR="78105" algn="r">
                        <a:lnSpc>
                          <a:spcPct val="100000"/>
                        </a:lnSpc>
                        <a:spcBef>
                          <a:spcPts val="225"/>
                        </a:spcBef>
                      </a:pPr>
                      <a:r>
                        <a:rPr sz="1800" dirty="0">
                          <a:latin typeface="Arial"/>
                          <a:cs typeface="Arial"/>
                        </a:rPr>
                        <a:t>41</a:t>
                      </a:r>
                      <a:endParaRPr sz="1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tcPr>
                </a:tc>
              </a:tr>
              <a:tr h="330326">
                <a:tc>
                  <a:txBody>
                    <a:bodyPr/>
                    <a:lstStyle/>
                    <a:p>
                      <a:pPr marL="85725">
                        <a:lnSpc>
                          <a:spcPct val="100000"/>
                        </a:lnSpc>
                        <a:spcBef>
                          <a:spcPts val="55"/>
                        </a:spcBef>
                      </a:pPr>
                      <a:r>
                        <a:rPr sz="1800" spc="-10" dirty="0">
                          <a:latin typeface="Arial"/>
                          <a:cs typeface="Arial"/>
                        </a:rPr>
                        <a:t>Febrero</a:t>
                      </a:r>
                      <a:endParaRPr sz="1800">
                        <a:latin typeface="Arial"/>
                        <a:cs typeface="Arial"/>
                      </a:endParaRPr>
                    </a:p>
                  </a:txBody>
                  <a:tcPr marL="0" marR="0" marT="0" marB="0">
                    <a:lnL w="12700">
                      <a:solidFill>
                        <a:srgbClr val="000000"/>
                      </a:solidFill>
                      <a:prstDash val="solid"/>
                    </a:lnL>
                    <a:lnR w="12700">
                      <a:solidFill>
                        <a:srgbClr val="000000"/>
                      </a:solidFill>
                      <a:prstDash val="solid"/>
                    </a:lnR>
                  </a:tcPr>
                </a:tc>
                <a:tc>
                  <a:txBody>
                    <a:bodyPr/>
                    <a:lstStyle/>
                    <a:p>
                      <a:pPr marR="78105" algn="r">
                        <a:lnSpc>
                          <a:spcPct val="100000"/>
                        </a:lnSpc>
                        <a:spcBef>
                          <a:spcPts val="55"/>
                        </a:spcBef>
                      </a:pPr>
                      <a:r>
                        <a:rPr sz="1800" dirty="0">
                          <a:latin typeface="Arial"/>
                          <a:cs typeface="Arial"/>
                        </a:rPr>
                        <a:t>700</a:t>
                      </a:r>
                      <a:endParaRPr sz="1800">
                        <a:latin typeface="Arial"/>
                        <a:cs typeface="Arial"/>
                      </a:endParaRPr>
                    </a:p>
                  </a:txBody>
                  <a:tcPr marL="0" marR="0" marT="0" marB="0">
                    <a:lnL w="12700">
                      <a:solidFill>
                        <a:srgbClr val="000000"/>
                      </a:solidFill>
                      <a:prstDash val="solid"/>
                    </a:lnL>
                    <a:lnR w="12700">
                      <a:solidFill>
                        <a:srgbClr val="000000"/>
                      </a:solidFill>
                      <a:prstDash val="solid"/>
                    </a:lnR>
                  </a:tcPr>
                </a:tc>
                <a:tc>
                  <a:txBody>
                    <a:bodyPr/>
                    <a:lstStyle/>
                    <a:p>
                      <a:pPr marR="78105" algn="r">
                        <a:lnSpc>
                          <a:spcPct val="100000"/>
                        </a:lnSpc>
                        <a:spcBef>
                          <a:spcPts val="55"/>
                        </a:spcBef>
                      </a:pPr>
                      <a:r>
                        <a:rPr sz="1800" dirty="0">
                          <a:latin typeface="Arial"/>
                          <a:cs typeface="Arial"/>
                        </a:rPr>
                        <a:t>18</a:t>
                      </a:r>
                      <a:endParaRPr sz="1800">
                        <a:latin typeface="Arial"/>
                        <a:cs typeface="Arial"/>
                      </a:endParaRPr>
                    </a:p>
                  </a:txBody>
                  <a:tcPr marL="0" marR="0" marT="0" marB="0">
                    <a:lnL w="12700">
                      <a:solidFill>
                        <a:srgbClr val="000000"/>
                      </a:solidFill>
                      <a:prstDash val="solid"/>
                    </a:lnL>
                    <a:lnR w="12700">
                      <a:solidFill>
                        <a:srgbClr val="000000"/>
                      </a:solidFill>
                      <a:prstDash val="solid"/>
                    </a:lnR>
                  </a:tcPr>
                </a:tc>
                <a:tc>
                  <a:txBody>
                    <a:bodyPr/>
                    <a:lstStyle/>
                    <a:p>
                      <a:pPr marR="78105" algn="r">
                        <a:lnSpc>
                          <a:spcPct val="100000"/>
                        </a:lnSpc>
                        <a:spcBef>
                          <a:spcPts val="55"/>
                        </a:spcBef>
                      </a:pPr>
                      <a:r>
                        <a:rPr sz="1800" dirty="0">
                          <a:latin typeface="Arial"/>
                          <a:cs typeface="Arial"/>
                        </a:rPr>
                        <a:t>39</a:t>
                      </a:r>
                      <a:endParaRPr sz="1800">
                        <a:latin typeface="Arial"/>
                        <a:cs typeface="Arial"/>
                      </a:endParaRPr>
                    </a:p>
                  </a:txBody>
                  <a:tcPr marL="0" marR="0" marT="0" marB="0">
                    <a:lnL w="12700">
                      <a:solidFill>
                        <a:srgbClr val="000000"/>
                      </a:solidFill>
                      <a:prstDash val="solid"/>
                    </a:lnL>
                    <a:lnR w="12700">
                      <a:solidFill>
                        <a:srgbClr val="000000"/>
                      </a:solidFill>
                      <a:prstDash val="solid"/>
                    </a:lnR>
                  </a:tcPr>
                </a:tc>
              </a:tr>
              <a:tr h="330326">
                <a:tc>
                  <a:txBody>
                    <a:bodyPr/>
                    <a:lstStyle/>
                    <a:p>
                      <a:pPr marL="85725">
                        <a:lnSpc>
                          <a:spcPct val="100000"/>
                        </a:lnSpc>
                        <a:spcBef>
                          <a:spcPts val="60"/>
                        </a:spcBef>
                      </a:pPr>
                      <a:r>
                        <a:rPr sz="1800" spc="-5" dirty="0">
                          <a:latin typeface="Arial"/>
                          <a:cs typeface="Arial"/>
                        </a:rPr>
                        <a:t>Marzo</a:t>
                      </a:r>
                      <a:endParaRPr sz="1800">
                        <a:latin typeface="Arial"/>
                        <a:cs typeface="Arial"/>
                      </a:endParaRPr>
                    </a:p>
                  </a:txBody>
                  <a:tcPr marL="0" marR="0" marT="0" marB="0">
                    <a:lnL w="12700">
                      <a:solidFill>
                        <a:srgbClr val="000000"/>
                      </a:solidFill>
                      <a:prstDash val="solid"/>
                    </a:lnL>
                    <a:lnR w="12700">
                      <a:solidFill>
                        <a:srgbClr val="000000"/>
                      </a:solidFill>
                      <a:prstDash val="solid"/>
                    </a:lnR>
                  </a:tcPr>
                </a:tc>
                <a:tc>
                  <a:txBody>
                    <a:bodyPr/>
                    <a:lstStyle/>
                    <a:p>
                      <a:pPr marR="78105" algn="r">
                        <a:lnSpc>
                          <a:spcPct val="100000"/>
                        </a:lnSpc>
                        <a:spcBef>
                          <a:spcPts val="60"/>
                        </a:spcBef>
                      </a:pPr>
                      <a:r>
                        <a:rPr sz="1800" dirty="0">
                          <a:latin typeface="Arial"/>
                          <a:cs typeface="Arial"/>
                        </a:rPr>
                        <a:t>800</a:t>
                      </a:r>
                      <a:endParaRPr sz="1800">
                        <a:latin typeface="Arial"/>
                        <a:cs typeface="Arial"/>
                      </a:endParaRPr>
                    </a:p>
                  </a:txBody>
                  <a:tcPr marL="0" marR="0" marT="0" marB="0">
                    <a:lnL w="12700">
                      <a:solidFill>
                        <a:srgbClr val="000000"/>
                      </a:solidFill>
                      <a:prstDash val="solid"/>
                    </a:lnL>
                    <a:lnR w="12700">
                      <a:solidFill>
                        <a:srgbClr val="000000"/>
                      </a:solidFill>
                      <a:prstDash val="solid"/>
                    </a:lnR>
                  </a:tcPr>
                </a:tc>
                <a:tc>
                  <a:txBody>
                    <a:bodyPr/>
                    <a:lstStyle/>
                    <a:p>
                      <a:pPr marR="78105" algn="r">
                        <a:lnSpc>
                          <a:spcPct val="100000"/>
                        </a:lnSpc>
                        <a:spcBef>
                          <a:spcPts val="60"/>
                        </a:spcBef>
                      </a:pPr>
                      <a:r>
                        <a:rPr sz="1800" dirty="0">
                          <a:latin typeface="Arial"/>
                          <a:cs typeface="Arial"/>
                        </a:rPr>
                        <a:t>21</a:t>
                      </a:r>
                      <a:endParaRPr sz="1800">
                        <a:latin typeface="Arial"/>
                        <a:cs typeface="Arial"/>
                      </a:endParaRPr>
                    </a:p>
                  </a:txBody>
                  <a:tcPr marL="0" marR="0" marT="0" marB="0">
                    <a:lnL w="12700">
                      <a:solidFill>
                        <a:srgbClr val="000000"/>
                      </a:solidFill>
                      <a:prstDash val="solid"/>
                    </a:lnL>
                    <a:lnR w="12700">
                      <a:solidFill>
                        <a:srgbClr val="000000"/>
                      </a:solidFill>
                      <a:prstDash val="solid"/>
                    </a:lnR>
                  </a:tcPr>
                </a:tc>
                <a:tc>
                  <a:txBody>
                    <a:bodyPr/>
                    <a:lstStyle/>
                    <a:p>
                      <a:pPr marR="78105" algn="r">
                        <a:lnSpc>
                          <a:spcPct val="100000"/>
                        </a:lnSpc>
                        <a:spcBef>
                          <a:spcPts val="60"/>
                        </a:spcBef>
                      </a:pPr>
                      <a:r>
                        <a:rPr sz="1800" dirty="0">
                          <a:latin typeface="Arial"/>
                          <a:cs typeface="Arial"/>
                        </a:rPr>
                        <a:t>38</a:t>
                      </a:r>
                      <a:endParaRPr sz="1800">
                        <a:latin typeface="Arial"/>
                        <a:cs typeface="Arial"/>
                      </a:endParaRPr>
                    </a:p>
                  </a:txBody>
                  <a:tcPr marL="0" marR="0" marT="0" marB="0">
                    <a:lnL w="12700">
                      <a:solidFill>
                        <a:srgbClr val="000000"/>
                      </a:solidFill>
                      <a:prstDash val="solid"/>
                    </a:lnL>
                    <a:lnR w="12700">
                      <a:solidFill>
                        <a:srgbClr val="000000"/>
                      </a:solidFill>
                      <a:prstDash val="solid"/>
                    </a:lnR>
                  </a:tcPr>
                </a:tc>
              </a:tr>
              <a:tr h="329939">
                <a:tc>
                  <a:txBody>
                    <a:bodyPr/>
                    <a:lstStyle/>
                    <a:p>
                      <a:pPr marL="85725">
                        <a:lnSpc>
                          <a:spcPct val="100000"/>
                        </a:lnSpc>
                        <a:spcBef>
                          <a:spcPts val="55"/>
                        </a:spcBef>
                      </a:pPr>
                      <a:r>
                        <a:rPr sz="1800" spc="-5" dirty="0">
                          <a:latin typeface="Arial"/>
                          <a:cs typeface="Arial"/>
                        </a:rPr>
                        <a:t>Abril</a:t>
                      </a:r>
                      <a:endParaRPr sz="1800">
                        <a:latin typeface="Arial"/>
                        <a:cs typeface="Arial"/>
                      </a:endParaRPr>
                    </a:p>
                  </a:txBody>
                  <a:tcPr marL="0" marR="0" marT="0" marB="0">
                    <a:lnL w="12700">
                      <a:solidFill>
                        <a:srgbClr val="000000"/>
                      </a:solidFill>
                      <a:prstDash val="solid"/>
                    </a:lnL>
                    <a:lnR w="12700">
                      <a:solidFill>
                        <a:srgbClr val="000000"/>
                      </a:solidFill>
                      <a:prstDash val="solid"/>
                    </a:lnR>
                  </a:tcPr>
                </a:tc>
                <a:tc>
                  <a:txBody>
                    <a:bodyPr/>
                    <a:lstStyle/>
                    <a:p>
                      <a:pPr marR="78105" algn="r">
                        <a:lnSpc>
                          <a:spcPct val="100000"/>
                        </a:lnSpc>
                        <a:spcBef>
                          <a:spcPts val="55"/>
                        </a:spcBef>
                      </a:pPr>
                      <a:r>
                        <a:rPr sz="1800" dirty="0">
                          <a:latin typeface="Arial"/>
                          <a:cs typeface="Arial"/>
                        </a:rPr>
                        <a:t>1200</a:t>
                      </a:r>
                      <a:endParaRPr sz="1800">
                        <a:latin typeface="Arial"/>
                        <a:cs typeface="Arial"/>
                      </a:endParaRPr>
                    </a:p>
                  </a:txBody>
                  <a:tcPr marL="0" marR="0" marT="0" marB="0">
                    <a:lnL w="12700">
                      <a:solidFill>
                        <a:srgbClr val="000000"/>
                      </a:solidFill>
                      <a:prstDash val="solid"/>
                    </a:lnL>
                    <a:lnR w="12700">
                      <a:solidFill>
                        <a:srgbClr val="000000"/>
                      </a:solidFill>
                      <a:prstDash val="solid"/>
                    </a:lnR>
                  </a:tcPr>
                </a:tc>
                <a:tc>
                  <a:txBody>
                    <a:bodyPr/>
                    <a:lstStyle/>
                    <a:p>
                      <a:pPr marR="78105" algn="r">
                        <a:lnSpc>
                          <a:spcPct val="100000"/>
                        </a:lnSpc>
                        <a:spcBef>
                          <a:spcPts val="55"/>
                        </a:spcBef>
                      </a:pPr>
                      <a:r>
                        <a:rPr sz="1800" dirty="0">
                          <a:latin typeface="Arial"/>
                          <a:cs typeface="Arial"/>
                        </a:rPr>
                        <a:t>21</a:t>
                      </a:r>
                      <a:endParaRPr sz="1800">
                        <a:latin typeface="Arial"/>
                        <a:cs typeface="Arial"/>
                      </a:endParaRPr>
                    </a:p>
                  </a:txBody>
                  <a:tcPr marL="0" marR="0" marT="0" marB="0">
                    <a:lnL w="12700">
                      <a:solidFill>
                        <a:srgbClr val="000000"/>
                      </a:solidFill>
                      <a:prstDash val="solid"/>
                    </a:lnL>
                    <a:lnR w="12700">
                      <a:solidFill>
                        <a:srgbClr val="000000"/>
                      </a:solidFill>
                      <a:prstDash val="solid"/>
                    </a:lnR>
                  </a:tcPr>
                </a:tc>
                <a:tc>
                  <a:txBody>
                    <a:bodyPr/>
                    <a:lstStyle/>
                    <a:p>
                      <a:pPr marR="78105" algn="r">
                        <a:lnSpc>
                          <a:spcPct val="100000"/>
                        </a:lnSpc>
                        <a:spcBef>
                          <a:spcPts val="55"/>
                        </a:spcBef>
                      </a:pPr>
                      <a:r>
                        <a:rPr sz="1800" dirty="0">
                          <a:latin typeface="Arial"/>
                          <a:cs typeface="Arial"/>
                        </a:rPr>
                        <a:t>57</a:t>
                      </a:r>
                      <a:endParaRPr sz="1800">
                        <a:latin typeface="Arial"/>
                        <a:cs typeface="Arial"/>
                      </a:endParaRPr>
                    </a:p>
                  </a:txBody>
                  <a:tcPr marL="0" marR="0" marT="0" marB="0">
                    <a:lnL w="12700">
                      <a:solidFill>
                        <a:srgbClr val="000000"/>
                      </a:solidFill>
                      <a:prstDash val="solid"/>
                    </a:lnL>
                    <a:lnR w="12700">
                      <a:solidFill>
                        <a:srgbClr val="000000"/>
                      </a:solidFill>
                      <a:prstDash val="solid"/>
                    </a:lnR>
                  </a:tcPr>
                </a:tc>
              </a:tr>
              <a:tr h="330327">
                <a:tc>
                  <a:txBody>
                    <a:bodyPr/>
                    <a:lstStyle/>
                    <a:p>
                      <a:pPr marL="85725">
                        <a:lnSpc>
                          <a:spcPct val="100000"/>
                        </a:lnSpc>
                        <a:spcBef>
                          <a:spcPts val="55"/>
                        </a:spcBef>
                      </a:pPr>
                      <a:r>
                        <a:rPr sz="1800" spc="-5" dirty="0">
                          <a:latin typeface="Arial"/>
                          <a:cs typeface="Arial"/>
                        </a:rPr>
                        <a:t>Mayo</a:t>
                      </a:r>
                      <a:endParaRPr sz="1800">
                        <a:latin typeface="Arial"/>
                        <a:cs typeface="Arial"/>
                      </a:endParaRPr>
                    </a:p>
                  </a:txBody>
                  <a:tcPr marL="0" marR="0" marT="0" marB="0">
                    <a:lnL w="12700">
                      <a:solidFill>
                        <a:srgbClr val="000000"/>
                      </a:solidFill>
                      <a:prstDash val="solid"/>
                    </a:lnL>
                    <a:lnR w="12700">
                      <a:solidFill>
                        <a:srgbClr val="000000"/>
                      </a:solidFill>
                      <a:prstDash val="solid"/>
                    </a:lnR>
                  </a:tcPr>
                </a:tc>
                <a:tc>
                  <a:txBody>
                    <a:bodyPr/>
                    <a:lstStyle/>
                    <a:p>
                      <a:pPr marR="78105" algn="r">
                        <a:lnSpc>
                          <a:spcPct val="100000"/>
                        </a:lnSpc>
                        <a:spcBef>
                          <a:spcPts val="55"/>
                        </a:spcBef>
                      </a:pPr>
                      <a:r>
                        <a:rPr sz="1800" dirty="0">
                          <a:latin typeface="Arial"/>
                          <a:cs typeface="Arial"/>
                        </a:rPr>
                        <a:t>1500</a:t>
                      </a:r>
                      <a:endParaRPr sz="1800">
                        <a:latin typeface="Arial"/>
                        <a:cs typeface="Arial"/>
                      </a:endParaRPr>
                    </a:p>
                  </a:txBody>
                  <a:tcPr marL="0" marR="0" marT="0" marB="0">
                    <a:lnL w="12700">
                      <a:solidFill>
                        <a:srgbClr val="000000"/>
                      </a:solidFill>
                      <a:prstDash val="solid"/>
                    </a:lnL>
                    <a:lnR w="12700">
                      <a:solidFill>
                        <a:srgbClr val="000000"/>
                      </a:solidFill>
                      <a:prstDash val="solid"/>
                    </a:lnR>
                  </a:tcPr>
                </a:tc>
                <a:tc>
                  <a:txBody>
                    <a:bodyPr/>
                    <a:lstStyle/>
                    <a:p>
                      <a:pPr marR="78105" algn="r">
                        <a:lnSpc>
                          <a:spcPct val="100000"/>
                        </a:lnSpc>
                        <a:spcBef>
                          <a:spcPts val="55"/>
                        </a:spcBef>
                      </a:pPr>
                      <a:r>
                        <a:rPr sz="1800" dirty="0">
                          <a:latin typeface="Arial"/>
                          <a:cs typeface="Arial"/>
                        </a:rPr>
                        <a:t>22</a:t>
                      </a:r>
                      <a:endParaRPr sz="1800">
                        <a:latin typeface="Arial"/>
                        <a:cs typeface="Arial"/>
                      </a:endParaRPr>
                    </a:p>
                  </a:txBody>
                  <a:tcPr marL="0" marR="0" marT="0" marB="0">
                    <a:lnL w="12700">
                      <a:solidFill>
                        <a:srgbClr val="000000"/>
                      </a:solidFill>
                      <a:prstDash val="solid"/>
                    </a:lnL>
                    <a:lnR w="12700">
                      <a:solidFill>
                        <a:srgbClr val="000000"/>
                      </a:solidFill>
                      <a:prstDash val="solid"/>
                    </a:lnR>
                  </a:tcPr>
                </a:tc>
                <a:tc>
                  <a:txBody>
                    <a:bodyPr/>
                    <a:lstStyle/>
                    <a:p>
                      <a:pPr marR="78105" algn="r">
                        <a:lnSpc>
                          <a:spcPct val="100000"/>
                        </a:lnSpc>
                        <a:spcBef>
                          <a:spcPts val="55"/>
                        </a:spcBef>
                      </a:pPr>
                      <a:r>
                        <a:rPr sz="1800" dirty="0">
                          <a:latin typeface="Arial"/>
                          <a:cs typeface="Arial"/>
                        </a:rPr>
                        <a:t>68</a:t>
                      </a:r>
                      <a:endParaRPr sz="1800">
                        <a:latin typeface="Arial"/>
                        <a:cs typeface="Arial"/>
                      </a:endParaRPr>
                    </a:p>
                  </a:txBody>
                  <a:tcPr marL="0" marR="0" marT="0" marB="0">
                    <a:lnL w="12700">
                      <a:solidFill>
                        <a:srgbClr val="000000"/>
                      </a:solidFill>
                      <a:prstDash val="solid"/>
                    </a:lnL>
                    <a:lnR w="12700">
                      <a:solidFill>
                        <a:srgbClr val="000000"/>
                      </a:solidFill>
                      <a:prstDash val="solid"/>
                    </a:lnR>
                  </a:tcPr>
                </a:tc>
              </a:tr>
              <a:tr h="333078">
                <a:tc>
                  <a:txBody>
                    <a:bodyPr/>
                    <a:lstStyle/>
                    <a:p>
                      <a:pPr marL="85725">
                        <a:lnSpc>
                          <a:spcPct val="100000"/>
                        </a:lnSpc>
                        <a:spcBef>
                          <a:spcPts val="60"/>
                        </a:spcBef>
                      </a:pPr>
                      <a:r>
                        <a:rPr sz="1800" spc="-5" dirty="0">
                          <a:latin typeface="Arial"/>
                          <a:cs typeface="Arial"/>
                        </a:rPr>
                        <a:t>Junio</a:t>
                      </a:r>
                      <a:endParaRPr sz="1800">
                        <a:latin typeface="Arial"/>
                        <a:cs typeface="Arial"/>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marR="78105" algn="r">
                        <a:lnSpc>
                          <a:spcPct val="100000"/>
                        </a:lnSpc>
                        <a:spcBef>
                          <a:spcPts val="60"/>
                        </a:spcBef>
                      </a:pPr>
                      <a:r>
                        <a:rPr sz="1800" dirty="0">
                          <a:latin typeface="Arial"/>
                          <a:cs typeface="Arial"/>
                        </a:rPr>
                        <a:t>1100</a:t>
                      </a:r>
                      <a:endParaRPr sz="1800">
                        <a:latin typeface="Arial"/>
                        <a:cs typeface="Arial"/>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marR="78105" algn="r">
                        <a:lnSpc>
                          <a:spcPct val="100000"/>
                        </a:lnSpc>
                        <a:spcBef>
                          <a:spcPts val="60"/>
                        </a:spcBef>
                      </a:pPr>
                      <a:r>
                        <a:rPr sz="1800" dirty="0">
                          <a:latin typeface="Arial"/>
                          <a:cs typeface="Arial"/>
                        </a:rPr>
                        <a:t>20</a:t>
                      </a:r>
                      <a:endParaRPr sz="1800">
                        <a:latin typeface="Arial"/>
                        <a:cs typeface="Arial"/>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marR="78105" algn="r">
                        <a:lnSpc>
                          <a:spcPct val="100000"/>
                        </a:lnSpc>
                        <a:spcBef>
                          <a:spcPts val="60"/>
                        </a:spcBef>
                      </a:pPr>
                      <a:r>
                        <a:rPr sz="1800" dirty="0">
                          <a:latin typeface="Arial"/>
                          <a:cs typeface="Arial"/>
                        </a:rPr>
                        <a:t>55</a:t>
                      </a:r>
                      <a:endParaRPr sz="1800">
                        <a:latin typeface="Arial"/>
                        <a:cs typeface="Arial"/>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44347" rIns="0" bIns="0" rtlCol="0">
            <a:spAutoFit/>
          </a:bodyPr>
          <a:lstStyle/>
          <a:p>
            <a:pPr marL="1174115">
              <a:lnSpc>
                <a:spcPct val="100000"/>
              </a:lnSpc>
            </a:pPr>
            <a:r>
              <a:rPr spc="-5" dirty="0"/>
              <a:t>Planificación</a:t>
            </a:r>
            <a:r>
              <a:rPr spc="-100" dirty="0"/>
              <a:t> </a:t>
            </a:r>
            <a:r>
              <a:rPr spc="-5" dirty="0"/>
              <a:t>Agregada</a:t>
            </a:r>
          </a:p>
        </p:txBody>
      </p:sp>
      <p:sp>
        <p:nvSpPr>
          <p:cNvPr id="3" name="object 3"/>
          <p:cNvSpPr txBox="1"/>
          <p:nvPr/>
        </p:nvSpPr>
        <p:spPr>
          <a:xfrm>
            <a:off x="371735" y="1336039"/>
            <a:ext cx="8318500" cy="1412240"/>
          </a:xfrm>
          <a:prstGeom prst="rect">
            <a:avLst/>
          </a:prstGeom>
        </p:spPr>
        <p:txBody>
          <a:bodyPr vert="horz" wrap="square" lIns="0" tIns="0" rIns="0" bIns="0" rtlCol="0">
            <a:spAutoFit/>
          </a:bodyPr>
          <a:lstStyle/>
          <a:p>
            <a:pPr marL="12700" marR="5080">
              <a:lnSpc>
                <a:spcPts val="1950"/>
              </a:lnSpc>
            </a:pPr>
            <a:r>
              <a:rPr sz="1800" dirty="0">
                <a:latin typeface="Arial"/>
                <a:cs typeface="Arial"/>
              </a:rPr>
              <a:t>mes </a:t>
            </a:r>
            <a:r>
              <a:rPr sz="1800" spc="-5" dirty="0">
                <a:latin typeface="Arial"/>
                <a:cs typeface="Arial"/>
              </a:rPr>
              <a:t>de menor demanda </a:t>
            </a:r>
            <a:r>
              <a:rPr sz="1800" dirty="0">
                <a:latin typeface="Arial"/>
                <a:cs typeface="Arial"/>
              </a:rPr>
              <a:t>(marzo), </a:t>
            </a:r>
            <a:r>
              <a:rPr sz="1800" spc="-5" dirty="0">
                <a:latin typeface="Arial"/>
                <a:cs typeface="Arial"/>
              </a:rPr>
              <a:t>respondiendo a la demanda por encima de este  nivel subcontratando  lo</a:t>
            </a:r>
            <a:r>
              <a:rPr sz="1800" spc="-45" dirty="0">
                <a:latin typeface="Arial"/>
                <a:cs typeface="Arial"/>
              </a:rPr>
              <a:t> </a:t>
            </a:r>
            <a:r>
              <a:rPr sz="1800" spc="-10" dirty="0">
                <a:latin typeface="Arial"/>
                <a:cs typeface="Arial"/>
              </a:rPr>
              <a:t>necesario.</a:t>
            </a:r>
            <a:endParaRPr sz="1800">
              <a:latin typeface="Arial"/>
              <a:cs typeface="Arial"/>
            </a:endParaRPr>
          </a:p>
          <a:p>
            <a:pPr marL="12700">
              <a:lnSpc>
                <a:spcPct val="100000"/>
              </a:lnSpc>
              <a:spcBef>
                <a:spcPts val="195"/>
              </a:spcBef>
            </a:pPr>
            <a:r>
              <a:rPr sz="1800" spc="-5" dirty="0">
                <a:latin typeface="Arial"/>
                <a:cs typeface="Arial"/>
              </a:rPr>
              <a:t>c) Variar el tamaño de la mano de obra contratando o despidiendo sea</a:t>
            </a:r>
            <a:r>
              <a:rPr sz="1800" spc="20" dirty="0">
                <a:latin typeface="Arial"/>
                <a:cs typeface="Arial"/>
              </a:rPr>
              <a:t> </a:t>
            </a:r>
            <a:r>
              <a:rPr sz="1800" spc="-10" dirty="0">
                <a:latin typeface="Arial"/>
                <a:cs typeface="Arial"/>
              </a:rPr>
              <a:t>necesario.</a:t>
            </a:r>
            <a:endParaRPr sz="1800">
              <a:latin typeface="Arial"/>
              <a:cs typeface="Arial"/>
            </a:endParaRPr>
          </a:p>
          <a:p>
            <a:pPr>
              <a:lnSpc>
                <a:spcPct val="100000"/>
              </a:lnSpc>
              <a:spcBef>
                <a:spcPts val="25"/>
              </a:spcBef>
            </a:pPr>
            <a:endParaRPr sz="2250">
              <a:latin typeface="Times New Roman"/>
              <a:cs typeface="Times New Roman"/>
            </a:endParaRPr>
          </a:p>
          <a:p>
            <a:pPr marL="12700">
              <a:lnSpc>
                <a:spcPct val="100000"/>
              </a:lnSpc>
            </a:pPr>
            <a:r>
              <a:rPr sz="1800" spc="-5" dirty="0">
                <a:solidFill>
                  <a:srgbClr val="33339A"/>
                </a:solidFill>
                <a:latin typeface="Arial"/>
                <a:cs typeface="Arial"/>
              </a:rPr>
              <a:t>Información</a:t>
            </a:r>
            <a:r>
              <a:rPr sz="1800" spc="-10" dirty="0">
                <a:solidFill>
                  <a:srgbClr val="33339A"/>
                </a:solidFill>
                <a:latin typeface="Arial"/>
                <a:cs typeface="Arial"/>
              </a:rPr>
              <a:t> </a:t>
            </a:r>
            <a:r>
              <a:rPr sz="1800" spc="-5" dirty="0">
                <a:solidFill>
                  <a:srgbClr val="33339A"/>
                </a:solidFill>
                <a:latin typeface="Arial"/>
                <a:cs typeface="Arial"/>
              </a:rPr>
              <a:t>adicional:</a:t>
            </a:r>
            <a:endParaRPr sz="1800">
              <a:latin typeface="Arial"/>
              <a:cs typeface="Arial"/>
            </a:endParaRPr>
          </a:p>
        </p:txBody>
      </p:sp>
      <p:sp>
        <p:nvSpPr>
          <p:cNvPr id="4" name="object 4"/>
          <p:cNvSpPr txBox="1">
            <a:spLocks noGrp="1"/>
          </p:cNvSpPr>
          <p:nvPr>
            <p:ph type="body" idx="1"/>
          </p:nvPr>
        </p:nvSpPr>
        <p:spPr>
          <a:prstGeom prst="rect">
            <a:avLst/>
          </a:prstGeom>
        </p:spPr>
        <p:txBody>
          <a:bodyPr vert="horz" wrap="square" lIns="0" tIns="1471409" rIns="0" bIns="0" rtlCol="0">
            <a:spAutoFit/>
          </a:bodyPr>
          <a:lstStyle/>
          <a:p>
            <a:pPr marL="4810125">
              <a:lnSpc>
                <a:spcPct val="100000"/>
              </a:lnSpc>
            </a:pPr>
            <a:r>
              <a:rPr sz="1800" spc="-5" dirty="0"/>
              <a:t>5</a:t>
            </a:r>
            <a:r>
              <a:rPr sz="1800" spc="-10" dirty="0"/>
              <a:t> </a:t>
            </a:r>
            <a:r>
              <a:rPr sz="1800" spc="-5" dirty="0"/>
              <a:t>dólares/unidad-mes</a:t>
            </a:r>
            <a:endParaRPr sz="1800"/>
          </a:p>
          <a:p>
            <a:pPr marL="4772660">
              <a:lnSpc>
                <a:spcPct val="100000"/>
              </a:lnSpc>
              <a:spcBef>
                <a:spcPts val="225"/>
              </a:spcBef>
            </a:pPr>
            <a:r>
              <a:rPr sz="1800" spc="-5" dirty="0"/>
              <a:t>10</a:t>
            </a:r>
            <a:r>
              <a:rPr sz="1800" spc="-25" dirty="0"/>
              <a:t> </a:t>
            </a:r>
            <a:r>
              <a:rPr sz="1800" spc="-5" dirty="0"/>
              <a:t>dólares/unidad</a:t>
            </a:r>
            <a:endParaRPr sz="1800"/>
          </a:p>
          <a:p>
            <a:pPr marL="4771390">
              <a:lnSpc>
                <a:spcPct val="100000"/>
              </a:lnSpc>
              <a:spcBef>
                <a:spcPts val="225"/>
              </a:spcBef>
            </a:pPr>
            <a:r>
              <a:rPr sz="1800" spc="-5" dirty="0"/>
              <a:t>5 dólares/hora (40</a:t>
            </a:r>
            <a:r>
              <a:rPr sz="1800" spc="-35" dirty="0"/>
              <a:t> </a:t>
            </a:r>
            <a:r>
              <a:rPr sz="1800" spc="-10" dirty="0"/>
              <a:t>dólares/día)</a:t>
            </a:r>
            <a:endParaRPr sz="1800"/>
          </a:p>
          <a:p>
            <a:pPr marL="4784725">
              <a:lnSpc>
                <a:spcPct val="100000"/>
              </a:lnSpc>
              <a:spcBef>
                <a:spcPts val="225"/>
              </a:spcBef>
            </a:pPr>
            <a:r>
              <a:rPr sz="1800" spc="-5" dirty="0"/>
              <a:t>7 dólares/hora </a:t>
            </a:r>
            <a:r>
              <a:rPr sz="1800" dirty="0"/>
              <a:t>(más </a:t>
            </a:r>
            <a:r>
              <a:rPr sz="1800" spc="-5" dirty="0"/>
              <a:t>de 8</a:t>
            </a:r>
            <a:r>
              <a:rPr sz="1800" spc="40" dirty="0"/>
              <a:t> </a:t>
            </a:r>
            <a:r>
              <a:rPr sz="1800" spc="-5" dirty="0"/>
              <a:t>horas/día)</a:t>
            </a:r>
            <a:endParaRPr sz="1800"/>
          </a:p>
          <a:p>
            <a:pPr marL="4797425">
              <a:lnSpc>
                <a:spcPct val="100000"/>
              </a:lnSpc>
              <a:spcBef>
                <a:spcPts val="225"/>
              </a:spcBef>
            </a:pPr>
            <a:r>
              <a:rPr sz="1800" spc="-5" dirty="0"/>
              <a:t>1,6</a:t>
            </a:r>
            <a:r>
              <a:rPr sz="1800" spc="-35" dirty="0"/>
              <a:t> </a:t>
            </a:r>
            <a:r>
              <a:rPr sz="1800" spc="-5" dirty="0"/>
              <a:t>horas/unidad</a:t>
            </a:r>
            <a:endParaRPr sz="1800"/>
          </a:p>
        </p:txBody>
      </p:sp>
      <p:sp>
        <p:nvSpPr>
          <p:cNvPr id="5" name="object 5"/>
          <p:cNvSpPr txBox="1"/>
          <p:nvPr/>
        </p:nvSpPr>
        <p:spPr>
          <a:xfrm>
            <a:off x="5108991" y="4889271"/>
            <a:ext cx="1842135" cy="285115"/>
          </a:xfrm>
          <a:prstGeom prst="rect">
            <a:avLst/>
          </a:prstGeom>
        </p:spPr>
        <p:txBody>
          <a:bodyPr vert="horz" wrap="square" lIns="0" tIns="0" rIns="0" bIns="0" rtlCol="0">
            <a:spAutoFit/>
          </a:bodyPr>
          <a:lstStyle/>
          <a:p>
            <a:pPr marL="12700">
              <a:lnSpc>
                <a:spcPct val="100000"/>
              </a:lnSpc>
            </a:pPr>
            <a:r>
              <a:rPr sz="1800" spc="-5" dirty="0">
                <a:latin typeface="Arial"/>
                <a:cs typeface="Arial"/>
              </a:rPr>
              <a:t>10</a:t>
            </a:r>
            <a:r>
              <a:rPr sz="1800" spc="-35" dirty="0">
                <a:latin typeface="Arial"/>
                <a:cs typeface="Arial"/>
              </a:rPr>
              <a:t> </a:t>
            </a:r>
            <a:r>
              <a:rPr sz="1800" spc="-10" dirty="0">
                <a:latin typeface="Arial"/>
                <a:cs typeface="Arial"/>
              </a:rPr>
              <a:t>dólares/unidad</a:t>
            </a:r>
            <a:endParaRPr sz="1800">
              <a:latin typeface="Arial"/>
              <a:cs typeface="Arial"/>
            </a:endParaRPr>
          </a:p>
        </p:txBody>
      </p:sp>
      <p:sp>
        <p:nvSpPr>
          <p:cNvPr id="6" name="object 6"/>
          <p:cNvSpPr txBox="1"/>
          <p:nvPr/>
        </p:nvSpPr>
        <p:spPr>
          <a:xfrm>
            <a:off x="371735" y="3069577"/>
            <a:ext cx="4587240" cy="2710180"/>
          </a:xfrm>
          <a:prstGeom prst="rect">
            <a:avLst/>
          </a:prstGeom>
        </p:spPr>
        <p:txBody>
          <a:bodyPr vert="horz" wrap="square" lIns="0" tIns="0" rIns="0" bIns="0" rtlCol="0">
            <a:spAutoFit/>
          </a:bodyPr>
          <a:lstStyle/>
          <a:p>
            <a:pPr marL="139065" indent="-126364">
              <a:lnSpc>
                <a:spcPct val="100000"/>
              </a:lnSpc>
              <a:buChar char="•"/>
              <a:tabLst>
                <a:tab pos="155575" algn="l"/>
              </a:tabLst>
            </a:pPr>
            <a:r>
              <a:rPr sz="1800" spc="-5" dirty="0">
                <a:latin typeface="Arial"/>
                <a:cs typeface="Arial"/>
              </a:rPr>
              <a:t>Coste de</a:t>
            </a:r>
            <a:r>
              <a:rPr sz="1800" spc="-20" dirty="0">
                <a:latin typeface="Arial"/>
                <a:cs typeface="Arial"/>
              </a:rPr>
              <a:t> </a:t>
            </a:r>
            <a:r>
              <a:rPr sz="1800" spc="-10" dirty="0">
                <a:latin typeface="Arial"/>
                <a:cs typeface="Arial"/>
              </a:rPr>
              <a:t>almacenamiento:</a:t>
            </a:r>
            <a:endParaRPr sz="1800">
              <a:latin typeface="Arial"/>
              <a:cs typeface="Arial"/>
            </a:endParaRPr>
          </a:p>
          <a:p>
            <a:pPr marL="154940" indent="-142240">
              <a:lnSpc>
                <a:spcPct val="100000"/>
              </a:lnSpc>
              <a:spcBef>
                <a:spcPts val="225"/>
              </a:spcBef>
              <a:buChar char="•"/>
              <a:tabLst>
                <a:tab pos="155575" algn="l"/>
              </a:tabLst>
            </a:pPr>
            <a:r>
              <a:rPr sz="1800" spc="-5" dirty="0">
                <a:latin typeface="Arial"/>
                <a:cs typeface="Arial"/>
              </a:rPr>
              <a:t>Coste por unidad</a:t>
            </a:r>
            <a:r>
              <a:rPr sz="1800" spc="-20" dirty="0">
                <a:latin typeface="Arial"/>
                <a:cs typeface="Arial"/>
              </a:rPr>
              <a:t> </a:t>
            </a:r>
            <a:r>
              <a:rPr sz="1800" spc="-10" dirty="0">
                <a:latin typeface="Arial"/>
                <a:cs typeface="Arial"/>
              </a:rPr>
              <a:t>subcontratada:</a:t>
            </a:r>
            <a:endParaRPr sz="1800">
              <a:latin typeface="Arial"/>
              <a:cs typeface="Arial"/>
            </a:endParaRPr>
          </a:p>
          <a:p>
            <a:pPr marL="154940" indent="-142240">
              <a:lnSpc>
                <a:spcPct val="100000"/>
              </a:lnSpc>
              <a:spcBef>
                <a:spcPts val="225"/>
              </a:spcBef>
              <a:buChar char="•"/>
              <a:tabLst>
                <a:tab pos="155575" algn="l"/>
              </a:tabLst>
            </a:pPr>
            <a:r>
              <a:rPr sz="1800" spc="-5" dirty="0">
                <a:latin typeface="Arial"/>
                <a:cs typeface="Arial"/>
              </a:rPr>
              <a:t>Tasa salarial</a:t>
            </a:r>
            <a:r>
              <a:rPr sz="1800" spc="-70" dirty="0">
                <a:latin typeface="Arial"/>
                <a:cs typeface="Arial"/>
              </a:rPr>
              <a:t> </a:t>
            </a:r>
            <a:r>
              <a:rPr sz="1800" spc="-10" dirty="0">
                <a:latin typeface="Arial"/>
                <a:cs typeface="Arial"/>
              </a:rPr>
              <a:t>media:</a:t>
            </a:r>
            <a:endParaRPr sz="1800">
              <a:latin typeface="Arial"/>
              <a:cs typeface="Arial"/>
            </a:endParaRPr>
          </a:p>
          <a:p>
            <a:pPr marL="154940" indent="-142240">
              <a:lnSpc>
                <a:spcPct val="100000"/>
              </a:lnSpc>
              <a:spcBef>
                <a:spcPts val="225"/>
              </a:spcBef>
              <a:buChar char="•"/>
              <a:tabLst>
                <a:tab pos="155575" algn="l"/>
              </a:tabLst>
            </a:pPr>
            <a:r>
              <a:rPr sz="1800" spc="-5" dirty="0">
                <a:latin typeface="Arial"/>
                <a:cs typeface="Arial"/>
              </a:rPr>
              <a:t>Coste de la hora</a:t>
            </a:r>
            <a:r>
              <a:rPr sz="1800" spc="-85" dirty="0">
                <a:latin typeface="Arial"/>
                <a:cs typeface="Arial"/>
              </a:rPr>
              <a:t> </a:t>
            </a:r>
            <a:r>
              <a:rPr sz="1800" spc="-5" dirty="0">
                <a:latin typeface="Arial"/>
                <a:cs typeface="Arial"/>
              </a:rPr>
              <a:t>extra:</a:t>
            </a:r>
            <a:endParaRPr sz="1800">
              <a:latin typeface="Arial"/>
              <a:cs typeface="Arial"/>
            </a:endParaRPr>
          </a:p>
          <a:p>
            <a:pPr marL="154940" indent="-142240">
              <a:lnSpc>
                <a:spcPct val="100000"/>
              </a:lnSpc>
              <a:spcBef>
                <a:spcPts val="225"/>
              </a:spcBef>
              <a:buChar char="•"/>
              <a:tabLst>
                <a:tab pos="155575" algn="l"/>
              </a:tabLst>
            </a:pPr>
            <a:r>
              <a:rPr sz="1800" spc="-5" dirty="0">
                <a:latin typeface="Arial"/>
                <a:cs typeface="Arial"/>
              </a:rPr>
              <a:t>Horas de trabajo para producir una</a:t>
            </a:r>
            <a:r>
              <a:rPr sz="1800" spc="60" dirty="0">
                <a:latin typeface="Arial"/>
                <a:cs typeface="Arial"/>
              </a:rPr>
              <a:t> </a:t>
            </a:r>
            <a:r>
              <a:rPr sz="1800" spc="-5" dirty="0">
                <a:latin typeface="Arial"/>
                <a:cs typeface="Arial"/>
              </a:rPr>
              <a:t>unidad</a:t>
            </a:r>
            <a:endParaRPr sz="1800">
              <a:latin typeface="Arial"/>
              <a:cs typeface="Arial"/>
            </a:endParaRPr>
          </a:p>
          <a:p>
            <a:pPr marL="139065" marR="5080" indent="-126364">
              <a:lnSpc>
                <a:spcPct val="110600"/>
              </a:lnSpc>
              <a:buChar char="•"/>
              <a:tabLst>
                <a:tab pos="155575" algn="l"/>
              </a:tabLst>
            </a:pPr>
            <a:r>
              <a:rPr sz="1800" spc="-5" dirty="0">
                <a:latin typeface="Arial"/>
                <a:cs typeface="Arial"/>
              </a:rPr>
              <a:t>Coste de incrementar la tasa de </a:t>
            </a:r>
            <a:r>
              <a:rPr sz="1800" spc="-10" dirty="0">
                <a:latin typeface="Arial"/>
                <a:cs typeface="Arial"/>
              </a:rPr>
              <a:t>producción  </a:t>
            </a:r>
            <a:r>
              <a:rPr sz="1800" spc="-5" dirty="0">
                <a:latin typeface="Arial"/>
                <a:cs typeface="Arial"/>
              </a:rPr>
              <a:t>(contratación </a:t>
            </a:r>
            <a:r>
              <a:rPr sz="1800" dirty="0">
                <a:latin typeface="Arial"/>
                <a:cs typeface="Arial"/>
              </a:rPr>
              <a:t>y</a:t>
            </a:r>
            <a:r>
              <a:rPr sz="1800" spc="10" dirty="0">
                <a:latin typeface="Arial"/>
                <a:cs typeface="Arial"/>
              </a:rPr>
              <a:t> </a:t>
            </a:r>
            <a:r>
              <a:rPr sz="1800" spc="-5" dirty="0">
                <a:latin typeface="Arial"/>
                <a:cs typeface="Arial"/>
              </a:rPr>
              <a:t>formación):</a:t>
            </a:r>
            <a:endParaRPr sz="1800">
              <a:latin typeface="Arial"/>
              <a:cs typeface="Arial"/>
            </a:endParaRPr>
          </a:p>
          <a:p>
            <a:pPr marL="139065" marR="296545" indent="-126364">
              <a:lnSpc>
                <a:spcPts val="2390"/>
              </a:lnSpc>
              <a:spcBef>
                <a:spcPts val="110"/>
              </a:spcBef>
              <a:buChar char="•"/>
              <a:tabLst>
                <a:tab pos="155575" algn="l"/>
              </a:tabLst>
            </a:pPr>
            <a:r>
              <a:rPr sz="1800" spc="-5" dirty="0">
                <a:latin typeface="Arial"/>
                <a:cs typeface="Arial"/>
              </a:rPr>
              <a:t>Coste de disminuir la tasa de producción  </a:t>
            </a:r>
            <a:r>
              <a:rPr sz="1800" spc="-10" dirty="0">
                <a:latin typeface="Arial"/>
                <a:cs typeface="Arial"/>
              </a:rPr>
              <a:t>(despidos):</a:t>
            </a:r>
            <a:endParaRPr sz="1800">
              <a:latin typeface="Arial"/>
              <a:cs typeface="Arial"/>
            </a:endParaRPr>
          </a:p>
        </p:txBody>
      </p:sp>
      <p:sp>
        <p:nvSpPr>
          <p:cNvPr id="7" name="object 7"/>
          <p:cNvSpPr txBox="1"/>
          <p:nvPr/>
        </p:nvSpPr>
        <p:spPr>
          <a:xfrm>
            <a:off x="5120901" y="5495061"/>
            <a:ext cx="1842770" cy="285115"/>
          </a:xfrm>
          <a:prstGeom prst="rect">
            <a:avLst/>
          </a:prstGeom>
        </p:spPr>
        <p:txBody>
          <a:bodyPr vert="horz" wrap="square" lIns="0" tIns="0" rIns="0" bIns="0" rtlCol="0">
            <a:spAutoFit/>
          </a:bodyPr>
          <a:lstStyle/>
          <a:p>
            <a:pPr marL="12700">
              <a:lnSpc>
                <a:spcPct val="100000"/>
              </a:lnSpc>
            </a:pPr>
            <a:r>
              <a:rPr sz="1800" spc="-5" dirty="0">
                <a:latin typeface="Arial"/>
                <a:cs typeface="Arial"/>
              </a:rPr>
              <a:t>15</a:t>
            </a:r>
            <a:r>
              <a:rPr sz="1800" spc="-25" dirty="0">
                <a:latin typeface="Arial"/>
                <a:cs typeface="Arial"/>
              </a:rPr>
              <a:t> </a:t>
            </a:r>
            <a:r>
              <a:rPr sz="1800" spc="-5" dirty="0">
                <a:latin typeface="Arial"/>
                <a:cs typeface="Arial"/>
              </a:rPr>
              <a:t>dólares/unidad</a:t>
            </a:r>
            <a:endParaRPr sz="1800">
              <a:latin typeface="Arial"/>
              <a:cs typeface="Arial"/>
            </a:endParaRPr>
          </a:p>
        </p:txBody>
      </p:sp>
      <p:sp>
        <p:nvSpPr>
          <p:cNvPr id="8" name="object 8"/>
          <p:cNvSpPr txBox="1"/>
          <p:nvPr/>
        </p:nvSpPr>
        <p:spPr>
          <a:xfrm>
            <a:off x="371735" y="6132093"/>
            <a:ext cx="8369300" cy="502284"/>
          </a:xfrm>
          <a:prstGeom prst="rect">
            <a:avLst/>
          </a:prstGeom>
        </p:spPr>
        <p:txBody>
          <a:bodyPr vert="horz" wrap="square" lIns="0" tIns="0" rIns="0" bIns="0" rtlCol="0">
            <a:spAutoFit/>
          </a:bodyPr>
          <a:lstStyle/>
          <a:p>
            <a:pPr marL="12700" marR="5080">
              <a:lnSpc>
                <a:spcPts val="1950"/>
              </a:lnSpc>
            </a:pPr>
            <a:r>
              <a:rPr sz="1800" spc="-5" dirty="0">
                <a:latin typeface="Arial"/>
                <a:cs typeface="Arial"/>
              </a:rPr>
              <a:t>Nota: Cada unidad de producto terminado requiere de 1,6 horas de mano de </a:t>
            </a:r>
            <a:r>
              <a:rPr sz="1800" spc="-10" dirty="0">
                <a:latin typeface="Arial"/>
                <a:cs typeface="Arial"/>
              </a:rPr>
              <a:t>obra,  </a:t>
            </a:r>
            <a:r>
              <a:rPr sz="1800" dirty="0">
                <a:latin typeface="Arial"/>
                <a:cs typeface="Arial"/>
              </a:rPr>
              <a:t>y </a:t>
            </a:r>
            <a:r>
              <a:rPr sz="1800" spc="-5" dirty="0">
                <a:latin typeface="Arial"/>
                <a:cs typeface="Arial"/>
              </a:rPr>
              <a:t>cada trabajador labora 8 horas al</a:t>
            </a:r>
            <a:r>
              <a:rPr sz="1800" spc="-30" dirty="0">
                <a:latin typeface="Arial"/>
                <a:cs typeface="Arial"/>
              </a:rPr>
              <a:t> </a:t>
            </a:r>
            <a:r>
              <a:rPr sz="1800" spc="-10" dirty="0">
                <a:latin typeface="Arial"/>
                <a:cs typeface="Arial"/>
              </a:rPr>
              <a:t>día.</a:t>
            </a:r>
            <a:endParaRPr sz="1800">
              <a:latin typeface="Arial"/>
              <a:cs typeface="Aria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2463165" marR="5080" indent="-2146935">
              <a:lnSpc>
                <a:spcPct val="100000"/>
              </a:lnSpc>
            </a:pPr>
            <a:r>
              <a:rPr sz="2800" dirty="0"/>
              <a:t>Herramientas de</a:t>
            </a:r>
            <a:r>
              <a:rPr sz="2800" spc="-75" dirty="0"/>
              <a:t> </a:t>
            </a:r>
            <a:r>
              <a:rPr sz="2800" dirty="0"/>
              <a:t>Planificación  MRP</a:t>
            </a:r>
            <a:endParaRPr sz="2800"/>
          </a:p>
        </p:txBody>
      </p:sp>
      <p:sp>
        <p:nvSpPr>
          <p:cNvPr id="3" name="object 3"/>
          <p:cNvSpPr txBox="1"/>
          <p:nvPr/>
        </p:nvSpPr>
        <p:spPr>
          <a:xfrm>
            <a:off x="245776" y="1374140"/>
            <a:ext cx="8672830" cy="5228590"/>
          </a:xfrm>
          <a:prstGeom prst="rect">
            <a:avLst/>
          </a:prstGeom>
        </p:spPr>
        <p:txBody>
          <a:bodyPr vert="horz" wrap="square" lIns="0" tIns="0" rIns="0" bIns="0" rtlCol="0">
            <a:spAutoFit/>
          </a:bodyPr>
          <a:lstStyle/>
          <a:p>
            <a:pPr marL="12700" marR="80010" algn="just">
              <a:lnSpc>
                <a:spcPct val="100000"/>
              </a:lnSpc>
            </a:pPr>
            <a:r>
              <a:rPr sz="1800" spc="-5" dirty="0">
                <a:latin typeface="Arial"/>
                <a:cs typeface="Arial"/>
              </a:rPr>
              <a:t>La </a:t>
            </a:r>
            <a:r>
              <a:rPr sz="1800" spc="-5" dirty="0">
                <a:solidFill>
                  <a:srgbClr val="0000FF"/>
                </a:solidFill>
                <a:latin typeface="Arial"/>
                <a:cs typeface="Arial"/>
              </a:rPr>
              <a:t>Planeación de Requerimientos de Materiales </a:t>
            </a:r>
            <a:r>
              <a:rPr sz="1800" spc="-5" dirty="0">
                <a:latin typeface="Arial"/>
                <a:cs typeface="Arial"/>
              </a:rPr>
              <a:t>(Material Requirements Planning,  </a:t>
            </a:r>
            <a:r>
              <a:rPr sz="1800" dirty="0">
                <a:latin typeface="Arial"/>
                <a:cs typeface="Arial"/>
              </a:rPr>
              <a:t>MRP) es </a:t>
            </a:r>
            <a:r>
              <a:rPr sz="1800" spc="-5" dirty="0">
                <a:latin typeface="Arial"/>
                <a:cs typeface="Arial"/>
              </a:rPr>
              <a:t>la forma favorecida para elaborar los programas de producción e inventario  cuando la demanda es dependiente. Para que el MRP funcione, la </a:t>
            </a:r>
            <a:r>
              <a:rPr sz="1800" spc="-10" dirty="0">
                <a:latin typeface="Arial"/>
                <a:cs typeface="Arial"/>
              </a:rPr>
              <a:t>administración  </a:t>
            </a:r>
            <a:r>
              <a:rPr sz="1800" spc="-5" dirty="0">
                <a:latin typeface="Arial"/>
                <a:cs typeface="Arial"/>
              </a:rPr>
              <a:t>debe contar con un programa maestro, requerimientos claros para todos </a:t>
            </a:r>
            <a:r>
              <a:rPr sz="1800" spc="-10" dirty="0">
                <a:latin typeface="Arial"/>
                <a:cs typeface="Arial"/>
              </a:rPr>
              <a:t>los  </a:t>
            </a:r>
            <a:r>
              <a:rPr sz="1800" spc="-5" dirty="0">
                <a:latin typeface="Arial"/>
                <a:cs typeface="Arial"/>
              </a:rPr>
              <a:t>componentes, registros de inventario </a:t>
            </a:r>
            <a:r>
              <a:rPr sz="1800" dirty="0">
                <a:latin typeface="Arial"/>
                <a:cs typeface="Arial"/>
              </a:rPr>
              <a:t>y </a:t>
            </a:r>
            <a:r>
              <a:rPr sz="1800" spc="-5" dirty="0">
                <a:latin typeface="Arial"/>
                <a:cs typeface="Arial"/>
              </a:rPr>
              <a:t>compras precisas </a:t>
            </a:r>
            <a:r>
              <a:rPr sz="1800" dirty="0">
                <a:latin typeface="Arial"/>
                <a:cs typeface="Arial"/>
              </a:rPr>
              <a:t>y </a:t>
            </a:r>
            <a:r>
              <a:rPr sz="1800" spc="-5" dirty="0">
                <a:latin typeface="Arial"/>
                <a:cs typeface="Arial"/>
              </a:rPr>
              <a:t>tiempos de </a:t>
            </a:r>
            <a:r>
              <a:rPr sz="1800" spc="-10" dirty="0">
                <a:latin typeface="Arial"/>
                <a:cs typeface="Arial"/>
              </a:rPr>
              <a:t>entrega  exactos.</a:t>
            </a:r>
            <a:endParaRPr sz="1800" dirty="0">
              <a:latin typeface="Arial"/>
              <a:cs typeface="Arial"/>
            </a:endParaRPr>
          </a:p>
          <a:p>
            <a:pPr algn="just">
              <a:lnSpc>
                <a:spcPct val="100000"/>
              </a:lnSpc>
              <a:spcBef>
                <a:spcPts val="35"/>
              </a:spcBef>
            </a:pPr>
            <a:endParaRPr sz="1850" dirty="0">
              <a:latin typeface="Times New Roman"/>
              <a:cs typeface="Times New Roman"/>
            </a:endParaRPr>
          </a:p>
          <a:p>
            <a:pPr marL="12700" marR="53975" algn="just">
              <a:lnSpc>
                <a:spcPct val="100000"/>
              </a:lnSpc>
              <a:spcBef>
                <a:spcPts val="5"/>
              </a:spcBef>
            </a:pPr>
            <a:r>
              <a:rPr sz="1800" spc="-5" dirty="0">
                <a:latin typeface="Arial"/>
                <a:cs typeface="Arial"/>
              </a:rPr>
              <a:t>Cuando se implanta de una manera apropiada, los sistemas MRP contribuyen </a:t>
            </a:r>
            <a:r>
              <a:rPr sz="1800" spc="-10" dirty="0">
                <a:latin typeface="Arial"/>
                <a:cs typeface="Arial"/>
              </a:rPr>
              <a:t>de  </a:t>
            </a:r>
            <a:r>
              <a:rPr sz="1800" spc="-5" dirty="0">
                <a:latin typeface="Arial"/>
                <a:cs typeface="Arial"/>
              </a:rPr>
              <a:t>manera importante a la reducción del inventario al tiempo que mejoran los niveles de  servicio. Estas técnicas permiten que el administrador de operaciones programe </a:t>
            </a:r>
            <a:r>
              <a:rPr sz="1800" dirty="0">
                <a:latin typeface="Arial"/>
                <a:cs typeface="Arial"/>
              </a:rPr>
              <a:t>y  </a:t>
            </a:r>
            <a:r>
              <a:rPr sz="1800" spc="-5" dirty="0">
                <a:latin typeface="Arial"/>
                <a:cs typeface="Arial"/>
              </a:rPr>
              <a:t>reabastezca el inventario porque es “necesario ordenar”, </a:t>
            </a:r>
            <a:r>
              <a:rPr sz="1800" dirty="0">
                <a:latin typeface="Arial"/>
                <a:cs typeface="Arial"/>
              </a:rPr>
              <a:t>y </a:t>
            </a:r>
            <a:r>
              <a:rPr sz="1800" spc="-5" dirty="0">
                <a:latin typeface="Arial"/>
                <a:cs typeface="Arial"/>
              </a:rPr>
              <a:t>no porque es “tiempo </a:t>
            </a:r>
            <a:r>
              <a:rPr sz="1800" spc="-10" dirty="0">
                <a:latin typeface="Arial"/>
                <a:cs typeface="Arial"/>
              </a:rPr>
              <a:t>de  </a:t>
            </a:r>
            <a:r>
              <a:rPr sz="1800" spc="-5" dirty="0">
                <a:latin typeface="Arial"/>
                <a:cs typeface="Arial"/>
              </a:rPr>
              <a:t>reordenar.</a:t>
            </a:r>
            <a:endParaRPr sz="1800" dirty="0">
              <a:latin typeface="Arial"/>
              <a:cs typeface="Arial"/>
            </a:endParaRPr>
          </a:p>
          <a:p>
            <a:pPr algn="just">
              <a:lnSpc>
                <a:spcPct val="100000"/>
              </a:lnSpc>
              <a:spcBef>
                <a:spcPts val="35"/>
              </a:spcBef>
            </a:pPr>
            <a:endParaRPr sz="1850" dirty="0">
              <a:latin typeface="Times New Roman"/>
              <a:cs typeface="Times New Roman"/>
            </a:endParaRPr>
          </a:p>
          <a:p>
            <a:pPr marL="12700" marR="5080" algn="just">
              <a:lnSpc>
                <a:spcPct val="100000"/>
              </a:lnSpc>
              <a:spcBef>
                <a:spcPts val="5"/>
              </a:spcBef>
            </a:pPr>
            <a:r>
              <a:rPr sz="1800" spc="-5" dirty="0">
                <a:latin typeface="Arial"/>
                <a:cs typeface="Arial"/>
              </a:rPr>
              <a:t>Los sistemas MRP han llevado a la integración de los datos de producción con los </a:t>
            </a:r>
            <a:r>
              <a:rPr sz="1800" spc="-10" dirty="0">
                <a:latin typeface="Arial"/>
                <a:cs typeface="Arial"/>
              </a:rPr>
              <a:t>de  </a:t>
            </a:r>
            <a:r>
              <a:rPr sz="1800" spc="-5" dirty="0">
                <a:latin typeface="Arial"/>
                <a:cs typeface="Arial"/>
              </a:rPr>
              <a:t>muchas otras actividades, que incluyen la cadena de suministro </a:t>
            </a:r>
            <a:r>
              <a:rPr sz="1800" dirty="0">
                <a:latin typeface="Arial"/>
                <a:cs typeface="Arial"/>
              </a:rPr>
              <a:t>y </a:t>
            </a:r>
            <a:r>
              <a:rPr sz="1800" spc="-5" dirty="0">
                <a:latin typeface="Arial"/>
                <a:cs typeface="Arial"/>
              </a:rPr>
              <a:t>las ventas. </a:t>
            </a:r>
            <a:r>
              <a:rPr sz="1800" spc="-10" dirty="0">
                <a:latin typeface="Arial"/>
                <a:cs typeface="Arial"/>
              </a:rPr>
              <a:t>En  </a:t>
            </a:r>
            <a:r>
              <a:rPr sz="1800" spc="-5" dirty="0">
                <a:latin typeface="Arial"/>
                <a:cs typeface="Arial"/>
              </a:rPr>
              <a:t>consecuencia ahora contamos con sistemas integrados orientados a bases de </a:t>
            </a:r>
            <a:r>
              <a:rPr sz="1800" spc="-10" dirty="0">
                <a:latin typeface="Arial"/>
                <a:cs typeface="Arial"/>
              </a:rPr>
              <a:t>datos,  </a:t>
            </a:r>
            <a:r>
              <a:rPr sz="1800" spc="-5" dirty="0">
                <a:latin typeface="Arial"/>
                <a:cs typeface="Arial"/>
              </a:rPr>
              <a:t>para la </a:t>
            </a:r>
            <a:r>
              <a:rPr sz="1800" spc="-5" dirty="0">
                <a:solidFill>
                  <a:srgbClr val="0000FF"/>
                </a:solidFill>
                <a:latin typeface="Arial"/>
                <a:cs typeface="Arial"/>
              </a:rPr>
              <a:t>Administración de Recursos de Materiales (ERP). </a:t>
            </a:r>
            <a:r>
              <a:rPr sz="1800" spc="-5" dirty="0">
                <a:latin typeface="Arial"/>
                <a:cs typeface="Arial"/>
              </a:rPr>
              <a:t>Los sistema </a:t>
            </a:r>
            <a:r>
              <a:rPr sz="1800" dirty="0">
                <a:latin typeface="Arial"/>
                <a:cs typeface="Arial"/>
              </a:rPr>
              <a:t>MRP </a:t>
            </a:r>
            <a:r>
              <a:rPr sz="1800" spc="-5" dirty="0">
                <a:latin typeface="Arial"/>
                <a:cs typeface="Arial"/>
              </a:rPr>
              <a:t>son  costosos </a:t>
            </a:r>
            <a:r>
              <a:rPr sz="1800" dirty="0">
                <a:latin typeface="Arial"/>
                <a:cs typeface="Arial"/>
              </a:rPr>
              <a:t>y </a:t>
            </a:r>
            <a:r>
              <a:rPr sz="1800" spc="-5" dirty="0">
                <a:latin typeface="Arial"/>
                <a:cs typeface="Arial"/>
              </a:rPr>
              <a:t>difíciles de instalar, pero cuando tienen éxito apoyan la estrategia </a:t>
            </a:r>
            <a:r>
              <a:rPr sz="1800" spc="-10" dirty="0">
                <a:latin typeface="Arial"/>
                <a:cs typeface="Arial"/>
              </a:rPr>
              <a:t>de  </a:t>
            </a:r>
            <a:r>
              <a:rPr sz="1800" spc="-5" dirty="0">
                <a:latin typeface="Arial"/>
                <a:cs typeface="Arial"/>
              </a:rPr>
              <a:t>diferenciación, respuesta </a:t>
            </a:r>
            <a:r>
              <a:rPr sz="1800" dirty="0">
                <a:latin typeface="Arial"/>
                <a:cs typeface="Arial"/>
              </a:rPr>
              <a:t>y </a:t>
            </a:r>
            <a:r>
              <a:rPr sz="1800" spc="-5" dirty="0">
                <a:latin typeface="Arial"/>
                <a:cs typeface="Arial"/>
              </a:rPr>
              <a:t>liderazgo por</a:t>
            </a:r>
            <a:r>
              <a:rPr sz="1800" spc="60" dirty="0">
                <a:latin typeface="Arial"/>
                <a:cs typeface="Arial"/>
              </a:rPr>
              <a:t> </a:t>
            </a:r>
            <a:r>
              <a:rPr sz="1800" dirty="0">
                <a:latin typeface="Arial"/>
                <a:cs typeface="Arial"/>
              </a:rPr>
              <a:t>costos.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71735" y="386588"/>
            <a:ext cx="8382000" cy="1777364"/>
          </a:xfrm>
          <a:prstGeom prst="rect">
            <a:avLst/>
          </a:prstGeom>
        </p:spPr>
        <p:txBody>
          <a:bodyPr vert="horz" wrap="square" lIns="0" tIns="0" rIns="0" bIns="0" rtlCol="0">
            <a:spAutoFit/>
          </a:bodyPr>
          <a:lstStyle/>
          <a:p>
            <a:pPr marL="3154680" marR="1857375" indent="-992505">
              <a:lnSpc>
                <a:spcPct val="100000"/>
              </a:lnSpc>
            </a:pPr>
            <a:r>
              <a:rPr spc="-5" dirty="0"/>
              <a:t>Herramientas </a:t>
            </a:r>
            <a:r>
              <a:rPr dirty="0"/>
              <a:t>de</a:t>
            </a:r>
            <a:r>
              <a:rPr spc="-50" dirty="0"/>
              <a:t> </a:t>
            </a:r>
            <a:r>
              <a:rPr dirty="0"/>
              <a:t>Planificación  </a:t>
            </a:r>
            <a:r>
              <a:rPr spc="-5" dirty="0"/>
              <a:t>Gráfica de</a:t>
            </a:r>
            <a:r>
              <a:rPr spc="-95" dirty="0"/>
              <a:t> </a:t>
            </a:r>
            <a:r>
              <a:rPr spc="-5" dirty="0"/>
              <a:t>Gantt</a:t>
            </a:r>
          </a:p>
          <a:p>
            <a:pPr marL="12700" marR="5080" algn="just">
              <a:lnSpc>
                <a:spcPts val="1950"/>
              </a:lnSpc>
              <a:spcBef>
                <a:spcPts val="384"/>
              </a:spcBef>
            </a:pPr>
            <a:r>
              <a:rPr sz="1800" b="0" spc="-5" dirty="0">
                <a:solidFill>
                  <a:srgbClr val="000000"/>
                </a:solidFill>
                <a:latin typeface="Arial"/>
                <a:cs typeface="Arial"/>
              </a:rPr>
              <a:t>Las gráficas de Gantt son una ayuda visual </a:t>
            </a:r>
            <a:r>
              <a:rPr sz="1800" b="0" dirty="0">
                <a:solidFill>
                  <a:srgbClr val="000000"/>
                </a:solidFill>
                <a:latin typeface="Arial"/>
                <a:cs typeface="Arial"/>
              </a:rPr>
              <a:t>muy </a:t>
            </a:r>
            <a:r>
              <a:rPr sz="1800" b="0" spc="-5" dirty="0">
                <a:solidFill>
                  <a:srgbClr val="000000"/>
                </a:solidFill>
                <a:latin typeface="Arial"/>
                <a:cs typeface="Arial"/>
              </a:rPr>
              <a:t>útil para determinar las cargas de  trabajo </a:t>
            </a:r>
            <a:r>
              <a:rPr sz="1800" b="0" dirty="0">
                <a:solidFill>
                  <a:srgbClr val="000000"/>
                </a:solidFill>
                <a:latin typeface="Arial"/>
                <a:cs typeface="Arial"/>
              </a:rPr>
              <a:t>y </a:t>
            </a:r>
            <a:r>
              <a:rPr sz="1800" b="0" spc="-5" dirty="0">
                <a:solidFill>
                  <a:srgbClr val="000000"/>
                </a:solidFill>
                <a:latin typeface="Arial"/>
                <a:cs typeface="Arial"/>
              </a:rPr>
              <a:t>la programación de actividades. Deben su nombre a Henrry </a:t>
            </a:r>
            <a:r>
              <a:rPr sz="1800" b="0" dirty="0">
                <a:solidFill>
                  <a:srgbClr val="000000"/>
                </a:solidFill>
                <a:latin typeface="Arial"/>
                <a:cs typeface="Arial"/>
              </a:rPr>
              <a:t>Gantt, </a:t>
            </a:r>
            <a:r>
              <a:rPr sz="1800" b="0" spc="-5" dirty="0">
                <a:solidFill>
                  <a:srgbClr val="000000"/>
                </a:solidFill>
                <a:latin typeface="Arial"/>
                <a:cs typeface="Arial"/>
              </a:rPr>
              <a:t>quien  las desarrolló a finales de siglo XIX. Las gráficas muestran el uso de los recursos,  por ejemplo los centros de trabajo </a:t>
            </a:r>
            <a:r>
              <a:rPr sz="1800" b="0" dirty="0">
                <a:solidFill>
                  <a:srgbClr val="000000"/>
                </a:solidFill>
                <a:latin typeface="Arial"/>
                <a:cs typeface="Arial"/>
              </a:rPr>
              <a:t>y </a:t>
            </a:r>
            <a:r>
              <a:rPr sz="1800" b="0" spc="-5" dirty="0">
                <a:solidFill>
                  <a:srgbClr val="000000"/>
                </a:solidFill>
                <a:latin typeface="Arial"/>
                <a:cs typeface="Arial"/>
              </a:rPr>
              <a:t>la mano de</a:t>
            </a:r>
            <a:r>
              <a:rPr sz="1800" b="0" spc="85" dirty="0">
                <a:solidFill>
                  <a:srgbClr val="000000"/>
                </a:solidFill>
                <a:latin typeface="Arial"/>
                <a:cs typeface="Arial"/>
              </a:rPr>
              <a:t> </a:t>
            </a:r>
            <a:r>
              <a:rPr sz="1800" b="0" spc="-5" dirty="0">
                <a:solidFill>
                  <a:srgbClr val="000000"/>
                </a:solidFill>
                <a:latin typeface="Arial"/>
                <a:cs typeface="Arial"/>
              </a:rPr>
              <a:t>obra.</a:t>
            </a:r>
            <a:endParaRPr sz="1800">
              <a:latin typeface="Arial"/>
              <a:cs typeface="Arial"/>
            </a:endParaRPr>
          </a:p>
        </p:txBody>
      </p:sp>
      <p:sp>
        <p:nvSpPr>
          <p:cNvPr id="3" name="object 3"/>
          <p:cNvSpPr txBox="1"/>
          <p:nvPr/>
        </p:nvSpPr>
        <p:spPr>
          <a:xfrm>
            <a:off x="371735" y="2515387"/>
            <a:ext cx="8115934" cy="4140200"/>
          </a:xfrm>
          <a:prstGeom prst="rect">
            <a:avLst/>
          </a:prstGeom>
        </p:spPr>
        <p:txBody>
          <a:bodyPr vert="horz" wrap="square" lIns="0" tIns="0" rIns="0" bIns="0" rtlCol="0">
            <a:spAutoFit/>
          </a:bodyPr>
          <a:lstStyle/>
          <a:p>
            <a:pPr marL="12700" marR="5080">
              <a:lnSpc>
                <a:spcPts val="1950"/>
              </a:lnSpc>
            </a:pPr>
            <a:r>
              <a:rPr sz="1800" dirty="0">
                <a:latin typeface="Arial"/>
                <a:cs typeface="Arial"/>
              </a:rPr>
              <a:t>Estas </a:t>
            </a:r>
            <a:r>
              <a:rPr sz="1800" spc="-5" dirty="0">
                <a:latin typeface="Arial"/>
                <a:cs typeface="Arial"/>
              </a:rPr>
              <a:t>gráficas tienen dos dimensiones: Los trabajos programados </a:t>
            </a:r>
            <a:r>
              <a:rPr sz="1800" dirty="0">
                <a:latin typeface="Arial"/>
                <a:cs typeface="Arial"/>
              </a:rPr>
              <a:t>y </a:t>
            </a:r>
            <a:r>
              <a:rPr sz="1800" spc="-5" dirty="0">
                <a:latin typeface="Arial"/>
                <a:cs typeface="Arial"/>
              </a:rPr>
              <a:t>los trabajos  realmente ejecutados. Presentan generalmente la siguiente</a:t>
            </a:r>
            <a:r>
              <a:rPr sz="1800" spc="-30" dirty="0">
                <a:latin typeface="Arial"/>
                <a:cs typeface="Arial"/>
              </a:rPr>
              <a:t> </a:t>
            </a:r>
            <a:r>
              <a:rPr sz="1800" spc="-10" dirty="0">
                <a:latin typeface="Arial"/>
                <a:cs typeface="Arial"/>
              </a:rPr>
              <a:t>simbología:</a:t>
            </a:r>
            <a:endParaRPr sz="1800">
              <a:latin typeface="Arial"/>
              <a:cs typeface="Arial"/>
            </a:endParaRPr>
          </a:p>
          <a:p>
            <a:pPr marL="2487930" marR="2633345">
              <a:lnSpc>
                <a:spcPts val="4780"/>
              </a:lnSpc>
              <a:spcBef>
                <a:spcPts val="560"/>
              </a:spcBef>
            </a:pPr>
            <a:r>
              <a:rPr sz="1800" spc="-5" dirty="0">
                <a:solidFill>
                  <a:srgbClr val="33339A"/>
                </a:solidFill>
                <a:latin typeface="Arial"/>
                <a:cs typeface="Arial"/>
              </a:rPr>
              <a:t>Inicio de una </a:t>
            </a:r>
            <a:r>
              <a:rPr sz="1800" spc="-10" dirty="0">
                <a:solidFill>
                  <a:srgbClr val="33339A"/>
                </a:solidFill>
                <a:latin typeface="Arial"/>
                <a:cs typeface="Arial"/>
              </a:rPr>
              <a:t>actividad  </a:t>
            </a:r>
            <a:r>
              <a:rPr sz="1800" spc="-5" dirty="0">
                <a:solidFill>
                  <a:srgbClr val="33339A"/>
                </a:solidFill>
                <a:latin typeface="Arial"/>
                <a:cs typeface="Arial"/>
              </a:rPr>
              <a:t>Culminación de una</a:t>
            </a:r>
            <a:r>
              <a:rPr sz="1800" spc="10" dirty="0">
                <a:solidFill>
                  <a:srgbClr val="33339A"/>
                </a:solidFill>
                <a:latin typeface="Arial"/>
                <a:cs typeface="Arial"/>
              </a:rPr>
              <a:t> </a:t>
            </a:r>
            <a:r>
              <a:rPr sz="1800" spc="-5" dirty="0">
                <a:solidFill>
                  <a:srgbClr val="33339A"/>
                </a:solidFill>
                <a:latin typeface="Arial"/>
                <a:cs typeface="Arial"/>
              </a:rPr>
              <a:t>actividad</a:t>
            </a:r>
            <a:endParaRPr sz="1800">
              <a:latin typeface="Arial"/>
              <a:cs typeface="Arial"/>
            </a:endParaRPr>
          </a:p>
          <a:p>
            <a:pPr>
              <a:lnSpc>
                <a:spcPct val="100000"/>
              </a:lnSpc>
              <a:spcBef>
                <a:spcPts val="5"/>
              </a:spcBef>
            </a:pPr>
            <a:endParaRPr sz="1750">
              <a:latin typeface="Times New Roman"/>
              <a:cs typeface="Times New Roman"/>
            </a:endParaRPr>
          </a:p>
          <a:p>
            <a:pPr marL="2487930">
              <a:lnSpc>
                <a:spcPct val="100000"/>
              </a:lnSpc>
            </a:pPr>
            <a:r>
              <a:rPr sz="1800" spc="-5" dirty="0">
                <a:solidFill>
                  <a:srgbClr val="33339A"/>
                </a:solidFill>
                <a:latin typeface="Arial"/>
                <a:cs typeface="Arial"/>
              </a:rPr>
              <a:t>Tiempo permitido de una actividad</a:t>
            </a:r>
            <a:r>
              <a:rPr sz="1800" spc="75" dirty="0">
                <a:solidFill>
                  <a:srgbClr val="33339A"/>
                </a:solidFill>
                <a:latin typeface="Arial"/>
                <a:cs typeface="Arial"/>
              </a:rPr>
              <a:t> </a:t>
            </a:r>
            <a:r>
              <a:rPr sz="1800" spc="-5" dirty="0">
                <a:solidFill>
                  <a:srgbClr val="33339A"/>
                </a:solidFill>
                <a:latin typeface="Arial"/>
                <a:cs typeface="Arial"/>
              </a:rPr>
              <a:t>programada</a:t>
            </a:r>
            <a:endParaRPr sz="1800">
              <a:latin typeface="Arial"/>
              <a:cs typeface="Arial"/>
            </a:endParaRPr>
          </a:p>
          <a:p>
            <a:pPr marL="2487930" marR="3282315">
              <a:lnSpc>
                <a:spcPct val="221099"/>
              </a:lnSpc>
            </a:pPr>
            <a:r>
              <a:rPr sz="1800" spc="-5" dirty="0">
                <a:solidFill>
                  <a:srgbClr val="33339A"/>
                </a:solidFill>
                <a:latin typeface="Arial"/>
                <a:cs typeface="Arial"/>
              </a:rPr>
              <a:t>Avance real del trabajo  Tiempo no</a:t>
            </a:r>
            <a:r>
              <a:rPr sz="1800" spc="-20" dirty="0">
                <a:solidFill>
                  <a:srgbClr val="33339A"/>
                </a:solidFill>
                <a:latin typeface="Arial"/>
                <a:cs typeface="Arial"/>
              </a:rPr>
              <a:t> </a:t>
            </a:r>
            <a:r>
              <a:rPr sz="1800" spc="-5" dirty="0">
                <a:solidFill>
                  <a:srgbClr val="33339A"/>
                </a:solidFill>
                <a:latin typeface="Arial"/>
                <a:cs typeface="Arial"/>
              </a:rPr>
              <a:t>productivo</a:t>
            </a:r>
            <a:endParaRPr sz="1800">
              <a:latin typeface="Arial"/>
              <a:cs typeface="Arial"/>
            </a:endParaRPr>
          </a:p>
          <a:p>
            <a:pPr>
              <a:lnSpc>
                <a:spcPct val="100000"/>
              </a:lnSpc>
              <a:spcBef>
                <a:spcPts val="20"/>
              </a:spcBef>
            </a:pPr>
            <a:endParaRPr sz="2250">
              <a:latin typeface="Times New Roman"/>
              <a:cs typeface="Times New Roman"/>
            </a:endParaRPr>
          </a:p>
          <a:p>
            <a:pPr marL="2487930">
              <a:lnSpc>
                <a:spcPct val="100000"/>
              </a:lnSpc>
            </a:pPr>
            <a:r>
              <a:rPr sz="1800" spc="-5" dirty="0">
                <a:solidFill>
                  <a:srgbClr val="33339A"/>
                </a:solidFill>
                <a:latin typeface="Arial"/>
                <a:cs typeface="Arial"/>
              </a:rPr>
              <a:t>Punto en el tiempo cuando se revisa la</a:t>
            </a:r>
            <a:r>
              <a:rPr sz="1800" spc="65" dirty="0">
                <a:solidFill>
                  <a:srgbClr val="33339A"/>
                </a:solidFill>
                <a:latin typeface="Arial"/>
                <a:cs typeface="Arial"/>
              </a:rPr>
              <a:t> </a:t>
            </a:r>
            <a:r>
              <a:rPr sz="1800" spc="-5" dirty="0">
                <a:solidFill>
                  <a:srgbClr val="33339A"/>
                </a:solidFill>
                <a:latin typeface="Arial"/>
                <a:cs typeface="Arial"/>
              </a:rPr>
              <a:t>gráfica</a:t>
            </a:r>
            <a:endParaRPr sz="1800">
              <a:latin typeface="Arial"/>
              <a:cs typeface="Arial"/>
            </a:endParaRPr>
          </a:p>
        </p:txBody>
      </p:sp>
      <p:sp>
        <p:nvSpPr>
          <p:cNvPr id="4" name="object 4"/>
          <p:cNvSpPr/>
          <p:nvPr/>
        </p:nvSpPr>
        <p:spPr>
          <a:xfrm>
            <a:off x="598563" y="3494023"/>
            <a:ext cx="0" cy="360680"/>
          </a:xfrm>
          <a:custGeom>
            <a:avLst/>
            <a:gdLst/>
            <a:ahLst/>
            <a:cxnLst/>
            <a:rect l="l" t="t" r="r" b="b"/>
            <a:pathLst>
              <a:path h="360679">
                <a:moveTo>
                  <a:pt x="0" y="360425"/>
                </a:moveTo>
                <a:lnTo>
                  <a:pt x="0" y="0"/>
                </a:lnTo>
              </a:path>
            </a:pathLst>
          </a:custGeom>
          <a:ln w="9525">
            <a:solidFill>
              <a:srgbClr val="000000"/>
            </a:solidFill>
          </a:ln>
        </p:spPr>
        <p:txBody>
          <a:bodyPr wrap="square" lIns="0" tIns="0" rIns="0" bIns="0" rtlCol="0"/>
          <a:lstStyle/>
          <a:p>
            <a:endParaRPr/>
          </a:p>
        </p:txBody>
      </p:sp>
      <p:sp>
        <p:nvSpPr>
          <p:cNvPr id="5" name="object 5"/>
          <p:cNvSpPr/>
          <p:nvPr/>
        </p:nvSpPr>
        <p:spPr>
          <a:xfrm>
            <a:off x="598563" y="3494023"/>
            <a:ext cx="1224280" cy="0"/>
          </a:xfrm>
          <a:custGeom>
            <a:avLst/>
            <a:gdLst/>
            <a:ahLst/>
            <a:cxnLst/>
            <a:rect l="l" t="t" r="r" b="b"/>
            <a:pathLst>
              <a:path w="1224280">
                <a:moveTo>
                  <a:pt x="0" y="0"/>
                </a:moveTo>
                <a:lnTo>
                  <a:pt x="1223772" y="0"/>
                </a:lnTo>
              </a:path>
            </a:pathLst>
          </a:custGeom>
          <a:ln w="9525">
            <a:solidFill>
              <a:srgbClr val="000000"/>
            </a:solidFill>
          </a:ln>
        </p:spPr>
        <p:txBody>
          <a:bodyPr wrap="square" lIns="0" tIns="0" rIns="0" bIns="0" rtlCol="0"/>
          <a:lstStyle/>
          <a:p>
            <a:endParaRPr/>
          </a:p>
        </p:txBody>
      </p:sp>
      <p:sp>
        <p:nvSpPr>
          <p:cNvPr id="6" name="object 6"/>
          <p:cNvSpPr/>
          <p:nvPr/>
        </p:nvSpPr>
        <p:spPr>
          <a:xfrm>
            <a:off x="598563" y="3998467"/>
            <a:ext cx="1297305" cy="0"/>
          </a:xfrm>
          <a:custGeom>
            <a:avLst/>
            <a:gdLst/>
            <a:ahLst/>
            <a:cxnLst/>
            <a:rect l="l" t="t" r="r" b="b"/>
            <a:pathLst>
              <a:path w="1297305">
                <a:moveTo>
                  <a:pt x="0" y="0"/>
                </a:moveTo>
                <a:lnTo>
                  <a:pt x="1296924" y="0"/>
                </a:lnTo>
              </a:path>
            </a:pathLst>
          </a:custGeom>
          <a:ln w="9525">
            <a:solidFill>
              <a:srgbClr val="000000"/>
            </a:solidFill>
          </a:ln>
        </p:spPr>
        <p:txBody>
          <a:bodyPr wrap="square" lIns="0" tIns="0" rIns="0" bIns="0" rtlCol="0"/>
          <a:lstStyle/>
          <a:p>
            <a:endParaRPr/>
          </a:p>
        </p:txBody>
      </p:sp>
      <p:sp>
        <p:nvSpPr>
          <p:cNvPr id="7" name="object 7"/>
          <p:cNvSpPr/>
          <p:nvPr/>
        </p:nvSpPr>
        <p:spPr>
          <a:xfrm>
            <a:off x="1895487" y="3998467"/>
            <a:ext cx="0" cy="359410"/>
          </a:xfrm>
          <a:custGeom>
            <a:avLst/>
            <a:gdLst/>
            <a:ahLst/>
            <a:cxnLst/>
            <a:rect l="l" t="t" r="r" b="b"/>
            <a:pathLst>
              <a:path h="359410">
                <a:moveTo>
                  <a:pt x="0" y="0"/>
                </a:moveTo>
                <a:lnTo>
                  <a:pt x="0" y="358902"/>
                </a:lnTo>
              </a:path>
            </a:pathLst>
          </a:custGeom>
          <a:ln w="9525">
            <a:solidFill>
              <a:srgbClr val="000000"/>
            </a:solidFill>
          </a:ln>
        </p:spPr>
        <p:txBody>
          <a:bodyPr wrap="square" lIns="0" tIns="0" rIns="0" bIns="0" rtlCol="0"/>
          <a:lstStyle/>
          <a:p>
            <a:endParaRPr/>
          </a:p>
        </p:txBody>
      </p:sp>
      <p:sp>
        <p:nvSpPr>
          <p:cNvPr id="8" name="object 8"/>
          <p:cNvSpPr/>
          <p:nvPr/>
        </p:nvSpPr>
        <p:spPr>
          <a:xfrm>
            <a:off x="671715" y="4574540"/>
            <a:ext cx="0" cy="360680"/>
          </a:xfrm>
          <a:custGeom>
            <a:avLst/>
            <a:gdLst/>
            <a:ahLst/>
            <a:cxnLst/>
            <a:rect l="l" t="t" r="r" b="b"/>
            <a:pathLst>
              <a:path h="360679">
                <a:moveTo>
                  <a:pt x="0" y="360425"/>
                </a:moveTo>
                <a:lnTo>
                  <a:pt x="0" y="0"/>
                </a:lnTo>
              </a:path>
            </a:pathLst>
          </a:custGeom>
          <a:ln w="9525">
            <a:solidFill>
              <a:srgbClr val="000000"/>
            </a:solidFill>
          </a:ln>
        </p:spPr>
        <p:txBody>
          <a:bodyPr wrap="square" lIns="0" tIns="0" rIns="0" bIns="0" rtlCol="0"/>
          <a:lstStyle/>
          <a:p>
            <a:endParaRPr/>
          </a:p>
        </p:txBody>
      </p:sp>
      <p:sp>
        <p:nvSpPr>
          <p:cNvPr id="9" name="object 9"/>
          <p:cNvSpPr/>
          <p:nvPr/>
        </p:nvSpPr>
        <p:spPr>
          <a:xfrm>
            <a:off x="671715" y="4574540"/>
            <a:ext cx="1584325" cy="0"/>
          </a:xfrm>
          <a:custGeom>
            <a:avLst/>
            <a:gdLst/>
            <a:ahLst/>
            <a:cxnLst/>
            <a:rect l="l" t="t" r="r" b="b"/>
            <a:pathLst>
              <a:path w="1584325">
                <a:moveTo>
                  <a:pt x="0" y="0"/>
                </a:moveTo>
                <a:lnTo>
                  <a:pt x="1584198" y="0"/>
                </a:lnTo>
              </a:path>
            </a:pathLst>
          </a:custGeom>
          <a:ln w="9525">
            <a:solidFill>
              <a:srgbClr val="000000"/>
            </a:solidFill>
          </a:ln>
        </p:spPr>
        <p:txBody>
          <a:bodyPr wrap="square" lIns="0" tIns="0" rIns="0" bIns="0" rtlCol="0"/>
          <a:lstStyle/>
          <a:p>
            <a:endParaRPr/>
          </a:p>
        </p:txBody>
      </p:sp>
      <p:sp>
        <p:nvSpPr>
          <p:cNvPr id="10" name="object 10"/>
          <p:cNvSpPr/>
          <p:nvPr/>
        </p:nvSpPr>
        <p:spPr>
          <a:xfrm>
            <a:off x="2255913" y="4574540"/>
            <a:ext cx="0" cy="360680"/>
          </a:xfrm>
          <a:custGeom>
            <a:avLst/>
            <a:gdLst/>
            <a:ahLst/>
            <a:cxnLst/>
            <a:rect l="l" t="t" r="r" b="b"/>
            <a:pathLst>
              <a:path h="360679">
                <a:moveTo>
                  <a:pt x="0" y="0"/>
                </a:moveTo>
                <a:lnTo>
                  <a:pt x="0" y="360425"/>
                </a:lnTo>
              </a:path>
            </a:pathLst>
          </a:custGeom>
          <a:ln w="9525">
            <a:solidFill>
              <a:srgbClr val="000000"/>
            </a:solidFill>
          </a:ln>
        </p:spPr>
        <p:txBody>
          <a:bodyPr wrap="square" lIns="0" tIns="0" rIns="0" bIns="0" rtlCol="0"/>
          <a:lstStyle/>
          <a:p>
            <a:endParaRPr/>
          </a:p>
        </p:txBody>
      </p:sp>
      <p:sp>
        <p:nvSpPr>
          <p:cNvPr id="11" name="object 11"/>
          <p:cNvSpPr/>
          <p:nvPr/>
        </p:nvSpPr>
        <p:spPr>
          <a:xfrm>
            <a:off x="671715" y="5151373"/>
            <a:ext cx="0" cy="360680"/>
          </a:xfrm>
          <a:custGeom>
            <a:avLst/>
            <a:gdLst/>
            <a:ahLst/>
            <a:cxnLst/>
            <a:rect l="l" t="t" r="r" b="b"/>
            <a:pathLst>
              <a:path h="360679">
                <a:moveTo>
                  <a:pt x="0" y="0"/>
                </a:moveTo>
                <a:lnTo>
                  <a:pt x="0" y="360425"/>
                </a:lnTo>
              </a:path>
            </a:pathLst>
          </a:custGeom>
          <a:ln w="9525">
            <a:solidFill>
              <a:srgbClr val="000000"/>
            </a:solidFill>
          </a:ln>
        </p:spPr>
        <p:txBody>
          <a:bodyPr wrap="square" lIns="0" tIns="0" rIns="0" bIns="0" rtlCol="0"/>
          <a:lstStyle/>
          <a:p>
            <a:endParaRPr/>
          </a:p>
        </p:txBody>
      </p:sp>
      <p:sp>
        <p:nvSpPr>
          <p:cNvPr id="12" name="object 12"/>
          <p:cNvSpPr/>
          <p:nvPr/>
        </p:nvSpPr>
        <p:spPr>
          <a:xfrm>
            <a:off x="671715" y="5151373"/>
            <a:ext cx="1511300" cy="0"/>
          </a:xfrm>
          <a:custGeom>
            <a:avLst/>
            <a:gdLst/>
            <a:ahLst/>
            <a:cxnLst/>
            <a:rect l="l" t="t" r="r" b="b"/>
            <a:pathLst>
              <a:path w="1511300">
                <a:moveTo>
                  <a:pt x="0" y="0"/>
                </a:moveTo>
                <a:lnTo>
                  <a:pt x="1511046" y="0"/>
                </a:lnTo>
              </a:path>
            </a:pathLst>
          </a:custGeom>
          <a:ln w="9525">
            <a:solidFill>
              <a:srgbClr val="000000"/>
            </a:solidFill>
          </a:ln>
        </p:spPr>
        <p:txBody>
          <a:bodyPr wrap="square" lIns="0" tIns="0" rIns="0" bIns="0" rtlCol="0"/>
          <a:lstStyle/>
          <a:p>
            <a:endParaRPr/>
          </a:p>
        </p:txBody>
      </p:sp>
      <p:sp>
        <p:nvSpPr>
          <p:cNvPr id="13" name="object 13"/>
          <p:cNvSpPr/>
          <p:nvPr/>
        </p:nvSpPr>
        <p:spPr>
          <a:xfrm>
            <a:off x="671715" y="5367020"/>
            <a:ext cx="935355" cy="218440"/>
          </a:xfrm>
          <a:custGeom>
            <a:avLst/>
            <a:gdLst/>
            <a:ahLst/>
            <a:cxnLst/>
            <a:rect l="l" t="t" r="r" b="b"/>
            <a:pathLst>
              <a:path w="935355" h="218439">
                <a:moveTo>
                  <a:pt x="0" y="0"/>
                </a:moveTo>
                <a:lnTo>
                  <a:pt x="0" y="217932"/>
                </a:lnTo>
                <a:lnTo>
                  <a:pt x="934974" y="217932"/>
                </a:lnTo>
                <a:lnTo>
                  <a:pt x="934974" y="0"/>
                </a:lnTo>
                <a:lnTo>
                  <a:pt x="0" y="0"/>
                </a:lnTo>
                <a:close/>
              </a:path>
            </a:pathLst>
          </a:custGeom>
          <a:solidFill>
            <a:srgbClr val="000000"/>
          </a:solidFill>
        </p:spPr>
        <p:txBody>
          <a:bodyPr wrap="square" lIns="0" tIns="0" rIns="0" bIns="0" rtlCol="0"/>
          <a:lstStyle/>
          <a:p>
            <a:endParaRPr/>
          </a:p>
        </p:txBody>
      </p:sp>
      <p:sp>
        <p:nvSpPr>
          <p:cNvPr id="14" name="object 14"/>
          <p:cNvSpPr/>
          <p:nvPr/>
        </p:nvSpPr>
        <p:spPr>
          <a:xfrm>
            <a:off x="671715" y="5367020"/>
            <a:ext cx="935355" cy="217170"/>
          </a:xfrm>
          <a:custGeom>
            <a:avLst/>
            <a:gdLst/>
            <a:ahLst/>
            <a:cxnLst/>
            <a:rect l="l" t="t" r="r" b="b"/>
            <a:pathLst>
              <a:path w="935355" h="217170">
                <a:moveTo>
                  <a:pt x="0" y="0"/>
                </a:moveTo>
                <a:lnTo>
                  <a:pt x="0" y="217170"/>
                </a:lnTo>
                <a:lnTo>
                  <a:pt x="934974" y="217170"/>
                </a:lnTo>
                <a:lnTo>
                  <a:pt x="934974" y="0"/>
                </a:lnTo>
                <a:lnTo>
                  <a:pt x="0" y="0"/>
                </a:lnTo>
                <a:close/>
              </a:path>
            </a:pathLst>
          </a:custGeom>
          <a:ln w="9525">
            <a:solidFill>
              <a:srgbClr val="000000"/>
            </a:solidFill>
          </a:ln>
        </p:spPr>
        <p:txBody>
          <a:bodyPr wrap="square" lIns="0" tIns="0" rIns="0" bIns="0" rtlCol="0"/>
          <a:lstStyle/>
          <a:p>
            <a:endParaRPr/>
          </a:p>
        </p:txBody>
      </p:sp>
      <p:sp>
        <p:nvSpPr>
          <p:cNvPr id="15" name="object 15"/>
          <p:cNvSpPr/>
          <p:nvPr/>
        </p:nvSpPr>
        <p:spPr>
          <a:xfrm>
            <a:off x="671715" y="5799073"/>
            <a:ext cx="1224280" cy="215900"/>
          </a:xfrm>
          <a:custGeom>
            <a:avLst/>
            <a:gdLst/>
            <a:ahLst/>
            <a:cxnLst/>
            <a:rect l="l" t="t" r="r" b="b"/>
            <a:pathLst>
              <a:path w="1224280" h="215900">
                <a:moveTo>
                  <a:pt x="0" y="0"/>
                </a:moveTo>
                <a:lnTo>
                  <a:pt x="0" y="215646"/>
                </a:lnTo>
                <a:lnTo>
                  <a:pt x="1223772" y="215646"/>
                </a:lnTo>
                <a:lnTo>
                  <a:pt x="1223772" y="0"/>
                </a:lnTo>
                <a:lnTo>
                  <a:pt x="0" y="0"/>
                </a:lnTo>
                <a:close/>
              </a:path>
            </a:pathLst>
          </a:custGeom>
          <a:ln w="9525">
            <a:solidFill>
              <a:srgbClr val="000000"/>
            </a:solidFill>
          </a:ln>
        </p:spPr>
        <p:txBody>
          <a:bodyPr wrap="square" lIns="0" tIns="0" rIns="0" bIns="0" rtlCol="0"/>
          <a:lstStyle/>
          <a:p>
            <a:endParaRPr/>
          </a:p>
        </p:txBody>
      </p:sp>
      <p:sp>
        <p:nvSpPr>
          <p:cNvPr id="16" name="object 16"/>
          <p:cNvSpPr/>
          <p:nvPr/>
        </p:nvSpPr>
        <p:spPr>
          <a:xfrm>
            <a:off x="671715" y="5799073"/>
            <a:ext cx="1224280" cy="215900"/>
          </a:xfrm>
          <a:custGeom>
            <a:avLst/>
            <a:gdLst/>
            <a:ahLst/>
            <a:cxnLst/>
            <a:rect l="l" t="t" r="r" b="b"/>
            <a:pathLst>
              <a:path w="1224280" h="215900">
                <a:moveTo>
                  <a:pt x="0" y="215646"/>
                </a:moveTo>
                <a:lnTo>
                  <a:pt x="1223772" y="0"/>
                </a:lnTo>
              </a:path>
            </a:pathLst>
          </a:custGeom>
          <a:ln w="9525">
            <a:solidFill>
              <a:srgbClr val="000000"/>
            </a:solidFill>
          </a:ln>
        </p:spPr>
        <p:txBody>
          <a:bodyPr wrap="square" lIns="0" tIns="0" rIns="0" bIns="0" rtlCol="0"/>
          <a:lstStyle/>
          <a:p>
            <a:endParaRPr/>
          </a:p>
        </p:txBody>
      </p:sp>
      <p:sp>
        <p:nvSpPr>
          <p:cNvPr id="17" name="object 17"/>
          <p:cNvSpPr/>
          <p:nvPr/>
        </p:nvSpPr>
        <p:spPr>
          <a:xfrm>
            <a:off x="671715" y="5799073"/>
            <a:ext cx="1224280" cy="215900"/>
          </a:xfrm>
          <a:custGeom>
            <a:avLst/>
            <a:gdLst/>
            <a:ahLst/>
            <a:cxnLst/>
            <a:rect l="l" t="t" r="r" b="b"/>
            <a:pathLst>
              <a:path w="1224280" h="215900">
                <a:moveTo>
                  <a:pt x="0" y="0"/>
                </a:moveTo>
                <a:lnTo>
                  <a:pt x="1223772" y="215646"/>
                </a:lnTo>
              </a:path>
            </a:pathLst>
          </a:custGeom>
          <a:ln w="9525">
            <a:solidFill>
              <a:srgbClr val="000000"/>
            </a:solidFill>
          </a:ln>
        </p:spPr>
        <p:txBody>
          <a:bodyPr wrap="square" lIns="0" tIns="0" rIns="0" bIns="0" rtlCol="0"/>
          <a:lstStyle/>
          <a:p>
            <a:endParaRPr/>
          </a:p>
        </p:txBody>
      </p:sp>
      <p:sp>
        <p:nvSpPr>
          <p:cNvPr id="18" name="object 18"/>
          <p:cNvSpPr/>
          <p:nvPr/>
        </p:nvSpPr>
        <p:spPr>
          <a:xfrm>
            <a:off x="1174635" y="6086347"/>
            <a:ext cx="0" cy="360680"/>
          </a:xfrm>
          <a:custGeom>
            <a:avLst/>
            <a:gdLst/>
            <a:ahLst/>
            <a:cxnLst/>
            <a:rect l="l" t="t" r="r" b="b"/>
            <a:pathLst>
              <a:path h="360679">
                <a:moveTo>
                  <a:pt x="0" y="0"/>
                </a:moveTo>
                <a:lnTo>
                  <a:pt x="0" y="360425"/>
                </a:lnTo>
              </a:path>
            </a:pathLst>
          </a:custGeom>
          <a:ln w="19050">
            <a:solidFill>
              <a:srgbClr val="000000"/>
            </a:solidFill>
            <a:prstDash val="lgDash"/>
          </a:ln>
        </p:spPr>
        <p:txBody>
          <a:bodyPr wrap="square" lIns="0" tIns="0" rIns="0" bIns="0" rtlCol="0"/>
          <a:lstStyle/>
          <a:p>
            <a:endParaRPr/>
          </a:p>
        </p:txBody>
      </p:sp>
      <p:sp>
        <p:nvSpPr>
          <p:cNvPr id="19" name="object 19"/>
          <p:cNvSpPr/>
          <p:nvPr/>
        </p:nvSpPr>
        <p:spPr>
          <a:xfrm>
            <a:off x="1030617" y="6446773"/>
            <a:ext cx="144145" cy="144145"/>
          </a:xfrm>
          <a:custGeom>
            <a:avLst/>
            <a:gdLst/>
            <a:ahLst/>
            <a:cxnLst/>
            <a:rect l="l" t="t" r="r" b="b"/>
            <a:pathLst>
              <a:path w="144144" h="144145">
                <a:moveTo>
                  <a:pt x="0" y="144018"/>
                </a:moveTo>
                <a:lnTo>
                  <a:pt x="144018" y="0"/>
                </a:lnTo>
              </a:path>
            </a:pathLst>
          </a:custGeom>
          <a:ln w="9525">
            <a:solidFill>
              <a:srgbClr val="000000"/>
            </a:solidFill>
          </a:ln>
        </p:spPr>
        <p:txBody>
          <a:bodyPr wrap="square" lIns="0" tIns="0" rIns="0" bIns="0" rtlCol="0"/>
          <a:lstStyle/>
          <a:p>
            <a:endParaRPr/>
          </a:p>
        </p:txBody>
      </p:sp>
      <p:sp>
        <p:nvSpPr>
          <p:cNvPr id="20" name="object 20"/>
          <p:cNvSpPr/>
          <p:nvPr/>
        </p:nvSpPr>
        <p:spPr>
          <a:xfrm>
            <a:off x="1174635" y="6446773"/>
            <a:ext cx="71755" cy="144145"/>
          </a:xfrm>
          <a:custGeom>
            <a:avLst/>
            <a:gdLst/>
            <a:ahLst/>
            <a:cxnLst/>
            <a:rect l="l" t="t" r="r" b="b"/>
            <a:pathLst>
              <a:path w="71755" h="144145">
                <a:moveTo>
                  <a:pt x="71627" y="144018"/>
                </a:moveTo>
                <a:lnTo>
                  <a:pt x="0" y="0"/>
                </a:lnTo>
              </a:path>
            </a:pathLst>
          </a:custGeom>
          <a:ln w="9525">
            <a:solidFill>
              <a:srgbClr val="000000"/>
            </a:solidFill>
          </a:ln>
        </p:spPr>
        <p:txBody>
          <a:bodyPr wrap="square" lIns="0" tIns="0" rIns="0" bIns="0" rtlCol="0"/>
          <a:lstStyle/>
          <a:p>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3239" y="374395"/>
            <a:ext cx="7772400" cy="1143000"/>
          </a:xfrm>
          <a:prstGeom prst="rect">
            <a:avLst/>
          </a:prstGeom>
          <a:ln w="9525">
            <a:solidFill>
              <a:srgbClr val="000000"/>
            </a:solidFill>
          </a:ln>
        </p:spPr>
        <p:txBody>
          <a:bodyPr vert="horz" wrap="square" lIns="0" tIns="67945" rIns="0" bIns="0" rtlCol="0">
            <a:spAutoFit/>
          </a:bodyPr>
          <a:lstStyle/>
          <a:p>
            <a:pPr marL="2152650" marR="395605" indent="-1751964">
              <a:lnSpc>
                <a:spcPct val="100000"/>
              </a:lnSpc>
              <a:spcBef>
                <a:spcPts val="535"/>
              </a:spcBef>
            </a:pPr>
            <a:r>
              <a:rPr sz="3200" b="0" spc="-5" dirty="0">
                <a:solidFill>
                  <a:srgbClr val="009A00"/>
                </a:solidFill>
                <a:latin typeface="Arial"/>
                <a:cs typeface="Arial"/>
              </a:rPr>
              <a:t>INTERDEPENDENCIA DEL SISTEMA  DE</a:t>
            </a:r>
            <a:r>
              <a:rPr sz="3200" b="0" spc="-60" dirty="0">
                <a:solidFill>
                  <a:srgbClr val="009A00"/>
                </a:solidFill>
                <a:latin typeface="Arial"/>
                <a:cs typeface="Arial"/>
              </a:rPr>
              <a:t> </a:t>
            </a:r>
            <a:r>
              <a:rPr sz="3200" b="0" spc="-5" dirty="0">
                <a:solidFill>
                  <a:srgbClr val="009A00"/>
                </a:solidFill>
                <a:latin typeface="Arial"/>
                <a:cs typeface="Arial"/>
              </a:rPr>
              <a:t>PRODUCCIÓN</a:t>
            </a:r>
            <a:endParaRPr sz="3200">
              <a:latin typeface="Arial"/>
              <a:cs typeface="Arial"/>
            </a:endParaRPr>
          </a:p>
        </p:txBody>
      </p:sp>
      <p:sp>
        <p:nvSpPr>
          <p:cNvPr id="3" name="object 3"/>
          <p:cNvSpPr/>
          <p:nvPr/>
        </p:nvSpPr>
        <p:spPr>
          <a:xfrm>
            <a:off x="749439" y="2812795"/>
            <a:ext cx="3124200" cy="3048000"/>
          </a:xfrm>
          <a:custGeom>
            <a:avLst/>
            <a:gdLst/>
            <a:ahLst/>
            <a:cxnLst/>
            <a:rect l="l" t="t" r="r" b="b"/>
            <a:pathLst>
              <a:path w="3124200" h="3048000">
                <a:moveTo>
                  <a:pt x="1562100" y="0"/>
                </a:moveTo>
                <a:lnTo>
                  <a:pt x="1513452" y="724"/>
                </a:lnTo>
                <a:lnTo>
                  <a:pt x="1465174" y="2885"/>
                </a:lnTo>
                <a:lnTo>
                  <a:pt x="1417288" y="6460"/>
                </a:lnTo>
                <a:lnTo>
                  <a:pt x="1369815" y="11429"/>
                </a:lnTo>
                <a:lnTo>
                  <a:pt x="1322776" y="17770"/>
                </a:lnTo>
                <a:lnTo>
                  <a:pt x="1276194" y="25463"/>
                </a:lnTo>
                <a:lnTo>
                  <a:pt x="1230091" y="34487"/>
                </a:lnTo>
                <a:lnTo>
                  <a:pt x="1184486" y="44820"/>
                </a:lnTo>
                <a:lnTo>
                  <a:pt x="1139403" y="56441"/>
                </a:lnTo>
                <a:lnTo>
                  <a:pt x="1094863" y="69330"/>
                </a:lnTo>
                <a:lnTo>
                  <a:pt x="1050888" y="83465"/>
                </a:lnTo>
                <a:lnTo>
                  <a:pt x="1007498" y="98825"/>
                </a:lnTo>
                <a:lnTo>
                  <a:pt x="964717" y="115390"/>
                </a:lnTo>
                <a:lnTo>
                  <a:pt x="922564" y="133138"/>
                </a:lnTo>
                <a:lnTo>
                  <a:pt x="881063" y="152048"/>
                </a:lnTo>
                <a:lnTo>
                  <a:pt x="840234" y="172100"/>
                </a:lnTo>
                <a:lnTo>
                  <a:pt x="800100" y="193271"/>
                </a:lnTo>
                <a:lnTo>
                  <a:pt x="760681" y="215542"/>
                </a:lnTo>
                <a:lnTo>
                  <a:pt x="722000" y="238890"/>
                </a:lnTo>
                <a:lnTo>
                  <a:pt x="684078" y="263296"/>
                </a:lnTo>
                <a:lnTo>
                  <a:pt x="646937" y="288738"/>
                </a:lnTo>
                <a:lnTo>
                  <a:pt x="610598" y="315194"/>
                </a:lnTo>
                <a:lnTo>
                  <a:pt x="575083" y="342645"/>
                </a:lnTo>
                <a:lnTo>
                  <a:pt x="540413" y="371069"/>
                </a:lnTo>
                <a:lnTo>
                  <a:pt x="506611" y="400444"/>
                </a:lnTo>
                <a:lnTo>
                  <a:pt x="473697" y="430750"/>
                </a:lnTo>
                <a:lnTo>
                  <a:pt x="441694" y="461966"/>
                </a:lnTo>
                <a:lnTo>
                  <a:pt x="410623" y="494071"/>
                </a:lnTo>
                <a:lnTo>
                  <a:pt x="380506" y="527043"/>
                </a:lnTo>
                <a:lnTo>
                  <a:pt x="351364" y="560862"/>
                </a:lnTo>
                <a:lnTo>
                  <a:pt x="323218" y="595507"/>
                </a:lnTo>
                <a:lnTo>
                  <a:pt x="296092" y="630956"/>
                </a:lnTo>
                <a:lnTo>
                  <a:pt x="270005" y="667189"/>
                </a:lnTo>
                <a:lnTo>
                  <a:pt x="244980" y="704185"/>
                </a:lnTo>
                <a:lnTo>
                  <a:pt x="221039" y="741922"/>
                </a:lnTo>
                <a:lnTo>
                  <a:pt x="198203" y="780379"/>
                </a:lnTo>
                <a:lnTo>
                  <a:pt x="176493" y="819536"/>
                </a:lnTo>
                <a:lnTo>
                  <a:pt x="155931" y="859371"/>
                </a:lnTo>
                <a:lnTo>
                  <a:pt x="136540" y="899863"/>
                </a:lnTo>
                <a:lnTo>
                  <a:pt x="118340" y="940992"/>
                </a:lnTo>
                <a:lnTo>
                  <a:pt x="101353" y="982736"/>
                </a:lnTo>
                <a:lnTo>
                  <a:pt x="85600" y="1025075"/>
                </a:lnTo>
                <a:lnTo>
                  <a:pt x="71104" y="1067986"/>
                </a:lnTo>
                <a:lnTo>
                  <a:pt x="57886" y="1111450"/>
                </a:lnTo>
                <a:lnTo>
                  <a:pt x="45968" y="1155445"/>
                </a:lnTo>
                <a:lnTo>
                  <a:pt x="35370" y="1199950"/>
                </a:lnTo>
                <a:lnTo>
                  <a:pt x="26116" y="1244944"/>
                </a:lnTo>
                <a:lnTo>
                  <a:pt x="18226" y="1290406"/>
                </a:lnTo>
                <a:lnTo>
                  <a:pt x="11722" y="1336315"/>
                </a:lnTo>
                <a:lnTo>
                  <a:pt x="6626" y="1382649"/>
                </a:lnTo>
                <a:lnTo>
                  <a:pt x="2959" y="1429389"/>
                </a:lnTo>
                <a:lnTo>
                  <a:pt x="743" y="1476513"/>
                </a:lnTo>
                <a:lnTo>
                  <a:pt x="0" y="1524000"/>
                </a:lnTo>
                <a:lnTo>
                  <a:pt x="743" y="1571486"/>
                </a:lnTo>
                <a:lnTo>
                  <a:pt x="2959" y="1618610"/>
                </a:lnTo>
                <a:lnTo>
                  <a:pt x="6626" y="1665350"/>
                </a:lnTo>
                <a:lnTo>
                  <a:pt x="11722" y="1711684"/>
                </a:lnTo>
                <a:lnTo>
                  <a:pt x="18226" y="1757593"/>
                </a:lnTo>
                <a:lnTo>
                  <a:pt x="26116" y="1803055"/>
                </a:lnTo>
                <a:lnTo>
                  <a:pt x="35370" y="1848049"/>
                </a:lnTo>
                <a:lnTo>
                  <a:pt x="45968" y="1892554"/>
                </a:lnTo>
                <a:lnTo>
                  <a:pt x="57886" y="1936549"/>
                </a:lnTo>
                <a:lnTo>
                  <a:pt x="71104" y="1980013"/>
                </a:lnTo>
                <a:lnTo>
                  <a:pt x="85600" y="2022924"/>
                </a:lnTo>
                <a:lnTo>
                  <a:pt x="101353" y="2065263"/>
                </a:lnTo>
                <a:lnTo>
                  <a:pt x="118340" y="2107007"/>
                </a:lnTo>
                <a:lnTo>
                  <a:pt x="136540" y="2148136"/>
                </a:lnTo>
                <a:lnTo>
                  <a:pt x="155931" y="2188628"/>
                </a:lnTo>
                <a:lnTo>
                  <a:pt x="176493" y="2228463"/>
                </a:lnTo>
                <a:lnTo>
                  <a:pt x="198203" y="2267620"/>
                </a:lnTo>
                <a:lnTo>
                  <a:pt x="221039" y="2306077"/>
                </a:lnTo>
                <a:lnTo>
                  <a:pt x="244980" y="2343814"/>
                </a:lnTo>
                <a:lnTo>
                  <a:pt x="270005" y="2380810"/>
                </a:lnTo>
                <a:lnTo>
                  <a:pt x="296092" y="2417043"/>
                </a:lnTo>
                <a:lnTo>
                  <a:pt x="323218" y="2452492"/>
                </a:lnTo>
                <a:lnTo>
                  <a:pt x="351364" y="2487137"/>
                </a:lnTo>
                <a:lnTo>
                  <a:pt x="380506" y="2520956"/>
                </a:lnTo>
                <a:lnTo>
                  <a:pt x="410623" y="2553928"/>
                </a:lnTo>
                <a:lnTo>
                  <a:pt x="441694" y="2586033"/>
                </a:lnTo>
                <a:lnTo>
                  <a:pt x="473697" y="2617249"/>
                </a:lnTo>
                <a:lnTo>
                  <a:pt x="506611" y="2647555"/>
                </a:lnTo>
                <a:lnTo>
                  <a:pt x="540413" y="2676930"/>
                </a:lnTo>
                <a:lnTo>
                  <a:pt x="575083" y="2705354"/>
                </a:lnTo>
                <a:lnTo>
                  <a:pt x="610598" y="2732805"/>
                </a:lnTo>
                <a:lnTo>
                  <a:pt x="646937" y="2759261"/>
                </a:lnTo>
                <a:lnTo>
                  <a:pt x="684078" y="2784703"/>
                </a:lnTo>
                <a:lnTo>
                  <a:pt x="722000" y="2809109"/>
                </a:lnTo>
                <a:lnTo>
                  <a:pt x="760681" y="2832457"/>
                </a:lnTo>
                <a:lnTo>
                  <a:pt x="800100" y="2854728"/>
                </a:lnTo>
                <a:lnTo>
                  <a:pt x="840234" y="2875899"/>
                </a:lnTo>
                <a:lnTo>
                  <a:pt x="881063" y="2895951"/>
                </a:lnTo>
                <a:lnTo>
                  <a:pt x="922564" y="2914861"/>
                </a:lnTo>
                <a:lnTo>
                  <a:pt x="964717" y="2932609"/>
                </a:lnTo>
                <a:lnTo>
                  <a:pt x="1007498" y="2949174"/>
                </a:lnTo>
                <a:lnTo>
                  <a:pt x="1050888" y="2964534"/>
                </a:lnTo>
                <a:lnTo>
                  <a:pt x="1094863" y="2978669"/>
                </a:lnTo>
                <a:lnTo>
                  <a:pt x="1139403" y="2991558"/>
                </a:lnTo>
                <a:lnTo>
                  <a:pt x="1184486" y="3003179"/>
                </a:lnTo>
                <a:lnTo>
                  <a:pt x="1230091" y="3013512"/>
                </a:lnTo>
                <a:lnTo>
                  <a:pt x="1276194" y="3022536"/>
                </a:lnTo>
                <a:lnTo>
                  <a:pt x="1322776" y="3030229"/>
                </a:lnTo>
                <a:lnTo>
                  <a:pt x="1369815" y="3036570"/>
                </a:lnTo>
                <a:lnTo>
                  <a:pt x="1417288" y="3041539"/>
                </a:lnTo>
                <a:lnTo>
                  <a:pt x="1465174" y="3045114"/>
                </a:lnTo>
                <a:lnTo>
                  <a:pt x="1513452" y="3047275"/>
                </a:lnTo>
                <a:lnTo>
                  <a:pt x="1562100" y="3048000"/>
                </a:lnTo>
                <a:lnTo>
                  <a:pt x="1610747" y="3047275"/>
                </a:lnTo>
                <a:lnTo>
                  <a:pt x="1659025" y="3045114"/>
                </a:lnTo>
                <a:lnTo>
                  <a:pt x="1706911" y="3041539"/>
                </a:lnTo>
                <a:lnTo>
                  <a:pt x="1754384" y="3036570"/>
                </a:lnTo>
                <a:lnTo>
                  <a:pt x="1801423" y="3030229"/>
                </a:lnTo>
                <a:lnTo>
                  <a:pt x="1848005" y="3022536"/>
                </a:lnTo>
                <a:lnTo>
                  <a:pt x="1894108" y="3013512"/>
                </a:lnTo>
                <a:lnTo>
                  <a:pt x="1939713" y="3003179"/>
                </a:lnTo>
                <a:lnTo>
                  <a:pt x="1984796" y="2991558"/>
                </a:lnTo>
                <a:lnTo>
                  <a:pt x="2029336" y="2978669"/>
                </a:lnTo>
                <a:lnTo>
                  <a:pt x="2073311" y="2964534"/>
                </a:lnTo>
                <a:lnTo>
                  <a:pt x="2116701" y="2949174"/>
                </a:lnTo>
                <a:lnTo>
                  <a:pt x="2159482" y="2932609"/>
                </a:lnTo>
                <a:lnTo>
                  <a:pt x="2201635" y="2914861"/>
                </a:lnTo>
                <a:lnTo>
                  <a:pt x="2243136" y="2895951"/>
                </a:lnTo>
                <a:lnTo>
                  <a:pt x="2283965" y="2875899"/>
                </a:lnTo>
                <a:lnTo>
                  <a:pt x="2324099" y="2854728"/>
                </a:lnTo>
                <a:lnTo>
                  <a:pt x="2363518" y="2832457"/>
                </a:lnTo>
                <a:lnTo>
                  <a:pt x="2402199" y="2809109"/>
                </a:lnTo>
                <a:lnTo>
                  <a:pt x="2440121" y="2784703"/>
                </a:lnTo>
                <a:lnTo>
                  <a:pt x="2477262" y="2759261"/>
                </a:lnTo>
                <a:lnTo>
                  <a:pt x="2513601" y="2732805"/>
                </a:lnTo>
                <a:lnTo>
                  <a:pt x="2549116" y="2705354"/>
                </a:lnTo>
                <a:lnTo>
                  <a:pt x="2583786" y="2676930"/>
                </a:lnTo>
                <a:lnTo>
                  <a:pt x="2617588" y="2647555"/>
                </a:lnTo>
                <a:lnTo>
                  <a:pt x="2650502" y="2617249"/>
                </a:lnTo>
                <a:lnTo>
                  <a:pt x="2682505" y="2586033"/>
                </a:lnTo>
                <a:lnTo>
                  <a:pt x="2713576" y="2553928"/>
                </a:lnTo>
                <a:lnTo>
                  <a:pt x="2743693" y="2520956"/>
                </a:lnTo>
                <a:lnTo>
                  <a:pt x="2772835" y="2487137"/>
                </a:lnTo>
                <a:lnTo>
                  <a:pt x="2800981" y="2452492"/>
                </a:lnTo>
                <a:lnTo>
                  <a:pt x="2828107" y="2417043"/>
                </a:lnTo>
                <a:lnTo>
                  <a:pt x="2854194" y="2380810"/>
                </a:lnTo>
                <a:lnTo>
                  <a:pt x="2879219" y="2343814"/>
                </a:lnTo>
                <a:lnTo>
                  <a:pt x="2903160" y="2306077"/>
                </a:lnTo>
                <a:lnTo>
                  <a:pt x="2925996" y="2267620"/>
                </a:lnTo>
                <a:lnTo>
                  <a:pt x="2947706" y="2228463"/>
                </a:lnTo>
                <a:lnTo>
                  <a:pt x="2968268" y="2188628"/>
                </a:lnTo>
                <a:lnTo>
                  <a:pt x="2987659" y="2148136"/>
                </a:lnTo>
                <a:lnTo>
                  <a:pt x="3005859" y="2107007"/>
                </a:lnTo>
                <a:lnTo>
                  <a:pt x="3022846" y="2065263"/>
                </a:lnTo>
                <a:lnTo>
                  <a:pt x="3038599" y="2022924"/>
                </a:lnTo>
                <a:lnTo>
                  <a:pt x="3053095" y="1980013"/>
                </a:lnTo>
                <a:lnTo>
                  <a:pt x="3066313" y="1936549"/>
                </a:lnTo>
                <a:lnTo>
                  <a:pt x="3078231" y="1892554"/>
                </a:lnTo>
                <a:lnTo>
                  <a:pt x="3088829" y="1848049"/>
                </a:lnTo>
                <a:lnTo>
                  <a:pt x="3098083" y="1803055"/>
                </a:lnTo>
                <a:lnTo>
                  <a:pt x="3105973" y="1757593"/>
                </a:lnTo>
                <a:lnTo>
                  <a:pt x="3112477" y="1711684"/>
                </a:lnTo>
                <a:lnTo>
                  <a:pt x="3117573" y="1665350"/>
                </a:lnTo>
                <a:lnTo>
                  <a:pt x="3121240" y="1618610"/>
                </a:lnTo>
                <a:lnTo>
                  <a:pt x="3123456" y="1571486"/>
                </a:lnTo>
                <a:lnTo>
                  <a:pt x="3124200" y="1524000"/>
                </a:lnTo>
                <a:lnTo>
                  <a:pt x="3123456" y="1476513"/>
                </a:lnTo>
                <a:lnTo>
                  <a:pt x="3121240" y="1429389"/>
                </a:lnTo>
                <a:lnTo>
                  <a:pt x="3117573" y="1382649"/>
                </a:lnTo>
                <a:lnTo>
                  <a:pt x="3112477" y="1336315"/>
                </a:lnTo>
                <a:lnTo>
                  <a:pt x="3105973" y="1290406"/>
                </a:lnTo>
                <a:lnTo>
                  <a:pt x="3098083" y="1244944"/>
                </a:lnTo>
                <a:lnTo>
                  <a:pt x="3088829" y="1199950"/>
                </a:lnTo>
                <a:lnTo>
                  <a:pt x="3078231" y="1155445"/>
                </a:lnTo>
                <a:lnTo>
                  <a:pt x="3066313" y="1111450"/>
                </a:lnTo>
                <a:lnTo>
                  <a:pt x="3053095" y="1067986"/>
                </a:lnTo>
                <a:lnTo>
                  <a:pt x="3038599" y="1025075"/>
                </a:lnTo>
                <a:lnTo>
                  <a:pt x="3022846" y="982736"/>
                </a:lnTo>
                <a:lnTo>
                  <a:pt x="3005859" y="940992"/>
                </a:lnTo>
                <a:lnTo>
                  <a:pt x="2987659" y="899863"/>
                </a:lnTo>
                <a:lnTo>
                  <a:pt x="2968268" y="859371"/>
                </a:lnTo>
                <a:lnTo>
                  <a:pt x="2947706" y="819536"/>
                </a:lnTo>
                <a:lnTo>
                  <a:pt x="2925996" y="780379"/>
                </a:lnTo>
                <a:lnTo>
                  <a:pt x="2903160" y="741922"/>
                </a:lnTo>
                <a:lnTo>
                  <a:pt x="2879219" y="704185"/>
                </a:lnTo>
                <a:lnTo>
                  <a:pt x="2854194" y="667189"/>
                </a:lnTo>
                <a:lnTo>
                  <a:pt x="2828107" y="630956"/>
                </a:lnTo>
                <a:lnTo>
                  <a:pt x="2800981" y="595507"/>
                </a:lnTo>
                <a:lnTo>
                  <a:pt x="2772835" y="560862"/>
                </a:lnTo>
                <a:lnTo>
                  <a:pt x="2743693" y="527043"/>
                </a:lnTo>
                <a:lnTo>
                  <a:pt x="2713576" y="494071"/>
                </a:lnTo>
                <a:lnTo>
                  <a:pt x="2682505" y="461966"/>
                </a:lnTo>
                <a:lnTo>
                  <a:pt x="2650502" y="430750"/>
                </a:lnTo>
                <a:lnTo>
                  <a:pt x="2617588" y="400444"/>
                </a:lnTo>
                <a:lnTo>
                  <a:pt x="2583786" y="371069"/>
                </a:lnTo>
                <a:lnTo>
                  <a:pt x="2549116" y="342645"/>
                </a:lnTo>
                <a:lnTo>
                  <a:pt x="2513601" y="315194"/>
                </a:lnTo>
                <a:lnTo>
                  <a:pt x="2477262" y="288738"/>
                </a:lnTo>
                <a:lnTo>
                  <a:pt x="2440121" y="263296"/>
                </a:lnTo>
                <a:lnTo>
                  <a:pt x="2402199" y="238890"/>
                </a:lnTo>
                <a:lnTo>
                  <a:pt x="2363518" y="215542"/>
                </a:lnTo>
                <a:lnTo>
                  <a:pt x="2324099" y="193271"/>
                </a:lnTo>
                <a:lnTo>
                  <a:pt x="2283965" y="172100"/>
                </a:lnTo>
                <a:lnTo>
                  <a:pt x="2243136" y="152048"/>
                </a:lnTo>
                <a:lnTo>
                  <a:pt x="2201635" y="133138"/>
                </a:lnTo>
                <a:lnTo>
                  <a:pt x="2159482" y="115390"/>
                </a:lnTo>
                <a:lnTo>
                  <a:pt x="2116701" y="98825"/>
                </a:lnTo>
                <a:lnTo>
                  <a:pt x="2073311" y="83465"/>
                </a:lnTo>
                <a:lnTo>
                  <a:pt x="2029336" y="69330"/>
                </a:lnTo>
                <a:lnTo>
                  <a:pt x="1984796" y="56441"/>
                </a:lnTo>
                <a:lnTo>
                  <a:pt x="1939713" y="44820"/>
                </a:lnTo>
                <a:lnTo>
                  <a:pt x="1894108" y="34487"/>
                </a:lnTo>
                <a:lnTo>
                  <a:pt x="1848005" y="25463"/>
                </a:lnTo>
                <a:lnTo>
                  <a:pt x="1801423" y="17770"/>
                </a:lnTo>
                <a:lnTo>
                  <a:pt x="1754384" y="11429"/>
                </a:lnTo>
                <a:lnTo>
                  <a:pt x="1706911" y="6460"/>
                </a:lnTo>
                <a:lnTo>
                  <a:pt x="1659025" y="2885"/>
                </a:lnTo>
                <a:lnTo>
                  <a:pt x="1610747" y="724"/>
                </a:lnTo>
                <a:lnTo>
                  <a:pt x="1562100" y="0"/>
                </a:lnTo>
                <a:close/>
              </a:path>
            </a:pathLst>
          </a:custGeom>
          <a:ln w="9525">
            <a:solidFill>
              <a:srgbClr val="000000"/>
            </a:solidFill>
          </a:ln>
        </p:spPr>
        <p:txBody>
          <a:bodyPr wrap="square" lIns="0" tIns="0" rIns="0" bIns="0" rtlCol="0"/>
          <a:lstStyle/>
          <a:p>
            <a:endParaRPr/>
          </a:p>
        </p:txBody>
      </p:sp>
      <p:sp>
        <p:nvSpPr>
          <p:cNvPr id="4" name="object 4"/>
          <p:cNvSpPr/>
          <p:nvPr/>
        </p:nvSpPr>
        <p:spPr>
          <a:xfrm>
            <a:off x="5321439" y="2812795"/>
            <a:ext cx="3124200" cy="3048000"/>
          </a:xfrm>
          <a:custGeom>
            <a:avLst/>
            <a:gdLst/>
            <a:ahLst/>
            <a:cxnLst/>
            <a:rect l="l" t="t" r="r" b="b"/>
            <a:pathLst>
              <a:path w="3124200" h="3048000">
                <a:moveTo>
                  <a:pt x="1562087" y="0"/>
                </a:moveTo>
                <a:lnTo>
                  <a:pt x="1513440" y="724"/>
                </a:lnTo>
                <a:lnTo>
                  <a:pt x="1465163" y="2885"/>
                </a:lnTo>
                <a:lnTo>
                  <a:pt x="1417277" y="6460"/>
                </a:lnTo>
                <a:lnTo>
                  <a:pt x="1369805" y="11429"/>
                </a:lnTo>
                <a:lnTo>
                  <a:pt x="1322767" y="17770"/>
                </a:lnTo>
                <a:lnTo>
                  <a:pt x="1276186" y="25463"/>
                </a:lnTo>
                <a:lnTo>
                  <a:pt x="1230082" y="34487"/>
                </a:lnTo>
                <a:lnTo>
                  <a:pt x="1184479" y="44820"/>
                </a:lnTo>
                <a:lnTo>
                  <a:pt x="1139396" y="56441"/>
                </a:lnTo>
                <a:lnTo>
                  <a:pt x="1094857" y="69330"/>
                </a:lnTo>
                <a:lnTo>
                  <a:pt x="1050881" y="83465"/>
                </a:lnTo>
                <a:lnTo>
                  <a:pt x="1007492" y="98825"/>
                </a:lnTo>
                <a:lnTo>
                  <a:pt x="964711" y="115390"/>
                </a:lnTo>
                <a:lnTo>
                  <a:pt x="922559" y="133138"/>
                </a:lnTo>
                <a:lnTo>
                  <a:pt x="881058" y="152048"/>
                </a:lnTo>
                <a:lnTo>
                  <a:pt x="840230" y="172100"/>
                </a:lnTo>
                <a:lnTo>
                  <a:pt x="800096" y="193271"/>
                </a:lnTo>
                <a:lnTo>
                  <a:pt x="760678" y="215542"/>
                </a:lnTo>
                <a:lnTo>
                  <a:pt x="721997" y="238890"/>
                </a:lnTo>
                <a:lnTo>
                  <a:pt x="684075" y="263296"/>
                </a:lnTo>
                <a:lnTo>
                  <a:pt x="646934" y="288738"/>
                </a:lnTo>
                <a:lnTo>
                  <a:pt x="610595" y="315194"/>
                </a:lnTo>
                <a:lnTo>
                  <a:pt x="575080" y="342645"/>
                </a:lnTo>
                <a:lnTo>
                  <a:pt x="540411" y="371069"/>
                </a:lnTo>
                <a:lnTo>
                  <a:pt x="506609" y="400444"/>
                </a:lnTo>
                <a:lnTo>
                  <a:pt x="473696" y="430750"/>
                </a:lnTo>
                <a:lnTo>
                  <a:pt x="441693" y="461966"/>
                </a:lnTo>
                <a:lnTo>
                  <a:pt x="410622" y="494071"/>
                </a:lnTo>
                <a:lnTo>
                  <a:pt x="380504" y="527043"/>
                </a:lnTo>
                <a:lnTo>
                  <a:pt x="351363" y="560862"/>
                </a:lnTo>
                <a:lnTo>
                  <a:pt x="323217" y="595507"/>
                </a:lnTo>
                <a:lnTo>
                  <a:pt x="296091" y="630956"/>
                </a:lnTo>
                <a:lnTo>
                  <a:pt x="270004" y="667189"/>
                </a:lnTo>
                <a:lnTo>
                  <a:pt x="244980" y="704185"/>
                </a:lnTo>
                <a:lnTo>
                  <a:pt x="221039" y="741922"/>
                </a:lnTo>
                <a:lnTo>
                  <a:pt x="198202" y="780379"/>
                </a:lnTo>
                <a:lnTo>
                  <a:pt x="176493" y="819536"/>
                </a:lnTo>
                <a:lnTo>
                  <a:pt x="155931" y="859371"/>
                </a:lnTo>
                <a:lnTo>
                  <a:pt x="136540" y="899863"/>
                </a:lnTo>
                <a:lnTo>
                  <a:pt x="118339" y="940992"/>
                </a:lnTo>
                <a:lnTo>
                  <a:pt x="101352" y="982736"/>
                </a:lnTo>
                <a:lnTo>
                  <a:pt x="85600" y="1025075"/>
                </a:lnTo>
                <a:lnTo>
                  <a:pt x="71104" y="1067986"/>
                </a:lnTo>
                <a:lnTo>
                  <a:pt x="57886" y="1111450"/>
                </a:lnTo>
                <a:lnTo>
                  <a:pt x="45968" y="1155445"/>
                </a:lnTo>
                <a:lnTo>
                  <a:pt x="35370" y="1199950"/>
                </a:lnTo>
                <a:lnTo>
                  <a:pt x="26116" y="1244944"/>
                </a:lnTo>
                <a:lnTo>
                  <a:pt x="18226" y="1290406"/>
                </a:lnTo>
                <a:lnTo>
                  <a:pt x="11722" y="1336315"/>
                </a:lnTo>
                <a:lnTo>
                  <a:pt x="6626" y="1382649"/>
                </a:lnTo>
                <a:lnTo>
                  <a:pt x="2959" y="1429389"/>
                </a:lnTo>
                <a:lnTo>
                  <a:pt x="743" y="1476513"/>
                </a:lnTo>
                <a:lnTo>
                  <a:pt x="0" y="1524000"/>
                </a:lnTo>
                <a:lnTo>
                  <a:pt x="743" y="1571486"/>
                </a:lnTo>
                <a:lnTo>
                  <a:pt x="2959" y="1618610"/>
                </a:lnTo>
                <a:lnTo>
                  <a:pt x="6626" y="1665350"/>
                </a:lnTo>
                <a:lnTo>
                  <a:pt x="11722" y="1711684"/>
                </a:lnTo>
                <a:lnTo>
                  <a:pt x="18226" y="1757593"/>
                </a:lnTo>
                <a:lnTo>
                  <a:pt x="26116" y="1803055"/>
                </a:lnTo>
                <a:lnTo>
                  <a:pt x="35370" y="1848049"/>
                </a:lnTo>
                <a:lnTo>
                  <a:pt x="45968" y="1892554"/>
                </a:lnTo>
                <a:lnTo>
                  <a:pt x="57886" y="1936549"/>
                </a:lnTo>
                <a:lnTo>
                  <a:pt x="71104" y="1980013"/>
                </a:lnTo>
                <a:lnTo>
                  <a:pt x="85600" y="2022924"/>
                </a:lnTo>
                <a:lnTo>
                  <a:pt x="101352" y="2065263"/>
                </a:lnTo>
                <a:lnTo>
                  <a:pt x="118339" y="2107007"/>
                </a:lnTo>
                <a:lnTo>
                  <a:pt x="136540" y="2148136"/>
                </a:lnTo>
                <a:lnTo>
                  <a:pt x="155931" y="2188628"/>
                </a:lnTo>
                <a:lnTo>
                  <a:pt x="176493" y="2228463"/>
                </a:lnTo>
                <a:lnTo>
                  <a:pt x="198202" y="2267620"/>
                </a:lnTo>
                <a:lnTo>
                  <a:pt x="221039" y="2306077"/>
                </a:lnTo>
                <a:lnTo>
                  <a:pt x="244980" y="2343814"/>
                </a:lnTo>
                <a:lnTo>
                  <a:pt x="270004" y="2380810"/>
                </a:lnTo>
                <a:lnTo>
                  <a:pt x="296091" y="2417043"/>
                </a:lnTo>
                <a:lnTo>
                  <a:pt x="323217" y="2452492"/>
                </a:lnTo>
                <a:lnTo>
                  <a:pt x="351363" y="2487137"/>
                </a:lnTo>
                <a:lnTo>
                  <a:pt x="380504" y="2520956"/>
                </a:lnTo>
                <a:lnTo>
                  <a:pt x="410622" y="2553928"/>
                </a:lnTo>
                <a:lnTo>
                  <a:pt x="441693" y="2586033"/>
                </a:lnTo>
                <a:lnTo>
                  <a:pt x="473696" y="2617249"/>
                </a:lnTo>
                <a:lnTo>
                  <a:pt x="506609" y="2647555"/>
                </a:lnTo>
                <a:lnTo>
                  <a:pt x="540411" y="2676930"/>
                </a:lnTo>
                <a:lnTo>
                  <a:pt x="575080" y="2705354"/>
                </a:lnTo>
                <a:lnTo>
                  <a:pt x="610595" y="2732805"/>
                </a:lnTo>
                <a:lnTo>
                  <a:pt x="646934" y="2759261"/>
                </a:lnTo>
                <a:lnTo>
                  <a:pt x="684075" y="2784703"/>
                </a:lnTo>
                <a:lnTo>
                  <a:pt x="721997" y="2809109"/>
                </a:lnTo>
                <a:lnTo>
                  <a:pt x="760678" y="2832457"/>
                </a:lnTo>
                <a:lnTo>
                  <a:pt x="800096" y="2854728"/>
                </a:lnTo>
                <a:lnTo>
                  <a:pt x="840230" y="2875899"/>
                </a:lnTo>
                <a:lnTo>
                  <a:pt x="881058" y="2895951"/>
                </a:lnTo>
                <a:lnTo>
                  <a:pt x="922559" y="2914861"/>
                </a:lnTo>
                <a:lnTo>
                  <a:pt x="964711" y="2932609"/>
                </a:lnTo>
                <a:lnTo>
                  <a:pt x="1007492" y="2949174"/>
                </a:lnTo>
                <a:lnTo>
                  <a:pt x="1050881" y="2964534"/>
                </a:lnTo>
                <a:lnTo>
                  <a:pt x="1094857" y="2978669"/>
                </a:lnTo>
                <a:lnTo>
                  <a:pt x="1139396" y="2991558"/>
                </a:lnTo>
                <a:lnTo>
                  <a:pt x="1184479" y="3003179"/>
                </a:lnTo>
                <a:lnTo>
                  <a:pt x="1230082" y="3013512"/>
                </a:lnTo>
                <a:lnTo>
                  <a:pt x="1276186" y="3022536"/>
                </a:lnTo>
                <a:lnTo>
                  <a:pt x="1322767" y="3030229"/>
                </a:lnTo>
                <a:lnTo>
                  <a:pt x="1369805" y="3036570"/>
                </a:lnTo>
                <a:lnTo>
                  <a:pt x="1417277" y="3041539"/>
                </a:lnTo>
                <a:lnTo>
                  <a:pt x="1465163" y="3045114"/>
                </a:lnTo>
                <a:lnTo>
                  <a:pt x="1513440" y="3047275"/>
                </a:lnTo>
                <a:lnTo>
                  <a:pt x="1562087" y="3048000"/>
                </a:lnTo>
                <a:lnTo>
                  <a:pt x="1610735" y="3047275"/>
                </a:lnTo>
                <a:lnTo>
                  <a:pt x="1659014" y="3045114"/>
                </a:lnTo>
                <a:lnTo>
                  <a:pt x="1706901" y="3041539"/>
                </a:lnTo>
                <a:lnTo>
                  <a:pt x="1754374" y="3036570"/>
                </a:lnTo>
                <a:lnTo>
                  <a:pt x="1801413" y="3030229"/>
                </a:lnTo>
                <a:lnTo>
                  <a:pt x="1847995" y="3022536"/>
                </a:lnTo>
                <a:lnTo>
                  <a:pt x="1894100" y="3013512"/>
                </a:lnTo>
                <a:lnTo>
                  <a:pt x="1939704" y="3003179"/>
                </a:lnTo>
                <a:lnTo>
                  <a:pt x="1984787" y="2991558"/>
                </a:lnTo>
                <a:lnTo>
                  <a:pt x="2029328" y="2978669"/>
                </a:lnTo>
                <a:lnTo>
                  <a:pt x="2073304" y="2964534"/>
                </a:lnTo>
                <a:lnTo>
                  <a:pt x="2116693" y="2949174"/>
                </a:lnTo>
                <a:lnTo>
                  <a:pt x="2159475" y="2932609"/>
                </a:lnTo>
                <a:lnTo>
                  <a:pt x="2201627" y="2914861"/>
                </a:lnTo>
                <a:lnTo>
                  <a:pt x="2243129" y="2895951"/>
                </a:lnTo>
                <a:lnTo>
                  <a:pt x="2283958" y="2875899"/>
                </a:lnTo>
                <a:lnTo>
                  <a:pt x="2324092" y="2854728"/>
                </a:lnTo>
                <a:lnTo>
                  <a:pt x="2363511" y="2832457"/>
                </a:lnTo>
                <a:lnTo>
                  <a:pt x="2402192" y="2809109"/>
                </a:lnTo>
                <a:lnTo>
                  <a:pt x="2440114" y="2784703"/>
                </a:lnTo>
                <a:lnTo>
                  <a:pt x="2477255" y="2759261"/>
                </a:lnTo>
                <a:lnTo>
                  <a:pt x="2513594" y="2732805"/>
                </a:lnTo>
                <a:lnTo>
                  <a:pt x="2549109" y="2705354"/>
                </a:lnTo>
                <a:lnTo>
                  <a:pt x="2583778" y="2676930"/>
                </a:lnTo>
                <a:lnTo>
                  <a:pt x="2617581" y="2647555"/>
                </a:lnTo>
                <a:lnTo>
                  <a:pt x="2650494" y="2617249"/>
                </a:lnTo>
                <a:lnTo>
                  <a:pt x="2682497" y="2586033"/>
                </a:lnTo>
                <a:lnTo>
                  <a:pt x="2713568" y="2553928"/>
                </a:lnTo>
                <a:lnTo>
                  <a:pt x="2743685" y="2520956"/>
                </a:lnTo>
                <a:lnTo>
                  <a:pt x="2772827" y="2487137"/>
                </a:lnTo>
                <a:lnTo>
                  <a:pt x="2800972" y="2452492"/>
                </a:lnTo>
                <a:lnTo>
                  <a:pt x="2828098" y="2417043"/>
                </a:lnTo>
                <a:lnTo>
                  <a:pt x="2854185" y="2380810"/>
                </a:lnTo>
                <a:lnTo>
                  <a:pt x="2879209" y="2343814"/>
                </a:lnTo>
                <a:lnTo>
                  <a:pt x="2903150" y="2306077"/>
                </a:lnTo>
                <a:lnTo>
                  <a:pt x="2925986" y="2267620"/>
                </a:lnTo>
                <a:lnTo>
                  <a:pt x="2947696" y="2228463"/>
                </a:lnTo>
                <a:lnTo>
                  <a:pt x="2968257" y="2188628"/>
                </a:lnTo>
                <a:lnTo>
                  <a:pt x="2987649" y="2148136"/>
                </a:lnTo>
                <a:lnTo>
                  <a:pt x="3005848" y="2107007"/>
                </a:lnTo>
                <a:lnTo>
                  <a:pt x="3022835" y="2065263"/>
                </a:lnTo>
                <a:lnTo>
                  <a:pt x="3038587" y="2022924"/>
                </a:lnTo>
                <a:lnTo>
                  <a:pt x="3053083" y="1980013"/>
                </a:lnTo>
                <a:lnTo>
                  <a:pt x="3066301" y="1936549"/>
                </a:lnTo>
                <a:lnTo>
                  <a:pt x="3078219" y="1892554"/>
                </a:lnTo>
                <a:lnTo>
                  <a:pt x="3088816" y="1848049"/>
                </a:lnTo>
                <a:lnTo>
                  <a:pt x="3098071" y="1803055"/>
                </a:lnTo>
                <a:lnTo>
                  <a:pt x="3105961" y="1757593"/>
                </a:lnTo>
                <a:lnTo>
                  <a:pt x="3112464" y="1711684"/>
                </a:lnTo>
                <a:lnTo>
                  <a:pt x="3117560" y="1665350"/>
                </a:lnTo>
                <a:lnTo>
                  <a:pt x="3121227" y="1618610"/>
                </a:lnTo>
                <a:lnTo>
                  <a:pt x="3123443" y="1571486"/>
                </a:lnTo>
                <a:lnTo>
                  <a:pt x="3124187" y="1524000"/>
                </a:lnTo>
                <a:lnTo>
                  <a:pt x="3123443" y="1476513"/>
                </a:lnTo>
                <a:lnTo>
                  <a:pt x="3121227" y="1429389"/>
                </a:lnTo>
                <a:lnTo>
                  <a:pt x="3117560" y="1382649"/>
                </a:lnTo>
                <a:lnTo>
                  <a:pt x="3112464" y="1336315"/>
                </a:lnTo>
                <a:lnTo>
                  <a:pt x="3105961" y="1290406"/>
                </a:lnTo>
                <a:lnTo>
                  <a:pt x="3098071" y="1244944"/>
                </a:lnTo>
                <a:lnTo>
                  <a:pt x="3088816" y="1199950"/>
                </a:lnTo>
                <a:lnTo>
                  <a:pt x="3078219" y="1155445"/>
                </a:lnTo>
                <a:lnTo>
                  <a:pt x="3066301" y="1111450"/>
                </a:lnTo>
                <a:lnTo>
                  <a:pt x="3053083" y="1067986"/>
                </a:lnTo>
                <a:lnTo>
                  <a:pt x="3038587" y="1025075"/>
                </a:lnTo>
                <a:lnTo>
                  <a:pt x="3022835" y="982736"/>
                </a:lnTo>
                <a:lnTo>
                  <a:pt x="3005848" y="940992"/>
                </a:lnTo>
                <a:lnTo>
                  <a:pt x="2987649" y="899863"/>
                </a:lnTo>
                <a:lnTo>
                  <a:pt x="2968257" y="859371"/>
                </a:lnTo>
                <a:lnTo>
                  <a:pt x="2947696" y="819536"/>
                </a:lnTo>
                <a:lnTo>
                  <a:pt x="2925986" y="780379"/>
                </a:lnTo>
                <a:lnTo>
                  <a:pt x="2903150" y="741922"/>
                </a:lnTo>
                <a:lnTo>
                  <a:pt x="2879209" y="704185"/>
                </a:lnTo>
                <a:lnTo>
                  <a:pt x="2854185" y="667189"/>
                </a:lnTo>
                <a:lnTo>
                  <a:pt x="2828098" y="630956"/>
                </a:lnTo>
                <a:lnTo>
                  <a:pt x="2800972" y="595507"/>
                </a:lnTo>
                <a:lnTo>
                  <a:pt x="2772827" y="560862"/>
                </a:lnTo>
                <a:lnTo>
                  <a:pt x="2743685" y="527043"/>
                </a:lnTo>
                <a:lnTo>
                  <a:pt x="2713568" y="494071"/>
                </a:lnTo>
                <a:lnTo>
                  <a:pt x="2682497" y="461966"/>
                </a:lnTo>
                <a:lnTo>
                  <a:pt x="2650494" y="430750"/>
                </a:lnTo>
                <a:lnTo>
                  <a:pt x="2617581" y="400444"/>
                </a:lnTo>
                <a:lnTo>
                  <a:pt x="2583778" y="371069"/>
                </a:lnTo>
                <a:lnTo>
                  <a:pt x="2549109" y="342645"/>
                </a:lnTo>
                <a:lnTo>
                  <a:pt x="2513594" y="315194"/>
                </a:lnTo>
                <a:lnTo>
                  <a:pt x="2477255" y="288738"/>
                </a:lnTo>
                <a:lnTo>
                  <a:pt x="2440114" y="263296"/>
                </a:lnTo>
                <a:lnTo>
                  <a:pt x="2402192" y="238890"/>
                </a:lnTo>
                <a:lnTo>
                  <a:pt x="2363511" y="215542"/>
                </a:lnTo>
                <a:lnTo>
                  <a:pt x="2324092" y="193271"/>
                </a:lnTo>
                <a:lnTo>
                  <a:pt x="2283958" y="172100"/>
                </a:lnTo>
                <a:lnTo>
                  <a:pt x="2243129" y="152048"/>
                </a:lnTo>
                <a:lnTo>
                  <a:pt x="2201627" y="133138"/>
                </a:lnTo>
                <a:lnTo>
                  <a:pt x="2159475" y="115390"/>
                </a:lnTo>
                <a:lnTo>
                  <a:pt x="2116693" y="98825"/>
                </a:lnTo>
                <a:lnTo>
                  <a:pt x="2073304" y="83465"/>
                </a:lnTo>
                <a:lnTo>
                  <a:pt x="2029328" y="69330"/>
                </a:lnTo>
                <a:lnTo>
                  <a:pt x="1984787" y="56441"/>
                </a:lnTo>
                <a:lnTo>
                  <a:pt x="1939704" y="44820"/>
                </a:lnTo>
                <a:lnTo>
                  <a:pt x="1894100" y="34487"/>
                </a:lnTo>
                <a:lnTo>
                  <a:pt x="1847995" y="25463"/>
                </a:lnTo>
                <a:lnTo>
                  <a:pt x="1801413" y="17770"/>
                </a:lnTo>
                <a:lnTo>
                  <a:pt x="1754374" y="11429"/>
                </a:lnTo>
                <a:lnTo>
                  <a:pt x="1706901" y="6460"/>
                </a:lnTo>
                <a:lnTo>
                  <a:pt x="1659014" y="2885"/>
                </a:lnTo>
                <a:lnTo>
                  <a:pt x="1610735" y="724"/>
                </a:lnTo>
                <a:lnTo>
                  <a:pt x="1562087" y="0"/>
                </a:lnTo>
                <a:close/>
              </a:path>
            </a:pathLst>
          </a:custGeom>
          <a:ln w="9525">
            <a:solidFill>
              <a:srgbClr val="000000"/>
            </a:solidFill>
          </a:ln>
        </p:spPr>
        <p:txBody>
          <a:bodyPr wrap="square" lIns="0" tIns="0" rIns="0" bIns="0" rtlCol="0"/>
          <a:lstStyle/>
          <a:p>
            <a:endParaRPr/>
          </a:p>
        </p:txBody>
      </p:sp>
      <p:sp>
        <p:nvSpPr>
          <p:cNvPr id="5" name="object 5"/>
          <p:cNvSpPr/>
          <p:nvPr/>
        </p:nvSpPr>
        <p:spPr>
          <a:xfrm>
            <a:off x="4026039" y="3803396"/>
            <a:ext cx="1143000" cy="1143000"/>
          </a:xfrm>
          <a:custGeom>
            <a:avLst/>
            <a:gdLst/>
            <a:ahLst/>
            <a:cxnLst/>
            <a:rect l="l" t="t" r="r" b="b"/>
            <a:pathLst>
              <a:path w="1143000" h="1143000">
                <a:moveTo>
                  <a:pt x="571500" y="0"/>
                </a:moveTo>
                <a:lnTo>
                  <a:pt x="524650" y="1895"/>
                </a:lnTo>
                <a:lnTo>
                  <a:pt x="478839" y="7484"/>
                </a:lnTo>
                <a:lnTo>
                  <a:pt x="434214" y="16618"/>
                </a:lnTo>
                <a:lnTo>
                  <a:pt x="390924" y="29151"/>
                </a:lnTo>
                <a:lnTo>
                  <a:pt x="349115" y="44934"/>
                </a:lnTo>
                <a:lnTo>
                  <a:pt x="308934" y="63820"/>
                </a:lnTo>
                <a:lnTo>
                  <a:pt x="270530" y="85662"/>
                </a:lnTo>
                <a:lnTo>
                  <a:pt x="234049" y="110313"/>
                </a:lnTo>
                <a:lnTo>
                  <a:pt x="199640" y="137624"/>
                </a:lnTo>
                <a:lnTo>
                  <a:pt x="167449" y="167449"/>
                </a:lnTo>
                <a:lnTo>
                  <a:pt x="137624" y="199640"/>
                </a:lnTo>
                <a:lnTo>
                  <a:pt x="110313" y="234049"/>
                </a:lnTo>
                <a:lnTo>
                  <a:pt x="85662" y="270530"/>
                </a:lnTo>
                <a:lnTo>
                  <a:pt x="63820" y="308934"/>
                </a:lnTo>
                <a:lnTo>
                  <a:pt x="44934" y="349115"/>
                </a:lnTo>
                <a:lnTo>
                  <a:pt x="29151" y="390924"/>
                </a:lnTo>
                <a:lnTo>
                  <a:pt x="16618" y="434214"/>
                </a:lnTo>
                <a:lnTo>
                  <a:pt x="7484" y="478839"/>
                </a:lnTo>
                <a:lnTo>
                  <a:pt x="1895" y="524650"/>
                </a:lnTo>
                <a:lnTo>
                  <a:pt x="0" y="571500"/>
                </a:lnTo>
                <a:lnTo>
                  <a:pt x="1895" y="618349"/>
                </a:lnTo>
                <a:lnTo>
                  <a:pt x="7484" y="664160"/>
                </a:lnTo>
                <a:lnTo>
                  <a:pt x="16618" y="708785"/>
                </a:lnTo>
                <a:lnTo>
                  <a:pt x="29151" y="752075"/>
                </a:lnTo>
                <a:lnTo>
                  <a:pt x="44934" y="793884"/>
                </a:lnTo>
                <a:lnTo>
                  <a:pt x="63820" y="834065"/>
                </a:lnTo>
                <a:lnTo>
                  <a:pt x="85662" y="872469"/>
                </a:lnTo>
                <a:lnTo>
                  <a:pt x="110313" y="908950"/>
                </a:lnTo>
                <a:lnTo>
                  <a:pt x="137624" y="943359"/>
                </a:lnTo>
                <a:lnTo>
                  <a:pt x="167449" y="975550"/>
                </a:lnTo>
                <a:lnTo>
                  <a:pt x="199640" y="1005375"/>
                </a:lnTo>
                <a:lnTo>
                  <a:pt x="234049" y="1032686"/>
                </a:lnTo>
                <a:lnTo>
                  <a:pt x="270530" y="1057337"/>
                </a:lnTo>
                <a:lnTo>
                  <a:pt x="308934" y="1079179"/>
                </a:lnTo>
                <a:lnTo>
                  <a:pt x="349115" y="1098065"/>
                </a:lnTo>
                <a:lnTo>
                  <a:pt x="390924" y="1113848"/>
                </a:lnTo>
                <a:lnTo>
                  <a:pt x="434214" y="1126381"/>
                </a:lnTo>
                <a:lnTo>
                  <a:pt x="478839" y="1135515"/>
                </a:lnTo>
                <a:lnTo>
                  <a:pt x="524650" y="1141104"/>
                </a:lnTo>
                <a:lnTo>
                  <a:pt x="571500" y="1143000"/>
                </a:lnTo>
                <a:lnTo>
                  <a:pt x="618349" y="1141104"/>
                </a:lnTo>
                <a:lnTo>
                  <a:pt x="664160" y="1135515"/>
                </a:lnTo>
                <a:lnTo>
                  <a:pt x="708785" y="1126381"/>
                </a:lnTo>
                <a:lnTo>
                  <a:pt x="752075" y="1113848"/>
                </a:lnTo>
                <a:lnTo>
                  <a:pt x="793884" y="1098065"/>
                </a:lnTo>
                <a:lnTo>
                  <a:pt x="834065" y="1079179"/>
                </a:lnTo>
                <a:lnTo>
                  <a:pt x="872469" y="1057337"/>
                </a:lnTo>
                <a:lnTo>
                  <a:pt x="908950" y="1032686"/>
                </a:lnTo>
                <a:lnTo>
                  <a:pt x="943359" y="1005375"/>
                </a:lnTo>
                <a:lnTo>
                  <a:pt x="975550" y="975550"/>
                </a:lnTo>
                <a:lnTo>
                  <a:pt x="1005375" y="943359"/>
                </a:lnTo>
                <a:lnTo>
                  <a:pt x="1032686" y="908950"/>
                </a:lnTo>
                <a:lnTo>
                  <a:pt x="1057337" y="872469"/>
                </a:lnTo>
                <a:lnTo>
                  <a:pt x="1079179" y="834065"/>
                </a:lnTo>
                <a:lnTo>
                  <a:pt x="1098065" y="793884"/>
                </a:lnTo>
                <a:lnTo>
                  <a:pt x="1113848" y="752075"/>
                </a:lnTo>
                <a:lnTo>
                  <a:pt x="1126381" y="708785"/>
                </a:lnTo>
                <a:lnTo>
                  <a:pt x="1135515" y="664160"/>
                </a:lnTo>
                <a:lnTo>
                  <a:pt x="1141104" y="618349"/>
                </a:lnTo>
                <a:lnTo>
                  <a:pt x="1143000" y="571499"/>
                </a:lnTo>
                <a:lnTo>
                  <a:pt x="1141104" y="524650"/>
                </a:lnTo>
                <a:lnTo>
                  <a:pt x="1135515" y="478839"/>
                </a:lnTo>
                <a:lnTo>
                  <a:pt x="1126381" y="434214"/>
                </a:lnTo>
                <a:lnTo>
                  <a:pt x="1113848" y="390924"/>
                </a:lnTo>
                <a:lnTo>
                  <a:pt x="1098065" y="349115"/>
                </a:lnTo>
                <a:lnTo>
                  <a:pt x="1079179" y="308934"/>
                </a:lnTo>
                <a:lnTo>
                  <a:pt x="1057337" y="270530"/>
                </a:lnTo>
                <a:lnTo>
                  <a:pt x="1032686" y="234049"/>
                </a:lnTo>
                <a:lnTo>
                  <a:pt x="1005375" y="199640"/>
                </a:lnTo>
                <a:lnTo>
                  <a:pt x="975550" y="167449"/>
                </a:lnTo>
                <a:lnTo>
                  <a:pt x="943359" y="137624"/>
                </a:lnTo>
                <a:lnTo>
                  <a:pt x="908950" y="110313"/>
                </a:lnTo>
                <a:lnTo>
                  <a:pt x="872469" y="85662"/>
                </a:lnTo>
                <a:lnTo>
                  <a:pt x="834065" y="63820"/>
                </a:lnTo>
                <a:lnTo>
                  <a:pt x="793884" y="44934"/>
                </a:lnTo>
                <a:lnTo>
                  <a:pt x="752075" y="29151"/>
                </a:lnTo>
                <a:lnTo>
                  <a:pt x="708785" y="16618"/>
                </a:lnTo>
                <a:lnTo>
                  <a:pt x="664160" y="7484"/>
                </a:lnTo>
                <a:lnTo>
                  <a:pt x="618349" y="1895"/>
                </a:lnTo>
                <a:lnTo>
                  <a:pt x="571500" y="0"/>
                </a:lnTo>
                <a:close/>
              </a:path>
            </a:pathLst>
          </a:custGeom>
          <a:ln w="9525">
            <a:solidFill>
              <a:srgbClr val="000000"/>
            </a:solidFill>
          </a:ln>
        </p:spPr>
        <p:txBody>
          <a:bodyPr wrap="square" lIns="0" tIns="0" rIns="0" bIns="0" rtlCol="0"/>
          <a:lstStyle/>
          <a:p>
            <a:endParaRPr/>
          </a:p>
        </p:txBody>
      </p:sp>
      <p:sp>
        <p:nvSpPr>
          <p:cNvPr id="6" name="object 6"/>
          <p:cNvSpPr/>
          <p:nvPr/>
        </p:nvSpPr>
        <p:spPr>
          <a:xfrm>
            <a:off x="1130439" y="2050795"/>
            <a:ext cx="6934200" cy="457200"/>
          </a:xfrm>
          <a:custGeom>
            <a:avLst/>
            <a:gdLst/>
            <a:ahLst/>
            <a:cxnLst/>
            <a:rect l="l" t="t" r="r" b="b"/>
            <a:pathLst>
              <a:path w="6934200" h="457200">
                <a:moveTo>
                  <a:pt x="0" y="0"/>
                </a:moveTo>
                <a:lnTo>
                  <a:pt x="0" y="457200"/>
                </a:lnTo>
                <a:lnTo>
                  <a:pt x="6934200" y="457200"/>
                </a:lnTo>
                <a:lnTo>
                  <a:pt x="6934200" y="0"/>
                </a:lnTo>
                <a:lnTo>
                  <a:pt x="0" y="0"/>
                </a:lnTo>
                <a:close/>
              </a:path>
            </a:pathLst>
          </a:custGeom>
          <a:solidFill>
            <a:srgbClr val="BBE0E3"/>
          </a:solidFill>
        </p:spPr>
        <p:txBody>
          <a:bodyPr wrap="square" lIns="0" tIns="0" rIns="0" bIns="0" rtlCol="0"/>
          <a:lstStyle/>
          <a:p>
            <a:endParaRPr/>
          </a:p>
        </p:txBody>
      </p:sp>
      <p:sp>
        <p:nvSpPr>
          <p:cNvPr id="7" name="object 7"/>
          <p:cNvSpPr/>
          <p:nvPr/>
        </p:nvSpPr>
        <p:spPr>
          <a:xfrm>
            <a:off x="1130439" y="2050795"/>
            <a:ext cx="6934200" cy="457200"/>
          </a:xfrm>
          <a:custGeom>
            <a:avLst/>
            <a:gdLst/>
            <a:ahLst/>
            <a:cxnLst/>
            <a:rect l="l" t="t" r="r" b="b"/>
            <a:pathLst>
              <a:path w="6934200" h="457200">
                <a:moveTo>
                  <a:pt x="0" y="0"/>
                </a:moveTo>
                <a:lnTo>
                  <a:pt x="0" y="457200"/>
                </a:lnTo>
                <a:lnTo>
                  <a:pt x="6934200" y="457200"/>
                </a:lnTo>
                <a:lnTo>
                  <a:pt x="6934200" y="0"/>
                </a:lnTo>
                <a:lnTo>
                  <a:pt x="0" y="0"/>
                </a:lnTo>
                <a:close/>
              </a:path>
            </a:pathLst>
          </a:custGeom>
          <a:ln w="9525">
            <a:solidFill>
              <a:srgbClr val="000000"/>
            </a:solidFill>
          </a:ln>
        </p:spPr>
        <p:txBody>
          <a:bodyPr wrap="square" lIns="0" tIns="0" rIns="0" bIns="0" rtlCol="0"/>
          <a:lstStyle/>
          <a:p>
            <a:endParaRPr/>
          </a:p>
        </p:txBody>
      </p:sp>
      <p:sp>
        <p:nvSpPr>
          <p:cNvPr id="8" name="object 8"/>
          <p:cNvSpPr/>
          <p:nvPr/>
        </p:nvSpPr>
        <p:spPr>
          <a:xfrm>
            <a:off x="7607427" y="1898395"/>
            <a:ext cx="914400" cy="762000"/>
          </a:xfrm>
          <a:custGeom>
            <a:avLst/>
            <a:gdLst/>
            <a:ahLst/>
            <a:cxnLst/>
            <a:rect l="l" t="t" r="r" b="b"/>
            <a:pathLst>
              <a:path w="914400" h="762000">
                <a:moveTo>
                  <a:pt x="685800" y="571500"/>
                </a:moveTo>
                <a:lnTo>
                  <a:pt x="685800" y="190500"/>
                </a:lnTo>
                <a:lnTo>
                  <a:pt x="0" y="190500"/>
                </a:lnTo>
                <a:lnTo>
                  <a:pt x="0" y="571500"/>
                </a:lnTo>
                <a:lnTo>
                  <a:pt x="685800" y="571500"/>
                </a:lnTo>
                <a:close/>
              </a:path>
              <a:path w="914400" h="762000">
                <a:moveTo>
                  <a:pt x="914400" y="381000"/>
                </a:moveTo>
                <a:lnTo>
                  <a:pt x="685800" y="0"/>
                </a:lnTo>
                <a:lnTo>
                  <a:pt x="685800" y="762000"/>
                </a:lnTo>
                <a:lnTo>
                  <a:pt x="914400" y="381000"/>
                </a:lnTo>
                <a:close/>
              </a:path>
            </a:pathLst>
          </a:custGeom>
          <a:solidFill>
            <a:srgbClr val="FFFF00"/>
          </a:solidFill>
        </p:spPr>
        <p:txBody>
          <a:bodyPr wrap="square" lIns="0" tIns="0" rIns="0" bIns="0" rtlCol="0"/>
          <a:lstStyle/>
          <a:p>
            <a:endParaRPr/>
          </a:p>
        </p:txBody>
      </p:sp>
      <p:sp>
        <p:nvSpPr>
          <p:cNvPr id="9" name="object 9"/>
          <p:cNvSpPr/>
          <p:nvPr/>
        </p:nvSpPr>
        <p:spPr>
          <a:xfrm>
            <a:off x="7607427" y="1898395"/>
            <a:ext cx="914400" cy="762000"/>
          </a:xfrm>
          <a:custGeom>
            <a:avLst/>
            <a:gdLst/>
            <a:ahLst/>
            <a:cxnLst/>
            <a:rect l="l" t="t" r="r" b="b"/>
            <a:pathLst>
              <a:path w="914400" h="762000">
                <a:moveTo>
                  <a:pt x="685800" y="0"/>
                </a:moveTo>
                <a:lnTo>
                  <a:pt x="685800" y="190500"/>
                </a:lnTo>
                <a:lnTo>
                  <a:pt x="0" y="190500"/>
                </a:lnTo>
                <a:lnTo>
                  <a:pt x="0" y="571500"/>
                </a:lnTo>
                <a:lnTo>
                  <a:pt x="685800" y="571500"/>
                </a:lnTo>
                <a:lnTo>
                  <a:pt x="685800" y="762000"/>
                </a:lnTo>
                <a:lnTo>
                  <a:pt x="914400" y="381000"/>
                </a:lnTo>
                <a:lnTo>
                  <a:pt x="685800" y="0"/>
                </a:lnTo>
                <a:close/>
              </a:path>
            </a:pathLst>
          </a:custGeom>
          <a:ln w="9525">
            <a:solidFill>
              <a:srgbClr val="000000"/>
            </a:solidFill>
          </a:ln>
        </p:spPr>
        <p:txBody>
          <a:bodyPr wrap="square" lIns="0" tIns="0" rIns="0" bIns="0" rtlCol="0"/>
          <a:lstStyle/>
          <a:p>
            <a:endParaRPr/>
          </a:p>
        </p:txBody>
      </p:sp>
      <p:sp>
        <p:nvSpPr>
          <p:cNvPr id="10" name="object 10"/>
          <p:cNvSpPr/>
          <p:nvPr/>
        </p:nvSpPr>
        <p:spPr>
          <a:xfrm>
            <a:off x="1130439" y="2507995"/>
            <a:ext cx="104775" cy="90805"/>
          </a:xfrm>
          <a:custGeom>
            <a:avLst/>
            <a:gdLst/>
            <a:ahLst/>
            <a:cxnLst/>
            <a:rect l="l" t="t" r="r" b="b"/>
            <a:pathLst>
              <a:path w="104775" h="90805">
                <a:moveTo>
                  <a:pt x="104393" y="0"/>
                </a:moveTo>
                <a:lnTo>
                  <a:pt x="0" y="0"/>
                </a:lnTo>
                <a:lnTo>
                  <a:pt x="52578" y="90677"/>
                </a:lnTo>
                <a:lnTo>
                  <a:pt x="104393" y="0"/>
                </a:lnTo>
                <a:close/>
              </a:path>
            </a:pathLst>
          </a:custGeom>
          <a:solidFill>
            <a:srgbClr val="000000"/>
          </a:solidFill>
        </p:spPr>
        <p:txBody>
          <a:bodyPr wrap="square" lIns="0" tIns="0" rIns="0" bIns="0" rtlCol="0"/>
          <a:lstStyle/>
          <a:p>
            <a:endParaRPr/>
          </a:p>
        </p:txBody>
      </p:sp>
      <p:sp>
        <p:nvSpPr>
          <p:cNvPr id="11" name="object 11"/>
          <p:cNvSpPr/>
          <p:nvPr/>
        </p:nvSpPr>
        <p:spPr>
          <a:xfrm>
            <a:off x="1130439" y="2507995"/>
            <a:ext cx="104775" cy="90805"/>
          </a:xfrm>
          <a:custGeom>
            <a:avLst/>
            <a:gdLst/>
            <a:ahLst/>
            <a:cxnLst/>
            <a:rect l="l" t="t" r="r" b="b"/>
            <a:pathLst>
              <a:path w="104775" h="90805">
                <a:moveTo>
                  <a:pt x="52578" y="90677"/>
                </a:moveTo>
                <a:lnTo>
                  <a:pt x="104393" y="0"/>
                </a:lnTo>
                <a:lnTo>
                  <a:pt x="0" y="0"/>
                </a:lnTo>
                <a:lnTo>
                  <a:pt x="52578" y="90677"/>
                </a:lnTo>
                <a:close/>
              </a:path>
            </a:pathLst>
          </a:custGeom>
          <a:ln w="9525">
            <a:solidFill>
              <a:srgbClr val="000000"/>
            </a:solidFill>
          </a:ln>
        </p:spPr>
        <p:txBody>
          <a:bodyPr wrap="square" lIns="0" tIns="0" rIns="0" bIns="0" rtlCol="0"/>
          <a:lstStyle/>
          <a:p>
            <a:endParaRPr/>
          </a:p>
        </p:txBody>
      </p:sp>
      <p:sp>
        <p:nvSpPr>
          <p:cNvPr id="12" name="object 12"/>
          <p:cNvSpPr/>
          <p:nvPr/>
        </p:nvSpPr>
        <p:spPr>
          <a:xfrm>
            <a:off x="1253883" y="2507995"/>
            <a:ext cx="105410" cy="90805"/>
          </a:xfrm>
          <a:custGeom>
            <a:avLst/>
            <a:gdLst/>
            <a:ahLst/>
            <a:cxnLst/>
            <a:rect l="l" t="t" r="r" b="b"/>
            <a:pathLst>
              <a:path w="105409" h="90805">
                <a:moveTo>
                  <a:pt x="105156" y="0"/>
                </a:moveTo>
                <a:lnTo>
                  <a:pt x="0" y="0"/>
                </a:lnTo>
                <a:lnTo>
                  <a:pt x="52578" y="90677"/>
                </a:lnTo>
                <a:lnTo>
                  <a:pt x="105156" y="0"/>
                </a:lnTo>
                <a:close/>
              </a:path>
            </a:pathLst>
          </a:custGeom>
          <a:solidFill>
            <a:srgbClr val="000000"/>
          </a:solidFill>
        </p:spPr>
        <p:txBody>
          <a:bodyPr wrap="square" lIns="0" tIns="0" rIns="0" bIns="0" rtlCol="0"/>
          <a:lstStyle/>
          <a:p>
            <a:endParaRPr/>
          </a:p>
        </p:txBody>
      </p:sp>
      <p:sp>
        <p:nvSpPr>
          <p:cNvPr id="13" name="object 13"/>
          <p:cNvSpPr/>
          <p:nvPr/>
        </p:nvSpPr>
        <p:spPr>
          <a:xfrm>
            <a:off x="1253883" y="2507995"/>
            <a:ext cx="105410" cy="90805"/>
          </a:xfrm>
          <a:custGeom>
            <a:avLst/>
            <a:gdLst/>
            <a:ahLst/>
            <a:cxnLst/>
            <a:rect l="l" t="t" r="r" b="b"/>
            <a:pathLst>
              <a:path w="105409" h="90805">
                <a:moveTo>
                  <a:pt x="52578" y="90677"/>
                </a:moveTo>
                <a:lnTo>
                  <a:pt x="105156" y="0"/>
                </a:lnTo>
                <a:lnTo>
                  <a:pt x="0" y="0"/>
                </a:lnTo>
                <a:lnTo>
                  <a:pt x="52578" y="90677"/>
                </a:lnTo>
                <a:close/>
              </a:path>
            </a:pathLst>
          </a:custGeom>
          <a:ln w="9524">
            <a:solidFill>
              <a:srgbClr val="000000"/>
            </a:solidFill>
          </a:ln>
        </p:spPr>
        <p:txBody>
          <a:bodyPr wrap="square" lIns="0" tIns="0" rIns="0" bIns="0" rtlCol="0"/>
          <a:lstStyle/>
          <a:p>
            <a:endParaRPr/>
          </a:p>
        </p:txBody>
      </p:sp>
      <p:sp>
        <p:nvSpPr>
          <p:cNvPr id="14" name="object 14"/>
          <p:cNvSpPr/>
          <p:nvPr/>
        </p:nvSpPr>
        <p:spPr>
          <a:xfrm>
            <a:off x="1359039" y="2507995"/>
            <a:ext cx="104775" cy="90805"/>
          </a:xfrm>
          <a:custGeom>
            <a:avLst/>
            <a:gdLst/>
            <a:ahLst/>
            <a:cxnLst/>
            <a:rect l="l" t="t" r="r" b="b"/>
            <a:pathLst>
              <a:path w="104775" h="90805">
                <a:moveTo>
                  <a:pt x="104393" y="0"/>
                </a:moveTo>
                <a:lnTo>
                  <a:pt x="0" y="0"/>
                </a:lnTo>
                <a:lnTo>
                  <a:pt x="52578" y="90677"/>
                </a:lnTo>
                <a:lnTo>
                  <a:pt x="104393" y="0"/>
                </a:lnTo>
                <a:close/>
              </a:path>
            </a:pathLst>
          </a:custGeom>
          <a:solidFill>
            <a:srgbClr val="000000"/>
          </a:solidFill>
        </p:spPr>
        <p:txBody>
          <a:bodyPr wrap="square" lIns="0" tIns="0" rIns="0" bIns="0" rtlCol="0"/>
          <a:lstStyle/>
          <a:p>
            <a:endParaRPr/>
          </a:p>
        </p:txBody>
      </p:sp>
      <p:sp>
        <p:nvSpPr>
          <p:cNvPr id="15" name="object 15"/>
          <p:cNvSpPr/>
          <p:nvPr/>
        </p:nvSpPr>
        <p:spPr>
          <a:xfrm>
            <a:off x="1359039" y="2507995"/>
            <a:ext cx="104775" cy="90805"/>
          </a:xfrm>
          <a:custGeom>
            <a:avLst/>
            <a:gdLst/>
            <a:ahLst/>
            <a:cxnLst/>
            <a:rect l="l" t="t" r="r" b="b"/>
            <a:pathLst>
              <a:path w="104775" h="90805">
                <a:moveTo>
                  <a:pt x="52578" y="90677"/>
                </a:moveTo>
                <a:lnTo>
                  <a:pt x="104393" y="0"/>
                </a:lnTo>
                <a:lnTo>
                  <a:pt x="0" y="0"/>
                </a:lnTo>
                <a:lnTo>
                  <a:pt x="52578" y="90677"/>
                </a:lnTo>
                <a:close/>
              </a:path>
            </a:pathLst>
          </a:custGeom>
          <a:ln w="9525">
            <a:solidFill>
              <a:srgbClr val="000000"/>
            </a:solidFill>
          </a:ln>
        </p:spPr>
        <p:txBody>
          <a:bodyPr wrap="square" lIns="0" tIns="0" rIns="0" bIns="0" rtlCol="0"/>
          <a:lstStyle/>
          <a:p>
            <a:endParaRPr/>
          </a:p>
        </p:txBody>
      </p:sp>
      <p:sp>
        <p:nvSpPr>
          <p:cNvPr id="16" name="object 16"/>
          <p:cNvSpPr/>
          <p:nvPr/>
        </p:nvSpPr>
        <p:spPr>
          <a:xfrm>
            <a:off x="1482483" y="2507995"/>
            <a:ext cx="105410" cy="90805"/>
          </a:xfrm>
          <a:custGeom>
            <a:avLst/>
            <a:gdLst/>
            <a:ahLst/>
            <a:cxnLst/>
            <a:rect l="l" t="t" r="r" b="b"/>
            <a:pathLst>
              <a:path w="105409" h="90805">
                <a:moveTo>
                  <a:pt x="105156" y="0"/>
                </a:moveTo>
                <a:lnTo>
                  <a:pt x="0" y="0"/>
                </a:lnTo>
                <a:lnTo>
                  <a:pt x="52578" y="90677"/>
                </a:lnTo>
                <a:lnTo>
                  <a:pt x="105156" y="0"/>
                </a:lnTo>
                <a:close/>
              </a:path>
            </a:pathLst>
          </a:custGeom>
          <a:solidFill>
            <a:srgbClr val="000000"/>
          </a:solidFill>
        </p:spPr>
        <p:txBody>
          <a:bodyPr wrap="square" lIns="0" tIns="0" rIns="0" bIns="0" rtlCol="0"/>
          <a:lstStyle/>
          <a:p>
            <a:endParaRPr/>
          </a:p>
        </p:txBody>
      </p:sp>
      <p:sp>
        <p:nvSpPr>
          <p:cNvPr id="17" name="object 17"/>
          <p:cNvSpPr/>
          <p:nvPr/>
        </p:nvSpPr>
        <p:spPr>
          <a:xfrm>
            <a:off x="1482483" y="2507995"/>
            <a:ext cx="105410" cy="90805"/>
          </a:xfrm>
          <a:custGeom>
            <a:avLst/>
            <a:gdLst/>
            <a:ahLst/>
            <a:cxnLst/>
            <a:rect l="l" t="t" r="r" b="b"/>
            <a:pathLst>
              <a:path w="105409" h="90805">
                <a:moveTo>
                  <a:pt x="52578" y="90677"/>
                </a:moveTo>
                <a:lnTo>
                  <a:pt x="105156" y="0"/>
                </a:lnTo>
                <a:lnTo>
                  <a:pt x="0" y="0"/>
                </a:lnTo>
                <a:lnTo>
                  <a:pt x="52578" y="90677"/>
                </a:lnTo>
                <a:close/>
              </a:path>
            </a:pathLst>
          </a:custGeom>
          <a:ln w="9524">
            <a:solidFill>
              <a:srgbClr val="000000"/>
            </a:solidFill>
          </a:ln>
        </p:spPr>
        <p:txBody>
          <a:bodyPr wrap="square" lIns="0" tIns="0" rIns="0" bIns="0" rtlCol="0"/>
          <a:lstStyle/>
          <a:p>
            <a:endParaRPr/>
          </a:p>
        </p:txBody>
      </p:sp>
      <p:sp>
        <p:nvSpPr>
          <p:cNvPr id="18" name="object 18"/>
          <p:cNvSpPr/>
          <p:nvPr/>
        </p:nvSpPr>
        <p:spPr>
          <a:xfrm>
            <a:off x="1587639" y="2507995"/>
            <a:ext cx="104775" cy="90805"/>
          </a:xfrm>
          <a:custGeom>
            <a:avLst/>
            <a:gdLst/>
            <a:ahLst/>
            <a:cxnLst/>
            <a:rect l="l" t="t" r="r" b="b"/>
            <a:pathLst>
              <a:path w="104775" h="90805">
                <a:moveTo>
                  <a:pt x="104393" y="0"/>
                </a:moveTo>
                <a:lnTo>
                  <a:pt x="0" y="0"/>
                </a:lnTo>
                <a:lnTo>
                  <a:pt x="52578" y="90677"/>
                </a:lnTo>
                <a:lnTo>
                  <a:pt x="104393" y="0"/>
                </a:lnTo>
                <a:close/>
              </a:path>
            </a:pathLst>
          </a:custGeom>
          <a:solidFill>
            <a:srgbClr val="000000"/>
          </a:solidFill>
        </p:spPr>
        <p:txBody>
          <a:bodyPr wrap="square" lIns="0" tIns="0" rIns="0" bIns="0" rtlCol="0"/>
          <a:lstStyle/>
          <a:p>
            <a:endParaRPr/>
          </a:p>
        </p:txBody>
      </p:sp>
      <p:sp>
        <p:nvSpPr>
          <p:cNvPr id="19" name="object 19"/>
          <p:cNvSpPr/>
          <p:nvPr/>
        </p:nvSpPr>
        <p:spPr>
          <a:xfrm>
            <a:off x="1587639" y="2507995"/>
            <a:ext cx="104775" cy="90805"/>
          </a:xfrm>
          <a:custGeom>
            <a:avLst/>
            <a:gdLst/>
            <a:ahLst/>
            <a:cxnLst/>
            <a:rect l="l" t="t" r="r" b="b"/>
            <a:pathLst>
              <a:path w="104775" h="90805">
                <a:moveTo>
                  <a:pt x="52578" y="90677"/>
                </a:moveTo>
                <a:lnTo>
                  <a:pt x="104393" y="0"/>
                </a:lnTo>
                <a:lnTo>
                  <a:pt x="0" y="0"/>
                </a:lnTo>
                <a:lnTo>
                  <a:pt x="52578" y="90677"/>
                </a:lnTo>
                <a:close/>
              </a:path>
            </a:pathLst>
          </a:custGeom>
          <a:ln w="9525">
            <a:solidFill>
              <a:srgbClr val="000000"/>
            </a:solidFill>
          </a:ln>
        </p:spPr>
        <p:txBody>
          <a:bodyPr wrap="square" lIns="0" tIns="0" rIns="0" bIns="0" rtlCol="0"/>
          <a:lstStyle/>
          <a:p>
            <a:endParaRPr/>
          </a:p>
        </p:txBody>
      </p:sp>
      <p:sp>
        <p:nvSpPr>
          <p:cNvPr id="20" name="object 20"/>
          <p:cNvSpPr/>
          <p:nvPr/>
        </p:nvSpPr>
        <p:spPr>
          <a:xfrm>
            <a:off x="1711083" y="2507995"/>
            <a:ext cx="105410" cy="90805"/>
          </a:xfrm>
          <a:custGeom>
            <a:avLst/>
            <a:gdLst/>
            <a:ahLst/>
            <a:cxnLst/>
            <a:rect l="l" t="t" r="r" b="b"/>
            <a:pathLst>
              <a:path w="105410" h="90805">
                <a:moveTo>
                  <a:pt x="105156" y="0"/>
                </a:moveTo>
                <a:lnTo>
                  <a:pt x="0" y="0"/>
                </a:lnTo>
                <a:lnTo>
                  <a:pt x="52578" y="90677"/>
                </a:lnTo>
                <a:lnTo>
                  <a:pt x="105156" y="0"/>
                </a:lnTo>
                <a:close/>
              </a:path>
            </a:pathLst>
          </a:custGeom>
          <a:solidFill>
            <a:srgbClr val="000000"/>
          </a:solidFill>
        </p:spPr>
        <p:txBody>
          <a:bodyPr wrap="square" lIns="0" tIns="0" rIns="0" bIns="0" rtlCol="0"/>
          <a:lstStyle/>
          <a:p>
            <a:endParaRPr/>
          </a:p>
        </p:txBody>
      </p:sp>
      <p:sp>
        <p:nvSpPr>
          <p:cNvPr id="21" name="object 21"/>
          <p:cNvSpPr/>
          <p:nvPr/>
        </p:nvSpPr>
        <p:spPr>
          <a:xfrm>
            <a:off x="1711083" y="2507995"/>
            <a:ext cx="105410" cy="90805"/>
          </a:xfrm>
          <a:custGeom>
            <a:avLst/>
            <a:gdLst/>
            <a:ahLst/>
            <a:cxnLst/>
            <a:rect l="l" t="t" r="r" b="b"/>
            <a:pathLst>
              <a:path w="105410" h="90805">
                <a:moveTo>
                  <a:pt x="52578" y="90677"/>
                </a:moveTo>
                <a:lnTo>
                  <a:pt x="105156" y="0"/>
                </a:lnTo>
                <a:lnTo>
                  <a:pt x="0" y="0"/>
                </a:lnTo>
                <a:lnTo>
                  <a:pt x="52578" y="90677"/>
                </a:lnTo>
                <a:close/>
              </a:path>
            </a:pathLst>
          </a:custGeom>
          <a:ln w="9524">
            <a:solidFill>
              <a:srgbClr val="000000"/>
            </a:solidFill>
          </a:ln>
        </p:spPr>
        <p:txBody>
          <a:bodyPr wrap="square" lIns="0" tIns="0" rIns="0" bIns="0" rtlCol="0"/>
          <a:lstStyle/>
          <a:p>
            <a:endParaRPr/>
          </a:p>
        </p:txBody>
      </p:sp>
      <p:sp>
        <p:nvSpPr>
          <p:cNvPr id="22" name="object 22"/>
          <p:cNvSpPr/>
          <p:nvPr/>
        </p:nvSpPr>
        <p:spPr>
          <a:xfrm>
            <a:off x="1816239" y="2507995"/>
            <a:ext cx="104775" cy="90805"/>
          </a:xfrm>
          <a:custGeom>
            <a:avLst/>
            <a:gdLst/>
            <a:ahLst/>
            <a:cxnLst/>
            <a:rect l="l" t="t" r="r" b="b"/>
            <a:pathLst>
              <a:path w="104775" h="90805">
                <a:moveTo>
                  <a:pt x="104393" y="0"/>
                </a:moveTo>
                <a:lnTo>
                  <a:pt x="0" y="0"/>
                </a:lnTo>
                <a:lnTo>
                  <a:pt x="52578" y="90677"/>
                </a:lnTo>
                <a:lnTo>
                  <a:pt x="104393" y="0"/>
                </a:lnTo>
                <a:close/>
              </a:path>
            </a:pathLst>
          </a:custGeom>
          <a:solidFill>
            <a:srgbClr val="000000"/>
          </a:solidFill>
        </p:spPr>
        <p:txBody>
          <a:bodyPr wrap="square" lIns="0" tIns="0" rIns="0" bIns="0" rtlCol="0"/>
          <a:lstStyle/>
          <a:p>
            <a:endParaRPr/>
          </a:p>
        </p:txBody>
      </p:sp>
      <p:sp>
        <p:nvSpPr>
          <p:cNvPr id="23" name="object 23"/>
          <p:cNvSpPr/>
          <p:nvPr/>
        </p:nvSpPr>
        <p:spPr>
          <a:xfrm>
            <a:off x="1816239" y="2507995"/>
            <a:ext cx="104775" cy="90805"/>
          </a:xfrm>
          <a:custGeom>
            <a:avLst/>
            <a:gdLst/>
            <a:ahLst/>
            <a:cxnLst/>
            <a:rect l="l" t="t" r="r" b="b"/>
            <a:pathLst>
              <a:path w="104775" h="90805">
                <a:moveTo>
                  <a:pt x="52578" y="90677"/>
                </a:moveTo>
                <a:lnTo>
                  <a:pt x="104393" y="0"/>
                </a:lnTo>
                <a:lnTo>
                  <a:pt x="0" y="0"/>
                </a:lnTo>
                <a:lnTo>
                  <a:pt x="52578" y="90677"/>
                </a:lnTo>
                <a:close/>
              </a:path>
            </a:pathLst>
          </a:custGeom>
          <a:ln w="9525">
            <a:solidFill>
              <a:srgbClr val="000000"/>
            </a:solidFill>
          </a:ln>
        </p:spPr>
        <p:txBody>
          <a:bodyPr wrap="square" lIns="0" tIns="0" rIns="0" bIns="0" rtlCol="0"/>
          <a:lstStyle/>
          <a:p>
            <a:endParaRPr/>
          </a:p>
        </p:txBody>
      </p:sp>
      <p:sp>
        <p:nvSpPr>
          <p:cNvPr id="24" name="object 24"/>
          <p:cNvSpPr/>
          <p:nvPr/>
        </p:nvSpPr>
        <p:spPr>
          <a:xfrm>
            <a:off x="1939683" y="2507995"/>
            <a:ext cx="105410" cy="90805"/>
          </a:xfrm>
          <a:custGeom>
            <a:avLst/>
            <a:gdLst/>
            <a:ahLst/>
            <a:cxnLst/>
            <a:rect l="l" t="t" r="r" b="b"/>
            <a:pathLst>
              <a:path w="105410" h="90805">
                <a:moveTo>
                  <a:pt x="105156" y="0"/>
                </a:moveTo>
                <a:lnTo>
                  <a:pt x="0" y="0"/>
                </a:lnTo>
                <a:lnTo>
                  <a:pt x="52578" y="90677"/>
                </a:lnTo>
                <a:lnTo>
                  <a:pt x="105156" y="0"/>
                </a:lnTo>
                <a:close/>
              </a:path>
            </a:pathLst>
          </a:custGeom>
          <a:solidFill>
            <a:srgbClr val="000000"/>
          </a:solidFill>
        </p:spPr>
        <p:txBody>
          <a:bodyPr wrap="square" lIns="0" tIns="0" rIns="0" bIns="0" rtlCol="0"/>
          <a:lstStyle/>
          <a:p>
            <a:endParaRPr/>
          </a:p>
        </p:txBody>
      </p:sp>
      <p:sp>
        <p:nvSpPr>
          <p:cNvPr id="25" name="object 25"/>
          <p:cNvSpPr/>
          <p:nvPr/>
        </p:nvSpPr>
        <p:spPr>
          <a:xfrm>
            <a:off x="1939683" y="2507995"/>
            <a:ext cx="105410" cy="90805"/>
          </a:xfrm>
          <a:custGeom>
            <a:avLst/>
            <a:gdLst/>
            <a:ahLst/>
            <a:cxnLst/>
            <a:rect l="l" t="t" r="r" b="b"/>
            <a:pathLst>
              <a:path w="105410" h="90805">
                <a:moveTo>
                  <a:pt x="52578" y="90677"/>
                </a:moveTo>
                <a:lnTo>
                  <a:pt x="105156" y="0"/>
                </a:lnTo>
                <a:lnTo>
                  <a:pt x="0" y="0"/>
                </a:lnTo>
                <a:lnTo>
                  <a:pt x="52578" y="90677"/>
                </a:lnTo>
                <a:close/>
              </a:path>
            </a:pathLst>
          </a:custGeom>
          <a:ln w="9524">
            <a:solidFill>
              <a:srgbClr val="000000"/>
            </a:solidFill>
          </a:ln>
        </p:spPr>
        <p:txBody>
          <a:bodyPr wrap="square" lIns="0" tIns="0" rIns="0" bIns="0" rtlCol="0"/>
          <a:lstStyle/>
          <a:p>
            <a:endParaRPr/>
          </a:p>
        </p:txBody>
      </p:sp>
      <p:sp>
        <p:nvSpPr>
          <p:cNvPr id="26" name="object 26"/>
          <p:cNvSpPr/>
          <p:nvPr/>
        </p:nvSpPr>
        <p:spPr>
          <a:xfrm>
            <a:off x="2044839" y="2507995"/>
            <a:ext cx="104775" cy="90805"/>
          </a:xfrm>
          <a:custGeom>
            <a:avLst/>
            <a:gdLst/>
            <a:ahLst/>
            <a:cxnLst/>
            <a:rect l="l" t="t" r="r" b="b"/>
            <a:pathLst>
              <a:path w="104775" h="90805">
                <a:moveTo>
                  <a:pt x="104393" y="0"/>
                </a:moveTo>
                <a:lnTo>
                  <a:pt x="0" y="0"/>
                </a:lnTo>
                <a:lnTo>
                  <a:pt x="52578" y="90677"/>
                </a:lnTo>
                <a:lnTo>
                  <a:pt x="104393" y="0"/>
                </a:lnTo>
                <a:close/>
              </a:path>
            </a:pathLst>
          </a:custGeom>
          <a:solidFill>
            <a:srgbClr val="000000"/>
          </a:solidFill>
        </p:spPr>
        <p:txBody>
          <a:bodyPr wrap="square" lIns="0" tIns="0" rIns="0" bIns="0" rtlCol="0"/>
          <a:lstStyle/>
          <a:p>
            <a:endParaRPr/>
          </a:p>
        </p:txBody>
      </p:sp>
      <p:sp>
        <p:nvSpPr>
          <p:cNvPr id="27" name="object 27"/>
          <p:cNvSpPr/>
          <p:nvPr/>
        </p:nvSpPr>
        <p:spPr>
          <a:xfrm>
            <a:off x="2044839" y="2507995"/>
            <a:ext cx="104775" cy="90805"/>
          </a:xfrm>
          <a:custGeom>
            <a:avLst/>
            <a:gdLst/>
            <a:ahLst/>
            <a:cxnLst/>
            <a:rect l="l" t="t" r="r" b="b"/>
            <a:pathLst>
              <a:path w="104775" h="90805">
                <a:moveTo>
                  <a:pt x="52578" y="90677"/>
                </a:moveTo>
                <a:lnTo>
                  <a:pt x="104393" y="0"/>
                </a:lnTo>
                <a:lnTo>
                  <a:pt x="0" y="0"/>
                </a:lnTo>
                <a:lnTo>
                  <a:pt x="52578" y="90677"/>
                </a:lnTo>
                <a:close/>
              </a:path>
            </a:pathLst>
          </a:custGeom>
          <a:ln w="9525">
            <a:solidFill>
              <a:srgbClr val="000000"/>
            </a:solidFill>
          </a:ln>
        </p:spPr>
        <p:txBody>
          <a:bodyPr wrap="square" lIns="0" tIns="0" rIns="0" bIns="0" rtlCol="0"/>
          <a:lstStyle/>
          <a:p>
            <a:endParaRPr/>
          </a:p>
        </p:txBody>
      </p:sp>
      <p:sp>
        <p:nvSpPr>
          <p:cNvPr id="28" name="object 28"/>
          <p:cNvSpPr/>
          <p:nvPr/>
        </p:nvSpPr>
        <p:spPr>
          <a:xfrm>
            <a:off x="2168283" y="2507995"/>
            <a:ext cx="105410" cy="90805"/>
          </a:xfrm>
          <a:custGeom>
            <a:avLst/>
            <a:gdLst/>
            <a:ahLst/>
            <a:cxnLst/>
            <a:rect l="l" t="t" r="r" b="b"/>
            <a:pathLst>
              <a:path w="105410" h="90805">
                <a:moveTo>
                  <a:pt x="105156" y="0"/>
                </a:moveTo>
                <a:lnTo>
                  <a:pt x="0" y="0"/>
                </a:lnTo>
                <a:lnTo>
                  <a:pt x="52578" y="90678"/>
                </a:lnTo>
                <a:lnTo>
                  <a:pt x="105156" y="0"/>
                </a:lnTo>
                <a:close/>
              </a:path>
            </a:pathLst>
          </a:custGeom>
          <a:solidFill>
            <a:srgbClr val="000000"/>
          </a:solidFill>
        </p:spPr>
        <p:txBody>
          <a:bodyPr wrap="square" lIns="0" tIns="0" rIns="0" bIns="0" rtlCol="0"/>
          <a:lstStyle/>
          <a:p>
            <a:endParaRPr/>
          </a:p>
        </p:txBody>
      </p:sp>
      <p:sp>
        <p:nvSpPr>
          <p:cNvPr id="29" name="object 29"/>
          <p:cNvSpPr/>
          <p:nvPr/>
        </p:nvSpPr>
        <p:spPr>
          <a:xfrm>
            <a:off x="2168283" y="2507995"/>
            <a:ext cx="105410" cy="90805"/>
          </a:xfrm>
          <a:custGeom>
            <a:avLst/>
            <a:gdLst/>
            <a:ahLst/>
            <a:cxnLst/>
            <a:rect l="l" t="t" r="r" b="b"/>
            <a:pathLst>
              <a:path w="105410" h="90805">
                <a:moveTo>
                  <a:pt x="52578" y="90678"/>
                </a:moveTo>
                <a:lnTo>
                  <a:pt x="105156" y="0"/>
                </a:lnTo>
                <a:lnTo>
                  <a:pt x="0" y="0"/>
                </a:lnTo>
                <a:lnTo>
                  <a:pt x="52578" y="90678"/>
                </a:lnTo>
                <a:close/>
              </a:path>
            </a:pathLst>
          </a:custGeom>
          <a:ln w="9524">
            <a:solidFill>
              <a:srgbClr val="000000"/>
            </a:solidFill>
          </a:ln>
        </p:spPr>
        <p:txBody>
          <a:bodyPr wrap="square" lIns="0" tIns="0" rIns="0" bIns="0" rtlCol="0"/>
          <a:lstStyle/>
          <a:p>
            <a:endParaRPr/>
          </a:p>
        </p:txBody>
      </p:sp>
      <p:sp>
        <p:nvSpPr>
          <p:cNvPr id="30" name="object 30"/>
          <p:cNvSpPr/>
          <p:nvPr/>
        </p:nvSpPr>
        <p:spPr>
          <a:xfrm>
            <a:off x="2273439" y="2507995"/>
            <a:ext cx="104775" cy="90805"/>
          </a:xfrm>
          <a:custGeom>
            <a:avLst/>
            <a:gdLst/>
            <a:ahLst/>
            <a:cxnLst/>
            <a:rect l="l" t="t" r="r" b="b"/>
            <a:pathLst>
              <a:path w="104775" h="90805">
                <a:moveTo>
                  <a:pt x="104393" y="0"/>
                </a:moveTo>
                <a:lnTo>
                  <a:pt x="0" y="0"/>
                </a:lnTo>
                <a:lnTo>
                  <a:pt x="52578" y="90678"/>
                </a:lnTo>
                <a:lnTo>
                  <a:pt x="104393" y="0"/>
                </a:lnTo>
                <a:close/>
              </a:path>
            </a:pathLst>
          </a:custGeom>
          <a:solidFill>
            <a:srgbClr val="000000"/>
          </a:solidFill>
        </p:spPr>
        <p:txBody>
          <a:bodyPr wrap="square" lIns="0" tIns="0" rIns="0" bIns="0" rtlCol="0"/>
          <a:lstStyle/>
          <a:p>
            <a:endParaRPr/>
          </a:p>
        </p:txBody>
      </p:sp>
      <p:sp>
        <p:nvSpPr>
          <p:cNvPr id="31" name="object 31"/>
          <p:cNvSpPr/>
          <p:nvPr/>
        </p:nvSpPr>
        <p:spPr>
          <a:xfrm>
            <a:off x="2273439" y="2507995"/>
            <a:ext cx="104775" cy="90805"/>
          </a:xfrm>
          <a:custGeom>
            <a:avLst/>
            <a:gdLst/>
            <a:ahLst/>
            <a:cxnLst/>
            <a:rect l="l" t="t" r="r" b="b"/>
            <a:pathLst>
              <a:path w="104775" h="90805">
                <a:moveTo>
                  <a:pt x="52578" y="90678"/>
                </a:moveTo>
                <a:lnTo>
                  <a:pt x="104393" y="0"/>
                </a:lnTo>
                <a:lnTo>
                  <a:pt x="0" y="0"/>
                </a:lnTo>
                <a:lnTo>
                  <a:pt x="52578" y="90678"/>
                </a:lnTo>
                <a:close/>
              </a:path>
            </a:pathLst>
          </a:custGeom>
          <a:ln w="9525">
            <a:solidFill>
              <a:srgbClr val="000000"/>
            </a:solidFill>
          </a:ln>
        </p:spPr>
        <p:txBody>
          <a:bodyPr wrap="square" lIns="0" tIns="0" rIns="0" bIns="0" rtlCol="0"/>
          <a:lstStyle/>
          <a:p>
            <a:endParaRPr/>
          </a:p>
        </p:txBody>
      </p:sp>
      <p:sp>
        <p:nvSpPr>
          <p:cNvPr id="32" name="object 32"/>
          <p:cNvSpPr/>
          <p:nvPr/>
        </p:nvSpPr>
        <p:spPr>
          <a:xfrm>
            <a:off x="2396883" y="2507995"/>
            <a:ext cx="105410" cy="90805"/>
          </a:xfrm>
          <a:custGeom>
            <a:avLst/>
            <a:gdLst/>
            <a:ahLst/>
            <a:cxnLst/>
            <a:rect l="l" t="t" r="r" b="b"/>
            <a:pathLst>
              <a:path w="105410" h="90805">
                <a:moveTo>
                  <a:pt x="105143" y="0"/>
                </a:moveTo>
                <a:lnTo>
                  <a:pt x="0" y="0"/>
                </a:lnTo>
                <a:lnTo>
                  <a:pt x="52578" y="90678"/>
                </a:lnTo>
                <a:lnTo>
                  <a:pt x="105143" y="0"/>
                </a:lnTo>
                <a:close/>
              </a:path>
            </a:pathLst>
          </a:custGeom>
          <a:solidFill>
            <a:srgbClr val="000000"/>
          </a:solidFill>
        </p:spPr>
        <p:txBody>
          <a:bodyPr wrap="square" lIns="0" tIns="0" rIns="0" bIns="0" rtlCol="0"/>
          <a:lstStyle/>
          <a:p>
            <a:endParaRPr/>
          </a:p>
        </p:txBody>
      </p:sp>
      <p:sp>
        <p:nvSpPr>
          <p:cNvPr id="33" name="object 33"/>
          <p:cNvSpPr/>
          <p:nvPr/>
        </p:nvSpPr>
        <p:spPr>
          <a:xfrm>
            <a:off x="2396883" y="2507995"/>
            <a:ext cx="105410" cy="90805"/>
          </a:xfrm>
          <a:custGeom>
            <a:avLst/>
            <a:gdLst/>
            <a:ahLst/>
            <a:cxnLst/>
            <a:rect l="l" t="t" r="r" b="b"/>
            <a:pathLst>
              <a:path w="105410" h="90805">
                <a:moveTo>
                  <a:pt x="52578" y="90678"/>
                </a:moveTo>
                <a:lnTo>
                  <a:pt x="105143" y="0"/>
                </a:lnTo>
                <a:lnTo>
                  <a:pt x="0" y="0"/>
                </a:lnTo>
                <a:lnTo>
                  <a:pt x="52578" y="90678"/>
                </a:lnTo>
                <a:close/>
              </a:path>
            </a:pathLst>
          </a:custGeom>
          <a:ln w="9525">
            <a:solidFill>
              <a:srgbClr val="000000"/>
            </a:solidFill>
          </a:ln>
        </p:spPr>
        <p:txBody>
          <a:bodyPr wrap="square" lIns="0" tIns="0" rIns="0" bIns="0" rtlCol="0"/>
          <a:lstStyle/>
          <a:p>
            <a:endParaRPr/>
          </a:p>
        </p:txBody>
      </p:sp>
      <p:sp>
        <p:nvSpPr>
          <p:cNvPr id="34" name="object 34"/>
          <p:cNvSpPr/>
          <p:nvPr/>
        </p:nvSpPr>
        <p:spPr>
          <a:xfrm>
            <a:off x="2502026" y="2507995"/>
            <a:ext cx="104775" cy="90805"/>
          </a:xfrm>
          <a:custGeom>
            <a:avLst/>
            <a:gdLst/>
            <a:ahLst/>
            <a:cxnLst/>
            <a:rect l="l" t="t" r="r" b="b"/>
            <a:pathLst>
              <a:path w="104775" h="90805">
                <a:moveTo>
                  <a:pt x="104406" y="0"/>
                </a:moveTo>
                <a:lnTo>
                  <a:pt x="0" y="0"/>
                </a:lnTo>
                <a:lnTo>
                  <a:pt x="52590" y="90678"/>
                </a:lnTo>
                <a:lnTo>
                  <a:pt x="104406" y="0"/>
                </a:lnTo>
                <a:close/>
              </a:path>
            </a:pathLst>
          </a:custGeom>
          <a:solidFill>
            <a:srgbClr val="000000"/>
          </a:solidFill>
        </p:spPr>
        <p:txBody>
          <a:bodyPr wrap="square" lIns="0" tIns="0" rIns="0" bIns="0" rtlCol="0"/>
          <a:lstStyle/>
          <a:p>
            <a:endParaRPr/>
          </a:p>
        </p:txBody>
      </p:sp>
      <p:sp>
        <p:nvSpPr>
          <p:cNvPr id="35" name="object 35"/>
          <p:cNvSpPr/>
          <p:nvPr/>
        </p:nvSpPr>
        <p:spPr>
          <a:xfrm>
            <a:off x="2502026" y="2507995"/>
            <a:ext cx="104775" cy="90805"/>
          </a:xfrm>
          <a:custGeom>
            <a:avLst/>
            <a:gdLst/>
            <a:ahLst/>
            <a:cxnLst/>
            <a:rect l="l" t="t" r="r" b="b"/>
            <a:pathLst>
              <a:path w="104775" h="90805">
                <a:moveTo>
                  <a:pt x="52590" y="90678"/>
                </a:moveTo>
                <a:lnTo>
                  <a:pt x="104406" y="0"/>
                </a:lnTo>
                <a:lnTo>
                  <a:pt x="0" y="0"/>
                </a:lnTo>
                <a:lnTo>
                  <a:pt x="52590" y="90678"/>
                </a:lnTo>
                <a:close/>
              </a:path>
            </a:pathLst>
          </a:custGeom>
          <a:ln w="9524">
            <a:solidFill>
              <a:srgbClr val="000000"/>
            </a:solidFill>
          </a:ln>
        </p:spPr>
        <p:txBody>
          <a:bodyPr wrap="square" lIns="0" tIns="0" rIns="0" bIns="0" rtlCol="0"/>
          <a:lstStyle/>
          <a:p>
            <a:endParaRPr/>
          </a:p>
        </p:txBody>
      </p:sp>
      <p:sp>
        <p:nvSpPr>
          <p:cNvPr id="36" name="object 36"/>
          <p:cNvSpPr/>
          <p:nvPr/>
        </p:nvSpPr>
        <p:spPr>
          <a:xfrm>
            <a:off x="2625483" y="2507995"/>
            <a:ext cx="105410" cy="90805"/>
          </a:xfrm>
          <a:custGeom>
            <a:avLst/>
            <a:gdLst/>
            <a:ahLst/>
            <a:cxnLst/>
            <a:rect l="l" t="t" r="r" b="b"/>
            <a:pathLst>
              <a:path w="105410" h="90805">
                <a:moveTo>
                  <a:pt x="105156" y="0"/>
                </a:moveTo>
                <a:lnTo>
                  <a:pt x="0" y="0"/>
                </a:lnTo>
                <a:lnTo>
                  <a:pt x="52577" y="90678"/>
                </a:lnTo>
                <a:lnTo>
                  <a:pt x="105156" y="0"/>
                </a:lnTo>
                <a:close/>
              </a:path>
            </a:pathLst>
          </a:custGeom>
          <a:solidFill>
            <a:srgbClr val="000000"/>
          </a:solidFill>
        </p:spPr>
        <p:txBody>
          <a:bodyPr wrap="square" lIns="0" tIns="0" rIns="0" bIns="0" rtlCol="0"/>
          <a:lstStyle/>
          <a:p>
            <a:endParaRPr/>
          </a:p>
        </p:txBody>
      </p:sp>
      <p:sp>
        <p:nvSpPr>
          <p:cNvPr id="37" name="object 37"/>
          <p:cNvSpPr/>
          <p:nvPr/>
        </p:nvSpPr>
        <p:spPr>
          <a:xfrm>
            <a:off x="2625483" y="2507995"/>
            <a:ext cx="105410" cy="90805"/>
          </a:xfrm>
          <a:custGeom>
            <a:avLst/>
            <a:gdLst/>
            <a:ahLst/>
            <a:cxnLst/>
            <a:rect l="l" t="t" r="r" b="b"/>
            <a:pathLst>
              <a:path w="105410" h="90805">
                <a:moveTo>
                  <a:pt x="52577" y="90678"/>
                </a:moveTo>
                <a:lnTo>
                  <a:pt x="105156" y="0"/>
                </a:lnTo>
                <a:lnTo>
                  <a:pt x="0" y="0"/>
                </a:lnTo>
                <a:lnTo>
                  <a:pt x="52577" y="90678"/>
                </a:lnTo>
                <a:close/>
              </a:path>
            </a:pathLst>
          </a:custGeom>
          <a:ln w="9525">
            <a:solidFill>
              <a:srgbClr val="000000"/>
            </a:solidFill>
          </a:ln>
        </p:spPr>
        <p:txBody>
          <a:bodyPr wrap="square" lIns="0" tIns="0" rIns="0" bIns="0" rtlCol="0"/>
          <a:lstStyle/>
          <a:p>
            <a:endParaRPr/>
          </a:p>
        </p:txBody>
      </p:sp>
      <p:sp>
        <p:nvSpPr>
          <p:cNvPr id="38" name="object 38"/>
          <p:cNvSpPr/>
          <p:nvPr/>
        </p:nvSpPr>
        <p:spPr>
          <a:xfrm>
            <a:off x="2730639" y="2507995"/>
            <a:ext cx="104775" cy="90805"/>
          </a:xfrm>
          <a:custGeom>
            <a:avLst/>
            <a:gdLst/>
            <a:ahLst/>
            <a:cxnLst/>
            <a:rect l="l" t="t" r="r" b="b"/>
            <a:pathLst>
              <a:path w="104775" h="90805">
                <a:moveTo>
                  <a:pt x="104393" y="0"/>
                </a:moveTo>
                <a:lnTo>
                  <a:pt x="0" y="0"/>
                </a:lnTo>
                <a:lnTo>
                  <a:pt x="52577" y="90678"/>
                </a:lnTo>
                <a:lnTo>
                  <a:pt x="104393" y="0"/>
                </a:lnTo>
                <a:close/>
              </a:path>
            </a:pathLst>
          </a:custGeom>
          <a:solidFill>
            <a:srgbClr val="000000"/>
          </a:solidFill>
        </p:spPr>
        <p:txBody>
          <a:bodyPr wrap="square" lIns="0" tIns="0" rIns="0" bIns="0" rtlCol="0"/>
          <a:lstStyle/>
          <a:p>
            <a:endParaRPr/>
          </a:p>
        </p:txBody>
      </p:sp>
      <p:sp>
        <p:nvSpPr>
          <p:cNvPr id="39" name="object 39"/>
          <p:cNvSpPr/>
          <p:nvPr/>
        </p:nvSpPr>
        <p:spPr>
          <a:xfrm>
            <a:off x="2730639" y="2507995"/>
            <a:ext cx="104775" cy="90805"/>
          </a:xfrm>
          <a:custGeom>
            <a:avLst/>
            <a:gdLst/>
            <a:ahLst/>
            <a:cxnLst/>
            <a:rect l="l" t="t" r="r" b="b"/>
            <a:pathLst>
              <a:path w="104775" h="90805">
                <a:moveTo>
                  <a:pt x="52577" y="90678"/>
                </a:moveTo>
                <a:lnTo>
                  <a:pt x="104393" y="0"/>
                </a:lnTo>
                <a:lnTo>
                  <a:pt x="0" y="0"/>
                </a:lnTo>
                <a:lnTo>
                  <a:pt x="52577" y="90678"/>
                </a:lnTo>
                <a:close/>
              </a:path>
            </a:pathLst>
          </a:custGeom>
          <a:ln w="9525">
            <a:solidFill>
              <a:srgbClr val="000000"/>
            </a:solidFill>
          </a:ln>
        </p:spPr>
        <p:txBody>
          <a:bodyPr wrap="square" lIns="0" tIns="0" rIns="0" bIns="0" rtlCol="0"/>
          <a:lstStyle/>
          <a:p>
            <a:endParaRPr/>
          </a:p>
        </p:txBody>
      </p:sp>
      <p:sp>
        <p:nvSpPr>
          <p:cNvPr id="40" name="object 40"/>
          <p:cNvSpPr/>
          <p:nvPr/>
        </p:nvSpPr>
        <p:spPr>
          <a:xfrm>
            <a:off x="2854083" y="2507995"/>
            <a:ext cx="105410" cy="90805"/>
          </a:xfrm>
          <a:custGeom>
            <a:avLst/>
            <a:gdLst/>
            <a:ahLst/>
            <a:cxnLst/>
            <a:rect l="l" t="t" r="r" b="b"/>
            <a:pathLst>
              <a:path w="105410" h="90805">
                <a:moveTo>
                  <a:pt x="105156" y="0"/>
                </a:moveTo>
                <a:lnTo>
                  <a:pt x="0" y="0"/>
                </a:lnTo>
                <a:lnTo>
                  <a:pt x="52577" y="90678"/>
                </a:lnTo>
                <a:lnTo>
                  <a:pt x="105156" y="0"/>
                </a:lnTo>
                <a:close/>
              </a:path>
            </a:pathLst>
          </a:custGeom>
          <a:solidFill>
            <a:srgbClr val="000000"/>
          </a:solidFill>
        </p:spPr>
        <p:txBody>
          <a:bodyPr wrap="square" lIns="0" tIns="0" rIns="0" bIns="0" rtlCol="0"/>
          <a:lstStyle/>
          <a:p>
            <a:endParaRPr/>
          </a:p>
        </p:txBody>
      </p:sp>
      <p:sp>
        <p:nvSpPr>
          <p:cNvPr id="41" name="object 41"/>
          <p:cNvSpPr/>
          <p:nvPr/>
        </p:nvSpPr>
        <p:spPr>
          <a:xfrm>
            <a:off x="2854083" y="2507995"/>
            <a:ext cx="105410" cy="90805"/>
          </a:xfrm>
          <a:custGeom>
            <a:avLst/>
            <a:gdLst/>
            <a:ahLst/>
            <a:cxnLst/>
            <a:rect l="l" t="t" r="r" b="b"/>
            <a:pathLst>
              <a:path w="105410" h="90805">
                <a:moveTo>
                  <a:pt x="52577" y="90678"/>
                </a:moveTo>
                <a:lnTo>
                  <a:pt x="105156" y="0"/>
                </a:lnTo>
                <a:lnTo>
                  <a:pt x="0" y="0"/>
                </a:lnTo>
                <a:lnTo>
                  <a:pt x="52577" y="90678"/>
                </a:lnTo>
                <a:close/>
              </a:path>
            </a:pathLst>
          </a:custGeom>
          <a:ln w="9525">
            <a:solidFill>
              <a:srgbClr val="000000"/>
            </a:solidFill>
          </a:ln>
        </p:spPr>
        <p:txBody>
          <a:bodyPr wrap="square" lIns="0" tIns="0" rIns="0" bIns="0" rtlCol="0"/>
          <a:lstStyle/>
          <a:p>
            <a:endParaRPr/>
          </a:p>
        </p:txBody>
      </p:sp>
      <p:sp>
        <p:nvSpPr>
          <p:cNvPr id="42" name="object 42"/>
          <p:cNvSpPr/>
          <p:nvPr/>
        </p:nvSpPr>
        <p:spPr>
          <a:xfrm>
            <a:off x="2959239" y="2507995"/>
            <a:ext cx="104775" cy="90805"/>
          </a:xfrm>
          <a:custGeom>
            <a:avLst/>
            <a:gdLst/>
            <a:ahLst/>
            <a:cxnLst/>
            <a:rect l="l" t="t" r="r" b="b"/>
            <a:pathLst>
              <a:path w="104775" h="90805">
                <a:moveTo>
                  <a:pt x="104393" y="0"/>
                </a:moveTo>
                <a:lnTo>
                  <a:pt x="0" y="0"/>
                </a:lnTo>
                <a:lnTo>
                  <a:pt x="52577" y="90678"/>
                </a:lnTo>
                <a:lnTo>
                  <a:pt x="104393" y="0"/>
                </a:lnTo>
                <a:close/>
              </a:path>
            </a:pathLst>
          </a:custGeom>
          <a:solidFill>
            <a:srgbClr val="000000"/>
          </a:solidFill>
        </p:spPr>
        <p:txBody>
          <a:bodyPr wrap="square" lIns="0" tIns="0" rIns="0" bIns="0" rtlCol="0"/>
          <a:lstStyle/>
          <a:p>
            <a:endParaRPr/>
          </a:p>
        </p:txBody>
      </p:sp>
      <p:sp>
        <p:nvSpPr>
          <p:cNvPr id="43" name="object 43"/>
          <p:cNvSpPr/>
          <p:nvPr/>
        </p:nvSpPr>
        <p:spPr>
          <a:xfrm>
            <a:off x="2959239" y="2507995"/>
            <a:ext cx="104775" cy="90805"/>
          </a:xfrm>
          <a:custGeom>
            <a:avLst/>
            <a:gdLst/>
            <a:ahLst/>
            <a:cxnLst/>
            <a:rect l="l" t="t" r="r" b="b"/>
            <a:pathLst>
              <a:path w="104775" h="90805">
                <a:moveTo>
                  <a:pt x="52577" y="90678"/>
                </a:moveTo>
                <a:lnTo>
                  <a:pt x="104393" y="0"/>
                </a:lnTo>
                <a:lnTo>
                  <a:pt x="0" y="0"/>
                </a:lnTo>
                <a:lnTo>
                  <a:pt x="52577" y="90678"/>
                </a:lnTo>
                <a:close/>
              </a:path>
            </a:pathLst>
          </a:custGeom>
          <a:ln w="9525">
            <a:solidFill>
              <a:srgbClr val="000000"/>
            </a:solidFill>
          </a:ln>
        </p:spPr>
        <p:txBody>
          <a:bodyPr wrap="square" lIns="0" tIns="0" rIns="0" bIns="0" rtlCol="0"/>
          <a:lstStyle/>
          <a:p>
            <a:endParaRPr/>
          </a:p>
        </p:txBody>
      </p:sp>
      <p:sp>
        <p:nvSpPr>
          <p:cNvPr id="44" name="object 44"/>
          <p:cNvSpPr/>
          <p:nvPr/>
        </p:nvSpPr>
        <p:spPr>
          <a:xfrm>
            <a:off x="3082683" y="2507995"/>
            <a:ext cx="105410" cy="90805"/>
          </a:xfrm>
          <a:custGeom>
            <a:avLst/>
            <a:gdLst/>
            <a:ahLst/>
            <a:cxnLst/>
            <a:rect l="l" t="t" r="r" b="b"/>
            <a:pathLst>
              <a:path w="105410" h="90805">
                <a:moveTo>
                  <a:pt x="105156" y="0"/>
                </a:moveTo>
                <a:lnTo>
                  <a:pt x="0" y="0"/>
                </a:lnTo>
                <a:lnTo>
                  <a:pt x="52577" y="90678"/>
                </a:lnTo>
                <a:lnTo>
                  <a:pt x="105156" y="0"/>
                </a:lnTo>
                <a:close/>
              </a:path>
            </a:pathLst>
          </a:custGeom>
          <a:solidFill>
            <a:srgbClr val="000000"/>
          </a:solidFill>
        </p:spPr>
        <p:txBody>
          <a:bodyPr wrap="square" lIns="0" tIns="0" rIns="0" bIns="0" rtlCol="0"/>
          <a:lstStyle/>
          <a:p>
            <a:endParaRPr/>
          </a:p>
        </p:txBody>
      </p:sp>
      <p:sp>
        <p:nvSpPr>
          <p:cNvPr id="45" name="object 45"/>
          <p:cNvSpPr/>
          <p:nvPr/>
        </p:nvSpPr>
        <p:spPr>
          <a:xfrm>
            <a:off x="3082683" y="2507995"/>
            <a:ext cx="105410" cy="90805"/>
          </a:xfrm>
          <a:custGeom>
            <a:avLst/>
            <a:gdLst/>
            <a:ahLst/>
            <a:cxnLst/>
            <a:rect l="l" t="t" r="r" b="b"/>
            <a:pathLst>
              <a:path w="105410" h="90805">
                <a:moveTo>
                  <a:pt x="52577" y="90678"/>
                </a:moveTo>
                <a:lnTo>
                  <a:pt x="105156" y="0"/>
                </a:lnTo>
                <a:lnTo>
                  <a:pt x="0" y="0"/>
                </a:lnTo>
                <a:lnTo>
                  <a:pt x="52577" y="90678"/>
                </a:lnTo>
                <a:close/>
              </a:path>
            </a:pathLst>
          </a:custGeom>
          <a:ln w="9525">
            <a:solidFill>
              <a:srgbClr val="000000"/>
            </a:solidFill>
          </a:ln>
        </p:spPr>
        <p:txBody>
          <a:bodyPr wrap="square" lIns="0" tIns="0" rIns="0" bIns="0" rtlCol="0"/>
          <a:lstStyle/>
          <a:p>
            <a:endParaRPr/>
          </a:p>
        </p:txBody>
      </p:sp>
      <p:sp>
        <p:nvSpPr>
          <p:cNvPr id="46" name="object 46"/>
          <p:cNvSpPr/>
          <p:nvPr/>
        </p:nvSpPr>
        <p:spPr>
          <a:xfrm>
            <a:off x="3187839" y="2507995"/>
            <a:ext cx="104775" cy="90805"/>
          </a:xfrm>
          <a:custGeom>
            <a:avLst/>
            <a:gdLst/>
            <a:ahLst/>
            <a:cxnLst/>
            <a:rect l="l" t="t" r="r" b="b"/>
            <a:pathLst>
              <a:path w="104775" h="90805">
                <a:moveTo>
                  <a:pt x="104393" y="0"/>
                </a:moveTo>
                <a:lnTo>
                  <a:pt x="0" y="0"/>
                </a:lnTo>
                <a:lnTo>
                  <a:pt x="52577" y="90678"/>
                </a:lnTo>
                <a:lnTo>
                  <a:pt x="104393" y="0"/>
                </a:lnTo>
                <a:close/>
              </a:path>
            </a:pathLst>
          </a:custGeom>
          <a:solidFill>
            <a:srgbClr val="000000"/>
          </a:solidFill>
        </p:spPr>
        <p:txBody>
          <a:bodyPr wrap="square" lIns="0" tIns="0" rIns="0" bIns="0" rtlCol="0"/>
          <a:lstStyle/>
          <a:p>
            <a:endParaRPr/>
          </a:p>
        </p:txBody>
      </p:sp>
      <p:sp>
        <p:nvSpPr>
          <p:cNvPr id="47" name="object 47"/>
          <p:cNvSpPr/>
          <p:nvPr/>
        </p:nvSpPr>
        <p:spPr>
          <a:xfrm>
            <a:off x="3187839" y="2507995"/>
            <a:ext cx="104775" cy="90805"/>
          </a:xfrm>
          <a:custGeom>
            <a:avLst/>
            <a:gdLst/>
            <a:ahLst/>
            <a:cxnLst/>
            <a:rect l="l" t="t" r="r" b="b"/>
            <a:pathLst>
              <a:path w="104775" h="90805">
                <a:moveTo>
                  <a:pt x="52577" y="90678"/>
                </a:moveTo>
                <a:lnTo>
                  <a:pt x="104393" y="0"/>
                </a:lnTo>
                <a:lnTo>
                  <a:pt x="0" y="0"/>
                </a:lnTo>
                <a:lnTo>
                  <a:pt x="52577" y="90678"/>
                </a:lnTo>
                <a:close/>
              </a:path>
            </a:pathLst>
          </a:custGeom>
          <a:ln w="9525">
            <a:solidFill>
              <a:srgbClr val="000000"/>
            </a:solidFill>
          </a:ln>
        </p:spPr>
        <p:txBody>
          <a:bodyPr wrap="square" lIns="0" tIns="0" rIns="0" bIns="0" rtlCol="0"/>
          <a:lstStyle/>
          <a:p>
            <a:endParaRPr/>
          </a:p>
        </p:txBody>
      </p:sp>
      <p:sp>
        <p:nvSpPr>
          <p:cNvPr id="48" name="object 48"/>
          <p:cNvSpPr/>
          <p:nvPr/>
        </p:nvSpPr>
        <p:spPr>
          <a:xfrm>
            <a:off x="3311283" y="2507995"/>
            <a:ext cx="105410" cy="90805"/>
          </a:xfrm>
          <a:custGeom>
            <a:avLst/>
            <a:gdLst/>
            <a:ahLst/>
            <a:cxnLst/>
            <a:rect l="l" t="t" r="r" b="b"/>
            <a:pathLst>
              <a:path w="105410" h="90805">
                <a:moveTo>
                  <a:pt x="105156" y="0"/>
                </a:moveTo>
                <a:lnTo>
                  <a:pt x="0" y="0"/>
                </a:lnTo>
                <a:lnTo>
                  <a:pt x="52577" y="90678"/>
                </a:lnTo>
                <a:lnTo>
                  <a:pt x="105156" y="0"/>
                </a:lnTo>
                <a:close/>
              </a:path>
            </a:pathLst>
          </a:custGeom>
          <a:solidFill>
            <a:srgbClr val="000000"/>
          </a:solidFill>
        </p:spPr>
        <p:txBody>
          <a:bodyPr wrap="square" lIns="0" tIns="0" rIns="0" bIns="0" rtlCol="0"/>
          <a:lstStyle/>
          <a:p>
            <a:endParaRPr/>
          </a:p>
        </p:txBody>
      </p:sp>
      <p:sp>
        <p:nvSpPr>
          <p:cNvPr id="49" name="object 49"/>
          <p:cNvSpPr/>
          <p:nvPr/>
        </p:nvSpPr>
        <p:spPr>
          <a:xfrm>
            <a:off x="3311283" y="2507995"/>
            <a:ext cx="105410" cy="90805"/>
          </a:xfrm>
          <a:custGeom>
            <a:avLst/>
            <a:gdLst/>
            <a:ahLst/>
            <a:cxnLst/>
            <a:rect l="l" t="t" r="r" b="b"/>
            <a:pathLst>
              <a:path w="105410" h="90805">
                <a:moveTo>
                  <a:pt x="52577" y="90678"/>
                </a:moveTo>
                <a:lnTo>
                  <a:pt x="105156" y="0"/>
                </a:lnTo>
                <a:lnTo>
                  <a:pt x="0" y="0"/>
                </a:lnTo>
                <a:lnTo>
                  <a:pt x="52577" y="90678"/>
                </a:lnTo>
                <a:close/>
              </a:path>
            </a:pathLst>
          </a:custGeom>
          <a:ln w="9525">
            <a:solidFill>
              <a:srgbClr val="000000"/>
            </a:solidFill>
          </a:ln>
        </p:spPr>
        <p:txBody>
          <a:bodyPr wrap="square" lIns="0" tIns="0" rIns="0" bIns="0" rtlCol="0"/>
          <a:lstStyle/>
          <a:p>
            <a:endParaRPr/>
          </a:p>
        </p:txBody>
      </p:sp>
      <p:sp>
        <p:nvSpPr>
          <p:cNvPr id="50" name="object 50"/>
          <p:cNvSpPr/>
          <p:nvPr/>
        </p:nvSpPr>
        <p:spPr>
          <a:xfrm>
            <a:off x="3416439" y="2507995"/>
            <a:ext cx="104775" cy="90805"/>
          </a:xfrm>
          <a:custGeom>
            <a:avLst/>
            <a:gdLst/>
            <a:ahLst/>
            <a:cxnLst/>
            <a:rect l="l" t="t" r="r" b="b"/>
            <a:pathLst>
              <a:path w="104775" h="90805">
                <a:moveTo>
                  <a:pt x="104393" y="0"/>
                </a:moveTo>
                <a:lnTo>
                  <a:pt x="0" y="0"/>
                </a:lnTo>
                <a:lnTo>
                  <a:pt x="52577" y="90678"/>
                </a:lnTo>
                <a:lnTo>
                  <a:pt x="104393" y="0"/>
                </a:lnTo>
                <a:close/>
              </a:path>
            </a:pathLst>
          </a:custGeom>
          <a:solidFill>
            <a:srgbClr val="000000"/>
          </a:solidFill>
        </p:spPr>
        <p:txBody>
          <a:bodyPr wrap="square" lIns="0" tIns="0" rIns="0" bIns="0" rtlCol="0"/>
          <a:lstStyle/>
          <a:p>
            <a:endParaRPr/>
          </a:p>
        </p:txBody>
      </p:sp>
      <p:sp>
        <p:nvSpPr>
          <p:cNvPr id="51" name="object 51"/>
          <p:cNvSpPr/>
          <p:nvPr/>
        </p:nvSpPr>
        <p:spPr>
          <a:xfrm>
            <a:off x="3416439" y="2507995"/>
            <a:ext cx="104775" cy="90805"/>
          </a:xfrm>
          <a:custGeom>
            <a:avLst/>
            <a:gdLst/>
            <a:ahLst/>
            <a:cxnLst/>
            <a:rect l="l" t="t" r="r" b="b"/>
            <a:pathLst>
              <a:path w="104775" h="90805">
                <a:moveTo>
                  <a:pt x="52577" y="90678"/>
                </a:moveTo>
                <a:lnTo>
                  <a:pt x="104393" y="0"/>
                </a:lnTo>
                <a:lnTo>
                  <a:pt x="0" y="0"/>
                </a:lnTo>
                <a:lnTo>
                  <a:pt x="52577" y="90678"/>
                </a:lnTo>
                <a:close/>
              </a:path>
            </a:pathLst>
          </a:custGeom>
          <a:ln w="9525">
            <a:solidFill>
              <a:srgbClr val="000000"/>
            </a:solidFill>
          </a:ln>
        </p:spPr>
        <p:txBody>
          <a:bodyPr wrap="square" lIns="0" tIns="0" rIns="0" bIns="0" rtlCol="0"/>
          <a:lstStyle/>
          <a:p>
            <a:endParaRPr/>
          </a:p>
        </p:txBody>
      </p:sp>
      <p:sp>
        <p:nvSpPr>
          <p:cNvPr id="52" name="object 52"/>
          <p:cNvSpPr/>
          <p:nvPr/>
        </p:nvSpPr>
        <p:spPr>
          <a:xfrm>
            <a:off x="3539883" y="2507995"/>
            <a:ext cx="105410" cy="90805"/>
          </a:xfrm>
          <a:custGeom>
            <a:avLst/>
            <a:gdLst/>
            <a:ahLst/>
            <a:cxnLst/>
            <a:rect l="l" t="t" r="r" b="b"/>
            <a:pathLst>
              <a:path w="105410" h="90805">
                <a:moveTo>
                  <a:pt x="105156" y="0"/>
                </a:moveTo>
                <a:lnTo>
                  <a:pt x="0" y="0"/>
                </a:lnTo>
                <a:lnTo>
                  <a:pt x="52577" y="90678"/>
                </a:lnTo>
                <a:lnTo>
                  <a:pt x="105156" y="0"/>
                </a:lnTo>
                <a:close/>
              </a:path>
            </a:pathLst>
          </a:custGeom>
          <a:solidFill>
            <a:srgbClr val="000000"/>
          </a:solidFill>
        </p:spPr>
        <p:txBody>
          <a:bodyPr wrap="square" lIns="0" tIns="0" rIns="0" bIns="0" rtlCol="0"/>
          <a:lstStyle/>
          <a:p>
            <a:endParaRPr/>
          </a:p>
        </p:txBody>
      </p:sp>
      <p:sp>
        <p:nvSpPr>
          <p:cNvPr id="53" name="object 53"/>
          <p:cNvSpPr/>
          <p:nvPr/>
        </p:nvSpPr>
        <p:spPr>
          <a:xfrm>
            <a:off x="3539883" y="2507995"/>
            <a:ext cx="105410" cy="90805"/>
          </a:xfrm>
          <a:custGeom>
            <a:avLst/>
            <a:gdLst/>
            <a:ahLst/>
            <a:cxnLst/>
            <a:rect l="l" t="t" r="r" b="b"/>
            <a:pathLst>
              <a:path w="105410" h="90805">
                <a:moveTo>
                  <a:pt x="52577" y="90678"/>
                </a:moveTo>
                <a:lnTo>
                  <a:pt x="105156" y="0"/>
                </a:lnTo>
                <a:lnTo>
                  <a:pt x="0" y="0"/>
                </a:lnTo>
                <a:lnTo>
                  <a:pt x="52577" y="90678"/>
                </a:lnTo>
                <a:close/>
              </a:path>
            </a:pathLst>
          </a:custGeom>
          <a:ln w="9525">
            <a:solidFill>
              <a:srgbClr val="000000"/>
            </a:solidFill>
          </a:ln>
        </p:spPr>
        <p:txBody>
          <a:bodyPr wrap="square" lIns="0" tIns="0" rIns="0" bIns="0" rtlCol="0"/>
          <a:lstStyle/>
          <a:p>
            <a:endParaRPr/>
          </a:p>
        </p:txBody>
      </p:sp>
      <p:sp>
        <p:nvSpPr>
          <p:cNvPr id="54" name="object 54"/>
          <p:cNvSpPr/>
          <p:nvPr/>
        </p:nvSpPr>
        <p:spPr>
          <a:xfrm>
            <a:off x="3645039" y="2507995"/>
            <a:ext cx="104775" cy="90805"/>
          </a:xfrm>
          <a:custGeom>
            <a:avLst/>
            <a:gdLst/>
            <a:ahLst/>
            <a:cxnLst/>
            <a:rect l="l" t="t" r="r" b="b"/>
            <a:pathLst>
              <a:path w="104775" h="90805">
                <a:moveTo>
                  <a:pt x="104393" y="0"/>
                </a:moveTo>
                <a:lnTo>
                  <a:pt x="0" y="0"/>
                </a:lnTo>
                <a:lnTo>
                  <a:pt x="52577" y="90678"/>
                </a:lnTo>
                <a:lnTo>
                  <a:pt x="104393" y="0"/>
                </a:lnTo>
                <a:close/>
              </a:path>
            </a:pathLst>
          </a:custGeom>
          <a:solidFill>
            <a:srgbClr val="000000"/>
          </a:solidFill>
        </p:spPr>
        <p:txBody>
          <a:bodyPr wrap="square" lIns="0" tIns="0" rIns="0" bIns="0" rtlCol="0"/>
          <a:lstStyle/>
          <a:p>
            <a:endParaRPr/>
          </a:p>
        </p:txBody>
      </p:sp>
      <p:sp>
        <p:nvSpPr>
          <p:cNvPr id="55" name="object 55"/>
          <p:cNvSpPr/>
          <p:nvPr/>
        </p:nvSpPr>
        <p:spPr>
          <a:xfrm>
            <a:off x="3645039" y="2507995"/>
            <a:ext cx="104775" cy="90805"/>
          </a:xfrm>
          <a:custGeom>
            <a:avLst/>
            <a:gdLst/>
            <a:ahLst/>
            <a:cxnLst/>
            <a:rect l="l" t="t" r="r" b="b"/>
            <a:pathLst>
              <a:path w="104775" h="90805">
                <a:moveTo>
                  <a:pt x="52577" y="90678"/>
                </a:moveTo>
                <a:lnTo>
                  <a:pt x="104393" y="0"/>
                </a:lnTo>
                <a:lnTo>
                  <a:pt x="0" y="0"/>
                </a:lnTo>
                <a:lnTo>
                  <a:pt x="52577" y="90678"/>
                </a:lnTo>
                <a:close/>
              </a:path>
            </a:pathLst>
          </a:custGeom>
          <a:ln w="9525">
            <a:solidFill>
              <a:srgbClr val="000000"/>
            </a:solidFill>
          </a:ln>
        </p:spPr>
        <p:txBody>
          <a:bodyPr wrap="square" lIns="0" tIns="0" rIns="0" bIns="0" rtlCol="0"/>
          <a:lstStyle/>
          <a:p>
            <a:endParaRPr/>
          </a:p>
        </p:txBody>
      </p:sp>
      <p:sp>
        <p:nvSpPr>
          <p:cNvPr id="56" name="object 56"/>
          <p:cNvSpPr/>
          <p:nvPr/>
        </p:nvSpPr>
        <p:spPr>
          <a:xfrm>
            <a:off x="3768483" y="2507995"/>
            <a:ext cx="105410" cy="90805"/>
          </a:xfrm>
          <a:custGeom>
            <a:avLst/>
            <a:gdLst/>
            <a:ahLst/>
            <a:cxnLst/>
            <a:rect l="l" t="t" r="r" b="b"/>
            <a:pathLst>
              <a:path w="105410" h="90805">
                <a:moveTo>
                  <a:pt x="105156" y="0"/>
                </a:moveTo>
                <a:lnTo>
                  <a:pt x="0" y="0"/>
                </a:lnTo>
                <a:lnTo>
                  <a:pt x="52577" y="90678"/>
                </a:lnTo>
                <a:lnTo>
                  <a:pt x="105156" y="0"/>
                </a:lnTo>
                <a:close/>
              </a:path>
            </a:pathLst>
          </a:custGeom>
          <a:solidFill>
            <a:srgbClr val="000000"/>
          </a:solidFill>
        </p:spPr>
        <p:txBody>
          <a:bodyPr wrap="square" lIns="0" tIns="0" rIns="0" bIns="0" rtlCol="0"/>
          <a:lstStyle/>
          <a:p>
            <a:endParaRPr/>
          </a:p>
        </p:txBody>
      </p:sp>
      <p:sp>
        <p:nvSpPr>
          <p:cNvPr id="57" name="object 57"/>
          <p:cNvSpPr/>
          <p:nvPr/>
        </p:nvSpPr>
        <p:spPr>
          <a:xfrm>
            <a:off x="3768483" y="2507995"/>
            <a:ext cx="105410" cy="90805"/>
          </a:xfrm>
          <a:custGeom>
            <a:avLst/>
            <a:gdLst/>
            <a:ahLst/>
            <a:cxnLst/>
            <a:rect l="l" t="t" r="r" b="b"/>
            <a:pathLst>
              <a:path w="105410" h="90805">
                <a:moveTo>
                  <a:pt x="52577" y="90678"/>
                </a:moveTo>
                <a:lnTo>
                  <a:pt x="105156" y="0"/>
                </a:lnTo>
                <a:lnTo>
                  <a:pt x="0" y="0"/>
                </a:lnTo>
                <a:lnTo>
                  <a:pt x="52577" y="90678"/>
                </a:lnTo>
                <a:close/>
              </a:path>
            </a:pathLst>
          </a:custGeom>
          <a:ln w="9525">
            <a:solidFill>
              <a:srgbClr val="000000"/>
            </a:solidFill>
          </a:ln>
        </p:spPr>
        <p:txBody>
          <a:bodyPr wrap="square" lIns="0" tIns="0" rIns="0" bIns="0" rtlCol="0"/>
          <a:lstStyle/>
          <a:p>
            <a:endParaRPr/>
          </a:p>
        </p:txBody>
      </p:sp>
      <p:sp>
        <p:nvSpPr>
          <p:cNvPr id="58" name="object 58"/>
          <p:cNvSpPr/>
          <p:nvPr/>
        </p:nvSpPr>
        <p:spPr>
          <a:xfrm>
            <a:off x="3873639" y="2507995"/>
            <a:ext cx="104775" cy="90805"/>
          </a:xfrm>
          <a:custGeom>
            <a:avLst/>
            <a:gdLst/>
            <a:ahLst/>
            <a:cxnLst/>
            <a:rect l="l" t="t" r="r" b="b"/>
            <a:pathLst>
              <a:path w="104775" h="90805">
                <a:moveTo>
                  <a:pt x="104393" y="0"/>
                </a:moveTo>
                <a:lnTo>
                  <a:pt x="0" y="0"/>
                </a:lnTo>
                <a:lnTo>
                  <a:pt x="52577" y="90678"/>
                </a:lnTo>
                <a:lnTo>
                  <a:pt x="104393" y="0"/>
                </a:lnTo>
                <a:close/>
              </a:path>
            </a:pathLst>
          </a:custGeom>
          <a:solidFill>
            <a:srgbClr val="000000"/>
          </a:solidFill>
        </p:spPr>
        <p:txBody>
          <a:bodyPr wrap="square" lIns="0" tIns="0" rIns="0" bIns="0" rtlCol="0"/>
          <a:lstStyle/>
          <a:p>
            <a:endParaRPr/>
          </a:p>
        </p:txBody>
      </p:sp>
      <p:sp>
        <p:nvSpPr>
          <p:cNvPr id="59" name="object 59"/>
          <p:cNvSpPr/>
          <p:nvPr/>
        </p:nvSpPr>
        <p:spPr>
          <a:xfrm>
            <a:off x="3873639" y="2507995"/>
            <a:ext cx="104775" cy="90805"/>
          </a:xfrm>
          <a:custGeom>
            <a:avLst/>
            <a:gdLst/>
            <a:ahLst/>
            <a:cxnLst/>
            <a:rect l="l" t="t" r="r" b="b"/>
            <a:pathLst>
              <a:path w="104775" h="90805">
                <a:moveTo>
                  <a:pt x="52577" y="90678"/>
                </a:moveTo>
                <a:lnTo>
                  <a:pt x="104393" y="0"/>
                </a:lnTo>
                <a:lnTo>
                  <a:pt x="0" y="0"/>
                </a:lnTo>
                <a:lnTo>
                  <a:pt x="52577" y="90678"/>
                </a:lnTo>
                <a:close/>
              </a:path>
            </a:pathLst>
          </a:custGeom>
          <a:ln w="9525">
            <a:solidFill>
              <a:srgbClr val="000000"/>
            </a:solidFill>
          </a:ln>
        </p:spPr>
        <p:txBody>
          <a:bodyPr wrap="square" lIns="0" tIns="0" rIns="0" bIns="0" rtlCol="0"/>
          <a:lstStyle/>
          <a:p>
            <a:endParaRPr/>
          </a:p>
        </p:txBody>
      </p:sp>
      <p:sp>
        <p:nvSpPr>
          <p:cNvPr id="60" name="object 60"/>
          <p:cNvSpPr/>
          <p:nvPr/>
        </p:nvSpPr>
        <p:spPr>
          <a:xfrm>
            <a:off x="3997083" y="2507995"/>
            <a:ext cx="105410" cy="90805"/>
          </a:xfrm>
          <a:custGeom>
            <a:avLst/>
            <a:gdLst/>
            <a:ahLst/>
            <a:cxnLst/>
            <a:rect l="l" t="t" r="r" b="b"/>
            <a:pathLst>
              <a:path w="105410" h="90805">
                <a:moveTo>
                  <a:pt x="105156" y="0"/>
                </a:moveTo>
                <a:lnTo>
                  <a:pt x="0" y="0"/>
                </a:lnTo>
                <a:lnTo>
                  <a:pt x="52577" y="90678"/>
                </a:lnTo>
                <a:lnTo>
                  <a:pt x="105156" y="0"/>
                </a:lnTo>
                <a:close/>
              </a:path>
            </a:pathLst>
          </a:custGeom>
          <a:solidFill>
            <a:srgbClr val="000000"/>
          </a:solidFill>
        </p:spPr>
        <p:txBody>
          <a:bodyPr wrap="square" lIns="0" tIns="0" rIns="0" bIns="0" rtlCol="0"/>
          <a:lstStyle/>
          <a:p>
            <a:endParaRPr/>
          </a:p>
        </p:txBody>
      </p:sp>
      <p:sp>
        <p:nvSpPr>
          <p:cNvPr id="61" name="object 61"/>
          <p:cNvSpPr/>
          <p:nvPr/>
        </p:nvSpPr>
        <p:spPr>
          <a:xfrm>
            <a:off x="3997083" y="2507995"/>
            <a:ext cx="105410" cy="90805"/>
          </a:xfrm>
          <a:custGeom>
            <a:avLst/>
            <a:gdLst/>
            <a:ahLst/>
            <a:cxnLst/>
            <a:rect l="l" t="t" r="r" b="b"/>
            <a:pathLst>
              <a:path w="105410" h="90805">
                <a:moveTo>
                  <a:pt x="52577" y="90678"/>
                </a:moveTo>
                <a:lnTo>
                  <a:pt x="105156" y="0"/>
                </a:lnTo>
                <a:lnTo>
                  <a:pt x="0" y="0"/>
                </a:lnTo>
                <a:lnTo>
                  <a:pt x="52577" y="90678"/>
                </a:lnTo>
                <a:close/>
              </a:path>
            </a:pathLst>
          </a:custGeom>
          <a:ln w="9525">
            <a:solidFill>
              <a:srgbClr val="000000"/>
            </a:solidFill>
          </a:ln>
        </p:spPr>
        <p:txBody>
          <a:bodyPr wrap="square" lIns="0" tIns="0" rIns="0" bIns="0" rtlCol="0"/>
          <a:lstStyle/>
          <a:p>
            <a:endParaRPr/>
          </a:p>
        </p:txBody>
      </p:sp>
      <p:sp>
        <p:nvSpPr>
          <p:cNvPr id="62" name="object 62"/>
          <p:cNvSpPr/>
          <p:nvPr/>
        </p:nvSpPr>
        <p:spPr>
          <a:xfrm>
            <a:off x="4102239" y="2507995"/>
            <a:ext cx="104775" cy="90805"/>
          </a:xfrm>
          <a:custGeom>
            <a:avLst/>
            <a:gdLst/>
            <a:ahLst/>
            <a:cxnLst/>
            <a:rect l="l" t="t" r="r" b="b"/>
            <a:pathLst>
              <a:path w="104775" h="90805">
                <a:moveTo>
                  <a:pt x="104393" y="0"/>
                </a:moveTo>
                <a:lnTo>
                  <a:pt x="0" y="0"/>
                </a:lnTo>
                <a:lnTo>
                  <a:pt x="52577" y="90678"/>
                </a:lnTo>
                <a:lnTo>
                  <a:pt x="104393" y="0"/>
                </a:lnTo>
                <a:close/>
              </a:path>
            </a:pathLst>
          </a:custGeom>
          <a:solidFill>
            <a:srgbClr val="000000"/>
          </a:solidFill>
        </p:spPr>
        <p:txBody>
          <a:bodyPr wrap="square" lIns="0" tIns="0" rIns="0" bIns="0" rtlCol="0"/>
          <a:lstStyle/>
          <a:p>
            <a:endParaRPr/>
          </a:p>
        </p:txBody>
      </p:sp>
      <p:sp>
        <p:nvSpPr>
          <p:cNvPr id="63" name="object 63"/>
          <p:cNvSpPr/>
          <p:nvPr/>
        </p:nvSpPr>
        <p:spPr>
          <a:xfrm>
            <a:off x="4102239" y="2507995"/>
            <a:ext cx="104775" cy="90805"/>
          </a:xfrm>
          <a:custGeom>
            <a:avLst/>
            <a:gdLst/>
            <a:ahLst/>
            <a:cxnLst/>
            <a:rect l="l" t="t" r="r" b="b"/>
            <a:pathLst>
              <a:path w="104775" h="90805">
                <a:moveTo>
                  <a:pt x="52577" y="90678"/>
                </a:moveTo>
                <a:lnTo>
                  <a:pt x="104393" y="0"/>
                </a:lnTo>
                <a:lnTo>
                  <a:pt x="0" y="0"/>
                </a:lnTo>
                <a:lnTo>
                  <a:pt x="52577" y="90678"/>
                </a:lnTo>
                <a:close/>
              </a:path>
            </a:pathLst>
          </a:custGeom>
          <a:ln w="9525">
            <a:solidFill>
              <a:srgbClr val="000000"/>
            </a:solidFill>
          </a:ln>
        </p:spPr>
        <p:txBody>
          <a:bodyPr wrap="square" lIns="0" tIns="0" rIns="0" bIns="0" rtlCol="0"/>
          <a:lstStyle/>
          <a:p>
            <a:endParaRPr/>
          </a:p>
        </p:txBody>
      </p:sp>
      <p:sp>
        <p:nvSpPr>
          <p:cNvPr id="64" name="object 64"/>
          <p:cNvSpPr/>
          <p:nvPr/>
        </p:nvSpPr>
        <p:spPr>
          <a:xfrm>
            <a:off x="4225683" y="2507995"/>
            <a:ext cx="105410" cy="90805"/>
          </a:xfrm>
          <a:custGeom>
            <a:avLst/>
            <a:gdLst/>
            <a:ahLst/>
            <a:cxnLst/>
            <a:rect l="l" t="t" r="r" b="b"/>
            <a:pathLst>
              <a:path w="105410" h="90805">
                <a:moveTo>
                  <a:pt x="105156" y="0"/>
                </a:moveTo>
                <a:lnTo>
                  <a:pt x="0" y="0"/>
                </a:lnTo>
                <a:lnTo>
                  <a:pt x="52577" y="90678"/>
                </a:lnTo>
                <a:lnTo>
                  <a:pt x="105156" y="0"/>
                </a:lnTo>
                <a:close/>
              </a:path>
            </a:pathLst>
          </a:custGeom>
          <a:solidFill>
            <a:srgbClr val="000000"/>
          </a:solidFill>
        </p:spPr>
        <p:txBody>
          <a:bodyPr wrap="square" lIns="0" tIns="0" rIns="0" bIns="0" rtlCol="0"/>
          <a:lstStyle/>
          <a:p>
            <a:endParaRPr/>
          </a:p>
        </p:txBody>
      </p:sp>
      <p:sp>
        <p:nvSpPr>
          <p:cNvPr id="65" name="object 65"/>
          <p:cNvSpPr/>
          <p:nvPr/>
        </p:nvSpPr>
        <p:spPr>
          <a:xfrm>
            <a:off x="4225683" y="2507995"/>
            <a:ext cx="105410" cy="90805"/>
          </a:xfrm>
          <a:custGeom>
            <a:avLst/>
            <a:gdLst/>
            <a:ahLst/>
            <a:cxnLst/>
            <a:rect l="l" t="t" r="r" b="b"/>
            <a:pathLst>
              <a:path w="105410" h="90805">
                <a:moveTo>
                  <a:pt x="52577" y="90678"/>
                </a:moveTo>
                <a:lnTo>
                  <a:pt x="105156" y="0"/>
                </a:lnTo>
                <a:lnTo>
                  <a:pt x="0" y="0"/>
                </a:lnTo>
                <a:lnTo>
                  <a:pt x="52577" y="90678"/>
                </a:lnTo>
                <a:close/>
              </a:path>
            </a:pathLst>
          </a:custGeom>
          <a:ln w="9525">
            <a:solidFill>
              <a:srgbClr val="000000"/>
            </a:solidFill>
          </a:ln>
        </p:spPr>
        <p:txBody>
          <a:bodyPr wrap="square" lIns="0" tIns="0" rIns="0" bIns="0" rtlCol="0"/>
          <a:lstStyle/>
          <a:p>
            <a:endParaRPr/>
          </a:p>
        </p:txBody>
      </p:sp>
      <p:sp>
        <p:nvSpPr>
          <p:cNvPr id="66" name="object 66"/>
          <p:cNvSpPr/>
          <p:nvPr/>
        </p:nvSpPr>
        <p:spPr>
          <a:xfrm>
            <a:off x="4330839" y="2507995"/>
            <a:ext cx="104775" cy="90805"/>
          </a:xfrm>
          <a:custGeom>
            <a:avLst/>
            <a:gdLst/>
            <a:ahLst/>
            <a:cxnLst/>
            <a:rect l="l" t="t" r="r" b="b"/>
            <a:pathLst>
              <a:path w="104775" h="90805">
                <a:moveTo>
                  <a:pt x="104393" y="0"/>
                </a:moveTo>
                <a:lnTo>
                  <a:pt x="0" y="0"/>
                </a:lnTo>
                <a:lnTo>
                  <a:pt x="52577" y="90678"/>
                </a:lnTo>
                <a:lnTo>
                  <a:pt x="104393" y="0"/>
                </a:lnTo>
                <a:close/>
              </a:path>
            </a:pathLst>
          </a:custGeom>
          <a:solidFill>
            <a:srgbClr val="000000"/>
          </a:solidFill>
        </p:spPr>
        <p:txBody>
          <a:bodyPr wrap="square" lIns="0" tIns="0" rIns="0" bIns="0" rtlCol="0"/>
          <a:lstStyle/>
          <a:p>
            <a:endParaRPr/>
          </a:p>
        </p:txBody>
      </p:sp>
      <p:sp>
        <p:nvSpPr>
          <p:cNvPr id="67" name="object 67"/>
          <p:cNvSpPr/>
          <p:nvPr/>
        </p:nvSpPr>
        <p:spPr>
          <a:xfrm>
            <a:off x="4330839" y="2507995"/>
            <a:ext cx="104775" cy="90805"/>
          </a:xfrm>
          <a:custGeom>
            <a:avLst/>
            <a:gdLst/>
            <a:ahLst/>
            <a:cxnLst/>
            <a:rect l="l" t="t" r="r" b="b"/>
            <a:pathLst>
              <a:path w="104775" h="90805">
                <a:moveTo>
                  <a:pt x="52577" y="90678"/>
                </a:moveTo>
                <a:lnTo>
                  <a:pt x="104393" y="0"/>
                </a:lnTo>
                <a:lnTo>
                  <a:pt x="0" y="0"/>
                </a:lnTo>
                <a:lnTo>
                  <a:pt x="52577" y="90678"/>
                </a:lnTo>
                <a:close/>
              </a:path>
            </a:pathLst>
          </a:custGeom>
          <a:ln w="9525">
            <a:solidFill>
              <a:srgbClr val="000000"/>
            </a:solidFill>
          </a:ln>
        </p:spPr>
        <p:txBody>
          <a:bodyPr wrap="square" lIns="0" tIns="0" rIns="0" bIns="0" rtlCol="0"/>
          <a:lstStyle/>
          <a:p>
            <a:endParaRPr/>
          </a:p>
        </p:txBody>
      </p:sp>
      <p:sp>
        <p:nvSpPr>
          <p:cNvPr id="68" name="object 68"/>
          <p:cNvSpPr/>
          <p:nvPr/>
        </p:nvSpPr>
        <p:spPr>
          <a:xfrm>
            <a:off x="4454283" y="2507995"/>
            <a:ext cx="105410" cy="90805"/>
          </a:xfrm>
          <a:custGeom>
            <a:avLst/>
            <a:gdLst/>
            <a:ahLst/>
            <a:cxnLst/>
            <a:rect l="l" t="t" r="r" b="b"/>
            <a:pathLst>
              <a:path w="105410" h="90805">
                <a:moveTo>
                  <a:pt x="105156" y="0"/>
                </a:moveTo>
                <a:lnTo>
                  <a:pt x="0" y="0"/>
                </a:lnTo>
                <a:lnTo>
                  <a:pt x="52577" y="90678"/>
                </a:lnTo>
                <a:lnTo>
                  <a:pt x="105156" y="0"/>
                </a:lnTo>
                <a:close/>
              </a:path>
            </a:pathLst>
          </a:custGeom>
          <a:solidFill>
            <a:srgbClr val="000000"/>
          </a:solidFill>
        </p:spPr>
        <p:txBody>
          <a:bodyPr wrap="square" lIns="0" tIns="0" rIns="0" bIns="0" rtlCol="0"/>
          <a:lstStyle/>
          <a:p>
            <a:endParaRPr/>
          </a:p>
        </p:txBody>
      </p:sp>
      <p:sp>
        <p:nvSpPr>
          <p:cNvPr id="69" name="object 69"/>
          <p:cNvSpPr/>
          <p:nvPr/>
        </p:nvSpPr>
        <p:spPr>
          <a:xfrm>
            <a:off x="4454283" y="2507995"/>
            <a:ext cx="105410" cy="90805"/>
          </a:xfrm>
          <a:custGeom>
            <a:avLst/>
            <a:gdLst/>
            <a:ahLst/>
            <a:cxnLst/>
            <a:rect l="l" t="t" r="r" b="b"/>
            <a:pathLst>
              <a:path w="105410" h="90805">
                <a:moveTo>
                  <a:pt x="52577" y="90678"/>
                </a:moveTo>
                <a:lnTo>
                  <a:pt x="105156" y="0"/>
                </a:lnTo>
                <a:lnTo>
                  <a:pt x="0" y="0"/>
                </a:lnTo>
                <a:lnTo>
                  <a:pt x="52577" y="90678"/>
                </a:lnTo>
                <a:close/>
              </a:path>
            </a:pathLst>
          </a:custGeom>
          <a:ln w="9525">
            <a:solidFill>
              <a:srgbClr val="000000"/>
            </a:solidFill>
          </a:ln>
        </p:spPr>
        <p:txBody>
          <a:bodyPr wrap="square" lIns="0" tIns="0" rIns="0" bIns="0" rtlCol="0"/>
          <a:lstStyle/>
          <a:p>
            <a:endParaRPr/>
          </a:p>
        </p:txBody>
      </p:sp>
      <p:sp>
        <p:nvSpPr>
          <p:cNvPr id="70" name="object 70"/>
          <p:cNvSpPr/>
          <p:nvPr/>
        </p:nvSpPr>
        <p:spPr>
          <a:xfrm>
            <a:off x="4559439" y="2507995"/>
            <a:ext cx="104775" cy="90805"/>
          </a:xfrm>
          <a:custGeom>
            <a:avLst/>
            <a:gdLst/>
            <a:ahLst/>
            <a:cxnLst/>
            <a:rect l="l" t="t" r="r" b="b"/>
            <a:pathLst>
              <a:path w="104775" h="90805">
                <a:moveTo>
                  <a:pt x="104393" y="0"/>
                </a:moveTo>
                <a:lnTo>
                  <a:pt x="0" y="0"/>
                </a:lnTo>
                <a:lnTo>
                  <a:pt x="52577" y="90678"/>
                </a:lnTo>
                <a:lnTo>
                  <a:pt x="104393" y="0"/>
                </a:lnTo>
                <a:close/>
              </a:path>
            </a:pathLst>
          </a:custGeom>
          <a:solidFill>
            <a:srgbClr val="000000"/>
          </a:solidFill>
        </p:spPr>
        <p:txBody>
          <a:bodyPr wrap="square" lIns="0" tIns="0" rIns="0" bIns="0" rtlCol="0"/>
          <a:lstStyle/>
          <a:p>
            <a:endParaRPr/>
          </a:p>
        </p:txBody>
      </p:sp>
      <p:sp>
        <p:nvSpPr>
          <p:cNvPr id="71" name="object 71"/>
          <p:cNvSpPr/>
          <p:nvPr/>
        </p:nvSpPr>
        <p:spPr>
          <a:xfrm>
            <a:off x="4559439" y="2507995"/>
            <a:ext cx="104775" cy="90805"/>
          </a:xfrm>
          <a:custGeom>
            <a:avLst/>
            <a:gdLst/>
            <a:ahLst/>
            <a:cxnLst/>
            <a:rect l="l" t="t" r="r" b="b"/>
            <a:pathLst>
              <a:path w="104775" h="90805">
                <a:moveTo>
                  <a:pt x="52577" y="90678"/>
                </a:moveTo>
                <a:lnTo>
                  <a:pt x="104393" y="0"/>
                </a:lnTo>
                <a:lnTo>
                  <a:pt x="0" y="0"/>
                </a:lnTo>
                <a:lnTo>
                  <a:pt x="52577" y="90678"/>
                </a:lnTo>
                <a:close/>
              </a:path>
            </a:pathLst>
          </a:custGeom>
          <a:ln w="9525">
            <a:solidFill>
              <a:srgbClr val="000000"/>
            </a:solidFill>
          </a:ln>
        </p:spPr>
        <p:txBody>
          <a:bodyPr wrap="square" lIns="0" tIns="0" rIns="0" bIns="0" rtlCol="0"/>
          <a:lstStyle/>
          <a:p>
            <a:endParaRPr/>
          </a:p>
        </p:txBody>
      </p:sp>
      <p:sp>
        <p:nvSpPr>
          <p:cNvPr id="72" name="object 72"/>
          <p:cNvSpPr/>
          <p:nvPr/>
        </p:nvSpPr>
        <p:spPr>
          <a:xfrm>
            <a:off x="4682883" y="2507995"/>
            <a:ext cx="105410" cy="90805"/>
          </a:xfrm>
          <a:custGeom>
            <a:avLst/>
            <a:gdLst/>
            <a:ahLst/>
            <a:cxnLst/>
            <a:rect l="l" t="t" r="r" b="b"/>
            <a:pathLst>
              <a:path w="105410" h="90805">
                <a:moveTo>
                  <a:pt x="105156" y="0"/>
                </a:moveTo>
                <a:lnTo>
                  <a:pt x="0" y="0"/>
                </a:lnTo>
                <a:lnTo>
                  <a:pt x="52577" y="90678"/>
                </a:lnTo>
                <a:lnTo>
                  <a:pt x="105156" y="0"/>
                </a:lnTo>
                <a:close/>
              </a:path>
            </a:pathLst>
          </a:custGeom>
          <a:solidFill>
            <a:srgbClr val="000000"/>
          </a:solidFill>
        </p:spPr>
        <p:txBody>
          <a:bodyPr wrap="square" lIns="0" tIns="0" rIns="0" bIns="0" rtlCol="0"/>
          <a:lstStyle/>
          <a:p>
            <a:endParaRPr/>
          </a:p>
        </p:txBody>
      </p:sp>
      <p:sp>
        <p:nvSpPr>
          <p:cNvPr id="73" name="object 73"/>
          <p:cNvSpPr/>
          <p:nvPr/>
        </p:nvSpPr>
        <p:spPr>
          <a:xfrm>
            <a:off x="4682883" y="2507995"/>
            <a:ext cx="105410" cy="90805"/>
          </a:xfrm>
          <a:custGeom>
            <a:avLst/>
            <a:gdLst/>
            <a:ahLst/>
            <a:cxnLst/>
            <a:rect l="l" t="t" r="r" b="b"/>
            <a:pathLst>
              <a:path w="105410" h="90805">
                <a:moveTo>
                  <a:pt x="52577" y="90678"/>
                </a:moveTo>
                <a:lnTo>
                  <a:pt x="105156" y="0"/>
                </a:lnTo>
                <a:lnTo>
                  <a:pt x="0" y="0"/>
                </a:lnTo>
                <a:lnTo>
                  <a:pt x="52577" y="90678"/>
                </a:lnTo>
                <a:close/>
              </a:path>
            </a:pathLst>
          </a:custGeom>
          <a:ln w="9525">
            <a:solidFill>
              <a:srgbClr val="000000"/>
            </a:solidFill>
          </a:ln>
        </p:spPr>
        <p:txBody>
          <a:bodyPr wrap="square" lIns="0" tIns="0" rIns="0" bIns="0" rtlCol="0"/>
          <a:lstStyle/>
          <a:p>
            <a:endParaRPr/>
          </a:p>
        </p:txBody>
      </p:sp>
      <p:sp>
        <p:nvSpPr>
          <p:cNvPr id="74" name="object 74"/>
          <p:cNvSpPr/>
          <p:nvPr/>
        </p:nvSpPr>
        <p:spPr>
          <a:xfrm>
            <a:off x="4788039" y="2507995"/>
            <a:ext cx="104775" cy="90805"/>
          </a:xfrm>
          <a:custGeom>
            <a:avLst/>
            <a:gdLst/>
            <a:ahLst/>
            <a:cxnLst/>
            <a:rect l="l" t="t" r="r" b="b"/>
            <a:pathLst>
              <a:path w="104775" h="90805">
                <a:moveTo>
                  <a:pt x="104393" y="0"/>
                </a:moveTo>
                <a:lnTo>
                  <a:pt x="0" y="0"/>
                </a:lnTo>
                <a:lnTo>
                  <a:pt x="52577" y="90678"/>
                </a:lnTo>
                <a:lnTo>
                  <a:pt x="104393" y="0"/>
                </a:lnTo>
                <a:close/>
              </a:path>
            </a:pathLst>
          </a:custGeom>
          <a:solidFill>
            <a:srgbClr val="000000"/>
          </a:solidFill>
        </p:spPr>
        <p:txBody>
          <a:bodyPr wrap="square" lIns="0" tIns="0" rIns="0" bIns="0" rtlCol="0"/>
          <a:lstStyle/>
          <a:p>
            <a:endParaRPr/>
          </a:p>
        </p:txBody>
      </p:sp>
      <p:sp>
        <p:nvSpPr>
          <p:cNvPr id="75" name="object 75"/>
          <p:cNvSpPr/>
          <p:nvPr/>
        </p:nvSpPr>
        <p:spPr>
          <a:xfrm>
            <a:off x="4788039" y="2507995"/>
            <a:ext cx="104775" cy="90805"/>
          </a:xfrm>
          <a:custGeom>
            <a:avLst/>
            <a:gdLst/>
            <a:ahLst/>
            <a:cxnLst/>
            <a:rect l="l" t="t" r="r" b="b"/>
            <a:pathLst>
              <a:path w="104775" h="90805">
                <a:moveTo>
                  <a:pt x="52577" y="90678"/>
                </a:moveTo>
                <a:lnTo>
                  <a:pt x="104393" y="0"/>
                </a:lnTo>
                <a:lnTo>
                  <a:pt x="0" y="0"/>
                </a:lnTo>
                <a:lnTo>
                  <a:pt x="52577" y="90678"/>
                </a:lnTo>
                <a:close/>
              </a:path>
            </a:pathLst>
          </a:custGeom>
          <a:ln w="9525">
            <a:solidFill>
              <a:srgbClr val="000000"/>
            </a:solidFill>
          </a:ln>
        </p:spPr>
        <p:txBody>
          <a:bodyPr wrap="square" lIns="0" tIns="0" rIns="0" bIns="0" rtlCol="0"/>
          <a:lstStyle/>
          <a:p>
            <a:endParaRPr/>
          </a:p>
        </p:txBody>
      </p:sp>
      <p:sp>
        <p:nvSpPr>
          <p:cNvPr id="76" name="object 76"/>
          <p:cNvSpPr/>
          <p:nvPr/>
        </p:nvSpPr>
        <p:spPr>
          <a:xfrm>
            <a:off x="4911483" y="2507995"/>
            <a:ext cx="105410" cy="90805"/>
          </a:xfrm>
          <a:custGeom>
            <a:avLst/>
            <a:gdLst/>
            <a:ahLst/>
            <a:cxnLst/>
            <a:rect l="l" t="t" r="r" b="b"/>
            <a:pathLst>
              <a:path w="105410" h="90805">
                <a:moveTo>
                  <a:pt x="105156" y="0"/>
                </a:moveTo>
                <a:lnTo>
                  <a:pt x="0" y="0"/>
                </a:lnTo>
                <a:lnTo>
                  <a:pt x="52577" y="90678"/>
                </a:lnTo>
                <a:lnTo>
                  <a:pt x="105156" y="0"/>
                </a:lnTo>
                <a:close/>
              </a:path>
            </a:pathLst>
          </a:custGeom>
          <a:solidFill>
            <a:srgbClr val="000000"/>
          </a:solidFill>
        </p:spPr>
        <p:txBody>
          <a:bodyPr wrap="square" lIns="0" tIns="0" rIns="0" bIns="0" rtlCol="0"/>
          <a:lstStyle/>
          <a:p>
            <a:endParaRPr/>
          </a:p>
        </p:txBody>
      </p:sp>
      <p:sp>
        <p:nvSpPr>
          <p:cNvPr id="77" name="object 77"/>
          <p:cNvSpPr/>
          <p:nvPr/>
        </p:nvSpPr>
        <p:spPr>
          <a:xfrm>
            <a:off x="4911483" y="2507995"/>
            <a:ext cx="105410" cy="90805"/>
          </a:xfrm>
          <a:custGeom>
            <a:avLst/>
            <a:gdLst/>
            <a:ahLst/>
            <a:cxnLst/>
            <a:rect l="l" t="t" r="r" b="b"/>
            <a:pathLst>
              <a:path w="105410" h="90805">
                <a:moveTo>
                  <a:pt x="52577" y="90678"/>
                </a:moveTo>
                <a:lnTo>
                  <a:pt x="105156" y="0"/>
                </a:lnTo>
                <a:lnTo>
                  <a:pt x="0" y="0"/>
                </a:lnTo>
                <a:lnTo>
                  <a:pt x="52577" y="90678"/>
                </a:lnTo>
                <a:close/>
              </a:path>
            </a:pathLst>
          </a:custGeom>
          <a:ln w="9525">
            <a:solidFill>
              <a:srgbClr val="000000"/>
            </a:solidFill>
          </a:ln>
        </p:spPr>
        <p:txBody>
          <a:bodyPr wrap="square" lIns="0" tIns="0" rIns="0" bIns="0" rtlCol="0"/>
          <a:lstStyle/>
          <a:p>
            <a:endParaRPr/>
          </a:p>
        </p:txBody>
      </p:sp>
      <p:sp>
        <p:nvSpPr>
          <p:cNvPr id="78" name="object 78"/>
          <p:cNvSpPr/>
          <p:nvPr/>
        </p:nvSpPr>
        <p:spPr>
          <a:xfrm>
            <a:off x="5016639" y="2507995"/>
            <a:ext cx="104775" cy="90805"/>
          </a:xfrm>
          <a:custGeom>
            <a:avLst/>
            <a:gdLst/>
            <a:ahLst/>
            <a:cxnLst/>
            <a:rect l="l" t="t" r="r" b="b"/>
            <a:pathLst>
              <a:path w="104775" h="90805">
                <a:moveTo>
                  <a:pt x="104393" y="0"/>
                </a:moveTo>
                <a:lnTo>
                  <a:pt x="0" y="0"/>
                </a:lnTo>
                <a:lnTo>
                  <a:pt x="52577" y="90678"/>
                </a:lnTo>
                <a:lnTo>
                  <a:pt x="104393" y="0"/>
                </a:lnTo>
                <a:close/>
              </a:path>
            </a:pathLst>
          </a:custGeom>
          <a:solidFill>
            <a:srgbClr val="000000"/>
          </a:solidFill>
        </p:spPr>
        <p:txBody>
          <a:bodyPr wrap="square" lIns="0" tIns="0" rIns="0" bIns="0" rtlCol="0"/>
          <a:lstStyle/>
          <a:p>
            <a:endParaRPr/>
          </a:p>
        </p:txBody>
      </p:sp>
      <p:sp>
        <p:nvSpPr>
          <p:cNvPr id="79" name="object 79"/>
          <p:cNvSpPr/>
          <p:nvPr/>
        </p:nvSpPr>
        <p:spPr>
          <a:xfrm>
            <a:off x="5016639" y="2507995"/>
            <a:ext cx="104775" cy="90805"/>
          </a:xfrm>
          <a:custGeom>
            <a:avLst/>
            <a:gdLst/>
            <a:ahLst/>
            <a:cxnLst/>
            <a:rect l="l" t="t" r="r" b="b"/>
            <a:pathLst>
              <a:path w="104775" h="90805">
                <a:moveTo>
                  <a:pt x="52577" y="90678"/>
                </a:moveTo>
                <a:lnTo>
                  <a:pt x="104393" y="0"/>
                </a:lnTo>
                <a:lnTo>
                  <a:pt x="0" y="0"/>
                </a:lnTo>
                <a:lnTo>
                  <a:pt x="52577" y="90678"/>
                </a:lnTo>
                <a:close/>
              </a:path>
            </a:pathLst>
          </a:custGeom>
          <a:ln w="9525">
            <a:solidFill>
              <a:srgbClr val="000000"/>
            </a:solidFill>
          </a:ln>
        </p:spPr>
        <p:txBody>
          <a:bodyPr wrap="square" lIns="0" tIns="0" rIns="0" bIns="0" rtlCol="0"/>
          <a:lstStyle/>
          <a:p>
            <a:endParaRPr/>
          </a:p>
        </p:txBody>
      </p:sp>
      <p:sp>
        <p:nvSpPr>
          <p:cNvPr id="80" name="object 80"/>
          <p:cNvSpPr/>
          <p:nvPr/>
        </p:nvSpPr>
        <p:spPr>
          <a:xfrm>
            <a:off x="5140083" y="2507995"/>
            <a:ext cx="105410" cy="90805"/>
          </a:xfrm>
          <a:custGeom>
            <a:avLst/>
            <a:gdLst/>
            <a:ahLst/>
            <a:cxnLst/>
            <a:rect l="l" t="t" r="r" b="b"/>
            <a:pathLst>
              <a:path w="105410" h="90805">
                <a:moveTo>
                  <a:pt x="105156" y="0"/>
                </a:moveTo>
                <a:lnTo>
                  <a:pt x="0" y="0"/>
                </a:lnTo>
                <a:lnTo>
                  <a:pt x="52577" y="90678"/>
                </a:lnTo>
                <a:lnTo>
                  <a:pt x="105156" y="0"/>
                </a:lnTo>
                <a:close/>
              </a:path>
            </a:pathLst>
          </a:custGeom>
          <a:solidFill>
            <a:srgbClr val="000000"/>
          </a:solidFill>
        </p:spPr>
        <p:txBody>
          <a:bodyPr wrap="square" lIns="0" tIns="0" rIns="0" bIns="0" rtlCol="0"/>
          <a:lstStyle/>
          <a:p>
            <a:endParaRPr/>
          </a:p>
        </p:txBody>
      </p:sp>
      <p:sp>
        <p:nvSpPr>
          <p:cNvPr id="81" name="object 81"/>
          <p:cNvSpPr/>
          <p:nvPr/>
        </p:nvSpPr>
        <p:spPr>
          <a:xfrm>
            <a:off x="5140083" y="2507995"/>
            <a:ext cx="105410" cy="90805"/>
          </a:xfrm>
          <a:custGeom>
            <a:avLst/>
            <a:gdLst/>
            <a:ahLst/>
            <a:cxnLst/>
            <a:rect l="l" t="t" r="r" b="b"/>
            <a:pathLst>
              <a:path w="105410" h="90805">
                <a:moveTo>
                  <a:pt x="52577" y="90678"/>
                </a:moveTo>
                <a:lnTo>
                  <a:pt x="105156" y="0"/>
                </a:lnTo>
                <a:lnTo>
                  <a:pt x="0" y="0"/>
                </a:lnTo>
                <a:lnTo>
                  <a:pt x="52577" y="90678"/>
                </a:lnTo>
                <a:close/>
              </a:path>
            </a:pathLst>
          </a:custGeom>
          <a:ln w="9525">
            <a:solidFill>
              <a:srgbClr val="000000"/>
            </a:solidFill>
          </a:ln>
        </p:spPr>
        <p:txBody>
          <a:bodyPr wrap="square" lIns="0" tIns="0" rIns="0" bIns="0" rtlCol="0"/>
          <a:lstStyle/>
          <a:p>
            <a:endParaRPr/>
          </a:p>
        </p:txBody>
      </p:sp>
      <p:sp>
        <p:nvSpPr>
          <p:cNvPr id="82" name="object 82"/>
          <p:cNvSpPr/>
          <p:nvPr/>
        </p:nvSpPr>
        <p:spPr>
          <a:xfrm>
            <a:off x="5245239" y="2507995"/>
            <a:ext cx="104775" cy="90805"/>
          </a:xfrm>
          <a:custGeom>
            <a:avLst/>
            <a:gdLst/>
            <a:ahLst/>
            <a:cxnLst/>
            <a:rect l="l" t="t" r="r" b="b"/>
            <a:pathLst>
              <a:path w="104775" h="90805">
                <a:moveTo>
                  <a:pt x="104393" y="0"/>
                </a:moveTo>
                <a:lnTo>
                  <a:pt x="0" y="0"/>
                </a:lnTo>
                <a:lnTo>
                  <a:pt x="52577" y="90678"/>
                </a:lnTo>
                <a:lnTo>
                  <a:pt x="104393" y="0"/>
                </a:lnTo>
                <a:close/>
              </a:path>
            </a:pathLst>
          </a:custGeom>
          <a:solidFill>
            <a:srgbClr val="000000"/>
          </a:solidFill>
        </p:spPr>
        <p:txBody>
          <a:bodyPr wrap="square" lIns="0" tIns="0" rIns="0" bIns="0" rtlCol="0"/>
          <a:lstStyle/>
          <a:p>
            <a:endParaRPr/>
          </a:p>
        </p:txBody>
      </p:sp>
      <p:sp>
        <p:nvSpPr>
          <p:cNvPr id="83" name="object 83"/>
          <p:cNvSpPr/>
          <p:nvPr/>
        </p:nvSpPr>
        <p:spPr>
          <a:xfrm>
            <a:off x="5245239" y="2507995"/>
            <a:ext cx="104775" cy="90805"/>
          </a:xfrm>
          <a:custGeom>
            <a:avLst/>
            <a:gdLst/>
            <a:ahLst/>
            <a:cxnLst/>
            <a:rect l="l" t="t" r="r" b="b"/>
            <a:pathLst>
              <a:path w="104775" h="90805">
                <a:moveTo>
                  <a:pt x="52577" y="90678"/>
                </a:moveTo>
                <a:lnTo>
                  <a:pt x="104393" y="0"/>
                </a:lnTo>
                <a:lnTo>
                  <a:pt x="0" y="0"/>
                </a:lnTo>
                <a:lnTo>
                  <a:pt x="52577" y="90678"/>
                </a:lnTo>
                <a:close/>
              </a:path>
            </a:pathLst>
          </a:custGeom>
          <a:ln w="9525">
            <a:solidFill>
              <a:srgbClr val="000000"/>
            </a:solidFill>
          </a:ln>
        </p:spPr>
        <p:txBody>
          <a:bodyPr wrap="square" lIns="0" tIns="0" rIns="0" bIns="0" rtlCol="0"/>
          <a:lstStyle/>
          <a:p>
            <a:endParaRPr/>
          </a:p>
        </p:txBody>
      </p:sp>
      <p:sp>
        <p:nvSpPr>
          <p:cNvPr id="84" name="object 84"/>
          <p:cNvSpPr/>
          <p:nvPr/>
        </p:nvSpPr>
        <p:spPr>
          <a:xfrm>
            <a:off x="5368683" y="2507995"/>
            <a:ext cx="105410" cy="90805"/>
          </a:xfrm>
          <a:custGeom>
            <a:avLst/>
            <a:gdLst/>
            <a:ahLst/>
            <a:cxnLst/>
            <a:rect l="l" t="t" r="r" b="b"/>
            <a:pathLst>
              <a:path w="105410" h="90805">
                <a:moveTo>
                  <a:pt x="105143" y="0"/>
                </a:moveTo>
                <a:lnTo>
                  <a:pt x="0" y="0"/>
                </a:lnTo>
                <a:lnTo>
                  <a:pt x="52577" y="90678"/>
                </a:lnTo>
                <a:lnTo>
                  <a:pt x="105143" y="0"/>
                </a:lnTo>
                <a:close/>
              </a:path>
            </a:pathLst>
          </a:custGeom>
          <a:solidFill>
            <a:srgbClr val="000000"/>
          </a:solidFill>
        </p:spPr>
        <p:txBody>
          <a:bodyPr wrap="square" lIns="0" tIns="0" rIns="0" bIns="0" rtlCol="0"/>
          <a:lstStyle/>
          <a:p>
            <a:endParaRPr/>
          </a:p>
        </p:txBody>
      </p:sp>
      <p:sp>
        <p:nvSpPr>
          <p:cNvPr id="85" name="object 85"/>
          <p:cNvSpPr/>
          <p:nvPr/>
        </p:nvSpPr>
        <p:spPr>
          <a:xfrm>
            <a:off x="5368683" y="2507995"/>
            <a:ext cx="105410" cy="90805"/>
          </a:xfrm>
          <a:custGeom>
            <a:avLst/>
            <a:gdLst/>
            <a:ahLst/>
            <a:cxnLst/>
            <a:rect l="l" t="t" r="r" b="b"/>
            <a:pathLst>
              <a:path w="105410" h="90805">
                <a:moveTo>
                  <a:pt x="52577" y="90678"/>
                </a:moveTo>
                <a:lnTo>
                  <a:pt x="105143" y="0"/>
                </a:lnTo>
                <a:lnTo>
                  <a:pt x="0" y="0"/>
                </a:lnTo>
                <a:lnTo>
                  <a:pt x="52577" y="90678"/>
                </a:lnTo>
                <a:close/>
              </a:path>
            </a:pathLst>
          </a:custGeom>
          <a:ln w="9525">
            <a:solidFill>
              <a:srgbClr val="000000"/>
            </a:solidFill>
          </a:ln>
        </p:spPr>
        <p:txBody>
          <a:bodyPr wrap="square" lIns="0" tIns="0" rIns="0" bIns="0" rtlCol="0"/>
          <a:lstStyle/>
          <a:p>
            <a:endParaRPr/>
          </a:p>
        </p:txBody>
      </p:sp>
      <p:sp>
        <p:nvSpPr>
          <p:cNvPr id="86" name="object 86"/>
          <p:cNvSpPr/>
          <p:nvPr/>
        </p:nvSpPr>
        <p:spPr>
          <a:xfrm>
            <a:off x="5473827" y="2507995"/>
            <a:ext cx="104775" cy="90805"/>
          </a:xfrm>
          <a:custGeom>
            <a:avLst/>
            <a:gdLst/>
            <a:ahLst/>
            <a:cxnLst/>
            <a:rect l="l" t="t" r="r" b="b"/>
            <a:pathLst>
              <a:path w="104775" h="90805">
                <a:moveTo>
                  <a:pt x="104394" y="0"/>
                </a:moveTo>
                <a:lnTo>
                  <a:pt x="0" y="0"/>
                </a:lnTo>
                <a:lnTo>
                  <a:pt x="52590" y="90678"/>
                </a:lnTo>
                <a:lnTo>
                  <a:pt x="104394" y="0"/>
                </a:lnTo>
                <a:close/>
              </a:path>
            </a:pathLst>
          </a:custGeom>
          <a:solidFill>
            <a:srgbClr val="000000"/>
          </a:solidFill>
        </p:spPr>
        <p:txBody>
          <a:bodyPr wrap="square" lIns="0" tIns="0" rIns="0" bIns="0" rtlCol="0"/>
          <a:lstStyle/>
          <a:p>
            <a:endParaRPr/>
          </a:p>
        </p:txBody>
      </p:sp>
      <p:sp>
        <p:nvSpPr>
          <p:cNvPr id="87" name="object 87"/>
          <p:cNvSpPr/>
          <p:nvPr/>
        </p:nvSpPr>
        <p:spPr>
          <a:xfrm>
            <a:off x="5473827" y="2507995"/>
            <a:ext cx="104775" cy="90805"/>
          </a:xfrm>
          <a:custGeom>
            <a:avLst/>
            <a:gdLst/>
            <a:ahLst/>
            <a:cxnLst/>
            <a:rect l="l" t="t" r="r" b="b"/>
            <a:pathLst>
              <a:path w="104775" h="90805">
                <a:moveTo>
                  <a:pt x="52590" y="90678"/>
                </a:moveTo>
                <a:lnTo>
                  <a:pt x="104394" y="0"/>
                </a:lnTo>
                <a:lnTo>
                  <a:pt x="0" y="0"/>
                </a:lnTo>
                <a:lnTo>
                  <a:pt x="52590" y="90678"/>
                </a:lnTo>
                <a:close/>
              </a:path>
            </a:pathLst>
          </a:custGeom>
          <a:ln w="9525">
            <a:solidFill>
              <a:srgbClr val="000000"/>
            </a:solidFill>
          </a:ln>
        </p:spPr>
        <p:txBody>
          <a:bodyPr wrap="square" lIns="0" tIns="0" rIns="0" bIns="0" rtlCol="0"/>
          <a:lstStyle/>
          <a:p>
            <a:endParaRPr/>
          </a:p>
        </p:txBody>
      </p:sp>
      <p:sp>
        <p:nvSpPr>
          <p:cNvPr id="88" name="object 88"/>
          <p:cNvSpPr/>
          <p:nvPr/>
        </p:nvSpPr>
        <p:spPr>
          <a:xfrm>
            <a:off x="5597271" y="2507995"/>
            <a:ext cx="105410" cy="90805"/>
          </a:xfrm>
          <a:custGeom>
            <a:avLst/>
            <a:gdLst/>
            <a:ahLst/>
            <a:cxnLst/>
            <a:rect l="l" t="t" r="r" b="b"/>
            <a:pathLst>
              <a:path w="105410" h="90805">
                <a:moveTo>
                  <a:pt x="105155" y="0"/>
                </a:moveTo>
                <a:lnTo>
                  <a:pt x="0" y="0"/>
                </a:lnTo>
                <a:lnTo>
                  <a:pt x="52577" y="90678"/>
                </a:lnTo>
                <a:lnTo>
                  <a:pt x="105155" y="0"/>
                </a:lnTo>
                <a:close/>
              </a:path>
            </a:pathLst>
          </a:custGeom>
          <a:solidFill>
            <a:srgbClr val="000000"/>
          </a:solidFill>
        </p:spPr>
        <p:txBody>
          <a:bodyPr wrap="square" lIns="0" tIns="0" rIns="0" bIns="0" rtlCol="0"/>
          <a:lstStyle/>
          <a:p>
            <a:endParaRPr/>
          </a:p>
        </p:txBody>
      </p:sp>
      <p:sp>
        <p:nvSpPr>
          <p:cNvPr id="89" name="object 89"/>
          <p:cNvSpPr/>
          <p:nvPr/>
        </p:nvSpPr>
        <p:spPr>
          <a:xfrm>
            <a:off x="5597271" y="2507995"/>
            <a:ext cx="105410" cy="90805"/>
          </a:xfrm>
          <a:custGeom>
            <a:avLst/>
            <a:gdLst/>
            <a:ahLst/>
            <a:cxnLst/>
            <a:rect l="l" t="t" r="r" b="b"/>
            <a:pathLst>
              <a:path w="105410" h="90805">
                <a:moveTo>
                  <a:pt x="52577" y="90678"/>
                </a:moveTo>
                <a:lnTo>
                  <a:pt x="105155" y="0"/>
                </a:lnTo>
                <a:lnTo>
                  <a:pt x="0" y="0"/>
                </a:lnTo>
                <a:lnTo>
                  <a:pt x="52577" y="90678"/>
                </a:lnTo>
                <a:close/>
              </a:path>
            </a:pathLst>
          </a:custGeom>
          <a:ln w="9525">
            <a:solidFill>
              <a:srgbClr val="000000"/>
            </a:solidFill>
          </a:ln>
        </p:spPr>
        <p:txBody>
          <a:bodyPr wrap="square" lIns="0" tIns="0" rIns="0" bIns="0" rtlCol="0"/>
          <a:lstStyle/>
          <a:p>
            <a:endParaRPr/>
          </a:p>
        </p:txBody>
      </p:sp>
      <p:sp>
        <p:nvSpPr>
          <p:cNvPr id="90" name="object 90"/>
          <p:cNvSpPr/>
          <p:nvPr/>
        </p:nvSpPr>
        <p:spPr>
          <a:xfrm>
            <a:off x="5702427" y="2507995"/>
            <a:ext cx="104775" cy="90805"/>
          </a:xfrm>
          <a:custGeom>
            <a:avLst/>
            <a:gdLst/>
            <a:ahLst/>
            <a:cxnLst/>
            <a:rect l="l" t="t" r="r" b="b"/>
            <a:pathLst>
              <a:path w="104775" h="90805">
                <a:moveTo>
                  <a:pt x="104394" y="0"/>
                </a:moveTo>
                <a:lnTo>
                  <a:pt x="0" y="0"/>
                </a:lnTo>
                <a:lnTo>
                  <a:pt x="52590" y="90678"/>
                </a:lnTo>
                <a:lnTo>
                  <a:pt x="104394" y="0"/>
                </a:lnTo>
                <a:close/>
              </a:path>
            </a:pathLst>
          </a:custGeom>
          <a:solidFill>
            <a:srgbClr val="000000"/>
          </a:solidFill>
        </p:spPr>
        <p:txBody>
          <a:bodyPr wrap="square" lIns="0" tIns="0" rIns="0" bIns="0" rtlCol="0"/>
          <a:lstStyle/>
          <a:p>
            <a:endParaRPr/>
          </a:p>
        </p:txBody>
      </p:sp>
      <p:sp>
        <p:nvSpPr>
          <p:cNvPr id="91" name="object 91"/>
          <p:cNvSpPr/>
          <p:nvPr/>
        </p:nvSpPr>
        <p:spPr>
          <a:xfrm>
            <a:off x="5702427" y="2507995"/>
            <a:ext cx="104775" cy="90805"/>
          </a:xfrm>
          <a:custGeom>
            <a:avLst/>
            <a:gdLst/>
            <a:ahLst/>
            <a:cxnLst/>
            <a:rect l="l" t="t" r="r" b="b"/>
            <a:pathLst>
              <a:path w="104775" h="90805">
                <a:moveTo>
                  <a:pt x="52590" y="90678"/>
                </a:moveTo>
                <a:lnTo>
                  <a:pt x="104394" y="0"/>
                </a:lnTo>
                <a:lnTo>
                  <a:pt x="0" y="0"/>
                </a:lnTo>
                <a:lnTo>
                  <a:pt x="52590" y="90678"/>
                </a:lnTo>
                <a:close/>
              </a:path>
            </a:pathLst>
          </a:custGeom>
          <a:ln w="9525">
            <a:solidFill>
              <a:srgbClr val="000000"/>
            </a:solidFill>
          </a:ln>
        </p:spPr>
        <p:txBody>
          <a:bodyPr wrap="square" lIns="0" tIns="0" rIns="0" bIns="0" rtlCol="0"/>
          <a:lstStyle/>
          <a:p>
            <a:endParaRPr/>
          </a:p>
        </p:txBody>
      </p:sp>
      <p:sp>
        <p:nvSpPr>
          <p:cNvPr id="92" name="object 92"/>
          <p:cNvSpPr/>
          <p:nvPr/>
        </p:nvSpPr>
        <p:spPr>
          <a:xfrm>
            <a:off x="5825871" y="2507995"/>
            <a:ext cx="105410" cy="90805"/>
          </a:xfrm>
          <a:custGeom>
            <a:avLst/>
            <a:gdLst/>
            <a:ahLst/>
            <a:cxnLst/>
            <a:rect l="l" t="t" r="r" b="b"/>
            <a:pathLst>
              <a:path w="105410" h="90805">
                <a:moveTo>
                  <a:pt x="105155" y="0"/>
                </a:moveTo>
                <a:lnTo>
                  <a:pt x="0" y="0"/>
                </a:lnTo>
                <a:lnTo>
                  <a:pt x="52577" y="90678"/>
                </a:lnTo>
                <a:lnTo>
                  <a:pt x="105155" y="0"/>
                </a:lnTo>
                <a:close/>
              </a:path>
            </a:pathLst>
          </a:custGeom>
          <a:solidFill>
            <a:srgbClr val="000000"/>
          </a:solidFill>
        </p:spPr>
        <p:txBody>
          <a:bodyPr wrap="square" lIns="0" tIns="0" rIns="0" bIns="0" rtlCol="0"/>
          <a:lstStyle/>
          <a:p>
            <a:endParaRPr/>
          </a:p>
        </p:txBody>
      </p:sp>
      <p:sp>
        <p:nvSpPr>
          <p:cNvPr id="93" name="object 93"/>
          <p:cNvSpPr/>
          <p:nvPr/>
        </p:nvSpPr>
        <p:spPr>
          <a:xfrm>
            <a:off x="5825871" y="2507995"/>
            <a:ext cx="105410" cy="90805"/>
          </a:xfrm>
          <a:custGeom>
            <a:avLst/>
            <a:gdLst/>
            <a:ahLst/>
            <a:cxnLst/>
            <a:rect l="l" t="t" r="r" b="b"/>
            <a:pathLst>
              <a:path w="105410" h="90805">
                <a:moveTo>
                  <a:pt x="52577" y="90678"/>
                </a:moveTo>
                <a:lnTo>
                  <a:pt x="105155" y="0"/>
                </a:lnTo>
                <a:lnTo>
                  <a:pt x="0" y="0"/>
                </a:lnTo>
                <a:lnTo>
                  <a:pt x="52577" y="90678"/>
                </a:lnTo>
                <a:close/>
              </a:path>
            </a:pathLst>
          </a:custGeom>
          <a:ln w="9525">
            <a:solidFill>
              <a:srgbClr val="000000"/>
            </a:solidFill>
          </a:ln>
        </p:spPr>
        <p:txBody>
          <a:bodyPr wrap="square" lIns="0" tIns="0" rIns="0" bIns="0" rtlCol="0"/>
          <a:lstStyle/>
          <a:p>
            <a:endParaRPr/>
          </a:p>
        </p:txBody>
      </p:sp>
      <p:sp>
        <p:nvSpPr>
          <p:cNvPr id="94" name="object 94"/>
          <p:cNvSpPr/>
          <p:nvPr/>
        </p:nvSpPr>
        <p:spPr>
          <a:xfrm>
            <a:off x="5931027" y="2507995"/>
            <a:ext cx="104775" cy="90805"/>
          </a:xfrm>
          <a:custGeom>
            <a:avLst/>
            <a:gdLst/>
            <a:ahLst/>
            <a:cxnLst/>
            <a:rect l="l" t="t" r="r" b="b"/>
            <a:pathLst>
              <a:path w="104775" h="90805">
                <a:moveTo>
                  <a:pt x="104394" y="0"/>
                </a:moveTo>
                <a:lnTo>
                  <a:pt x="0" y="0"/>
                </a:lnTo>
                <a:lnTo>
                  <a:pt x="52590" y="90678"/>
                </a:lnTo>
                <a:lnTo>
                  <a:pt x="104394" y="0"/>
                </a:lnTo>
                <a:close/>
              </a:path>
            </a:pathLst>
          </a:custGeom>
          <a:solidFill>
            <a:srgbClr val="000000"/>
          </a:solidFill>
        </p:spPr>
        <p:txBody>
          <a:bodyPr wrap="square" lIns="0" tIns="0" rIns="0" bIns="0" rtlCol="0"/>
          <a:lstStyle/>
          <a:p>
            <a:endParaRPr/>
          </a:p>
        </p:txBody>
      </p:sp>
      <p:sp>
        <p:nvSpPr>
          <p:cNvPr id="95" name="object 95"/>
          <p:cNvSpPr/>
          <p:nvPr/>
        </p:nvSpPr>
        <p:spPr>
          <a:xfrm>
            <a:off x="5931027" y="2507995"/>
            <a:ext cx="104775" cy="90805"/>
          </a:xfrm>
          <a:custGeom>
            <a:avLst/>
            <a:gdLst/>
            <a:ahLst/>
            <a:cxnLst/>
            <a:rect l="l" t="t" r="r" b="b"/>
            <a:pathLst>
              <a:path w="104775" h="90805">
                <a:moveTo>
                  <a:pt x="52590" y="90678"/>
                </a:moveTo>
                <a:lnTo>
                  <a:pt x="104394" y="0"/>
                </a:lnTo>
                <a:lnTo>
                  <a:pt x="0" y="0"/>
                </a:lnTo>
                <a:lnTo>
                  <a:pt x="52590" y="90678"/>
                </a:lnTo>
                <a:close/>
              </a:path>
            </a:pathLst>
          </a:custGeom>
          <a:ln w="9525">
            <a:solidFill>
              <a:srgbClr val="000000"/>
            </a:solidFill>
          </a:ln>
        </p:spPr>
        <p:txBody>
          <a:bodyPr wrap="square" lIns="0" tIns="0" rIns="0" bIns="0" rtlCol="0"/>
          <a:lstStyle/>
          <a:p>
            <a:endParaRPr/>
          </a:p>
        </p:txBody>
      </p:sp>
      <p:sp>
        <p:nvSpPr>
          <p:cNvPr id="96" name="object 96"/>
          <p:cNvSpPr/>
          <p:nvPr/>
        </p:nvSpPr>
        <p:spPr>
          <a:xfrm>
            <a:off x="6054471" y="2507995"/>
            <a:ext cx="105410" cy="90805"/>
          </a:xfrm>
          <a:custGeom>
            <a:avLst/>
            <a:gdLst/>
            <a:ahLst/>
            <a:cxnLst/>
            <a:rect l="l" t="t" r="r" b="b"/>
            <a:pathLst>
              <a:path w="105410" h="90805">
                <a:moveTo>
                  <a:pt x="105155" y="0"/>
                </a:moveTo>
                <a:lnTo>
                  <a:pt x="0" y="0"/>
                </a:lnTo>
                <a:lnTo>
                  <a:pt x="52577" y="90678"/>
                </a:lnTo>
                <a:lnTo>
                  <a:pt x="105155" y="0"/>
                </a:lnTo>
                <a:close/>
              </a:path>
            </a:pathLst>
          </a:custGeom>
          <a:solidFill>
            <a:srgbClr val="000000"/>
          </a:solidFill>
        </p:spPr>
        <p:txBody>
          <a:bodyPr wrap="square" lIns="0" tIns="0" rIns="0" bIns="0" rtlCol="0"/>
          <a:lstStyle/>
          <a:p>
            <a:endParaRPr/>
          </a:p>
        </p:txBody>
      </p:sp>
      <p:sp>
        <p:nvSpPr>
          <p:cNvPr id="97" name="object 97"/>
          <p:cNvSpPr/>
          <p:nvPr/>
        </p:nvSpPr>
        <p:spPr>
          <a:xfrm>
            <a:off x="6054471" y="2507995"/>
            <a:ext cx="105410" cy="90805"/>
          </a:xfrm>
          <a:custGeom>
            <a:avLst/>
            <a:gdLst/>
            <a:ahLst/>
            <a:cxnLst/>
            <a:rect l="l" t="t" r="r" b="b"/>
            <a:pathLst>
              <a:path w="105410" h="90805">
                <a:moveTo>
                  <a:pt x="52577" y="90678"/>
                </a:moveTo>
                <a:lnTo>
                  <a:pt x="105155" y="0"/>
                </a:lnTo>
                <a:lnTo>
                  <a:pt x="0" y="0"/>
                </a:lnTo>
                <a:lnTo>
                  <a:pt x="52577" y="90678"/>
                </a:lnTo>
                <a:close/>
              </a:path>
            </a:pathLst>
          </a:custGeom>
          <a:ln w="9525">
            <a:solidFill>
              <a:srgbClr val="000000"/>
            </a:solidFill>
          </a:ln>
        </p:spPr>
        <p:txBody>
          <a:bodyPr wrap="square" lIns="0" tIns="0" rIns="0" bIns="0" rtlCol="0"/>
          <a:lstStyle/>
          <a:p>
            <a:endParaRPr/>
          </a:p>
        </p:txBody>
      </p:sp>
      <p:sp>
        <p:nvSpPr>
          <p:cNvPr id="98" name="object 98"/>
          <p:cNvSpPr/>
          <p:nvPr/>
        </p:nvSpPr>
        <p:spPr>
          <a:xfrm>
            <a:off x="6159627" y="2507995"/>
            <a:ext cx="104775" cy="90805"/>
          </a:xfrm>
          <a:custGeom>
            <a:avLst/>
            <a:gdLst/>
            <a:ahLst/>
            <a:cxnLst/>
            <a:rect l="l" t="t" r="r" b="b"/>
            <a:pathLst>
              <a:path w="104775" h="90805">
                <a:moveTo>
                  <a:pt x="104394" y="0"/>
                </a:moveTo>
                <a:lnTo>
                  <a:pt x="0" y="0"/>
                </a:lnTo>
                <a:lnTo>
                  <a:pt x="52590" y="90678"/>
                </a:lnTo>
                <a:lnTo>
                  <a:pt x="104394" y="0"/>
                </a:lnTo>
                <a:close/>
              </a:path>
            </a:pathLst>
          </a:custGeom>
          <a:solidFill>
            <a:srgbClr val="000000"/>
          </a:solidFill>
        </p:spPr>
        <p:txBody>
          <a:bodyPr wrap="square" lIns="0" tIns="0" rIns="0" bIns="0" rtlCol="0"/>
          <a:lstStyle/>
          <a:p>
            <a:endParaRPr/>
          </a:p>
        </p:txBody>
      </p:sp>
      <p:sp>
        <p:nvSpPr>
          <p:cNvPr id="99" name="object 99"/>
          <p:cNvSpPr/>
          <p:nvPr/>
        </p:nvSpPr>
        <p:spPr>
          <a:xfrm>
            <a:off x="6159627" y="2507995"/>
            <a:ext cx="104775" cy="90805"/>
          </a:xfrm>
          <a:custGeom>
            <a:avLst/>
            <a:gdLst/>
            <a:ahLst/>
            <a:cxnLst/>
            <a:rect l="l" t="t" r="r" b="b"/>
            <a:pathLst>
              <a:path w="104775" h="90805">
                <a:moveTo>
                  <a:pt x="52590" y="90678"/>
                </a:moveTo>
                <a:lnTo>
                  <a:pt x="104394" y="0"/>
                </a:lnTo>
                <a:lnTo>
                  <a:pt x="0" y="0"/>
                </a:lnTo>
                <a:lnTo>
                  <a:pt x="52590" y="90678"/>
                </a:lnTo>
                <a:close/>
              </a:path>
            </a:pathLst>
          </a:custGeom>
          <a:ln w="9525">
            <a:solidFill>
              <a:srgbClr val="000000"/>
            </a:solidFill>
          </a:ln>
        </p:spPr>
        <p:txBody>
          <a:bodyPr wrap="square" lIns="0" tIns="0" rIns="0" bIns="0" rtlCol="0"/>
          <a:lstStyle/>
          <a:p>
            <a:endParaRPr/>
          </a:p>
        </p:txBody>
      </p:sp>
      <p:sp>
        <p:nvSpPr>
          <p:cNvPr id="100" name="object 100"/>
          <p:cNvSpPr/>
          <p:nvPr/>
        </p:nvSpPr>
        <p:spPr>
          <a:xfrm>
            <a:off x="6283071" y="2507995"/>
            <a:ext cx="105410" cy="90805"/>
          </a:xfrm>
          <a:custGeom>
            <a:avLst/>
            <a:gdLst/>
            <a:ahLst/>
            <a:cxnLst/>
            <a:rect l="l" t="t" r="r" b="b"/>
            <a:pathLst>
              <a:path w="105410" h="90805">
                <a:moveTo>
                  <a:pt x="105155" y="0"/>
                </a:moveTo>
                <a:lnTo>
                  <a:pt x="0" y="0"/>
                </a:lnTo>
                <a:lnTo>
                  <a:pt x="52577" y="90678"/>
                </a:lnTo>
                <a:lnTo>
                  <a:pt x="105155" y="0"/>
                </a:lnTo>
                <a:close/>
              </a:path>
            </a:pathLst>
          </a:custGeom>
          <a:solidFill>
            <a:srgbClr val="000000"/>
          </a:solidFill>
        </p:spPr>
        <p:txBody>
          <a:bodyPr wrap="square" lIns="0" tIns="0" rIns="0" bIns="0" rtlCol="0"/>
          <a:lstStyle/>
          <a:p>
            <a:endParaRPr/>
          </a:p>
        </p:txBody>
      </p:sp>
      <p:sp>
        <p:nvSpPr>
          <p:cNvPr id="101" name="object 101"/>
          <p:cNvSpPr/>
          <p:nvPr/>
        </p:nvSpPr>
        <p:spPr>
          <a:xfrm>
            <a:off x="6283071" y="2507995"/>
            <a:ext cx="105410" cy="90805"/>
          </a:xfrm>
          <a:custGeom>
            <a:avLst/>
            <a:gdLst/>
            <a:ahLst/>
            <a:cxnLst/>
            <a:rect l="l" t="t" r="r" b="b"/>
            <a:pathLst>
              <a:path w="105410" h="90805">
                <a:moveTo>
                  <a:pt x="52577" y="90678"/>
                </a:moveTo>
                <a:lnTo>
                  <a:pt x="105155" y="0"/>
                </a:lnTo>
                <a:lnTo>
                  <a:pt x="0" y="0"/>
                </a:lnTo>
                <a:lnTo>
                  <a:pt x="52577" y="90678"/>
                </a:lnTo>
                <a:close/>
              </a:path>
            </a:pathLst>
          </a:custGeom>
          <a:ln w="9525">
            <a:solidFill>
              <a:srgbClr val="000000"/>
            </a:solidFill>
          </a:ln>
        </p:spPr>
        <p:txBody>
          <a:bodyPr wrap="square" lIns="0" tIns="0" rIns="0" bIns="0" rtlCol="0"/>
          <a:lstStyle/>
          <a:p>
            <a:endParaRPr/>
          </a:p>
        </p:txBody>
      </p:sp>
      <p:sp>
        <p:nvSpPr>
          <p:cNvPr id="102" name="object 102"/>
          <p:cNvSpPr/>
          <p:nvPr/>
        </p:nvSpPr>
        <p:spPr>
          <a:xfrm>
            <a:off x="6388227" y="2507995"/>
            <a:ext cx="104775" cy="90805"/>
          </a:xfrm>
          <a:custGeom>
            <a:avLst/>
            <a:gdLst/>
            <a:ahLst/>
            <a:cxnLst/>
            <a:rect l="l" t="t" r="r" b="b"/>
            <a:pathLst>
              <a:path w="104775" h="90805">
                <a:moveTo>
                  <a:pt x="104394" y="0"/>
                </a:moveTo>
                <a:lnTo>
                  <a:pt x="0" y="0"/>
                </a:lnTo>
                <a:lnTo>
                  <a:pt x="52590" y="90678"/>
                </a:lnTo>
                <a:lnTo>
                  <a:pt x="104394" y="0"/>
                </a:lnTo>
                <a:close/>
              </a:path>
            </a:pathLst>
          </a:custGeom>
          <a:solidFill>
            <a:srgbClr val="000000"/>
          </a:solidFill>
        </p:spPr>
        <p:txBody>
          <a:bodyPr wrap="square" lIns="0" tIns="0" rIns="0" bIns="0" rtlCol="0"/>
          <a:lstStyle/>
          <a:p>
            <a:endParaRPr/>
          </a:p>
        </p:txBody>
      </p:sp>
      <p:sp>
        <p:nvSpPr>
          <p:cNvPr id="103" name="object 103"/>
          <p:cNvSpPr/>
          <p:nvPr/>
        </p:nvSpPr>
        <p:spPr>
          <a:xfrm>
            <a:off x="6388227" y="2507995"/>
            <a:ext cx="104775" cy="90805"/>
          </a:xfrm>
          <a:custGeom>
            <a:avLst/>
            <a:gdLst/>
            <a:ahLst/>
            <a:cxnLst/>
            <a:rect l="l" t="t" r="r" b="b"/>
            <a:pathLst>
              <a:path w="104775" h="90805">
                <a:moveTo>
                  <a:pt x="52590" y="90678"/>
                </a:moveTo>
                <a:lnTo>
                  <a:pt x="104394" y="0"/>
                </a:lnTo>
                <a:lnTo>
                  <a:pt x="0" y="0"/>
                </a:lnTo>
                <a:lnTo>
                  <a:pt x="52590" y="90678"/>
                </a:lnTo>
                <a:close/>
              </a:path>
            </a:pathLst>
          </a:custGeom>
          <a:ln w="9525">
            <a:solidFill>
              <a:srgbClr val="000000"/>
            </a:solidFill>
          </a:ln>
        </p:spPr>
        <p:txBody>
          <a:bodyPr wrap="square" lIns="0" tIns="0" rIns="0" bIns="0" rtlCol="0"/>
          <a:lstStyle/>
          <a:p>
            <a:endParaRPr/>
          </a:p>
        </p:txBody>
      </p:sp>
      <p:sp>
        <p:nvSpPr>
          <p:cNvPr id="104" name="object 104"/>
          <p:cNvSpPr/>
          <p:nvPr/>
        </p:nvSpPr>
        <p:spPr>
          <a:xfrm>
            <a:off x="6511670" y="2507995"/>
            <a:ext cx="105410" cy="90805"/>
          </a:xfrm>
          <a:custGeom>
            <a:avLst/>
            <a:gdLst/>
            <a:ahLst/>
            <a:cxnLst/>
            <a:rect l="l" t="t" r="r" b="b"/>
            <a:pathLst>
              <a:path w="105409" h="90805">
                <a:moveTo>
                  <a:pt x="105155" y="0"/>
                </a:moveTo>
                <a:lnTo>
                  <a:pt x="0" y="0"/>
                </a:lnTo>
                <a:lnTo>
                  <a:pt x="52577" y="90678"/>
                </a:lnTo>
                <a:lnTo>
                  <a:pt x="105155" y="0"/>
                </a:lnTo>
                <a:close/>
              </a:path>
            </a:pathLst>
          </a:custGeom>
          <a:solidFill>
            <a:srgbClr val="000000"/>
          </a:solidFill>
        </p:spPr>
        <p:txBody>
          <a:bodyPr wrap="square" lIns="0" tIns="0" rIns="0" bIns="0" rtlCol="0"/>
          <a:lstStyle/>
          <a:p>
            <a:endParaRPr/>
          </a:p>
        </p:txBody>
      </p:sp>
      <p:sp>
        <p:nvSpPr>
          <p:cNvPr id="105" name="object 105"/>
          <p:cNvSpPr/>
          <p:nvPr/>
        </p:nvSpPr>
        <p:spPr>
          <a:xfrm>
            <a:off x="6511670" y="2507995"/>
            <a:ext cx="105410" cy="90805"/>
          </a:xfrm>
          <a:custGeom>
            <a:avLst/>
            <a:gdLst/>
            <a:ahLst/>
            <a:cxnLst/>
            <a:rect l="l" t="t" r="r" b="b"/>
            <a:pathLst>
              <a:path w="105409" h="90805">
                <a:moveTo>
                  <a:pt x="52577" y="90678"/>
                </a:moveTo>
                <a:lnTo>
                  <a:pt x="105155" y="0"/>
                </a:lnTo>
                <a:lnTo>
                  <a:pt x="0" y="0"/>
                </a:lnTo>
                <a:lnTo>
                  <a:pt x="52577" y="90678"/>
                </a:lnTo>
                <a:close/>
              </a:path>
            </a:pathLst>
          </a:custGeom>
          <a:ln w="9525">
            <a:solidFill>
              <a:srgbClr val="000000"/>
            </a:solidFill>
          </a:ln>
        </p:spPr>
        <p:txBody>
          <a:bodyPr wrap="square" lIns="0" tIns="0" rIns="0" bIns="0" rtlCol="0"/>
          <a:lstStyle/>
          <a:p>
            <a:endParaRPr/>
          </a:p>
        </p:txBody>
      </p:sp>
      <p:sp>
        <p:nvSpPr>
          <p:cNvPr id="106" name="object 106"/>
          <p:cNvSpPr/>
          <p:nvPr/>
        </p:nvSpPr>
        <p:spPr>
          <a:xfrm>
            <a:off x="6616827" y="2507995"/>
            <a:ext cx="104775" cy="90805"/>
          </a:xfrm>
          <a:custGeom>
            <a:avLst/>
            <a:gdLst/>
            <a:ahLst/>
            <a:cxnLst/>
            <a:rect l="l" t="t" r="r" b="b"/>
            <a:pathLst>
              <a:path w="104775" h="90805">
                <a:moveTo>
                  <a:pt x="104394" y="0"/>
                </a:moveTo>
                <a:lnTo>
                  <a:pt x="0" y="0"/>
                </a:lnTo>
                <a:lnTo>
                  <a:pt x="52590" y="90678"/>
                </a:lnTo>
                <a:lnTo>
                  <a:pt x="104394" y="0"/>
                </a:lnTo>
                <a:close/>
              </a:path>
            </a:pathLst>
          </a:custGeom>
          <a:solidFill>
            <a:srgbClr val="000000"/>
          </a:solidFill>
        </p:spPr>
        <p:txBody>
          <a:bodyPr wrap="square" lIns="0" tIns="0" rIns="0" bIns="0" rtlCol="0"/>
          <a:lstStyle/>
          <a:p>
            <a:endParaRPr/>
          </a:p>
        </p:txBody>
      </p:sp>
      <p:sp>
        <p:nvSpPr>
          <p:cNvPr id="107" name="object 107"/>
          <p:cNvSpPr/>
          <p:nvPr/>
        </p:nvSpPr>
        <p:spPr>
          <a:xfrm>
            <a:off x="6616827" y="2507995"/>
            <a:ext cx="104775" cy="90805"/>
          </a:xfrm>
          <a:custGeom>
            <a:avLst/>
            <a:gdLst/>
            <a:ahLst/>
            <a:cxnLst/>
            <a:rect l="l" t="t" r="r" b="b"/>
            <a:pathLst>
              <a:path w="104775" h="90805">
                <a:moveTo>
                  <a:pt x="52590" y="90678"/>
                </a:moveTo>
                <a:lnTo>
                  <a:pt x="104394" y="0"/>
                </a:lnTo>
                <a:lnTo>
                  <a:pt x="0" y="0"/>
                </a:lnTo>
                <a:lnTo>
                  <a:pt x="52590" y="90678"/>
                </a:lnTo>
                <a:close/>
              </a:path>
            </a:pathLst>
          </a:custGeom>
          <a:ln w="9525">
            <a:solidFill>
              <a:srgbClr val="000000"/>
            </a:solidFill>
          </a:ln>
        </p:spPr>
        <p:txBody>
          <a:bodyPr wrap="square" lIns="0" tIns="0" rIns="0" bIns="0" rtlCol="0"/>
          <a:lstStyle/>
          <a:p>
            <a:endParaRPr/>
          </a:p>
        </p:txBody>
      </p:sp>
      <p:sp>
        <p:nvSpPr>
          <p:cNvPr id="108" name="object 108"/>
          <p:cNvSpPr/>
          <p:nvPr/>
        </p:nvSpPr>
        <p:spPr>
          <a:xfrm>
            <a:off x="6740270" y="2507995"/>
            <a:ext cx="105410" cy="90805"/>
          </a:xfrm>
          <a:custGeom>
            <a:avLst/>
            <a:gdLst/>
            <a:ahLst/>
            <a:cxnLst/>
            <a:rect l="l" t="t" r="r" b="b"/>
            <a:pathLst>
              <a:path w="105409" h="90805">
                <a:moveTo>
                  <a:pt x="105155" y="0"/>
                </a:moveTo>
                <a:lnTo>
                  <a:pt x="0" y="0"/>
                </a:lnTo>
                <a:lnTo>
                  <a:pt x="52577" y="90678"/>
                </a:lnTo>
                <a:lnTo>
                  <a:pt x="105155" y="0"/>
                </a:lnTo>
                <a:close/>
              </a:path>
            </a:pathLst>
          </a:custGeom>
          <a:solidFill>
            <a:srgbClr val="000000"/>
          </a:solidFill>
        </p:spPr>
        <p:txBody>
          <a:bodyPr wrap="square" lIns="0" tIns="0" rIns="0" bIns="0" rtlCol="0"/>
          <a:lstStyle/>
          <a:p>
            <a:endParaRPr/>
          </a:p>
        </p:txBody>
      </p:sp>
      <p:sp>
        <p:nvSpPr>
          <p:cNvPr id="109" name="object 109"/>
          <p:cNvSpPr/>
          <p:nvPr/>
        </p:nvSpPr>
        <p:spPr>
          <a:xfrm>
            <a:off x="6740270" y="2507995"/>
            <a:ext cx="105410" cy="90805"/>
          </a:xfrm>
          <a:custGeom>
            <a:avLst/>
            <a:gdLst/>
            <a:ahLst/>
            <a:cxnLst/>
            <a:rect l="l" t="t" r="r" b="b"/>
            <a:pathLst>
              <a:path w="105409" h="90805">
                <a:moveTo>
                  <a:pt x="52577" y="90678"/>
                </a:moveTo>
                <a:lnTo>
                  <a:pt x="105155" y="0"/>
                </a:lnTo>
                <a:lnTo>
                  <a:pt x="0" y="0"/>
                </a:lnTo>
                <a:lnTo>
                  <a:pt x="52577" y="90678"/>
                </a:lnTo>
                <a:close/>
              </a:path>
            </a:pathLst>
          </a:custGeom>
          <a:ln w="9525">
            <a:solidFill>
              <a:srgbClr val="000000"/>
            </a:solidFill>
          </a:ln>
        </p:spPr>
        <p:txBody>
          <a:bodyPr wrap="square" lIns="0" tIns="0" rIns="0" bIns="0" rtlCol="0"/>
          <a:lstStyle/>
          <a:p>
            <a:endParaRPr/>
          </a:p>
        </p:txBody>
      </p:sp>
      <p:sp>
        <p:nvSpPr>
          <p:cNvPr id="110" name="object 110"/>
          <p:cNvSpPr/>
          <p:nvPr/>
        </p:nvSpPr>
        <p:spPr>
          <a:xfrm>
            <a:off x="6845427" y="2507995"/>
            <a:ext cx="104775" cy="90805"/>
          </a:xfrm>
          <a:custGeom>
            <a:avLst/>
            <a:gdLst/>
            <a:ahLst/>
            <a:cxnLst/>
            <a:rect l="l" t="t" r="r" b="b"/>
            <a:pathLst>
              <a:path w="104775" h="90805">
                <a:moveTo>
                  <a:pt x="104394" y="0"/>
                </a:moveTo>
                <a:lnTo>
                  <a:pt x="0" y="0"/>
                </a:lnTo>
                <a:lnTo>
                  <a:pt x="52590" y="90678"/>
                </a:lnTo>
                <a:lnTo>
                  <a:pt x="104394" y="0"/>
                </a:lnTo>
                <a:close/>
              </a:path>
            </a:pathLst>
          </a:custGeom>
          <a:solidFill>
            <a:srgbClr val="000000"/>
          </a:solidFill>
        </p:spPr>
        <p:txBody>
          <a:bodyPr wrap="square" lIns="0" tIns="0" rIns="0" bIns="0" rtlCol="0"/>
          <a:lstStyle/>
          <a:p>
            <a:endParaRPr/>
          </a:p>
        </p:txBody>
      </p:sp>
      <p:sp>
        <p:nvSpPr>
          <p:cNvPr id="111" name="object 111"/>
          <p:cNvSpPr/>
          <p:nvPr/>
        </p:nvSpPr>
        <p:spPr>
          <a:xfrm>
            <a:off x="6845427" y="2507995"/>
            <a:ext cx="104775" cy="90805"/>
          </a:xfrm>
          <a:custGeom>
            <a:avLst/>
            <a:gdLst/>
            <a:ahLst/>
            <a:cxnLst/>
            <a:rect l="l" t="t" r="r" b="b"/>
            <a:pathLst>
              <a:path w="104775" h="90805">
                <a:moveTo>
                  <a:pt x="52590" y="90678"/>
                </a:moveTo>
                <a:lnTo>
                  <a:pt x="104394" y="0"/>
                </a:lnTo>
                <a:lnTo>
                  <a:pt x="0" y="0"/>
                </a:lnTo>
                <a:lnTo>
                  <a:pt x="52590" y="90678"/>
                </a:lnTo>
                <a:close/>
              </a:path>
            </a:pathLst>
          </a:custGeom>
          <a:ln w="9525">
            <a:solidFill>
              <a:srgbClr val="000000"/>
            </a:solidFill>
          </a:ln>
        </p:spPr>
        <p:txBody>
          <a:bodyPr wrap="square" lIns="0" tIns="0" rIns="0" bIns="0" rtlCol="0"/>
          <a:lstStyle/>
          <a:p>
            <a:endParaRPr/>
          </a:p>
        </p:txBody>
      </p:sp>
      <p:sp>
        <p:nvSpPr>
          <p:cNvPr id="112" name="object 112"/>
          <p:cNvSpPr/>
          <p:nvPr/>
        </p:nvSpPr>
        <p:spPr>
          <a:xfrm>
            <a:off x="6968870" y="2507995"/>
            <a:ext cx="105410" cy="90805"/>
          </a:xfrm>
          <a:custGeom>
            <a:avLst/>
            <a:gdLst/>
            <a:ahLst/>
            <a:cxnLst/>
            <a:rect l="l" t="t" r="r" b="b"/>
            <a:pathLst>
              <a:path w="105409" h="90805">
                <a:moveTo>
                  <a:pt x="105155" y="0"/>
                </a:moveTo>
                <a:lnTo>
                  <a:pt x="0" y="0"/>
                </a:lnTo>
                <a:lnTo>
                  <a:pt x="52577" y="90678"/>
                </a:lnTo>
                <a:lnTo>
                  <a:pt x="105155" y="0"/>
                </a:lnTo>
                <a:close/>
              </a:path>
            </a:pathLst>
          </a:custGeom>
          <a:solidFill>
            <a:srgbClr val="000000"/>
          </a:solidFill>
        </p:spPr>
        <p:txBody>
          <a:bodyPr wrap="square" lIns="0" tIns="0" rIns="0" bIns="0" rtlCol="0"/>
          <a:lstStyle/>
          <a:p>
            <a:endParaRPr/>
          </a:p>
        </p:txBody>
      </p:sp>
      <p:sp>
        <p:nvSpPr>
          <p:cNvPr id="113" name="object 113"/>
          <p:cNvSpPr/>
          <p:nvPr/>
        </p:nvSpPr>
        <p:spPr>
          <a:xfrm>
            <a:off x="6968870" y="2507995"/>
            <a:ext cx="105410" cy="90805"/>
          </a:xfrm>
          <a:custGeom>
            <a:avLst/>
            <a:gdLst/>
            <a:ahLst/>
            <a:cxnLst/>
            <a:rect l="l" t="t" r="r" b="b"/>
            <a:pathLst>
              <a:path w="105409" h="90805">
                <a:moveTo>
                  <a:pt x="52577" y="90678"/>
                </a:moveTo>
                <a:lnTo>
                  <a:pt x="105155" y="0"/>
                </a:lnTo>
                <a:lnTo>
                  <a:pt x="0" y="0"/>
                </a:lnTo>
                <a:lnTo>
                  <a:pt x="52577" y="90678"/>
                </a:lnTo>
                <a:close/>
              </a:path>
            </a:pathLst>
          </a:custGeom>
          <a:ln w="9525">
            <a:solidFill>
              <a:srgbClr val="000000"/>
            </a:solidFill>
          </a:ln>
        </p:spPr>
        <p:txBody>
          <a:bodyPr wrap="square" lIns="0" tIns="0" rIns="0" bIns="0" rtlCol="0"/>
          <a:lstStyle/>
          <a:p>
            <a:endParaRPr/>
          </a:p>
        </p:txBody>
      </p:sp>
      <p:sp>
        <p:nvSpPr>
          <p:cNvPr id="114" name="object 114"/>
          <p:cNvSpPr/>
          <p:nvPr/>
        </p:nvSpPr>
        <p:spPr>
          <a:xfrm>
            <a:off x="7074027" y="2507995"/>
            <a:ext cx="104775" cy="90805"/>
          </a:xfrm>
          <a:custGeom>
            <a:avLst/>
            <a:gdLst/>
            <a:ahLst/>
            <a:cxnLst/>
            <a:rect l="l" t="t" r="r" b="b"/>
            <a:pathLst>
              <a:path w="104775" h="90805">
                <a:moveTo>
                  <a:pt x="104394" y="0"/>
                </a:moveTo>
                <a:lnTo>
                  <a:pt x="0" y="0"/>
                </a:lnTo>
                <a:lnTo>
                  <a:pt x="52590" y="90678"/>
                </a:lnTo>
                <a:lnTo>
                  <a:pt x="104394" y="0"/>
                </a:lnTo>
                <a:close/>
              </a:path>
            </a:pathLst>
          </a:custGeom>
          <a:solidFill>
            <a:srgbClr val="000000"/>
          </a:solidFill>
        </p:spPr>
        <p:txBody>
          <a:bodyPr wrap="square" lIns="0" tIns="0" rIns="0" bIns="0" rtlCol="0"/>
          <a:lstStyle/>
          <a:p>
            <a:endParaRPr/>
          </a:p>
        </p:txBody>
      </p:sp>
      <p:sp>
        <p:nvSpPr>
          <p:cNvPr id="115" name="object 115"/>
          <p:cNvSpPr/>
          <p:nvPr/>
        </p:nvSpPr>
        <p:spPr>
          <a:xfrm>
            <a:off x="7074027" y="2507995"/>
            <a:ext cx="104775" cy="90805"/>
          </a:xfrm>
          <a:custGeom>
            <a:avLst/>
            <a:gdLst/>
            <a:ahLst/>
            <a:cxnLst/>
            <a:rect l="l" t="t" r="r" b="b"/>
            <a:pathLst>
              <a:path w="104775" h="90805">
                <a:moveTo>
                  <a:pt x="52590" y="90678"/>
                </a:moveTo>
                <a:lnTo>
                  <a:pt x="104394" y="0"/>
                </a:lnTo>
                <a:lnTo>
                  <a:pt x="0" y="0"/>
                </a:lnTo>
                <a:lnTo>
                  <a:pt x="52590" y="90678"/>
                </a:lnTo>
                <a:close/>
              </a:path>
            </a:pathLst>
          </a:custGeom>
          <a:ln w="9525">
            <a:solidFill>
              <a:srgbClr val="000000"/>
            </a:solidFill>
          </a:ln>
        </p:spPr>
        <p:txBody>
          <a:bodyPr wrap="square" lIns="0" tIns="0" rIns="0" bIns="0" rtlCol="0"/>
          <a:lstStyle/>
          <a:p>
            <a:endParaRPr/>
          </a:p>
        </p:txBody>
      </p:sp>
      <p:sp>
        <p:nvSpPr>
          <p:cNvPr id="116" name="object 116"/>
          <p:cNvSpPr/>
          <p:nvPr/>
        </p:nvSpPr>
        <p:spPr>
          <a:xfrm>
            <a:off x="7197470" y="2507995"/>
            <a:ext cx="105410" cy="90805"/>
          </a:xfrm>
          <a:custGeom>
            <a:avLst/>
            <a:gdLst/>
            <a:ahLst/>
            <a:cxnLst/>
            <a:rect l="l" t="t" r="r" b="b"/>
            <a:pathLst>
              <a:path w="105409" h="90805">
                <a:moveTo>
                  <a:pt x="105155" y="0"/>
                </a:moveTo>
                <a:lnTo>
                  <a:pt x="0" y="0"/>
                </a:lnTo>
                <a:lnTo>
                  <a:pt x="52577" y="90678"/>
                </a:lnTo>
                <a:lnTo>
                  <a:pt x="105155" y="0"/>
                </a:lnTo>
                <a:close/>
              </a:path>
            </a:pathLst>
          </a:custGeom>
          <a:solidFill>
            <a:srgbClr val="000000"/>
          </a:solidFill>
        </p:spPr>
        <p:txBody>
          <a:bodyPr wrap="square" lIns="0" tIns="0" rIns="0" bIns="0" rtlCol="0"/>
          <a:lstStyle/>
          <a:p>
            <a:endParaRPr/>
          </a:p>
        </p:txBody>
      </p:sp>
      <p:sp>
        <p:nvSpPr>
          <p:cNvPr id="117" name="object 117"/>
          <p:cNvSpPr/>
          <p:nvPr/>
        </p:nvSpPr>
        <p:spPr>
          <a:xfrm>
            <a:off x="7197470" y="2507995"/>
            <a:ext cx="105410" cy="90805"/>
          </a:xfrm>
          <a:custGeom>
            <a:avLst/>
            <a:gdLst/>
            <a:ahLst/>
            <a:cxnLst/>
            <a:rect l="l" t="t" r="r" b="b"/>
            <a:pathLst>
              <a:path w="105409" h="90805">
                <a:moveTo>
                  <a:pt x="52577" y="90678"/>
                </a:moveTo>
                <a:lnTo>
                  <a:pt x="105155" y="0"/>
                </a:lnTo>
                <a:lnTo>
                  <a:pt x="0" y="0"/>
                </a:lnTo>
                <a:lnTo>
                  <a:pt x="52577" y="90678"/>
                </a:lnTo>
                <a:close/>
              </a:path>
            </a:pathLst>
          </a:custGeom>
          <a:ln w="9525">
            <a:solidFill>
              <a:srgbClr val="000000"/>
            </a:solidFill>
          </a:ln>
        </p:spPr>
        <p:txBody>
          <a:bodyPr wrap="square" lIns="0" tIns="0" rIns="0" bIns="0" rtlCol="0"/>
          <a:lstStyle/>
          <a:p>
            <a:endParaRPr/>
          </a:p>
        </p:txBody>
      </p:sp>
      <p:sp>
        <p:nvSpPr>
          <p:cNvPr id="118" name="object 118"/>
          <p:cNvSpPr/>
          <p:nvPr/>
        </p:nvSpPr>
        <p:spPr>
          <a:xfrm>
            <a:off x="7302627" y="2507995"/>
            <a:ext cx="104775" cy="90805"/>
          </a:xfrm>
          <a:custGeom>
            <a:avLst/>
            <a:gdLst/>
            <a:ahLst/>
            <a:cxnLst/>
            <a:rect l="l" t="t" r="r" b="b"/>
            <a:pathLst>
              <a:path w="104775" h="90805">
                <a:moveTo>
                  <a:pt x="104406" y="0"/>
                </a:moveTo>
                <a:lnTo>
                  <a:pt x="0" y="0"/>
                </a:lnTo>
                <a:lnTo>
                  <a:pt x="52590" y="90678"/>
                </a:lnTo>
                <a:lnTo>
                  <a:pt x="104406" y="0"/>
                </a:lnTo>
                <a:close/>
              </a:path>
            </a:pathLst>
          </a:custGeom>
          <a:solidFill>
            <a:srgbClr val="000000"/>
          </a:solidFill>
        </p:spPr>
        <p:txBody>
          <a:bodyPr wrap="square" lIns="0" tIns="0" rIns="0" bIns="0" rtlCol="0"/>
          <a:lstStyle/>
          <a:p>
            <a:endParaRPr/>
          </a:p>
        </p:txBody>
      </p:sp>
      <p:sp>
        <p:nvSpPr>
          <p:cNvPr id="119" name="object 119"/>
          <p:cNvSpPr/>
          <p:nvPr/>
        </p:nvSpPr>
        <p:spPr>
          <a:xfrm>
            <a:off x="7302627" y="2507995"/>
            <a:ext cx="104775" cy="90805"/>
          </a:xfrm>
          <a:custGeom>
            <a:avLst/>
            <a:gdLst/>
            <a:ahLst/>
            <a:cxnLst/>
            <a:rect l="l" t="t" r="r" b="b"/>
            <a:pathLst>
              <a:path w="104775" h="90805">
                <a:moveTo>
                  <a:pt x="52590" y="90678"/>
                </a:moveTo>
                <a:lnTo>
                  <a:pt x="104406" y="0"/>
                </a:lnTo>
                <a:lnTo>
                  <a:pt x="0" y="0"/>
                </a:lnTo>
                <a:lnTo>
                  <a:pt x="52590" y="90678"/>
                </a:lnTo>
                <a:close/>
              </a:path>
            </a:pathLst>
          </a:custGeom>
          <a:ln w="9524">
            <a:solidFill>
              <a:srgbClr val="000000"/>
            </a:solidFill>
          </a:ln>
        </p:spPr>
        <p:txBody>
          <a:bodyPr wrap="square" lIns="0" tIns="0" rIns="0" bIns="0" rtlCol="0"/>
          <a:lstStyle/>
          <a:p>
            <a:endParaRPr/>
          </a:p>
        </p:txBody>
      </p:sp>
      <p:sp>
        <p:nvSpPr>
          <p:cNvPr id="120" name="object 120"/>
          <p:cNvSpPr/>
          <p:nvPr/>
        </p:nvSpPr>
        <p:spPr>
          <a:xfrm>
            <a:off x="7426083" y="2507995"/>
            <a:ext cx="105410" cy="90805"/>
          </a:xfrm>
          <a:custGeom>
            <a:avLst/>
            <a:gdLst/>
            <a:ahLst/>
            <a:cxnLst/>
            <a:rect l="l" t="t" r="r" b="b"/>
            <a:pathLst>
              <a:path w="105409" h="90805">
                <a:moveTo>
                  <a:pt x="105143" y="0"/>
                </a:moveTo>
                <a:lnTo>
                  <a:pt x="0" y="0"/>
                </a:lnTo>
                <a:lnTo>
                  <a:pt x="52565" y="90678"/>
                </a:lnTo>
                <a:lnTo>
                  <a:pt x="105143" y="0"/>
                </a:lnTo>
                <a:close/>
              </a:path>
            </a:pathLst>
          </a:custGeom>
          <a:solidFill>
            <a:srgbClr val="000000"/>
          </a:solidFill>
        </p:spPr>
        <p:txBody>
          <a:bodyPr wrap="square" lIns="0" tIns="0" rIns="0" bIns="0" rtlCol="0"/>
          <a:lstStyle/>
          <a:p>
            <a:endParaRPr/>
          </a:p>
        </p:txBody>
      </p:sp>
      <p:sp>
        <p:nvSpPr>
          <p:cNvPr id="121" name="object 121"/>
          <p:cNvSpPr/>
          <p:nvPr/>
        </p:nvSpPr>
        <p:spPr>
          <a:xfrm>
            <a:off x="7426083" y="2507995"/>
            <a:ext cx="105410" cy="90805"/>
          </a:xfrm>
          <a:custGeom>
            <a:avLst/>
            <a:gdLst/>
            <a:ahLst/>
            <a:cxnLst/>
            <a:rect l="l" t="t" r="r" b="b"/>
            <a:pathLst>
              <a:path w="105409" h="90805">
                <a:moveTo>
                  <a:pt x="52565" y="90678"/>
                </a:moveTo>
                <a:lnTo>
                  <a:pt x="105143" y="0"/>
                </a:lnTo>
                <a:lnTo>
                  <a:pt x="0" y="0"/>
                </a:lnTo>
                <a:lnTo>
                  <a:pt x="52565" y="90678"/>
                </a:lnTo>
                <a:close/>
              </a:path>
            </a:pathLst>
          </a:custGeom>
          <a:ln w="9525">
            <a:solidFill>
              <a:srgbClr val="000000"/>
            </a:solidFill>
          </a:ln>
        </p:spPr>
        <p:txBody>
          <a:bodyPr wrap="square" lIns="0" tIns="0" rIns="0" bIns="0" rtlCol="0"/>
          <a:lstStyle/>
          <a:p>
            <a:endParaRPr/>
          </a:p>
        </p:txBody>
      </p:sp>
      <p:sp>
        <p:nvSpPr>
          <p:cNvPr id="122" name="object 122"/>
          <p:cNvSpPr/>
          <p:nvPr/>
        </p:nvSpPr>
        <p:spPr>
          <a:xfrm>
            <a:off x="7988427" y="2507995"/>
            <a:ext cx="104775" cy="90805"/>
          </a:xfrm>
          <a:custGeom>
            <a:avLst/>
            <a:gdLst/>
            <a:ahLst/>
            <a:cxnLst/>
            <a:rect l="l" t="t" r="r" b="b"/>
            <a:pathLst>
              <a:path w="104775" h="90805">
                <a:moveTo>
                  <a:pt x="104394" y="0"/>
                </a:moveTo>
                <a:lnTo>
                  <a:pt x="0" y="0"/>
                </a:lnTo>
                <a:lnTo>
                  <a:pt x="52590" y="90678"/>
                </a:lnTo>
                <a:lnTo>
                  <a:pt x="104394" y="0"/>
                </a:lnTo>
                <a:close/>
              </a:path>
            </a:pathLst>
          </a:custGeom>
          <a:solidFill>
            <a:srgbClr val="000000"/>
          </a:solidFill>
        </p:spPr>
        <p:txBody>
          <a:bodyPr wrap="square" lIns="0" tIns="0" rIns="0" bIns="0" rtlCol="0"/>
          <a:lstStyle/>
          <a:p>
            <a:endParaRPr/>
          </a:p>
        </p:txBody>
      </p:sp>
      <p:sp>
        <p:nvSpPr>
          <p:cNvPr id="123" name="object 123"/>
          <p:cNvSpPr/>
          <p:nvPr/>
        </p:nvSpPr>
        <p:spPr>
          <a:xfrm>
            <a:off x="7988427" y="2507995"/>
            <a:ext cx="104775" cy="90805"/>
          </a:xfrm>
          <a:custGeom>
            <a:avLst/>
            <a:gdLst/>
            <a:ahLst/>
            <a:cxnLst/>
            <a:rect l="l" t="t" r="r" b="b"/>
            <a:pathLst>
              <a:path w="104775" h="90805">
                <a:moveTo>
                  <a:pt x="52590" y="90678"/>
                </a:moveTo>
                <a:lnTo>
                  <a:pt x="104394" y="0"/>
                </a:lnTo>
                <a:lnTo>
                  <a:pt x="0" y="0"/>
                </a:lnTo>
                <a:lnTo>
                  <a:pt x="52590" y="90678"/>
                </a:lnTo>
                <a:close/>
              </a:path>
            </a:pathLst>
          </a:custGeom>
          <a:ln w="9525">
            <a:solidFill>
              <a:srgbClr val="000000"/>
            </a:solidFill>
          </a:ln>
        </p:spPr>
        <p:txBody>
          <a:bodyPr wrap="square" lIns="0" tIns="0" rIns="0" bIns="0" rtlCol="0"/>
          <a:lstStyle/>
          <a:p>
            <a:endParaRPr/>
          </a:p>
        </p:txBody>
      </p:sp>
      <p:sp>
        <p:nvSpPr>
          <p:cNvPr id="124" name="object 124"/>
          <p:cNvSpPr/>
          <p:nvPr/>
        </p:nvSpPr>
        <p:spPr>
          <a:xfrm>
            <a:off x="7531227" y="2507995"/>
            <a:ext cx="104775" cy="90805"/>
          </a:xfrm>
          <a:custGeom>
            <a:avLst/>
            <a:gdLst/>
            <a:ahLst/>
            <a:cxnLst/>
            <a:rect l="l" t="t" r="r" b="b"/>
            <a:pathLst>
              <a:path w="104775" h="90805">
                <a:moveTo>
                  <a:pt x="104406" y="0"/>
                </a:moveTo>
                <a:lnTo>
                  <a:pt x="0" y="0"/>
                </a:lnTo>
                <a:lnTo>
                  <a:pt x="52590" y="90678"/>
                </a:lnTo>
                <a:lnTo>
                  <a:pt x="104406" y="0"/>
                </a:lnTo>
                <a:close/>
              </a:path>
            </a:pathLst>
          </a:custGeom>
          <a:solidFill>
            <a:srgbClr val="000000"/>
          </a:solidFill>
        </p:spPr>
        <p:txBody>
          <a:bodyPr wrap="square" lIns="0" tIns="0" rIns="0" bIns="0" rtlCol="0"/>
          <a:lstStyle/>
          <a:p>
            <a:endParaRPr/>
          </a:p>
        </p:txBody>
      </p:sp>
      <p:sp>
        <p:nvSpPr>
          <p:cNvPr id="125" name="object 125"/>
          <p:cNvSpPr/>
          <p:nvPr/>
        </p:nvSpPr>
        <p:spPr>
          <a:xfrm>
            <a:off x="7531227" y="2507995"/>
            <a:ext cx="104775" cy="90805"/>
          </a:xfrm>
          <a:custGeom>
            <a:avLst/>
            <a:gdLst/>
            <a:ahLst/>
            <a:cxnLst/>
            <a:rect l="l" t="t" r="r" b="b"/>
            <a:pathLst>
              <a:path w="104775" h="90805">
                <a:moveTo>
                  <a:pt x="52590" y="90678"/>
                </a:moveTo>
                <a:lnTo>
                  <a:pt x="104406" y="0"/>
                </a:lnTo>
                <a:lnTo>
                  <a:pt x="0" y="0"/>
                </a:lnTo>
                <a:lnTo>
                  <a:pt x="52590" y="90678"/>
                </a:lnTo>
                <a:close/>
              </a:path>
            </a:pathLst>
          </a:custGeom>
          <a:ln w="9524">
            <a:solidFill>
              <a:srgbClr val="000000"/>
            </a:solidFill>
          </a:ln>
        </p:spPr>
        <p:txBody>
          <a:bodyPr wrap="square" lIns="0" tIns="0" rIns="0" bIns="0" rtlCol="0"/>
          <a:lstStyle/>
          <a:p>
            <a:endParaRPr/>
          </a:p>
        </p:txBody>
      </p:sp>
      <p:sp>
        <p:nvSpPr>
          <p:cNvPr id="126" name="object 126"/>
          <p:cNvSpPr/>
          <p:nvPr/>
        </p:nvSpPr>
        <p:spPr>
          <a:xfrm>
            <a:off x="7654683" y="2507995"/>
            <a:ext cx="105410" cy="90805"/>
          </a:xfrm>
          <a:custGeom>
            <a:avLst/>
            <a:gdLst/>
            <a:ahLst/>
            <a:cxnLst/>
            <a:rect l="l" t="t" r="r" b="b"/>
            <a:pathLst>
              <a:path w="105409" h="90805">
                <a:moveTo>
                  <a:pt x="105143" y="0"/>
                </a:moveTo>
                <a:lnTo>
                  <a:pt x="0" y="0"/>
                </a:lnTo>
                <a:lnTo>
                  <a:pt x="52565" y="90678"/>
                </a:lnTo>
                <a:lnTo>
                  <a:pt x="105143" y="0"/>
                </a:lnTo>
                <a:close/>
              </a:path>
            </a:pathLst>
          </a:custGeom>
          <a:solidFill>
            <a:srgbClr val="000000"/>
          </a:solidFill>
        </p:spPr>
        <p:txBody>
          <a:bodyPr wrap="square" lIns="0" tIns="0" rIns="0" bIns="0" rtlCol="0"/>
          <a:lstStyle/>
          <a:p>
            <a:endParaRPr/>
          </a:p>
        </p:txBody>
      </p:sp>
      <p:sp>
        <p:nvSpPr>
          <p:cNvPr id="127" name="object 127"/>
          <p:cNvSpPr/>
          <p:nvPr/>
        </p:nvSpPr>
        <p:spPr>
          <a:xfrm>
            <a:off x="7654683" y="2507995"/>
            <a:ext cx="105410" cy="90805"/>
          </a:xfrm>
          <a:custGeom>
            <a:avLst/>
            <a:gdLst/>
            <a:ahLst/>
            <a:cxnLst/>
            <a:rect l="l" t="t" r="r" b="b"/>
            <a:pathLst>
              <a:path w="105409" h="90805">
                <a:moveTo>
                  <a:pt x="52565" y="90678"/>
                </a:moveTo>
                <a:lnTo>
                  <a:pt x="105143" y="0"/>
                </a:lnTo>
                <a:lnTo>
                  <a:pt x="0" y="0"/>
                </a:lnTo>
                <a:lnTo>
                  <a:pt x="52565" y="90678"/>
                </a:lnTo>
                <a:close/>
              </a:path>
            </a:pathLst>
          </a:custGeom>
          <a:ln w="9525">
            <a:solidFill>
              <a:srgbClr val="000000"/>
            </a:solidFill>
          </a:ln>
        </p:spPr>
        <p:txBody>
          <a:bodyPr wrap="square" lIns="0" tIns="0" rIns="0" bIns="0" rtlCol="0"/>
          <a:lstStyle/>
          <a:p>
            <a:endParaRPr/>
          </a:p>
        </p:txBody>
      </p:sp>
      <p:sp>
        <p:nvSpPr>
          <p:cNvPr id="128" name="object 128"/>
          <p:cNvSpPr/>
          <p:nvPr/>
        </p:nvSpPr>
        <p:spPr>
          <a:xfrm>
            <a:off x="7759827" y="2507995"/>
            <a:ext cx="104775" cy="90805"/>
          </a:xfrm>
          <a:custGeom>
            <a:avLst/>
            <a:gdLst/>
            <a:ahLst/>
            <a:cxnLst/>
            <a:rect l="l" t="t" r="r" b="b"/>
            <a:pathLst>
              <a:path w="104775" h="90805">
                <a:moveTo>
                  <a:pt x="104394" y="0"/>
                </a:moveTo>
                <a:lnTo>
                  <a:pt x="0" y="0"/>
                </a:lnTo>
                <a:lnTo>
                  <a:pt x="52590" y="90678"/>
                </a:lnTo>
                <a:lnTo>
                  <a:pt x="104394" y="0"/>
                </a:lnTo>
                <a:close/>
              </a:path>
            </a:pathLst>
          </a:custGeom>
          <a:solidFill>
            <a:srgbClr val="000000"/>
          </a:solidFill>
        </p:spPr>
        <p:txBody>
          <a:bodyPr wrap="square" lIns="0" tIns="0" rIns="0" bIns="0" rtlCol="0"/>
          <a:lstStyle/>
          <a:p>
            <a:endParaRPr/>
          </a:p>
        </p:txBody>
      </p:sp>
      <p:sp>
        <p:nvSpPr>
          <p:cNvPr id="129" name="object 129"/>
          <p:cNvSpPr/>
          <p:nvPr/>
        </p:nvSpPr>
        <p:spPr>
          <a:xfrm>
            <a:off x="7759827" y="2507995"/>
            <a:ext cx="104775" cy="90805"/>
          </a:xfrm>
          <a:custGeom>
            <a:avLst/>
            <a:gdLst/>
            <a:ahLst/>
            <a:cxnLst/>
            <a:rect l="l" t="t" r="r" b="b"/>
            <a:pathLst>
              <a:path w="104775" h="90805">
                <a:moveTo>
                  <a:pt x="52590" y="90678"/>
                </a:moveTo>
                <a:lnTo>
                  <a:pt x="104394" y="0"/>
                </a:lnTo>
                <a:lnTo>
                  <a:pt x="0" y="0"/>
                </a:lnTo>
                <a:lnTo>
                  <a:pt x="52590" y="90678"/>
                </a:lnTo>
                <a:close/>
              </a:path>
            </a:pathLst>
          </a:custGeom>
          <a:ln w="9525">
            <a:solidFill>
              <a:srgbClr val="000000"/>
            </a:solidFill>
          </a:ln>
        </p:spPr>
        <p:txBody>
          <a:bodyPr wrap="square" lIns="0" tIns="0" rIns="0" bIns="0" rtlCol="0"/>
          <a:lstStyle/>
          <a:p>
            <a:endParaRPr/>
          </a:p>
        </p:txBody>
      </p:sp>
      <p:sp>
        <p:nvSpPr>
          <p:cNvPr id="130" name="object 130"/>
          <p:cNvSpPr/>
          <p:nvPr/>
        </p:nvSpPr>
        <p:spPr>
          <a:xfrm>
            <a:off x="7883270" y="2507995"/>
            <a:ext cx="105410" cy="90805"/>
          </a:xfrm>
          <a:custGeom>
            <a:avLst/>
            <a:gdLst/>
            <a:ahLst/>
            <a:cxnLst/>
            <a:rect l="l" t="t" r="r" b="b"/>
            <a:pathLst>
              <a:path w="105409" h="90805">
                <a:moveTo>
                  <a:pt x="105155" y="0"/>
                </a:moveTo>
                <a:lnTo>
                  <a:pt x="0" y="0"/>
                </a:lnTo>
                <a:lnTo>
                  <a:pt x="52577" y="90678"/>
                </a:lnTo>
                <a:lnTo>
                  <a:pt x="105155" y="0"/>
                </a:lnTo>
                <a:close/>
              </a:path>
            </a:pathLst>
          </a:custGeom>
          <a:solidFill>
            <a:srgbClr val="000000"/>
          </a:solidFill>
        </p:spPr>
        <p:txBody>
          <a:bodyPr wrap="square" lIns="0" tIns="0" rIns="0" bIns="0" rtlCol="0"/>
          <a:lstStyle/>
          <a:p>
            <a:endParaRPr/>
          </a:p>
        </p:txBody>
      </p:sp>
      <p:sp>
        <p:nvSpPr>
          <p:cNvPr id="131" name="object 131"/>
          <p:cNvSpPr/>
          <p:nvPr/>
        </p:nvSpPr>
        <p:spPr>
          <a:xfrm>
            <a:off x="7883270" y="2507995"/>
            <a:ext cx="105410" cy="90805"/>
          </a:xfrm>
          <a:custGeom>
            <a:avLst/>
            <a:gdLst/>
            <a:ahLst/>
            <a:cxnLst/>
            <a:rect l="l" t="t" r="r" b="b"/>
            <a:pathLst>
              <a:path w="105409" h="90805">
                <a:moveTo>
                  <a:pt x="52577" y="90678"/>
                </a:moveTo>
                <a:lnTo>
                  <a:pt x="105155" y="0"/>
                </a:lnTo>
                <a:lnTo>
                  <a:pt x="0" y="0"/>
                </a:lnTo>
                <a:lnTo>
                  <a:pt x="52577" y="90678"/>
                </a:lnTo>
                <a:close/>
              </a:path>
            </a:pathLst>
          </a:custGeom>
          <a:ln w="9525">
            <a:solidFill>
              <a:srgbClr val="000000"/>
            </a:solidFill>
          </a:ln>
        </p:spPr>
        <p:txBody>
          <a:bodyPr wrap="square" lIns="0" tIns="0" rIns="0" bIns="0" rtlCol="0"/>
          <a:lstStyle/>
          <a:p>
            <a:endParaRPr/>
          </a:p>
        </p:txBody>
      </p:sp>
      <p:sp>
        <p:nvSpPr>
          <p:cNvPr id="132" name="object 132"/>
          <p:cNvSpPr/>
          <p:nvPr/>
        </p:nvSpPr>
        <p:spPr>
          <a:xfrm>
            <a:off x="749439" y="4108196"/>
            <a:ext cx="3124200" cy="0"/>
          </a:xfrm>
          <a:custGeom>
            <a:avLst/>
            <a:gdLst/>
            <a:ahLst/>
            <a:cxnLst/>
            <a:rect l="l" t="t" r="r" b="b"/>
            <a:pathLst>
              <a:path w="3124200">
                <a:moveTo>
                  <a:pt x="0" y="0"/>
                </a:moveTo>
                <a:lnTo>
                  <a:pt x="3124200" y="0"/>
                </a:lnTo>
              </a:path>
            </a:pathLst>
          </a:custGeom>
          <a:ln w="9525">
            <a:solidFill>
              <a:srgbClr val="000000"/>
            </a:solidFill>
          </a:ln>
        </p:spPr>
        <p:txBody>
          <a:bodyPr wrap="square" lIns="0" tIns="0" rIns="0" bIns="0" rtlCol="0"/>
          <a:lstStyle/>
          <a:p>
            <a:endParaRPr/>
          </a:p>
        </p:txBody>
      </p:sp>
      <p:sp>
        <p:nvSpPr>
          <p:cNvPr id="133" name="object 133"/>
          <p:cNvSpPr/>
          <p:nvPr/>
        </p:nvSpPr>
        <p:spPr>
          <a:xfrm>
            <a:off x="4102239" y="4108196"/>
            <a:ext cx="990600" cy="0"/>
          </a:xfrm>
          <a:custGeom>
            <a:avLst/>
            <a:gdLst/>
            <a:ahLst/>
            <a:cxnLst/>
            <a:rect l="l" t="t" r="r" b="b"/>
            <a:pathLst>
              <a:path w="990600">
                <a:moveTo>
                  <a:pt x="0" y="0"/>
                </a:moveTo>
                <a:lnTo>
                  <a:pt x="990600" y="0"/>
                </a:lnTo>
              </a:path>
            </a:pathLst>
          </a:custGeom>
          <a:ln w="9525">
            <a:solidFill>
              <a:srgbClr val="000000"/>
            </a:solidFill>
          </a:ln>
        </p:spPr>
        <p:txBody>
          <a:bodyPr wrap="square" lIns="0" tIns="0" rIns="0" bIns="0" rtlCol="0"/>
          <a:lstStyle/>
          <a:p>
            <a:endParaRPr/>
          </a:p>
        </p:txBody>
      </p:sp>
      <p:sp>
        <p:nvSpPr>
          <p:cNvPr id="134" name="object 134"/>
          <p:cNvSpPr/>
          <p:nvPr/>
        </p:nvSpPr>
        <p:spPr>
          <a:xfrm>
            <a:off x="5321439" y="4108196"/>
            <a:ext cx="3124200" cy="0"/>
          </a:xfrm>
          <a:custGeom>
            <a:avLst/>
            <a:gdLst/>
            <a:ahLst/>
            <a:cxnLst/>
            <a:rect l="l" t="t" r="r" b="b"/>
            <a:pathLst>
              <a:path w="3124200">
                <a:moveTo>
                  <a:pt x="0" y="0"/>
                </a:moveTo>
                <a:lnTo>
                  <a:pt x="3124187" y="0"/>
                </a:lnTo>
              </a:path>
            </a:pathLst>
          </a:custGeom>
          <a:ln w="9525">
            <a:solidFill>
              <a:srgbClr val="000000"/>
            </a:solidFill>
          </a:ln>
        </p:spPr>
        <p:txBody>
          <a:bodyPr wrap="square" lIns="0" tIns="0" rIns="0" bIns="0" rtlCol="0"/>
          <a:lstStyle/>
          <a:p>
            <a:endParaRPr/>
          </a:p>
        </p:txBody>
      </p:sp>
      <p:sp>
        <p:nvSpPr>
          <p:cNvPr id="135" name="object 135"/>
          <p:cNvSpPr/>
          <p:nvPr/>
        </p:nvSpPr>
        <p:spPr>
          <a:xfrm>
            <a:off x="2730639" y="3269996"/>
            <a:ext cx="838200" cy="838200"/>
          </a:xfrm>
          <a:custGeom>
            <a:avLst/>
            <a:gdLst/>
            <a:ahLst/>
            <a:cxnLst/>
            <a:rect l="l" t="t" r="r" b="b"/>
            <a:pathLst>
              <a:path w="838200" h="838200">
                <a:moveTo>
                  <a:pt x="419100" y="0"/>
                </a:moveTo>
                <a:lnTo>
                  <a:pt x="370189" y="2816"/>
                </a:lnTo>
                <a:lnTo>
                  <a:pt x="322945" y="11058"/>
                </a:lnTo>
                <a:lnTo>
                  <a:pt x="277681" y="24412"/>
                </a:lnTo>
                <a:lnTo>
                  <a:pt x="234709" y="42565"/>
                </a:lnTo>
                <a:lnTo>
                  <a:pt x="194343" y="65203"/>
                </a:lnTo>
                <a:lnTo>
                  <a:pt x="156896" y="92013"/>
                </a:lnTo>
                <a:lnTo>
                  <a:pt x="122682" y="122681"/>
                </a:lnTo>
                <a:lnTo>
                  <a:pt x="92013" y="156896"/>
                </a:lnTo>
                <a:lnTo>
                  <a:pt x="65203" y="194343"/>
                </a:lnTo>
                <a:lnTo>
                  <a:pt x="42565" y="234709"/>
                </a:lnTo>
                <a:lnTo>
                  <a:pt x="24412" y="277681"/>
                </a:lnTo>
                <a:lnTo>
                  <a:pt x="11058" y="322945"/>
                </a:lnTo>
                <a:lnTo>
                  <a:pt x="2816" y="370189"/>
                </a:lnTo>
                <a:lnTo>
                  <a:pt x="0" y="419100"/>
                </a:lnTo>
                <a:lnTo>
                  <a:pt x="2816" y="468010"/>
                </a:lnTo>
                <a:lnTo>
                  <a:pt x="11058" y="515254"/>
                </a:lnTo>
                <a:lnTo>
                  <a:pt x="24412" y="560518"/>
                </a:lnTo>
                <a:lnTo>
                  <a:pt x="42565" y="603490"/>
                </a:lnTo>
                <a:lnTo>
                  <a:pt x="65203" y="643856"/>
                </a:lnTo>
                <a:lnTo>
                  <a:pt x="92013" y="681303"/>
                </a:lnTo>
                <a:lnTo>
                  <a:pt x="122681" y="715517"/>
                </a:lnTo>
                <a:lnTo>
                  <a:pt x="156896" y="746186"/>
                </a:lnTo>
                <a:lnTo>
                  <a:pt x="194343" y="772996"/>
                </a:lnTo>
                <a:lnTo>
                  <a:pt x="234709" y="795634"/>
                </a:lnTo>
                <a:lnTo>
                  <a:pt x="277681" y="813787"/>
                </a:lnTo>
                <a:lnTo>
                  <a:pt x="322945" y="827141"/>
                </a:lnTo>
                <a:lnTo>
                  <a:pt x="370189" y="835383"/>
                </a:lnTo>
                <a:lnTo>
                  <a:pt x="419100" y="838200"/>
                </a:lnTo>
                <a:lnTo>
                  <a:pt x="468010" y="835383"/>
                </a:lnTo>
                <a:lnTo>
                  <a:pt x="515254" y="827141"/>
                </a:lnTo>
                <a:lnTo>
                  <a:pt x="560518" y="813787"/>
                </a:lnTo>
                <a:lnTo>
                  <a:pt x="603490" y="795634"/>
                </a:lnTo>
                <a:lnTo>
                  <a:pt x="643856" y="772996"/>
                </a:lnTo>
                <a:lnTo>
                  <a:pt x="681303" y="746186"/>
                </a:lnTo>
                <a:lnTo>
                  <a:pt x="715517" y="715518"/>
                </a:lnTo>
                <a:lnTo>
                  <a:pt x="746186" y="681303"/>
                </a:lnTo>
                <a:lnTo>
                  <a:pt x="772996" y="643856"/>
                </a:lnTo>
                <a:lnTo>
                  <a:pt x="795634" y="603490"/>
                </a:lnTo>
                <a:lnTo>
                  <a:pt x="813787" y="560518"/>
                </a:lnTo>
                <a:lnTo>
                  <a:pt x="827141" y="515254"/>
                </a:lnTo>
                <a:lnTo>
                  <a:pt x="835383" y="468010"/>
                </a:lnTo>
                <a:lnTo>
                  <a:pt x="838200" y="419100"/>
                </a:lnTo>
                <a:lnTo>
                  <a:pt x="835383" y="370189"/>
                </a:lnTo>
                <a:lnTo>
                  <a:pt x="827141" y="322945"/>
                </a:lnTo>
                <a:lnTo>
                  <a:pt x="813787" y="277681"/>
                </a:lnTo>
                <a:lnTo>
                  <a:pt x="795634" y="234709"/>
                </a:lnTo>
                <a:lnTo>
                  <a:pt x="772996" y="194343"/>
                </a:lnTo>
                <a:lnTo>
                  <a:pt x="746186" y="156896"/>
                </a:lnTo>
                <a:lnTo>
                  <a:pt x="715518" y="122682"/>
                </a:lnTo>
                <a:lnTo>
                  <a:pt x="681303" y="92013"/>
                </a:lnTo>
                <a:lnTo>
                  <a:pt x="643856" y="65203"/>
                </a:lnTo>
                <a:lnTo>
                  <a:pt x="603490" y="42565"/>
                </a:lnTo>
                <a:lnTo>
                  <a:pt x="560518" y="24412"/>
                </a:lnTo>
                <a:lnTo>
                  <a:pt x="515254" y="11058"/>
                </a:lnTo>
                <a:lnTo>
                  <a:pt x="468010" y="2816"/>
                </a:lnTo>
                <a:lnTo>
                  <a:pt x="419100" y="0"/>
                </a:lnTo>
                <a:close/>
              </a:path>
            </a:pathLst>
          </a:custGeom>
          <a:ln w="9525">
            <a:solidFill>
              <a:srgbClr val="000000"/>
            </a:solidFill>
          </a:ln>
        </p:spPr>
        <p:txBody>
          <a:bodyPr wrap="square" lIns="0" tIns="0" rIns="0" bIns="0" rtlCol="0"/>
          <a:lstStyle/>
          <a:p>
            <a:endParaRPr/>
          </a:p>
        </p:txBody>
      </p:sp>
      <p:sp>
        <p:nvSpPr>
          <p:cNvPr id="136" name="object 136"/>
          <p:cNvSpPr/>
          <p:nvPr/>
        </p:nvSpPr>
        <p:spPr>
          <a:xfrm>
            <a:off x="1130439" y="3193795"/>
            <a:ext cx="838200" cy="838200"/>
          </a:xfrm>
          <a:custGeom>
            <a:avLst/>
            <a:gdLst/>
            <a:ahLst/>
            <a:cxnLst/>
            <a:rect l="l" t="t" r="r" b="b"/>
            <a:pathLst>
              <a:path w="838200" h="838200">
                <a:moveTo>
                  <a:pt x="419100" y="0"/>
                </a:moveTo>
                <a:lnTo>
                  <a:pt x="370189" y="2816"/>
                </a:lnTo>
                <a:lnTo>
                  <a:pt x="322945" y="11058"/>
                </a:lnTo>
                <a:lnTo>
                  <a:pt x="277681" y="24412"/>
                </a:lnTo>
                <a:lnTo>
                  <a:pt x="234709" y="42565"/>
                </a:lnTo>
                <a:lnTo>
                  <a:pt x="194343" y="65203"/>
                </a:lnTo>
                <a:lnTo>
                  <a:pt x="156896" y="92013"/>
                </a:lnTo>
                <a:lnTo>
                  <a:pt x="122682" y="122681"/>
                </a:lnTo>
                <a:lnTo>
                  <a:pt x="92013" y="156896"/>
                </a:lnTo>
                <a:lnTo>
                  <a:pt x="65203" y="194343"/>
                </a:lnTo>
                <a:lnTo>
                  <a:pt x="42565" y="234709"/>
                </a:lnTo>
                <a:lnTo>
                  <a:pt x="24412" y="277681"/>
                </a:lnTo>
                <a:lnTo>
                  <a:pt x="11058" y="322945"/>
                </a:lnTo>
                <a:lnTo>
                  <a:pt x="2816" y="370189"/>
                </a:lnTo>
                <a:lnTo>
                  <a:pt x="0" y="419100"/>
                </a:lnTo>
                <a:lnTo>
                  <a:pt x="2816" y="468010"/>
                </a:lnTo>
                <a:lnTo>
                  <a:pt x="11058" y="515254"/>
                </a:lnTo>
                <a:lnTo>
                  <a:pt x="24412" y="560518"/>
                </a:lnTo>
                <a:lnTo>
                  <a:pt x="42565" y="603490"/>
                </a:lnTo>
                <a:lnTo>
                  <a:pt x="65203" y="643856"/>
                </a:lnTo>
                <a:lnTo>
                  <a:pt x="92013" y="681303"/>
                </a:lnTo>
                <a:lnTo>
                  <a:pt x="122682" y="715517"/>
                </a:lnTo>
                <a:lnTo>
                  <a:pt x="156896" y="746186"/>
                </a:lnTo>
                <a:lnTo>
                  <a:pt x="194343" y="772996"/>
                </a:lnTo>
                <a:lnTo>
                  <a:pt x="234709" y="795634"/>
                </a:lnTo>
                <a:lnTo>
                  <a:pt x="277681" y="813787"/>
                </a:lnTo>
                <a:lnTo>
                  <a:pt x="322945" y="827141"/>
                </a:lnTo>
                <a:lnTo>
                  <a:pt x="370189" y="835383"/>
                </a:lnTo>
                <a:lnTo>
                  <a:pt x="419100" y="838200"/>
                </a:lnTo>
                <a:lnTo>
                  <a:pt x="468010" y="835383"/>
                </a:lnTo>
                <a:lnTo>
                  <a:pt x="515254" y="827141"/>
                </a:lnTo>
                <a:lnTo>
                  <a:pt x="560518" y="813787"/>
                </a:lnTo>
                <a:lnTo>
                  <a:pt x="603490" y="795634"/>
                </a:lnTo>
                <a:lnTo>
                  <a:pt x="643856" y="772996"/>
                </a:lnTo>
                <a:lnTo>
                  <a:pt x="681303" y="746186"/>
                </a:lnTo>
                <a:lnTo>
                  <a:pt x="715517" y="715518"/>
                </a:lnTo>
                <a:lnTo>
                  <a:pt x="746186" y="681303"/>
                </a:lnTo>
                <a:lnTo>
                  <a:pt x="772996" y="643856"/>
                </a:lnTo>
                <a:lnTo>
                  <a:pt x="795634" y="603490"/>
                </a:lnTo>
                <a:lnTo>
                  <a:pt x="813787" y="560518"/>
                </a:lnTo>
                <a:lnTo>
                  <a:pt x="827141" y="515254"/>
                </a:lnTo>
                <a:lnTo>
                  <a:pt x="835383" y="468010"/>
                </a:lnTo>
                <a:lnTo>
                  <a:pt x="838200" y="419100"/>
                </a:lnTo>
                <a:lnTo>
                  <a:pt x="835383" y="370189"/>
                </a:lnTo>
                <a:lnTo>
                  <a:pt x="827141" y="322945"/>
                </a:lnTo>
                <a:lnTo>
                  <a:pt x="813787" y="277681"/>
                </a:lnTo>
                <a:lnTo>
                  <a:pt x="795634" y="234709"/>
                </a:lnTo>
                <a:lnTo>
                  <a:pt x="772996" y="194343"/>
                </a:lnTo>
                <a:lnTo>
                  <a:pt x="746186" y="156896"/>
                </a:lnTo>
                <a:lnTo>
                  <a:pt x="715517" y="122682"/>
                </a:lnTo>
                <a:lnTo>
                  <a:pt x="681303" y="92013"/>
                </a:lnTo>
                <a:lnTo>
                  <a:pt x="643856" y="65203"/>
                </a:lnTo>
                <a:lnTo>
                  <a:pt x="603490" y="42565"/>
                </a:lnTo>
                <a:lnTo>
                  <a:pt x="560518" y="24412"/>
                </a:lnTo>
                <a:lnTo>
                  <a:pt x="515254" y="11058"/>
                </a:lnTo>
                <a:lnTo>
                  <a:pt x="468010" y="2816"/>
                </a:lnTo>
                <a:lnTo>
                  <a:pt x="419100" y="0"/>
                </a:lnTo>
                <a:close/>
              </a:path>
            </a:pathLst>
          </a:custGeom>
          <a:ln w="9525">
            <a:solidFill>
              <a:srgbClr val="000000"/>
            </a:solidFill>
          </a:ln>
        </p:spPr>
        <p:txBody>
          <a:bodyPr wrap="square" lIns="0" tIns="0" rIns="0" bIns="0" rtlCol="0"/>
          <a:lstStyle/>
          <a:p>
            <a:endParaRPr/>
          </a:p>
        </p:txBody>
      </p:sp>
      <p:sp>
        <p:nvSpPr>
          <p:cNvPr id="137" name="object 137"/>
          <p:cNvSpPr/>
          <p:nvPr/>
        </p:nvSpPr>
        <p:spPr>
          <a:xfrm>
            <a:off x="1968639" y="2888995"/>
            <a:ext cx="838200" cy="838200"/>
          </a:xfrm>
          <a:custGeom>
            <a:avLst/>
            <a:gdLst/>
            <a:ahLst/>
            <a:cxnLst/>
            <a:rect l="l" t="t" r="r" b="b"/>
            <a:pathLst>
              <a:path w="838200" h="838200">
                <a:moveTo>
                  <a:pt x="419100" y="0"/>
                </a:moveTo>
                <a:lnTo>
                  <a:pt x="370189" y="2816"/>
                </a:lnTo>
                <a:lnTo>
                  <a:pt x="322945" y="11058"/>
                </a:lnTo>
                <a:lnTo>
                  <a:pt x="277681" y="24412"/>
                </a:lnTo>
                <a:lnTo>
                  <a:pt x="234709" y="42565"/>
                </a:lnTo>
                <a:lnTo>
                  <a:pt x="194343" y="65203"/>
                </a:lnTo>
                <a:lnTo>
                  <a:pt x="156896" y="92013"/>
                </a:lnTo>
                <a:lnTo>
                  <a:pt x="122682" y="122682"/>
                </a:lnTo>
                <a:lnTo>
                  <a:pt x="92013" y="156896"/>
                </a:lnTo>
                <a:lnTo>
                  <a:pt x="65203" y="194343"/>
                </a:lnTo>
                <a:lnTo>
                  <a:pt x="42565" y="234709"/>
                </a:lnTo>
                <a:lnTo>
                  <a:pt x="24412" y="277681"/>
                </a:lnTo>
                <a:lnTo>
                  <a:pt x="11058" y="322945"/>
                </a:lnTo>
                <a:lnTo>
                  <a:pt x="2816" y="370189"/>
                </a:lnTo>
                <a:lnTo>
                  <a:pt x="0" y="419100"/>
                </a:lnTo>
                <a:lnTo>
                  <a:pt x="2816" y="468010"/>
                </a:lnTo>
                <a:lnTo>
                  <a:pt x="11058" y="515254"/>
                </a:lnTo>
                <a:lnTo>
                  <a:pt x="24412" y="560518"/>
                </a:lnTo>
                <a:lnTo>
                  <a:pt x="42565" y="603490"/>
                </a:lnTo>
                <a:lnTo>
                  <a:pt x="65203" y="643856"/>
                </a:lnTo>
                <a:lnTo>
                  <a:pt x="92013" y="681303"/>
                </a:lnTo>
                <a:lnTo>
                  <a:pt x="122682" y="715518"/>
                </a:lnTo>
                <a:lnTo>
                  <a:pt x="156896" y="746186"/>
                </a:lnTo>
                <a:lnTo>
                  <a:pt x="194343" y="772996"/>
                </a:lnTo>
                <a:lnTo>
                  <a:pt x="234709" y="795634"/>
                </a:lnTo>
                <a:lnTo>
                  <a:pt x="277681" y="813787"/>
                </a:lnTo>
                <a:lnTo>
                  <a:pt x="322945" y="827141"/>
                </a:lnTo>
                <a:lnTo>
                  <a:pt x="370189" y="835383"/>
                </a:lnTo>
                <a:lnTo>
                  <a:pt x="419100" y="838200"/>
                </a:lnTo>
                <a:lnTo>
                  <a:pt x="468010" y="835383"/>
                </a:lnTo>
                <a:lnTo>
                  <a:pt x="515254" y="827141"/>
                </a:lnTo>
                <a:lnTo>
                  <a:pt x="560518" y="813787"/>
                </a:lnTo>
                <a:lnTo>
                  <a:pt x="603490" y="795634"/>
                </a:lnTo>
                <a:lnTo>
                  <a:pt x="643856" y="772996"/>
                </a:lnTo>
                <a:lnTo>
                  <a:pt x="681303" y="746186"/>
                </a:lnTo>
                <a:lnTo>
                  <a:pt x="715517" y="715518"/>
                </a:lnTo>
                <a:lnTo>
                  <a:pt x="746186" y="681303"/>
                </a:lnTo>
                <a:lnTo>
                  <a:pt x="772996" y="643856"/>
                </a:lnTo>
                <a:lnTo>
                  <a:pt x="795634" y="603490"/>
                </a:lnTo>
                <a:lnTo>
                  <a:pt x="813787" y="560518"/>
                </a:lnTo>
                <a:lnTo>
                  <a:pt x="827141" y="515254"/>
                </a:lnTo>
                <a:lnTo>
                  <a:pt x="835383" y="468010"/>
                </a:lnTo>
                <a:lnTo>
                  <a:pt x="838200" y="419100"/>
                </a:lnTo>
                <a:lnTo>
                  <a:pt x="835383" y="370189"/>
                </a:lnTo>
                <a:lnTo>
                  <a:pt x="827141" y="322945"/>
                </a:lnTo>
                <a:lnTo>
                  <a:pt x="813787" y="277681"/>
                </a:lnTo>
                <a:lnTo>
                  <a:pt x="795634" y="234709"/>
                </a:lnTo>
                <a:lnTo>
                  <a:pt x="772996" y="194343"/>
                </a:lnTo>
                <a:lnTo>
                  <a:pt x="746186" y="156896"/>
                </a:lnTo>
                <a:lnTo>
                  <a:pt x="715518" y="122682"/>
                </a:lnTo>
                <a:lnTo>
                  <a:pt x="681303" y="92013"/>
                </a:lnTo>
                <a:lnTo>
                  <a:pt x="643856" y="65203"/>
                </a:lnTo>
                <a:lnTo>
                  <a:pt x="603490" y="42565"/>
                </a:lnTo>
                <a:lnTo>
                  <a:pt x="560518" y="24412"/>
                </a:lnTo>
                <a:lnTo>
                  <a:pt x="515254" y="11058"/>
                </a:lnTo>
                <a:lnTo>
                  <a:pt x="468010" y="2816"/>
                </a:lnTo>
                <a:lnTo>
                  <a:pt x="419100" y="0"/>
                </a:lnTo>
                <a:close/>
              </a:path>
            </a:pathLst>
          </a:custGeom>
          <a:ln w="9525">
            <a:solidFill>
              <a:srgbClr val="000000"/>
            </a:solidFill>
          </a:ln>
        </p:spPr>
        <p:txBody>
          <a:bodyPr wrap="square" lIns="0" tIns="0" rIns="0" bIns="0" rtlCol="0"/>
          <a:lstStyle/>
          <a:p>
            <a:endParaRPr/>
          </a:p>
        </p:txBody>
      </p:sp>
      <p:sp>
        <p:nvSpPr>
          <p:cNvPr id="138" name="object 138"/>
          <p:cNvSpPr txBox="1"/>
          <p:nvPr/>
        </p:nvSpPr>
        <p:spPr>
          <a:xfrm>
            <a:off x="2074036" y="3081528"/>
            <a:ext cx="627380" cy="438150"/>
          </a:xfrm>
          <a:prstGeom prst="rect">
            <a:avLst/>
          </a:prstGeom>
        </p:spPr>
        <p:txBody>
          <a:bodyPr vert="horz" wrap="square" lIns="0" tIns="0" rIns="0" bIns="0" rtlCol="0">
            <a:spAutoFit/>
          </a:bodyPr>
          <a:lstStyle/>
          <a:p>
            <a:pPr marL="66675" marR="5080" indent="-54610">
              <a:lnSpc>
                <a:spcPct val="100000"/>
              </a:lnSpc>
            </a:pPr>
            <a:r>
              <a:rPr sz="1400" spc="-5" dirty="0">
                <a:latin typeface="Times New Roman"/>
                <a:cs typeface="Times New Roman"/>
              </a:rPr>
              <a:t>Procedi-  miento</a:t>
            </a:r>
            <a:endParaRPr sz="1400">
              <a:latin typeface="Times New Roman"/>
              <a:cs typeface="Times New Roman"/>
            </a:endParaRPr>
          </a:p>
        </p:txBody>
      </p:sp>
      <p:sp>
        <p:nvSpPr>
          <p:cNvPr id="139" name="object 139"/>
          <p:cNvSpPr txBox="1"/>
          <p:nvPr/>
        </p:nvSpPr>
        <p:spPr>
          <a:xfrm>
            <a:off x="1216139" y="3538702"/>
            <a:ext cx="668020" cy="225425"/>
          </a:xfrm>
          <a:prstGeom prst="rect">
            <a:avLst/>
          </a:prstGeom>
        </p:spPr>
        <p:txBody>
          <a:bodyPr vert="horz" wrap="square" lIns="0" tIns="0" rIns="0" bIns="0" rtlCol="0">
            <a:spAutoFit/>
          </a:bodyPr>
          <a:lstStyle/>
          <a:p>
            <a:pPr marL="12700">
              <a:lnSpc>
                <a:spcPct val="100000"/>
              </a:lnSpc>
            </a:pPr>
            <a:r>
              <a:rPr sz="1400" spc="-5" dirty="0">
                <a:latin typeface="Times New Roman"/>
                <a:cs typeface="Times New Roman"/>
              </a:rPr>
              <a:t>Producto</a:t>
            </a:r>
            <a:endParaRPr sz="1400">
              <a:latin typeface="Times New Roman"/>
              <a:cs typeface="Times New Roman"/>
            </a:endParaRPr>
          </a:p>
        </p:txBody>
      </p:sp>
      <p:sp>
        <p:nvSpPr>
          <p:cNvPr id="140" name="object 140"/>
          <p:cNvSpPr txBox="1"/>
          <p:nvPr/>
        </p:nvSpPr>
        <p:spPr>
          <a:xfrm>
            <a:off x="2761856" y="3538702"/>
            <a:ext cx="776605" cy="225425"/>
          </a:xfrm>
          <a:prstGeom prst="rect">
            <a:avLst/>
          </a:prstGeom>
        </p:spPr>
        <p:txBody>
          <a:bodyPr vert="horz" wrap="square" lIns="0" tIns="0" rIns="0" bIns="0" rtlCol="0">
            <a:spAutoFit/>
          </a:bodyPr>
          <a:lstStyle/>
          <a:p>
            <a:pPr marL="12700">
              <a:lnSpc>
                <a:spcPct val="100000"/>
              </a:lnSpc>
            </a:pPr>
            <a:r>
              <a:rPr sz="1400" spc="-5" dirty="0">
                <a:latin typeface="Times New Roman"/>
                <a:cs typeface="Times New Roman"/>
              </a:rPr>
              <a:t>Capacidad</a:t>
            </a:r>
            <a:endParaRPr sz="1400">
              <a:latin typeface="Times New Roman"/>
              <a:cs typeface="Times New Roman"/>
            </a:endParaRPr>
          </a:p>
        </p:txBody>
      </p:sp>
      <p:sp>
        <p:nvSpPr>
          <p:cNvPr id="141" name="object 141"/>
          <p:cNvSpPr/>
          <p:nvPr/>
        </p:nvSpPr>
        <p:spPr>
          <a:xfrm>
            <a:off x="2730639" y="4641596"/>
            <a:ext cx="838200" cy="838200"/>
          </a:xfrm>
          <a:custGeom>
            <a:avLst/>
            <a:gdLst/>
            <a:ahLst/>
            <a:cxnLst/>
            <a:rect l="l" t="t" r="r" b="b"/>
            <a:pathLst>
              <a:path w="838200" h="838200">
                <a:moveTo>
                  <a:pt x="419100" y="0"/>
                </a:moveTo>
                <a:lnTo>
                  <a:pt x="370189" y="2816"/>
                </a:lnTo>
                <a:lnTo>
                  <a:pt x="322945" y="11058"/>
                </a:lnTo>
                <a:lnTo>
                  <a:pt x="277681" y="24412"/>
                </a:lnTo>
                <a:lnTo>
                  <a:pt x="234709" y="42565"/>
                </a:lnTo>
                <a:lnTo>
                  <a:pt x="194343" y="65203"/>
                </a:lnTo>
                <a:lnTo>
                  <a:pt x="156896" y="92013"/>
                </a:lnTo>
                <a:lnTo>
                  <a:pt x="122682" y="122681"/>
                </a:lnTo>
                <a:lnTo>
                  <a:pt x="92013" y="156896"/>
                </a:lnTo>
                <a:lnTo>
                  <a:pt x="65203" y="194343"/>
                </a:lnTo>
                <a:lnTo>
                  <a:pt x="42565" y="234709"/>
                </a:lnTo>
                <a:lnTo>
                  <a:pt x="24412" y="277681"/>
                </a:lnTo>
                <a:lnTo>
                  <a:pt x="11058" y="322945"/>
                </a:lnTo>
                <a:lnTo>
                  <a:pt x="2816" y="370189"/>
                </a:lnTo>
                <a:lnTo>
                  <a:pt x="0" y="419100"/>
                </a:lnTo>
                <a:lnTo>
                  <a:pt x="2816" y="468010"/>
                </a:lnTo>
                <a:lnTo>
                  <a:pt x="11058" y="515254"/>
                </a:lnTo>
                <a:lnTo>
                  <a:pt x="24412" y="560518"/>
                </a:lnTo>
                <a:lnTo>
                  <a:pt x="42565" y="603490"/>
                </a:lnTo>
                <a:lnTo>
                  <a:pt x="65203" y="643856"/>
                </a:lnTo>
                <a:lnTo>
                  <a:pt x="92013" y="681303"/>
                </a:lnTo>
                <a:lnTo>
                  <a:pt x="122681" y="715517"/>
                </a:lnTo>
                <a:lnTo>
                  <a:pt x="156896" y="746186"/>
                </a:lnTo>
                <a:lnTo>
                  <a:pt x="194343" y="772996"/>
                </a:lnTo>
                <a:lnTo>
                  <a:pt x="234709" y="795634"/>
                </a:lnTo>
                <a:lnTo>
                  <a:pt x="277681" y="813787"/>
                </a:lnTo>
                <a:lnTo>
                  <a:pt x="322945" y="827141"/>
                </a:lnTo>
                <a:lnTo>
                  <a:pt x="370189" y="835383"/>
                </a:lnTo>
                <a:lnTo>
                  <a:pt x="419100" y="838200"/>
                </a:lnTo>
                <a:lnTo>
                  <a:pt x="468010" y="835383"/>
                </a:lnTo>
                <a:lnTo>
                  <a:pt x="515254" y="827141"/>
                </a:lnTo>
                <a:lnTo>
                  <a:pt x="560518" y="813787"/>
                </a:lnTo>
                <a:lnTo>
                  <a:pt x="603490" y="795634"/>
                </a:lnTo>
                <a:lnTo>
                  <a:pt x="643856" y="772996"/>
                </a:lnTo>
                <a:lnTo>
                  <a:pt x="681303" y="746186"/>
                </a:lnTo>
                <a:lnTo>
                  <a:pt x="715517" y="715518"/>
                </a:lnTo>
                <a:lnTo>
                  <a:pt x="746186" y="681303"/>
                </a:lnTo>
                <a:lnTo>
                  <a:pt x="772996" y="643856"/>
                </a:lnTo>
                <a:lnTo>
                  <a:pt x="795634" y="603490"/>
                </a:lnTo>
                <a:lnTo>
                  <a:pt x="813787" y="560518"/>
                </a:lnTo>
                <a:lnTo>
                  <a:pt x="827141" y="515254"/>
                </a:lnTo>
                <a:lnTo>
                  <a:pt x="835383" y="468010"/>
                </a:lnTo>
                <a:lnTo>
                  <a:pt x="838200" y="419100"/>
                </a:lnTo>
                <a:lnTo>
                  <a:pt x="835383" y="370189"/>
                </a:lnTo>
                <a:lnTo>
                  <a:pt x="827141" y="322945"/>
                </a:lnTo>
                <a:lnTo>
                  <a:pt x="813787" y="277681"/>
                </a:lnTo>
                <a:lnTo>
                  <a:pt x="795634" y="234709"/>
                </a:lnTo>
                <a:lnTo>
                  <a:pt x="772996" y="194343"/>
                </a:lnTo>
                <a:lnTo>
                  <a:pt x="746186" y="156896"/>
                </a:lnTo>
                <a:lnTo>
                  <a:pt x="715518" y="122682"/>
                </a:lnTo>
                <a:lnTo>
                  <a:pt x="681303" y="92013"/>
                </a:lnTo>
                <a:lnTo>
                  <a:pt x="643856" y="65203"/>
                </a:lnTo>
                <a:lnTo>
                  <a:pt x="603490" y="42565"/>
                </a:lnTo>
                <a:lnTo>
                  <a:pt x="560518" y="24412"/>
                </a:lnTo>
                <a:lnTo>
                  <a:pt x="515254" y="11058"/>
                </a:lnTo>
                <a:lnTo>
                  <a:pt x="468010" y="2816"/>
                </a:lnTo>
                <a:lnTo>
                  <a:pt x="419100" y="0"/>
                </a:lnTo>
                <a:close/>
              </a:path>
            </a:pathLst>
          </a:custGeom>
          <a:ln w="9525">
            <a:solidFill>
              <a:srgbClr val="000000"/>
            </a:solidFill>
          </a:ln>
        </p:spPr>
        <p:txBody>
          <a:bodyPr wrap="square" lIns="0" tIns="0" rIns="0" bIns="0" rtlCol="0"/>
          <a:lstStyle/>
          <a:p>
            <a:endParaRPr/>
          </a:p>
        </p:txBody>
      </p:sp>
      <p:sp>
        <p:nvSpPr>
          <p:cNvPr id="142" name="object 142"/>
          <p:cNvSpPr/>
          <p:nvPr/>
        </p:nvSpPr>
        <p:spPr>
          <a:xfrm>
            <a:off x="1892439" y="4946396"/>
            <a:ext cx="838200" cy="838200"/>
          </a:xfrm>
          <a:custGeom>
            <a:avLst/>
            <a:gdLst/>
            <a:ahLst/>
            <a:cxnLst/>
            <a:rect l="l" t="t" r="r" b="b"/>
            <a:pathLst>
              <a:path w="838200" h="838200">
                <a:moveTo>
                  <a:pt x="419100" y="0"/>
                </a:moveTo>
                <a:lnTo>
                  <a:pt x="370189" y="2816"/>
                </a:lnTo>
                <a:lnTo>
                  <a:pt x="322945" y="11058"/>
                </a:lnTo>
                <a:lnTo>
                  <a:pt x="277681" y="24412"/>
                </a:lnTo>
                <a:lnTo>
                  <a:pt x="234709" y="42565"/>
                </a:lnTo>
                <a:lnTo>
                  <a:pt x="194343" y="65203"/>
                </a:lnTo>
                <a:lnTo>
                  <a:pt x="156896" y="92013"/>
                </a:lnTo>
                <a:lnTo>
                  <a:pt x="122682" y="122681"/>
                </a:lnTo>
                <a:lnTo>
                  <a:pt x="92013" y="156896"/>
                </a:lnTo>
                <a:lnTo>
                  <a:pt x="65203" y="194343"/>
                </a:lnTo>
                <a:lnTo>
                  <a:pt x="42565" y="234709"/>
                </a:lnTo>
                <a:lnTo>
                  <a:pt x="24412" y="277681"/>
                </a:lnTo>
                <a:lnTo>
                  <a:pt x="11058" y="322945"/>
                </a:lnTo>
                <a:lnTo>
                  <a:pt x="2816" y="370189"/>
                </a:lnTo>
                <a:lnTo>
                  <a:pt x="0" y="419100"/>
                </a:lnTo>
                <a:lnTo>
                  <a:pt x="2816" y="468010"/>
                </a:lnTo>
                <a:lnTo>
                  <a:pt x="11058" y="515254"/>
                </a:lnTo>
                <a:lnTo>
                  <a:pt x="24412" y="560518"/>
                </a:lnTo>
                <a:lnTo>
                  <a:pt x="42565" y="603490"/>
                </a:lnTo>
                <a:lnTo>
                  <a:pt x="65203" y="643856"/>
                </a:lnTo>
                <a:lnTo>
                  <a:pt x="92013" y="681303"/>
                </a:lnTo>
                <a:lnTo>
                  <a:pt x="122682" y="715517"/>
                </a:lnTo>
                <a:lnTo>
                  <a:pt x="156896" y="746186"/>
                </a:lnTo>
                <a:lnTo>
                  <a:pt x="194343" y="772996"/>
                </a:lnTo>
                <a:lnTo>
                  <a:pt x="234709" y="795634"/>
                </a:lnTo>
                <a:lnTo>
                  <a:pt x="277681" y="813787"/>
                </a:lnTo>
                <a:lnTo>
                  <a:pt x="322945" y="827141"/>
                </a:lnTo>
                <a:lnTo>
                  <a:pt x="370189" y="835383"/>
                </a:lnTo>
                <a:lnTo>
                  <a:pt x="419100" y="838200"/>
                </a:lnTo>
                <a:lnTo>
                  <a:pt x="468010" y="835383"/>
                </a:lnTo>
                <a:lnTo>
                  <a:pt x="515254" y="827141"/>
                </a:lnTo>
                <a:lnTo>
                  <a:pt x="560518" y="813787"/>
                </a:lnTo>
                <a:lnTo>
                  <a:pt x="603490" y="795634"/>
                </a:lnTo>
                <a:lnTo>
                  <a:pt x="643856" y="772996"/>
                </a:lnTo>
                <a:lnTo>
                  <a:pt x="681303" y="746186"/>
                </a:lnTo>
                <a:lnTo>
                  <a:pt x="715518" y="715518"/>
                </a:lnTo>
                <a:lnTo>
                  <a:pt x="746186" y="681303"/>
                </a:lnTo>
                <a:lnTo>
                  <a:pt x="772996" y="643856"/>
                </a:lnTo>
                <a:lnTo>
                  <a:pt x="795634" y="603490"/>
                </a:lnTo>
                <a:lnTo>
                  <a:pt x="813787" y="560518"/>
                </a:lnTo>
                <a:lnTo>
                  <a:pt x="827141" y="515254"/>
                </a:lnTo>
                <a:lnTo>
                  <a:pt x="835383" y="468010"/>
                </a:lnTo>
                <a:lnTo>
                  <a:pt x="838200" y="419100"/>
                </a:lnTo>
                <a:lnTo>
                  <a:pt x="835383" y="370189"/>
                </a:lnTo>
                <a:lnTo>
                  <a:pt x="827141" y="322945"/>
                </a:lnTo>
                <a:lnTo>
                  <a:pt x="813787" y="277681"/>
                </a:lnTo>
                <a:lnTo>
                  <a:pt x="795634" y="234709"/>
                </a:lnTo>
                <a:lnTo>
                  <a:pt x="772996" y="194343"/>
                </a:lnTo>
                <a:lnTo>
                  <a:pt x="746186" y="156896"/>
                </a:lnTo>
                <a:lnTo>
                  <a:pt x="715518" y="122682"/>
                </a:lnTo>
                <a:lnTo>
                  <a:pt x="681303" y="92013"/>
                </a:lnTo>
                <a:lnTo>
                  <a:pt x="643856" y="65203"/>
                </a:lnTo>
                <a:lnTo>
                  <a:pt x="603490" y="42565"/>
                </a:lnTo>
                <a:lnTo>
                  <a:pt x="560518" y="24412"/>
                </a:lnTo>
                <a:lnTo>
                  <a:pt x="515254" y="11058"/>
                </a:lnTo>
                <a:lnTo>
                  <a:pt x="468010" y="2816"/>
                </a:lnTo>
                <a:lnTo>
                  <a:pt x="419100" y="0"/>
                </a:lnTo>
                <a:close/>
              </a:path>
            </a:pathLst>
          </a:custGeom>
          <a:ln w="9525">
            <a:solidFill>
              <a:srgbClr val="000000"/>
            </a:solidFill>
          </a:ln>
        </p:spPr>
        <p:txBody>
          <a:bodyPr wrap="square" lIns="0" tIns="0" rIns="0" bIns="0" rtlCol="0"/>
          <a:lstStyle/>
          <a:p>
            <a:endParaRPr/>
          </a:p>
        </p:txBody>
      </p:sp>
      <p:sp>
        <p:nvSpPr>
          <p:cNvPr id="143" name="object 143"/>
          <p:cNvSpPr/>
          <p:nvPr/>
        </p:nvSpPr>
        <p:spPr>
          <a:xfrm>
            <a:off x="1054239" y="4641596"/>
            <a:ext cx="838200" cy="838200"/>
          </a:xfrm>
          <a:custGeom>
            <a:avLst/>
            <a:gdLst/>
            <a:ahLst/>
            <a:cxnLst/>
            <a:rect l="l" t="t" r="r" b="b"/>
            <a:pathLst>
              <a:path w="838200" h="838200">
                <a:moveTo>
                  <a:pt x="419100" y="0"/>
                </a:moveTo>
                <a:lnTo>
                  <a:pt x="370189" y="2816"/>
                </a:lnTo>
                <a:lnTo>
                  <a:pt x="322945" y="11058"/>
                </a:lnTo>
                <a:lnTo>
                  <a:pt x="277681" y="24412"/>
                </a:lnTo>
                <a:lnTo>
                  <a:pt x="234709" y="42565"/>
                </a:lnTo>
                <a:lnTo>
                  <a:pt x="194343" y="65203"/>
                </a:lnTo>
                <a:lnTo>
                  <a:pt x="156896" y="92013"/>
                </a:lnTo>
                <a:lnTo>
                  <a:pt x="122682" y="122681"/>
                </a:lnTo>
                <a:lnTo>
                  <a:pt x="92013" y="156896"/>
                </a:lnTo>
                <a:lnTo>
                  <a:pt x="65203" y="194343"/>
                </a:lnTo>
                <a:lnTo>
                  <a:pt x="42565" y="234709"/>
                </a:lnTo>
                <a:lnTo>
                  <a:pt x="24412" y="277681"/>
                </a:lnTo>
                <a:lnTo>
                  <a:pt x="11058" y="322945"/>
                </a:lnTo>
                <a:lnTo>
                  <a:pt x="2816" y="370189"/>
                </a:lnTo>
                <a:lnTo>
                  <a:pt x="0" y="419100"/>
                </a:lnTo>
                <a:lnTo>
                  <a:pt x="2816" y="468010"/>
                </a:lnTo>
                <a:lnTo>
                  <a:pt x="11058" y="515254"/>
                </a:lnTo>
                <a:lnTo>
                  <a:pt x="24412" y="560518"/>
                </a:lnTo>
                <a:lnTo>
                  <a:pt x="42565" y="603490"/>
                </a:lnTo>
                <a:lnTo>
                  <a:pt x="65203" y="643856"/>
                </a:lnTo>
                <a:lnTo>
                  <a:pt x="92013" y="681303"/>
                </a:lnTo>
                <a:lnTo>
                  <a:pt x="122682" y="715517"/>
                </a:lnTo>
                <a:lnTo>
                  <a:pt x="156896" y="746186"/>
                </a:lnTo>
                <a:lnTo>
                  <a:pt x="194343" y="772996"/>
                </a:lnTo>
                <a:lnTo>
                  <a:pt x="234709" y="795634"/>
                </a:lnTo>
                <a:lnTo>
                  <a:pt x="277681" y="813787"/>
                </a:lnTo>
                <a:lnTo>
                  <a:pt x="322945" y="827141"/>
                </a:lnTo>
                <a:lnTo>
                  <a:pt x="370189" y="835383"/>
                </a:lnTo>
                <a:lnTo>
                  <a:pt x="419100" y="838200"/>
                </a:lnTo>
                <a:lnTo>
                  <a:pt x="468010" y="835383"/>
                </a:lnTo>
                <a:lnTo>
                  <a:pt x="515254" y="827141"/>
                </a:lnTo>
                <a:lnTo>
                  <a:pt x="560518" y="813787"/>
                </a:lnTo>
                <a:lnTo>
                  <a:pt x="603490" y="795634"/>
                </a:lnTo>
                <a:lnTo>
                  <a:pt x="643856" y="772996"/>
                </a:lnTo>
                <a:lnTo>
                  <a:pt x="681303" y="746186"/>
                </a:lnTo>
                <a:lnTo>
                  <a:pt x="715517" y="715518"/>
                </a:lnTo>
                <a:lnTo>
                  <a:pt x="746186" y="681303"/>
                </a:lnTo>
                <a:lnTo>
                  <a:pt x="772996" y="643856"/>
                </a:lnTo>
                <a:lnTo>
                  <a:pt x="795634" y="603490"/>
                </a:lnTo>
                <a:lnTo>
                  <a:pt x="813787" y="560518"/>
                </a:lnTo>
                <a:lnTo>
                  <a:pt x="827141" y="515254"/>
                </a:lnTo>
                <a:lnTo>
                  <a:pt x="835383" y="468010"/>
                </a:lnTo>
                <a:lnTo>
                  <a:pt x="838200" y="419100"/>
                </a:lnTo>
                <a:lnTo>
                  <a:pt x="835383" y="370189"/>
                </a:lnTo>
                <a:lnTo>
                  <a:pt x="827141" y="322945"/>
                </a:lnTo>
                <a:lnTo>
                  <a:pt x="813787" y="277681"/>
                </a:lnTo>
                <a:lnTo>
                  <a:pt x="795634" y="234709"/>
                </a:lnTo>
                <a:lnTo>
                  <a:pt x="772996" y="194343"/>
                </a:lnTo>
                <a:lnTo>
                  <a:pt x="746186" y="156896"/>
                </a:lnTo>
                <a:lnTo>
                  <a:pt x="715517" y="122682"/>
                </a:lnTo>
                <a:lnTo>
                  <a:pt x="681303" y="92013"/>
                </a:lnTo>
                <a:lnTo>
                  <a:pt x="643856" y="65203"/>
                </a:lnTo>
                <a:lnTo>
                  <a:pt x="603490" y="42565"/>
                </a:lnTo>
                <a:lnTo>
                  <a:pt x="560518" y="24412"/>
                </a:lnTo>
                <a:lnTo>
                  <a:pt x="515254" y="11058"/>
                </a:lnTo>
                <a:lnTo>
                  <a:pt x="468010" y="2816"/>
                </a:lnTo>
                <a:lnTo>
                  <a:pt x="419100" y="0"/>
                </a:lnTo>
                <a:close/>
              </a:path>
            </a:pathLst>
          </a:custGeom>
          <a:ln w="9525">
            <a:solidFill>
              <a:srgbClr val="000000"/>
            </a:solidFill>
          </a:ln>
        </p:spPr>
        <p:txBody>
          <a:bodyPr wrap="square" lIns="0" tIns="0" rIns="0" bIns="0" rtlCol="0"/>
          <a:lstStyle/>
          <a:p>
            <a:endParaRPr/>
          </a:p>
        </p:txBody>
      </p:sp>
      <p:sp>
        <p:nvSpPr>
          <p:cNvPr id="144" name="object 144"/>
          <p:cNvSpPr/>
          <p:nvPr/>
        </p:nvSpPr>
        <p:spPr>
          <a:xfrm>
            <a:off x="825639" y="4641596"/>
            <a:ext cx="2971800" cy="0"/>
          </a:xfrm>
          <a:custGeom>
            <a:avLst/>
            <a:gdLst/>
            <a:ahLst/>
            <a:cxnLst/>
            <a:rect l="l" t="t" r="r" b="b"/>
            <a:pathLst>
              <a:path w="2971800">
                <a:moveTo>
                  <a:pt x="0" y="0"/>
                </a:moveTo>
                <a:lnTo>
                  <a:pt x="2971800" y="0"/>
                </a:lnTo>
              </a:path>
            </a:pathLst>
          </a:custGeom>
          <a:ln w="9525">
            <a:solidFill>
              <a:srgbClr val="000000"/>
            </a:solidFill>
          </a:ln>
        </p:spPr>
        <p:txBody>
          <a:bodyPr wrap="square" lIns="0" tIns="0" rIns="0" bIns="0" rtlCol="0"/>
          <a:lstStyle/>
          <a:p>
            <a:endParaRPr/>
          </a:p>
        </p:txBody>
      </p:sp>
      <p:sp>
        <p:nvSpPr>
          <p:cNvPr id="145" name="object 145"/>
          <p:cNvSpPr txBox="1"/>
          <p:nvPr/>
        </p:nvSpPr>
        <p:spPr>
          <a:xfrm>
            <a:off x="1108583" y="4910328"/>
            <a:ext cx="696595" cy="438150"/>
          </a:xfrm>
          <a:prstGeom prst="rect">
            <a:avLst/>
          </a:prstGeom>
        </p:spPr>
        <p:txBody>
          <a:bodyPr vert="horz" wrap="square" lIns="0" tIns="0" rIns="0" bIns="0" rtlCol="0">
            <a:spAutoFit/>
          </a:bodyPr>
          <a:lstStyle/>
          <a:p>
            <a:pPr marL="173355" marR="5080" indent="-161290">
              <a:lnSpc>
                <a:spcPct val="100000"/>
              </a:lnSpc>
            </a:pPr>
            <a:r>
              <a:rPr sz="1400" spc="-5" dirty="0">
                <a:latin typeface="Times New Roman"/>
                <a:cs typeface="Times New Roman"/>
              </a:rPr>
              <a:t>Localiza-  ción</a:t>
            </a:r>
            <a:endParaRPr sz="1400">
              <a:latin typeface="Times New Roman"/>
              <a:cs typeface="Times New Roman"/>
            </a:endParaRPr>
          </a:p>
        </p:txBody>
      </p:sp>
      <p:sp>
        <p:nvSpPr>
          <p:cNvPr id="146" name="object 146"/>
          <p:cNvSpPr txBox="1"/>
          <p:nvPr/>
        </p:nvSpPr>
        <p:spPr>
          <a:xfrm>
            <a:off x="1932406" y="5154104"/>
            <a:ext cx="683260" cy="438784"/>
          </a:xfrm>
          <a:prstGeom prst="rect">
            <a:avLst/>
          </a:prstGeom>
        </p:spPr>
        <p:txBody>
          <a:bodyPr vert="horz" wrap="square" lIns="0" tIns="0" rIns="0" bIns="0" rtlCol="0">
            <a:spAutoFit/>
          </a:bodyPr>
          <a:lstStyle/>
          <a:p>
            <a:pPr marL="12700" marR="5080" indent="80645">
              <a:lnSpc>
                <a:spcPct val="100000"/>
              </a:lnSpc>
            </a:pPr>
            <a:r>
              <a:rPr sz="1400" spc="-5" dirty="0">
                <a:latin typeface="Times New Roman"/>
                <a:cs typeface="Times New Roman"/>
              </a:rPr>
              <a:t>Distrib.  de</a:t>
            </a:r>
            <a:r>
              <a:rPr sz="1400" spc="-70" dirty="0">
                <a:latin typeface="Times New Roman"/>
                <a:cs typeface="Times New Roman"/>
              </a:rPr>
              <a:t> </a:t>
            </a:r>
            <a:r>
              <a:rPr sz="1400" spc="-5" dirty="0">
                <a:latin typeface="Times New Roman"/>
                <a:cs typeface="Times New Roman"/>
              </a:rPr>
              <a:t>Planta</a:t>
            </a:r>
            <a:endParaRPr sz="1400">
              <a:latin typeface="Times New Roman"/>
              <a:cs typeface="Times New Roman"/>
            </a:endParaRPr>
          </a:p>
        </p:txBody>
      </p:sp>
      <p:sp>
        <p:nvSpPr>
          <p:cNvPr id="147" name="object 147"/>
          <p:cNvSpPr txBox="1"/>
          <p:nvPr/>
        </p:nvSpPr>
        <p:spPr>
          <a:xfrm>
            <a:off x="2829191" y="4910328"/>
            <a:ext cx="718185" cy="438150"/>
          </a:xfrm>
          <a:prstGeom prst="rect">
            <a:avLst/>
          </a:prstGeom>
        </p:spPr>
        <p:txBody>
          <a:bodyPr vert="horz" wrap="square" lIns="0" tIns="0" rIns="0" bIns="0" rtlCol="0">
            <a:spAutoFit/>
          </a:bodyPr>
          <a:lstStyle/>
          <a:p>
            <a:pPr marL="205104" marR="5080" indent="-193040">
              <a:lnSpc>
                <a:spcPct val="100000"/>
              </a:lnSpc>
            </a:pPr>
            <a:r>
              <a:rPr sz="1400" spc="-5" dirty="0">
                <a:latin typeface="Times New Roman"/>
                <a:cs typeface="Times New Roman"/>
              </a:rPr>
              <a:t>Manuten-  ción</a:t>
            </a:r>
            <a:endParaRPr sz="1400">
              <a:latin typeface="Times New Roman"/>
              <a:cs typeface="Times New Roman"/>
            </a:endParaRPr>
          </a:p>
        </p:txBody>
      </p:sp>
      <p:sp>
        <p:nvSpPr>
          <p:cNvPr id="148" name="object 148"/>
          <p:cNvSpPr/>
          <p:nvPr/>
        </p:nvSpPr>
        <p:spPr>
          <a:xfrm>
            <a:off x="5626227" y="3193795"/>
            <a:ext cx="838200" cy="838200"/>
          </a:xfrm>
          <a:custGeom>
            <a:avLst/>
            <a:gdLst/>
            <a:ahLst/>
            <a:cxnLst/>
            <a:rect l="l" t="t" r="r" b="b"/>
            <a:pathLst>
              <a:path w="838200" h="838200">
                <a:moveTo>
                  <a:pt x="419100" y="0"/>
                </a:moveTo>
                <a:lnTo>
                  <a:pt x="370192" y="2816"/>
                </a:lnTo>
                <a:lnTo>
                  <a:pt x="322949" y="11058"/>
                </a:lnTo>
                <a:lnTo>
                  <a:pt x="277686" y="24412"/>
                </a:lnTo>
                <a:lnTo>
                  <a:pt x="234714" y="42565"/>
                </a:lnTo>
                <a:lnTo>
                  <a:pt x="194348" y="65203"/>
                </a:lnTo>
                <a:lnTo>
                  <a:pt x="156901" y="92013"/>
                </a:lnTo>
                <a:lnTo>
                  <a:pt x="122686" y="122681"/>
                </a:lnTo>
                <a:lnTo>
                  <a:pt x="92017" y="156896"/>
                </a:lnTo>
                <a:lnTo>
                  <a:pt x="65206" y="194343"/>
                </a:lnTo>
                <a:lnTo>
                  <a:pt x="42567" y="234709"/>
                </a:lnTo>
                <a:lnTo>
                  <a:pt x="24414" y="277681"/>
                </a:lnTo>
                <a:lnTo>
                  <a:pt x="11059" y="322945"/>
                </a:lnTo>
                <a:lnTo>
                  <a:pt x="2817" y="370189"/>
                </a:lnTo>
                <a:lnTo>
                  <a:pt x="0" y="419100"/>
                </a:lnTo>
                <a:lnTo>
                  <a:pt x="2817" y="468010"/>
                </a:lnTo>
                <a:lnTo>
                  <a:pt x="11059" y="515254"/>
                </a:lnTo>
                <a:lnTo>
                  <a:pt x="24414" y="560518"/>
                </a:lnTo>
                <a:lnTo>
                  <a:pt x="42567" y="603490"/>
                </a:lnTo>
                <a:lnTo>
                  <a:pt x="65206" y="643856"/>
                </a:lnTo>
                <a:lnTo>
                  <a:pt x="92017" y="681303"/>
                </a:lnTo>
                <a:lnTo>
                  <a:pt x="122686" y="715517"/>
                </a:lnTo>
                <a:lnTo>
                  <a:pt x="156901" y="746186"/>
                </a:lnTo>
                <a:lnTo>
                  <a:pt x="194348" y="772996"/>
                </a:lnTo>
                <a:lnTo>
                  <a:pt x="234714" y="795634"/>
                </a:lnTo>
                <a:lnTo>
                  <a:pt x="277686" y="813787"/>
                </a:lnTo>
                <a:lnTo>
                  <a:pt x="322949" y="827141"/>
                </a:lnTo>
                <a:lnTo>
                  <a:pt x="370192" y="835383"/>
                </a:lnTo>
                <a:lnTo>
                  <a:pt x="419100" y="838200"/>
                </a:lnTo>
                <a:lnTo>
                  <a:pt x="468010" y="835383"/>
                </a:lnTo>
                <a:lnTo>
                  <a:pt x="515254" y="827141"/>
                </a:lnTo>
                <a:lnTo>
                  <a:pt x="560518" y="813787"/>
                </a:lnTo>
                <a:lnTo>
                  <a:pt x="603490" y="795634"/>
                </a:lnTo>
                <a:lnTo>
                  <a:pt x="643856" y="772996"/>
                </a:lnTo>
                <a:lnTo>
                  <a:pt x="681303" y="746186"/>
                </a:lnTo>
                <a:lnTo>
                  <a:pt x="715518" y="715518"/>
                </a:lnTo>
                <a:lnTo>
                  <a:pt x="746186" y="681303"/>
                </a:lnTo>
                <a:lnTo>
                  <a:pt x="772996" y="643856"/>
                </a:lnTo>
                <a:lnTo>
                  <a:pt x="795634" y="603490"/>
                </a:lnTo>
                <a:lnTo>
                  <a:pt x="813787" y="560518"/>
                </a:lnTo>
                <a:lnTo>
                  <a:pt x="827141" y="515254"/>
                </a:lnTo>
                <a:lnTo>
                  <a:pt x="835383" y="468010"/>
                </a:lnTo>
                <a:lnTo>
                  <a:pt x="838200" y="419100"/>
                </a:lnTo>
                <a:lnTo>
                  <a:pt x="835383" y="370189"/>
                </a:lnTo>
                <a:lnTo>
                  <a:pt x="827141" y="322945"/>
                </a:lnTo>
                <a:lnTo>
                  <a:pt x="813787" y="277681"/>
                </a:lnTo>
                <a:lnTo>
                  <a:pt x="795634" y="234709"/>
                </a:lnTo>
                <a:lnTo>
                  <a:pt x="772996" y="194343"/>
                </a:lnTo>
                <a:lnTo>
                  <a:pt x="746186" y="156896"/>
                </a:lnTo>
                <a:lnTo>
                  <a:pt x="715518" y="122682"/>
                </a:lnTo>
                <a:lnTo>
                  <a:pt x="681303" y="92013"/>
                </a:lnTo>
                <a:lnTo>
                  <a:pt x="643856" y="65203"/>
                </a:lnTo>
                <a:lnTo>
                  <a:pt x="603490" y="42565"/>
                </a:lnTo>
                <a:lnTo>
                  <a:pt x="560518" y="24412"/>
                </a:lnTo>
                <a:lnTo>
                  <a:pt x="515254" y="11058"/>
                </a:lnTo>
                <a:lnTo>
                  <a:pt x="468010" y="2816"/>
                </a:lnTo>
                <a:lnTo>
                  <a:pt x="419100" y="0"/>
                </a:lnTo>
                <a:close/>
              </a:path>
            </a:pathLst>
          </a:custGeom>
          <a:ln w="9525">
            <a:solidFill>
              <a:srgbClr val="000000"/>
            </a:solidFill>
          </a:ln>
        </p:spPr>
        <p:txBody>
          <a:bodyPr wrap="square" lIns="0" tIns="0" rIns="0" bIns="0" rtlCol="0"/>
          <a:lstStyle/>
          <a:p>
            <a:endParaRPr/>
          </a:p>
        </p:txBody>
      </p:sp>
      <p:sp>
        <p:nvSpPr>
          <p:cNvPr id="149" name="object 149"/>
          <p:cNvSpPr/>
          <p:nvPr/>
        </p:nvSpPr>
        <p:spPr>
          <a:xfrm>
            <a:off x="6464427" y="2888995"/>
            <a:ext cx="838200" cy="838200"/>
          </a:xfrm>
          <a:custGeom>
            <a:avLst/>
            <a:gdLst/>
            <a:ahLst/>
            <a:cxnLst/>
            <a:rect l="l" t="t" r="r" b="b"/>
            <a:pathLst>
              <a:path w="838200" h="838200">
                <a:moveTo>
                  <a:pt x="419100" y="0"/>
                </a:moveTo>
                <a:lnTo>
                  <a:pt x="370192" y="2816"/>
                </a:lnTo>
                <a:lnTo>
                  <a:pt x="322949" y="11058"/>
                </a:lnTo>
                <a:lnTo>
                  <a:pt x="277686" y="24412"/>
                </a:lnTo>
                <a:lnTo>
                  <a:pt x="234714" y="42565"/>
                </a:lnTo>
                <a:lnTo>
                  <a:pt x="194348" y="65203"/>
                </a:lnTo>
                <a:lnTo>
                  <a:pt x="156901" y="92013"/>
                </a:lnTo>
                <a:lnTo>
                  <a:pt x="122686" y="122681"/>
                </a:lnTo>
                <a:lnTo>
                  <a:pt x="92017" y="156896"/>
                </a:lnTo>
                <a:lnTo>
                  <a:pt x="65206" y="194343"/>
                </a:lnTo>
                <a:lnTo>
                  <a:pt x="42567" y="234709"/>
                </a:lnTo>
                <a:lnTo>
                  <a:pt x="24414" y="277681"/>
                </a:lnTo>
                <a:lnTo>
                  <a:pt x="11059" y="322945"/>
                </a:lnTo>
                <a:lnTo>
                  <a:pt x="2817" y="370189"/>
                </a:lnTo>
                <a:lnTo>
                  <a:pt x="0" y="419100"/>
                </a:lnTo>
                <a:lnTo>
                  <a:pt x="2817" y="468010"/>
                </a:lnTo>
                <a:lnTo>
                  <a:pt x="11059" y="515254"/>
                </a:lnTo>
                <a:lnTo>
                  <a:pt x="24414" y="560518"/>
                </a:lnTo>
                <a:lnTo>
                  <a:pt x="42567" y="603490"/>
                </a:lnTo>
                <a:lnTo>
                  <a:pt x="65206" y="643856"/>
                </a:lnTo>
                <a:lnTo>
                  <a:pt x="92017" y="681303"/>
                </a:lnTo>
                <a:lnTo>
                  <a:pt x="122686" y="715517"/>
                </a:lnTo>
                <a:lnTo>
                  <a:pt x="156901" y="746186"/>
                </a:lnTo>
                <a:lnTo>
                  <a:pt x="194348" y="772996"/>
                </a:lnTo>
                <a:lnTo>
                  <a:pt x="234714" y="795634"/>
                </a:lnTo>
                <a:lnTo>
                  <a:pt x="277686" y="813787"/>
                </a:lnTo>
                <a:lnTo>
                  <a:pt x="322949" y="827141"/>
                </a:lnTo>
                <a:lnTo>
                  <a:pt x="370192" y="835383"/>
                </a:lnTo>
                <a:lnTo>
                  <a:pt x="419100" y="838200"/>
                </a:lnTo>
                <a:lnTo>
                  <a:pt x="468010" y="835383"/>
                </a:lnTo>
                <a:lnTo>
                  <a:pt x="515254" y="827141"/>
                </a:lnTo>
                <a:lnTo>
                  <a:pt x="560518" y="813787"/>
                </a:lnTo>
                <a:lnTo>
                  <a:pt x="603490" y="795634"/>
                </a:lnTo>
                <a:lnTo>
                  <a:pt x="643856" y="772996"/>
                </a:lnTo>
                <a:lnTo>
                  <a:pt x="681303" y="746186"/>
                </a:lnTo>
                <a:lnTo>
                  <a:pt x="715518" y="715518"/>
                </a:lnTo>
                <a:lnTo>
                  <a:pt x="746186" y="681303"/>
                </a:lnTo>
                <a:lnTo>
                  <a:pt x="772996" y="643856"/>
                </a:lnTo>
                <a:lnTo>
                  <a:pt x="795634" y="603490"/>
                </a:lnTo>
                <a:lnTo>
                  <a:pt x="813787" y="560518"/>
                </a:lnTo>
                <a:lnTo>
                  <a:pt x="827141" y="515254"/>
                </a:lnTo>
                <a:lnTo>
                  <a:pt x="835383" y="468010"/>
                </a:lnTo>
                <a:lnTo>
                  <a:pt x="838200" y="419100"/>
                </a:lnTo>
                <a:lnTo>
                  <a:pt x="835383" y="370189"/>
                </a:lnTo>
                <a:lnTo>
                  <a:pt x="827141" y="322945"/>
                </a:lnTo>
                <a:lnTo>
                  <a:pt x="813787" y="277681"/>
                </a:lnTo>
                <a:lnTo>
                  <a:pt x="795634" y="234709"/>
                </a:lnTo>
                <a:lnTo>
                  <a:pt x="772996" y="194343"/>
                </a:lnTo>
                <a:lnTo>
                  <a:pt x="746186" y="156896"/>
                </a:lnTo>
                <a:lnTo>
                  <a:pt x="715518" y="122681"/>
                </a:lnTo>
                <a:lnTo>
                  <a:pt x="681303" y="92013"/>
                </a:lnTo>
                <a:lnTo>
                  <a:pt x="643856" y="65203"/>
                </a:lnTo>
                <a:lnTo>
                  <a:pt x="603490" y="42565"/>
                </a:lnTo>
                <a:lnTo>
                  <a:pt x="560518" y="24412"/>
                </a:lnTo>
                <a:lnTo>
                  <a:pt x="515254" y="11058"/>
                </a:lnTo>
                <a:lnTo>
                  <a:pt x="468010" y="2816"/>
                </a:lnTo>
                <a:lnTo>
                  <a:pt x="419100" y="0"/>
                </a:lnTo>
                <a:close/>
              </a:path>
            </a:pathLst>
          </a:custGeom>
          <a:ln w="9525">
            <a:solidFill>
              <a:srgbClr val="000000"/>
            </a:solidFill>
          </a:ln>
        </p:spPr>
        <p:txBody>
          <a:bodyPr wrap="square" lIns="0" tIns="0" rIns="0" bIns="0" rtlCol="0"/>
          <a:lstStyle/>
          <a:p>
            <a:endParaRPr/>
          </a:p>
        </p:txBody>
      </p:sp>
      <p:sp>
        <p:nvSpPr>
          <p:cNvPr id="150" name="object 150"/>
          <p:cNvSpPr/>
          <p:nvPr/>
        </p:nvSpPr>
        <p:spPr>
          <a:xfrm>
            <a:off x="7302627" y="3269996"/>
            <a:ext cx="838200" cy="838200"/>
          </a:xfrm>
          <a:custGeom>
            <a:avLst/>
            <a:gdLst/>
            <a:ahLst/>
            <a:cxnLst/>
            <a:rect l="l" t="t" r="r" b="b"/>
            <a:pathLst>
              <a:path w="838200" h="838200">
                <a:moveTo>
                  <a:pt x="419100" y="0"/>
                </a:moveTo>
                <a:lnTo>
                  <a:pt x="370192" y="2816"/>
                </a:lnTo>
                <a:lnTo>
                  <a:pt x="322949" y="11058"/>
                </a:lnTo>
                <a:lnTo>
                  <a:pt x="277686" y="24412"/>
                </a:lnTo>
                <a:lnTo>
                  <a:pt x="234714" y="42565"/>
                </a:lnTo>
                <a:lnTo>
                  <a:pt x="194348" y="65203"/>
                </a:lnTo>
                <a:lnTo>
                  <a:pt x="156901" y="92013"/>
                </a:lnTo>
                <a:lnTo>
                  <a:pt x="122686" y="122681"/>
                </a:lnTo>
                <a:lnTo>
                  <a:pt x="92017" y="156896"/>
                </a:lnTo>
                <a:lnTo>
                  <a:pt x="65206" y="194343"/>
                </a:lnTo>
                <a:lnTo>
                  <a:pt x="42567" y="234709"/>
                </a:lnTo>
                <a:lnTo>
                  <a:pt x="24414" y="277681"/>
                </a:lnTo>
                <a:lnTo>
                  <a:pt x="11059" y="322945"/>
                </a:lnTo>
                <a:lnTo>
                  <a:pt x="2817" y="370189"/>
                </a:lnTo>
                <a:lnTo>
                  <a:pt x="0" y="419100"/>
                </a:lnTo>
                <a:lnTo>
                  <a:pt x="2817" y="468010"/>
                </a:lnTo>
                <a:lnTo>
                  <a:pt x="11059" y="515254"/>
                </a:lnTo>
                <a:lnTo>
                  <a:pt x="24414" y="560518"/>
                </a:lnTo>
                <a:lnTo>
                  <a:pt x="42567" y="603490"/>
                </a:lnTo>
                <a:lnTo>
                  <a:pt x="65206" y="643856"/>
                </a:lnTo>
                <a:lnTo>
                  <a:pt x="92017" y="681303"/>
                </a:lnTo>
                <a:lnTo>
                  <a:pt x="122686" y="715517"/>
                </a:lnTo>
                <a:lnTo>
                  <a:pt x="156901" y="746186"/>
                </a:lnTo>
                <a:lnTo>
                  <a:pt x="194348" y="772996"/>
                </a:lnTo>
                <a:lnTo>
                  <a:pt x="234714" y="795634"/>
                </a:lnTo>
                <a:lnTo>
                  <a:pt x="277686" y="813787"/>
                </a:lnTo>
                <a:lnTo>
                  <a:pt x="322949" y="827141"/>
                </a:lnTo>
                <a:lnTo>
                  <a:pt x="370192" y="835383"/>
                </a:lnTo>
                <a:lnTo>
                  <a:pt x="419100" y="838200"/>
                </a:lnTo>
                <a:lnTo>
                  <a:pt x="468010" y="835383"/>
                </a:lnTo>
                <a:lnTo>
                  <a:pt x="515254" y="827141"/>
                </a:lnTo>
                <a:lnTo>
                  <a:pt x="560518" y="813787"/>
                </a:lnTo>
                <a:lnTo>
                  <a:pt x="603490" y="795634"/>
                </a:lnTo>
                <a:lnTo>
                  <a:pt x="643856" y="772996"/>
                </a:lnTo>
                <a:lnTo>
                  <a:pt x="681303" y="746186"/>
                </a:lnTo>
                <a:lnTo>
                  <a:pt x="715518" y="715518"/>
                </a:lnTo>
                <a:lnTo>
                  <a:pt x="746186" y="681303"/>
                </a:lnTo>
                <a:lnTo>
                  <a:pt x="772996" y="643856"/>
                </a:lnTo>
                <a:lnTo>
                  <a:pt x="795634" y="603490"/>
                </a:lnTo>
                <a:lnTo>
                  <a:pt x="813787" y="560518"/>
                </a:lnTo>
                <a:lnTo>
                  <a:pt x="827141" y="515254"/>
                </a:lnTo>
                <a:lnTo>
                  <a:pt x="835383" y="468010"/>
                </a:lnTo>
                <a:lnTo>
                  <a:pt x="838200" y="419100"/>
                </a:lnTo>
                <a:lnTo>
                  <a:pt x="835383" y="370189"/>
                </a:lnTo>
                <a:lnTo>
                  <a:pt x="827141" y="322945"/>
                </a:lnTo>
                <a:lnTo>
                  <a:pt x="813787" y="277681"/>
                </a:lnTo>
                <a:lnTo>
                  <a:pt x="795634" y="234709"/>
                </a:lnTo>
                <a:lnTo>
                  <a:pt x="772996" y="194343"/>
                </a:lnTo>
                <a:lnTo>
                  <a:pt x="746186" y="156896"/>
                </a:lnTo>
                <a:lnTo>
                  <a:pt x="715518" y="122682"/>
                </a:lnTo>
                <a:lnTo>
                  <a:pt x="681303" y="92013"/>
                </a:lnTo>
                <a:lnTo>
                  <a:pt x="643856" y="65203"/>
                </a:lnTo>
                <a:lnTo>
                  <a:pt x="603490" y="42565"/>
                </a:lnTo>
                <a:lnTo>
                  <a:pt x="560518" y="24412"/>
                </a:lnTo>
                <a:lnTo>
                  <a:pt x="515254" y="11058"/>
                </a:lnTo>
                <a:lnTo>
                  <a:pt x="468010" y="2816"/>
                </a:lnTo>
                <a:lnTo>
                  <a:pt x="419100" y="0"/>
                </a:lnTo>
                <a:close/>
              </a:path>
            </a:pathLst>
          </a:custGeom>
          <a:ln w="9525">
            <a:solidFill>
              <a:srgbClr val="000000"/>
            </a:solidFill>
          </a:ln>
        </p:spPr>
        <p:txBody>
          <a:bodyPr wrap="square" lIns="0" tIns="0" rIns="0" bIns="0" rtlCol="0"/>
          <a:lstStyle/>
          <a:p>
            <a:endParaRPr/>
          </a:p>
        </p:txBody>
      </p:sp>
      <p:sp>
        <p:nvSpPr>
          <p:cNvPr id="151" name="object 151"/>
          <p:cNvSpPr txBox="1"/>
          <p:nvPr/>
        </p:nvSpPr>
        <p:spPr>
          <a:xfrm>
            <a:off x="5632551" y="3386328"/>
            <a:ext cx="824865" cy="438150"/>
          </a:xfrm>
          <a:prstGeom prst="rect">
            <a:avLst/>
          </a:prstGeom>
        </p:spPr>
        <p:txBody>
          <a:bodyPr vert="horz" wrap="square" lIns="0" tIns="0" rIns="0" bIns="0" rtlCol="0">
            <a:spAutoFit/>
          </a:bodyPr>
          <a:lstStyle/>
          <a:p>
            <a:pPr marL="12700" marR="5080" indent="46355">
              <a:lnSpc>
                <a:spcPct val="100000"/>
              </a:lnSpc>
            </a:pPr>
            <a:r>
              <a:rPr sz="1400" spc="-5" dirty="0">
                <a:latin typeface="Times New Roman"/>
                <a:cs typeface="Times New Roman"/>
              </a:rPr>
              <a:t>Administ.  Inventarios</a:t>
            </a:r>
            <a:endParaRPr sz="1400">
              <a:latin typeface="Times New Roman"/>
              <a:cs typeface="Times New Roman"/>
            </a:endParaRPr>
          </a:p>
        </p:txBody>
      </p:sp>
      <p:sp>
        <p:nvSpPr>
          <p:cNvPr id="152" name="object 152"/>
          <p:cNvSpPr txBox="1"/>
          <p:nvPr/>
        </p:nvSpPr>
        <p:spPr>
          <a:xfrm>
            <a:off x="6525603" y="3005315"/>
            <a:ext cx="715010" cy="650240"/>
          </a:xfrm>
          <a:prstGeom prst="rect">
            <a:avLst/>
          </a:prstGeom>
        </p:spPr>
        <p:txBody>
          <a:bodyPr vert="horz" wrap="square" lIns="0" tIns="0" rIns="0" bIns="0" rtlCol="0">
            <a:spAutoFit/>
          </a:bodyPr>
          <a:lstStyle/>
          <a:p>
            <a:pPr marL="12065" marR="5080" algn="ctr">
              <a:lnSpc>
                <a:spcPct val="100000"/>
              </a:lnSpc>
            </a:pPr>
            <a:r>
              <a:rPr sz="1400" spc="-10" dirty="0">
                <a:latin typeface="Times New Roman"/>
                <a:cs typeface="Times New Roman"/>
              </a:rPr>
              <a:t>Planifica-  </a:t>
            </a:r>
            <a:r>
              <a:rPr sz="1400" spc="-5" dirty="0">
                <a:latin typeface="Times New Roman"/>
                <a:cs typeface="Times New Roman"/>
              </a:rPr>
              <a:t>ción y  Control</a:t>
            </a:r>
            <a:endParaRPr sz="1400">
              <a:latin typeface="Times New Roman"/>
              <a:cs typeface="Times New Roman"/>
            </a:endParaRPr>
          </a:p>
        </p:txBody>
      </p:sp>
      <p:sp>
        <p:nvSpPr>
          <p:cNvPr id="153" name="object 153"/>
          <p:cNvSpPr txBox="1"/>
          <p:nvPr/>
        </p:nvSpPr>
        <p:spPr>
          <a:xfrm>
            <a:off x="7355458" y="3387750"/>
            <a:ext cx="732155" cy="650240"/>
          </a:xfrm>
          <a:prstGeom prst="rect">
            <a:avLst/>
          </a:prstGeom>
        </p:spPr>
        <p:txBody>
          <a:bodyPr vert="horz" wrap="square" lIns="0" tIns="0" rIns="0" bIns="0" rtlCol="0">
            <a:spAutoFit/>
          </a:bodyPr>
          <a:lstStyle/>
          <a:p>
            <a:pPr marL="12700" marR="5080" algn="ctr">
              <a:lnSpc>
                <a:spcPct val="100000"/>
              </a:lnSpc>
            </a:pPr>
            <a:r>
              <a:rPr sz="1400" spc="-10" dirty="0">
                <a:latin typeface="Times New Roman"/>
                <a:cs typeface="Times New Roman"/>
              </a:rPr>
              <a:t>A</a:t>
            </a:r>
            <a:r>
              <a:rPr sz="1400" dirty="0">
                <a:latin typeface="Times New Roman"/>
                <a:cs typeface="Times New Roman"/>
              </a:rPr>
              <a:t>d</a:t>
            </a:r>
            <a:r>
              <a:rPr sz="1400" spc="-10" dirty="0">
                <a:latin typeface="Times New Roman"/>
                <a:cs typeface="Times New Roman"/>
              </a:rPr>
              <a:t>minist.  </a:t>
            </a:r>
            <a:r>
              <a:rPr sz="1400" spc="-5" dirty="0">
                <a:latin typeface="Times New Roman"/>
                <a:cs typeface="Times New Roman"/>
              </a:rPr>
              <a:t>de    Compras</a:t>
            </a:r>
            <a:endParaRPr sz="1400">
              <a:latin typeface="Times New Roman"/>
              <a:cs typeface="Times New Roman"/>
            </a:endParaRPr>
          </a:p>
        </p:txBody>
      </p:sp>
      <p:sp>
        <p:nvSpPr>
          <p:cNvPr id="154" name="object 154"/>
          <p:cNvSpPr/>
          <p:nvPr/>
        </p:nvSpPr>
        <p:spPr>
          <a:xfrm>
            <a:off x="7302627" y="4641596"/>
            <a:ext cx="838200" cy="838200"/>
          </a:xfrm>
          <a:custGeom>
            <a:avLst/>
            <a:gdLst/>
            <a:ahLst/>
            <a:cxnLst/>
            <a:rect l="l" t="t" r="r" b="b"/>
            <a:pathLst>
              <a:path w="838200" h="838200">
                <a:moveTo>
                  <a:pt x="419100" y="0"/>
                </a:moveTo>
                <a:lnTo>
                  <a:pt x="370192" y="2816"/>
                </a:lnTo>
                <a:lnTo>
                  <a:pt x="322949" y="11058"/>
                </a:lnTo>
                <a:lnTo>
                  <a:pt x="277686" y="24412"/>
                </a:lnTo>
                <a:lnTo>
                  <a:pt x="234714" y="42565"/>
                </a:lnTo>
                <a:lnTo>
                  <a:pt x="194348" y="65203"/>
                </a:lnTo>
                <a:lnTo>
                  <a:pt x="156901" y="92013"/>
                </a:lnTo>
                <a:lnTo>
                  <a:pt x="122686" y="122681"/>
                </a:lnTo>
                <a:lnTo>
                  <a:pt x="92017" y="156896"/>
                </a:lnTo>
                <a:lnTo>
                  <a:pt x="65206" y="194343"/>
                </a:lnTo>
                <a:lnTo>
                  <a:pt x="42567" y="234709"/>
                </a:lnTo>
                <a:lnTo>
                  <a:pt x="24414" y="277681"/>
                </a:lnTo>
                <a:lnTo>
                  <a:pt x="11059" y="322945"/>
                </a:lnTo>
                <a:lnTo>
                  <a:pt x="2817" y="370189"/>
                </a:lnTo>
                <a:lnTo>
                  <a:pt x="0" y="419100"/>
                </a:lnTo>
                <a:lnTo>
                  <a:pt x="2817" y="468010"/>
                </a:lnTo>
                <a:lnTo>
                  <a:pt x="11059" y="515254"/>
                </a:lnTo>
                <a:lnTo>
                  <a:pt x="24414" y="560518"/>
                </a:lnTo>
                <a:lnTo>
                  <a:pt x="42567" y="603490"/>
                </a:lnTo>
                <a:lnTo>
                  <a:pt x="65206" y="643856"/>
                </a:lnTo>
                <a:lnTo>
                  <a:pt x="92017" y="681303"/>
                </a:lnTo>
                <a:lnTo>
                  <a:pt x="122686" y="715517"/>
                </a:lnTo>
                <a:lnTo>
                  <a:pt x="156901" y="746186"/>
                </a:lnTo>
                <a:lnTo>
                  <a:pt x="194348" y="772996"/>
                </a:lnTo>
                <a:lnTo>
                  <a:pt x="234714" y="795634"/>
                </a:lnTo>
                <a:lnTo>
                  <a:pt x="277686" y="813787"/>
                </a:lnTo>
                <a:lnTo>
                  <a:pt x="322949" y="827141"/>
                </a:lnTo>
                <a:lnTo>
                  <a:pt x="370192" y="835383"/>
                </a:lnTo>
                <a:lnTo>
                  <a:pt x="419100" y="838200"/>
                </a:lnTo>
                <a:lnTo>
                  <a:pt x="468010" y="835383"/>
                </a:lnTo>
                <a:lnTo>
                  <a:pt x="515254" y="827141"/>
                </a:lnTo>
                <a:lnTo>
                  <a:pt x="560518" y="813787"/>
                </a:lnTo>
                <a:lnTo>
                  <a:pt x="603490" y="795634"/>
                </a:lnTo>
                <a:lnTo>
                  <a:pt x="643856" y="772996"/>
                </a:lnTo>
                <a:lnTo>
                  <a:pt x="681303" y="746186"/>
                </a:lnTo>
                <a:lnTo>
                  <a:pt x="715518" y="715518"/>
                </a:lnTo>
                <a:lnTo>
                  <a:pt x="746186" y="681303"/>
                </a:lnTo>
                <a:lnTo>
                  <a:pt x="772996" y="643856"/>
                </a:lnTo>
                <a:lnTo>
                  <a:pt x="795634" y="603490"/>
                </a:lnTo>
                <a:lnTo>
                  <a:pt x="813787" y="560518"/>
                </a:lnTo>
                <a:lnTo>
                  <a:pt x="827141" y="515254"/>
                </a:lnTo>
                <a:lnTo>
                  <a:pt x="835383" y="468010"/>
                </a:lnTo>
                <a:lnTo>
                  <a:pt x="838200" y="419100"/>
                </a:lnTo>
                <a:lnTo>
                  <a:pt x="835383" y="370189"/>
                </a:lnTo>
                <a:lnTo>
                  <a:pt x="827141" y="322945"/>
                </a:lnTo>
                <a:lnTo>
                  <a:pt x="813787" y="277681"/>
                </a:lnTo>
                <a:lnTo>
                  <a:pt x="795634" y="234709"/>
                </a:lnTo>
                <a:lnTo>
                  <a:pt x="772996" y="194343"/>
                </a:lnTo>
                <a:lnTo>
                  <a:pt x="746186" y="156896"/>
                </a:lnTo>
                <a:lnTo>
                  <a:pt x="715518" y="122682"/>
                </a:lnTo>
                <a:lnTo>
                  <a:pt x="681303" y="92013"/>
                </a:lnTo>
                <a:lnTo>
                  <a:pt x="643856" y="65203"/>
                </a:lnTo>
                <a:lnTo>
                  <a:pt x="603490" y="42565"/>
                </a:lnTo>
                <a:lnTo>
                  <a:pt x="560518" y="24412"/>
                </a:lnTo>
                <a:lnTo>
                  <a:pt x="515254" y="11058"/>
                </a:lnTo>
                <a:lnTo>
                  <a:pt x="468010" y="2816"/>
                </a:lnTo>
                <a:lnTo>
                  <a:pt x="419100" y="0"/>
                </a:lnTo>
                <a:close/>
              </a:path>
            </a:pathLst>
          </a:custGeom>
          <a:ln w="9525">
            <a:solidFill>
              <a:srgbClr val="000000"/>
            </a:solidFill>
          </a:ln>
        </p:spPr>
        <p:txBody>
          <a:bodyPr wrap="square" lIns="0" tIns="0" rIns="0" bIns="0" rtlCol="0"/>
          <a:lstStyle/>
          <a:p>
            <a:endParaRPr/>
          </a:p>
        </p:txBody>
      </p:sp>
      <p:sp>
        <p:nvSpPr>
          <p:cNvPr id="155" name="object 155"/>
          <p:cNvSpPr/>
          <p:nvPr/>
        </p:nvSpPr>
        <p:spPr>
          <a:xfrm>
            <a:off x="6464427" y="4946396"/>
            <a:ext cx="838200" cy="838200"/>
          </a:xfrm>
          <a:custGeom>
            <a:avLst/>
            <a:gdLst/>
            <a:ahLst/>
            <a:cxnLst/>
            <a:rect l="l" t="t" r="r" b="b"/>
            <a:pathLst>
              <a:path w="838200" h="838200">
                <a:moveTo>
                  <a:pt x="419100" y="0"/>
                </a:moveTo>
                <a:lnTo>
                  <a:pt x="370192" y="2816"/>
                </a:lnTo>
                <a:lnTo>
                  <a:pt x="322949" y="11058"/>
                </a:lnTo>
                <a:lnTo>
                  <a:pt x="277686" y="24412"/>
                </a:lnTo>
                <a:lnTo>
                  <a:pt x="234714" y="42565"/>
                </a:lnTo>
                <a:lnTo>
                  <a:pt x="194348" y="65203"/>
                </a:lnTo>
                <a:lnTo>
                  <a:pt x="156901" y="92013"/>
                </a:lnTo>
                <a:lnTo>
                  <a:pt x="122686" y="122681"/>
                </a:lnTo>
                <a:lnTo>
                  <a:pt x="92017" y="156896"/>
                </a:lnTo>
                <a:lnTo>
                  <a:pt x="65206" y="194343"/>
                </a:lnTo>
                <a:lnTo>
                  <a:pt x="42567" y="234709"/>
                </a:lnTo>
                <a:lnTo>
                  <a:pt x="24414" y="277681"/>
                </a:lnTo>
                <a:lnTo>
                  <a:pt x="11059" y="322945"/>
                </a:lnTo>
                <a:lnTo>
                  <a:pt x="2817" y="370189"/>
                </a:lnTo>
                <a:lnTo>
                  <a:pt x="0" y="419100"/>
                </a:lnTo>
                <a:lnTo>
                  <a:pt x="2817" y="468010"/>
                </a:lnTo>
                <a:lnTo>
                  <a:pt x="11059" y="515254"/>
                </a:lnTo>
                <a:lnTo>
                  <a:pt x="24414" y="560518"/>
                </a:lnTo>
                <a:lnTo>
                  <a:pt x="42567" y="603490"/>
                </a:lnTo>
                <a:lnTo>
                  <a:pt x="65206" y="643856"/>
                </a:lnTo>
                <a:lnTo>
                  <a:pt x="92017" y="681303"/>
                </a:lnTo>
                <a:lnTo>
                  <a:pt x="122686" y="715517"/>
                </a:lnTo>
                <a:lnTo>
                  <a:pt x="156901" y="746186"/>
                </a:lnTo>
                <a:lnTo>
                  <a:pt x="194348" y="772996"/>
                </a:lnTo>
                <a:lnTo>
                  <a:pt x="234714" y="795634"/>
                </a:lnTo>
                <a:lnTo>
                  <a:pt x="277686" y="813787"/>
                </a:lnTo>
                <a:lnTo>
                  <a:pt x="322949" y="827141"/>
                </a:lnTo>
                <a:lnTo>
                  <a:pt x="370192" y="835383"/>
                </a:lnTo>
                <a:lnTo>
                  <a:pt x="419100" y="838200"/>
                </a:lnTo>
                <a:lnTo>
                  <a:pt x="468010" y="835383"/>
                </a:lnTo>
                <a:lnTo>
                  <a:pt x="515254" y="827141"/>
                </a:lnTo>
                <a:lnTo>
                  <a:pt x="560518" y="813787"/>
                </a:lnTo>
                <a:lnTo>
                  <a:pt x="603490" y="795634"/>
                </a:lnTo>
                <a:lnTo>
                  <a:pt x="643856" y="772996"/>
                </a:lnTo>
                <a:lnTo>
                  <a:pt x="681303" y="746186"/>
                </a:lnTo>
                <a:lnTo>
                  <a:pt x="715518" y="715518"/>
                </a:lnTo>
                <a:lnTo>
                  <a:pt x="746186" y="681303"/>
                </a:lnTo>
                <a:lnTo>
                  <a:pt x="772996" y="643856"/>
                </a:lnTo>
                <a:lnTo>
                  <a:pt x="795634" y="603490"/>
                </a:lnTo>
                <a:lnTo>
                  <a:pt x="813787" y="560518"/>
                </a:lnTo>
                <a:lnTo>
                  <a:pt x="827141" y="515254"/>
                </a:lnTo>
                <a:lnTo>
                  <a:pt x="835383" y="468010"/>
                </a:lnTo>
                <a:lnTo>
                  <a:pt x="838200" y="419100"/>
                </a:lnTo>
                <a:lnTo>
                  <a:pt x="835383" y="370189"/>
                </a:lnTo>
                <a:lnTo>
                  <a:pt x="827141" y="322945"/>
                </a:lnTo>
                <a:lnTo>
                  <a:pt x="813787" y="277681"/>
                </a:lnTo>
                <a:lnTo>
                  <a:pt x="795634" y="234709"/>
                </a:lnTo>
                <a:lnTo>
                  <a:pt x="772996" y="194343"/>
                </a:lnTo>
                <a:lnTo>
                  <a:pt x="746186" y="156896"/>
                </a:lnTo>
                <a:lnTo>
                  <a:pt x="715518" y="122682"/>
                </a:lnTo>
                <a:lnTo>
                  <a:pt x="681303" y="92013"/>
                </a:lnTo>
                <a:lnTo>
                  <a:pt x="643856" y="65203"/>
                </a:lnTo>
                <a:lnTo>
                  <a:pt x="603490" y="42565"/>
                </a:lnTo>
                <a:lnTo>
                  <a:pt x="560518" y="24412"/>
                </a:lnTo>
                <a:lnTo>
                  <a:pt x="515254" y="11058"/>
                </a:lnTo>
                <a:lnTo>
                  <a:pt x="468010" y="2816"/>
                </a:lnTo>
                <a:lnTo>
                  <a:pt x="419100" y="0"/>
                </a:lnTo>
                <a:close/>
              </a:path>
            </a:pathLst>
          </a:custGeom>
          <a:ln w="9525">
            <a:solidFill>
              <a:srgbClr val="000000"/>
            </a:solidFill>
          </a:ln>
        </p:spPr>
        <p:txBody>
          <a:bodyPr wrap="square" lIns="0" tIns="0" rIns="0" bIns="0" rtlCol="0"/>
          <a:lstStyle/>
          <a:p>
            <a:endParaRPr/>
          </a:p>
        </p:txBody>
      </p:sp>
      <p:sp>
        <p:nvSpPr>
          <p:cNvPr id="156" name="object 156"/>
          <p:cNvSpPr/>
          <p:nvPr/>
        </p:nvSpPr>
        <p:spPr>
          <a:xfrm>
            <a:off x="5626227" y="4641596"/>
            <a:ext cx="838200" cy="838200"/>
          </a:xfrm>
          <a:custGeom>
            <a:avLst/>
            <a:gdLst/>
            <a:ahLst/>
            <a:cxnLst/>
            <a:rect l="l" t="t" r="r" b="b"/>
            <a:pathLst>
              <a:path w="838200" h="838200">
                <a:moveTo>
                  <a:pt x="419100" y="0"/>
                </a:moveTo>
                <a:lnTo>
                  <a:pt x="370192" y="2816"/>
                </a:lnTo>
                <a:lnTo>
                  <a:pt x="322949" y="11058"/>
                </a:lnTo>
                <a:lnTo>
                  <a:pt x="277686" y="24412"/>
                </a:lnTo>
                <a:lnTo>
                  <a:pt x="234714" y="42565"/>
                </a:lnTo>
                <a:lnTo>
                  <a:pt x="194348" y="65203"/>
                </a:lnTo>
                <a:lnTo>
                  <a:pt x="156901" y="92013"/>
                </a:lnTo>
                <a:lnTo>
                  <a:pt x="122686" y="122681"/>
                </a:lnTo>
                <a:lnTo>
                  <a:pt x="92017" y="156896"/>
                </a:lnTo>
                <a:lnTo>
                  <a:pt x="65206" y="194343"/>
                </a:lnTo>
                <a:lnTo>
                  <a:pt x="42567" y="234709"/>
                </a:lnTo>
                <a:lnTo>
                  <a:pt x="24414" y="277681"/>
                </a:lnTo>
                <a:lnTo>
                  <a:pt x="11059" y="322945"/>
                </a:lnTo>
                <a:lnTo>
                  <a:pt x="2817" y="370189"/>
                </a:lnTo>
                <a:lnTo>
                  <a:pt x="0" y="419100"/>
                </a:lnTo>
                <a:lnTo>
                  <a:pt x="2817" y="468010"/>
                </a:lnTo>
                <a:lnTo>
                  <a:pt x="11059" y="515254"/>
                </a:lnTo>
                <a:lnTo>
                  <a:pt x="24414" y="560518"/>
                </a:lnTo>
                <a:lnTo>
                  <a:pt x="42567" y="603490"/>
                </a:lnTo>
                <a:lnTo>
                  <a:pt x="65206" y="643856"/>
                </a:lnTo>
                <a:lnTo>
                  <a:pt x="92017" y="681303"/>
                </a:lnTo>
                <a:lnTo>
                  <a:pt x="122686" y="715517"/>
                </a:lnTo>
                <a:lnTo>
                  <a:pt x="156901" y="746186"/>
                </a:lnTo>
                <a:lnTo>
                  <a:pt x="194348" y="772996"/>
                </a:lnTo>
                <a:lnTo>
                  <a:pt x="234714" y="795634"/>
                </a:lnTo>
                <a:lnTo>
                  <a:pt x="277686" y="813787"/>
                </a:lnTo>
                <a:lnTo>
                  <a:pt x="322949" y="827141"/>
                </a:lnTo>
                <a:lnTo>
                  <a:pt x="370192" y="835383"/>
                </a:lnTo>
                <a:lnTo>
                  <a:pt x="419100" y="838200"/>
                </a:lnTo>
                <a:lnTo>
                  <a:pt x="468010" y="835383"/>
                </a:lnTo>
                <a:lnTo>
                  <a:pt x="515254" y="827141"/>
                </a:lnTo>
                <a:lnTo>
                  <a:pt x="560518" y="813787"/>
                </a:lnTo>
                <a:lnTo>
                  <a:pt x="603490" y="795634"/>
                </a:lnTo>
                <a:lnTo>
                  <a:pt x="643856" y="772996"/>
                </a:lnTo>
                <a:lnTo>
                  <a:pt x="681303" y="746186"/>
                </a:lnTo>
                <a:lnTo>
                  <a:pt x="715518" y="715518"/>
                </a:lnTo>
                <a:lnTo>
                  <a:pt x="746186" y="681303"/>
                </a:lnTo>
                <a:lnTo>
                  <a:pt x="772996" y="643856"/>
                </a:lnTo>
                <a:lnTo>
                  <a:pt x="795634" y="603490"/>
                </a:lnTo>
                <a:lnTo>
                  <a:pt x="813787" y="560518"/>
                </a:lnTo>
                <a:lnTo>
                  <a:pt x="827141" y="515254"/>
                </a:lnTo>
                <a:lnTo>
                  <a:pt x="835383" y="468010"/>
                </a:lnTo>
                <a:lnTo>
                  <a:pt x="838200" y="419100"/>
                </a:lnTo>
                <a:lnTo>
                  <a:pt x="835383" y="370189"/>
                </a:lnTo>
                <a:lnTo>
                  <a:pt x="827141" y="322945"/>
                </a:lnTo>
                <a:lnTo>
                  <a:pt x="813787" y="277681"/>
                </a:lnTo>
                <a:lnTo>
                  <a:pt x="795634" y="234709"/>
                </a:lnTo>
                <a:lnTo>
                  <a:pt x="772996" y="194343"/>
                </a:lnTo>
                <a:lnTo>
                  <a:pt x="746186" y="156896"/>
                </a:lnTo>
                <a:lnTo>
                  <a:pt x="715518" y="122682"/>
                </a:lnTo>
                <a:lnTo>
                  <a:pt x="681303" y="92013"/>
                </a:lnTo>
                <a:lnTo>
                  <a:pt x="643856" y="65203"/>
                </a:lnTo>
                <a:lnTo>
                  <a:pt x="603490" y="42565"/>
                </a:lnTo>
                <a:lnTo>
                  <a:pt x="560518" y="24412"/>
                </a:lnTo>
                <a:lnTo>
                  <a:pt x="515254" y="11058"/>
                </a:lnTo>
                <a:lnTo>
                  <a:pt x="468010" y="2816"/>
                </a:lnTo>
                <a:lnTo>
                  <a:pt x="419100" y="0"/>
                </a:lnTo>
                <a:close/>
              </a:path>
            </a:pathLst>
          </a:custGeom>
          <a:ln w="9525">
            <a:solidFill>
              <a:srgbClr val="000000"/>
            </a:solidFill>
          </a:ln>
        </p:spPr>
        <p:txBody>
          <a:bodyPr wrap="square" lIns="0" tIns="0" rIns="0" bIns="0" rtlCol="0"/>
          <a:lstStyle/>
          <a:p>
            <a:endParaRPr/>
          </a:p>
        </p:txBody>
      </p:sp>
      <p:sp>
        <p:nvSpPr>
          <p:cNvPr id="157" name="object 157"/>
          <p:cNvSpPr txBox="1"/>
          <p:nvPr/>
        </p:nvSpPr>
        <p:spPr>
          <a:xfrm>
            <a:off x="5644083" y="4849367"/>
            <a:ext cx="802005" cy="438784"/>
          </a:xfrm>
          <a:prstGeom prst="rect">
            <a:avLst/>
          </a:prstGeom>
        </p:spPr>
        <p:txBody>
          <a:bodyPr vert="horz" wrap="square" lIns="0" tIns="0" rIns="0" bIns="0" rtlCol="0">
            <a:spAutoFit/>
          </a:bodyPr>
          <a:lstStyle/>
          <a:p>
            <a:pPr marL="12700" marR="5080" indent="34925">
              <a:lnSpc>
                <a:spcPct val="100000"/>
              </a:lnSpc>
            </a:pPr>
            <a:r>
              <a:rPr sz="1400" spc="-5" dirty="0">
                <a:latin typeface="Times New Roman"/>
                <a:cs typeface="Times New Roman"/>
              </a:rPr>
              <a:t>Administ.  M</a:t>
            </a:r>
            <a:r>
              <a:rPr sz="1400" spc="-10" dirty="0">
                <a:latin typeface="Times New Roman"/>
                <a:cs typeface="Times New Roman"/>
              </a:rPr>
              <a:t>a</a:t>
            </a:r>
            <a:r>
              <a:rPr sz="1400" spc="-5" dirty="0">
                <a:latin typeface="Times New Roman"/>
                <a:cs typeface="Times New Roman"/>
              </a:rPr>
              <a:t>n</a:t>
            </a:r>
            <a:r>
              <a:rPr sz="1400" dirty="0">
                <a:latin typeface="Times New Roman"/>
                <a:cs typeface="Times New Roman"/>
              </a:rPr>
              <a:t>t</a:t>
            </a:r>
            <a:r>
              <a:rPr sz="1400" spc="-5" dirty="0">
                <a:latin typeface="Times New Roman"/>
                <a:cs typeface="Times New Roman"/>
              </a:rPr>
              <a:t>enim.</a:t>
            </a:r>
            <a:endParaRPr sz="1400">
              <a:latin typeface="Times New Roman"/>
              <a:cs typeface="Times New Roman"/>
            </a:endParaRPr>
          </a:p>
        </p:txBody>
      </p:sp>
      <p:sp>
        <p:nvSpPr>
          <p:cNvPr id="158" name="object 158"/>
          <p:cNvSpPr txBox="1"/>
          <p:nvPr/>
        </p:nvSpPr>
        <p:spPr>
          <a:xfrm>
            <a:off x="6520459" y="5062778"/>
            <a:ext cx="726440" cy="650240"/>
          </a:xfrm>
          <a:prstGeom prst="rect">
            <a:avLst/>
          </a:prstGeom>
        </p:spPr>
        <p:txBody>
          <a:bodyPr vert="horz" wrap="square" lIns="0" tIns="0" rIns="0" bIns="0" rtlCol="0">
            <a:spAutoFit/>
          </a:bodyPr>
          <a:lstStyle/>
          <a:p>
            <a:pPr marL="12700" marR="5080" indent="41910" algn="just">
              <a:lnSpc>
                <a:spcPct val="100000"/>
              </a:lnSpc>
            </a:pPr>
            <a:r>
              <a:rPr sz="1400" spc="-5" dirty="0">
                <a:latin typeface="Times New Roman"/>
                <a:cs typeface="Times New Roman"/>
              </a:rPr>
              <a:t>Organiz.  </a:t>
            </a:r>
            <a:r>
              <a:rPr sz="1400" spc="-10" dirty="0">
                <a:latin typeface="Times New Roman"/>
                <a:cs typeface="Times New Roman"/>
              </a:rPr>
              <a:t>C</a:t>
            </a:r>
            <a:r>
              <a:rPr sz="1400" dirty="0">
                <a:latin typeface="Times New Roman"/>
                <a:cs typeface="Times New Roman"/>
              </a:rPr>
              <a:t>i</a:t>
            </a:r>
            <a:r>
              <a:rPr sz="1400" spc="-10" dirty="0">
                <a:latin typeface="Times New Roman"/>
                <a:cs typeface="Times New Roman"/>
              </a:rPr>
              <a:t>entífica  </a:t>
            </a:r>
            <a:r>
              <a:rPr sz="1400" spc="-5" dirty="0">
                <a:latin typeface="Times New Roman"/>
                <a:cs typeface="Times New Roman"/>
              </a:rPr>
              <a:t>Trabajo</a:t>
            </a:r>
            <a:endParaRPr sz="1400">
              <a:latin typeface="Times New Roman"/>
              <a:cs typeface="Times New Roman"/>
            </a:endParaRPr>
          </a:p>
        </p:txBody>
      </p:sp>
      <p:sp>
        <p:nvSpPr>
          <p:cNvPr id="159" name="object 159"/>
          <p:cNvSpPr txBox="1"/>
          <p:nvPr/>
        </p:nvSpPr>
        <p:spPr>
          <a:xfrm>
            <a:off x="7355637" y="4834102"/>
            <a:ext cx="732155" cy="438150"/>
          </a:xfrm>
          <a:prstGeom prst="rect">
            <a:avLst/>
          </a:prstGeom>
        </p:spPr>
        <p:txBody>
          <a:bodyPr vert="horz" wrap="square" lIns="0" tIns="0" rIns="0" bIns="0" rtlCol="0">
            <a:spAutoFit/>
          </a:bodyPr>
          <a:lstStyle/>
          <a:p>
            <a:pPr marL="89535" marR="5080" indent="-77470">
              <a:lnSpc>
                <a:spcPct val="100000"/>
              </a:lnSpc>
            </a:pPr>
            <a:r>
              <a:rPr sz="1400" spc="-10" dirty="0">
                <a:latin typeface="Times New Roman"/>
                <a:cs typeface="Times New Roman"/>
              </a:rPr>
              <a:t>A</a:t>
            </a:r>
            <a:r>
              <a:rPr sz="1400" dirty="0">
                <a:latin typeface="Times New Roman"/>
                <a:cs typeface="Times New Roman"/>
              </a:rPr>
              <a:t>d</a:t>
            </a:r>
            <a:r>
              <a:rPr sz="1400" spc="-10" dirty="0">
                <a:latin typeface="Times New Roman"/>
                <a:cs typeface="Times New Roman"/>
              </a:rPr>
              <a:t>minist.  </a:t>
            </a:r>
            <a:r>
              <a:rPr sz="1400" spc="-5" dirty="0">
                <a:latin typeface="Times New Roman"/>
                <a:cs typeface="Times New Roman"/>
              </a:rPr>
              <a:t>Calidad</a:t>
            </a:r>
            <a:endParaRPr sz="1400">
              <a:latin typeface="Times New Roman"/>
              <a:cs typeface="Times New Roman"/>
            </a:endParaRPr>
          </a:p>
        </p:txBody>
      </p:sp>
      <p:sp>
        <p:nvSpPr>
          <p:cNvPr id="160" name="object 160"/>
          <p:cNvSpPr txBox="1"/>
          <p:nvPr/>
        </p:nvSpPr>
        <p:spPr>
          <a:xfrm>
            <a:off x="1237361" y="4313428"/>
            <a:ext cx="2193290" cy="210185"/>
          </a:xfrm>
          <a:prstGeom prst="rect">
            <a:avLst/>
          </a:prstGeom>
        </p:spPr>
        <p:txBody>
          <a:bodyPr vert="horz" wrap="square" lIns="0" tIns="0" rIns="0" bIns="0" rtlCol="0">
            <a:spAutoFit/>
          </a:bodyPr>
          <a:lstStyle/>
          <a:p>
            <a:pPr marL="12700">
              <a:lnSpc>
                <a:spcPct val="100000"/>
              </a:lnSpc>
            </a:pPr>
            <a:r>
              <a:rPr sz="1300" dirty="0">
                <a:solidFill>
                  <a:srgbClr val="0000FF"/>
                </a:solidFill>
                <a:latin typeface="Times New Roman"/>
                <a:cs typeface="Times New Roman"/>
              </a:rPr>
              <a:t>CONCEPCIÓN DEL</a:t>
            </a:r>
            <a:r>
              <a:rPr sz="1300" spc="-90" dirty="0">
                <a:solidFill>
                  <a:srgbClr val="0000FF"/>
                </a:solidFill>
                <a:latin typeface="Times New Roman"/>
                <a:cs typeface="Times New Roman"/>
              </a:rPr>
              <a:t> </a:t>
            </a:r>
            <a:r>
              <a:rPr sz="1300" dirty="0">
                <a:solidFill>
                  <a:srgbClr val="0000FF"/>
                </a:solidFill>
                <a:latin typeface="Times New Roman"/>
                <a:cs typeface="Times New Roman"/>
              </a:rPr>
              <a:t>SISTEMA</a:t>
            </a:r>
            <a:endParaRPr sz="1300">
              <a:latin typeface="Times New Roman"/>
              <a:cs typeface="Times New Roman"/>
            </a:endParaRPr>
          </a:p>
        </p:txBody>
      </p:sp>
      <p:sp>
        <p:nvSpPr>
          <p:cNvPr id="161" name="object 161"/>
          <p:cNvSpPr txBox="1"/>
          <p:nvPr/>
        </p:nvSpPr>
        <p:spPr>
          <a:xfrm>
            <a:off x="4077580" y="4313428"/>
            <a:ext cx="1082675" cy="210185"/>
          </a:xfrm>
          <a:prstGeom prst="rect">
            <a:avLst/>
          </a:prstGeom>
        </p:spPr>
        <p:txBody>
          <a:bodyPr vert="horz" wrap="square" lIns="0" tIns="0" rIns="0" bIns="0" rtlCol="0">
            <a:spAutoFit/>
          </a:bodyPr>
          <a:lstStyle/>
          <a:p>
            <a:pPr marL="12700">
              <a:lnSpc>
                <a:spcPct val="100000"/>
              </a:lnSpc>
            </a:pPr>
            <a:r>
              <a:rPr sz="1300" dirty="0">
                <a:solidFill>
                  <a:srgbClr val="0000FF"/>
                </a:solidFill>
                <a:latin typeface="Times New Roman"/>
                <a:cs typeface="Times New Roman"/>
              </a:rPr>
              <a:t>PREVISIONES</a:t>
            </a:r>
            <a:endParaRPr sz="1300">
              <a:latin typeface="Times New Roman"/>
              <a:cs typeface="Times New Roman"/>
            </a:endParaRPr>
          </a:p>
        </p:txBody>
      </p:sp>
      <p:sp>
        <p:nvSpPr>
          <p:cNvPr id="162" name="object 162"/>
          <p:cNvSpPr/>
          <p:nvPr/>
        </p:nvSpPr>
        <p:spPr>
          <a:xfrm>
            <a:off x="4102239" y="4641596"/>
            <a:ext cx="990600" cy="0"/>
          </a:xfrm>
          <a:custGeom>
            <a:avLst/>
            <a:gdLst/>
            <a:ahLst/>
            <a:cxnLst/>
            <a:rect l="l" t="t" r="r" b="b"/>
            <a:pathLst>
              <a:path w="990600">
                <a:moveTo>
                  <a:pt x="0" y="0"/>
                </a:moveTo>
                <a:lnTo>
                  <a:pt x="990600" y="0"/>
                </a:lnTo>
              </a:path>
            </a:pathLst>
          </a:custGeom>
          <a:ln w="9525">
            <a:solidFill>
              <a:srgbClr val="000000"/>
            </a:solidFill>
          </a:ln>
        </p:spPr>
        <p:txBody>
          <a:bodyPr wrap="square" lIns="0" tIns="0" rIns="0" bIns="0" rtlCol="0"/>
          <a:lstStyle/>
          <a:p>
            <a:endParaRPr/>
          </a:p>
        </p:txBody>
      </p:sp>
      <p:sp>
        <p:nvSpPr>
          <p:cNvPr id="163" name="object 163"/>
          <p:cNvSpPr txBox="1"/>
          <p:nvPr/>
        </p:nvSpPr>
        <p:spPr>
          <a:xfrm>
            <a:off x="5413883" y="4313428"/>
            <a:ext cx="2907030" cy="210185"/>
          </a:xfrm>
          <a:prstGeom prst="rect">
            <a:avLst/>
          </a:prstGeom>
        </p:spPr>
        <p:txBody>
          <a:bodyPr vert="horz" wrap="square" lIns="0" tIns="0" rIns="0" bIns="0" rtlCol="0">
            <a:spAutoFit/>
          </a:bodyPr>
          <a:lstStyle/>
          <a:p>
            <a:pPr marL="12700">
              <a:lnSpc>
                <a:spcPct val="100000"/>
              </a:lnSpc>
            </a:pPr>
            <a:r>
              <a:rPr sz="1300" spc="-5" dirty="0">
                <a:solidFill>
                  <a:srgbClr val="0000FF"/>
                </a:solidFill>
                <a:latin typeface="Times New Roman"/>
                <a:cs typeface="Times New Roman"/>
              </a:rPr>
              <a:t>ADMINISTRACIÓN DE</a:t>
            </a:r>
            <a:r>
              <a:rPr sz="1300" spc="-65" dirty="0">
                <a:solidFill>
                  <a:srgbClr val="0000FF"/>
                </a:solidFill>
                <a:latin typeface="Times New Roman"/>
                <a:cs typeface="Times New Roman"/>
              </a:rPr>
              <a:t> </a:t>
            </a:r>
            <a:r>
              <a:rPr sz="1300" spc="-5" dirty="0">
                <a:solidFill>
                  <a:srgbClr val="0000FF"/>
                </a:solidFill>
                <a:latin typeface="Times New Roman"/>
                <a:cs typeface="Times New Roman"/>
              </a:rPr>
              <a:t>OPERACIONES</a:t>
            </a:r>
            <a:endParaRPr sz="1300">
              <a:latin typeface="Times New Roman"/>
              <a:cs typeface="Times New Roman"/>
            </a:endParaRPr>
          </a:p>
        </p:txBody>
      </p:sp>
      <p:sp>
        <p:nvSpPr>
          <p:cNvPr id="164" name="object 164"/>
          <p:cNvSpPr/>
          <p:nvPr/>
        </p:nvSpPr>
        <p:spPr>
          <a:xfrm>
            <a:off x="5321439" y="4641596"/>
            <a:ext cx="3124200" cy="0"/>
          </a:xfrm>
          <a:custGeom>
            <a:avLst/>
            <a:gdLst/>
            <a:ahLst/>
            <a:cxnLst/>
            <a:rect l="l" t="t" r="r" b="b"/>
            <a:pathLst>
              <a:path w="3124200">
                <a:moveTo>
                  <a:pt x="0" y="0"/>
                </a:moveTo>
                <a:lnTo>
                  <a:pt x="3124187" y="0"/>
                </a:lnTo>
              </a:path>
            </a:pathLst>
          </a:custGeom>
          <a:ln w="9525">
            <a:solidFill>
              <a:srgbClr val="000000"/>
            </a:solidFill>
          </a:ln>
        </p:spPr>
        <p:txBody>
          <a:bodyPr wrap="square" lIns="0" tIns="0" rIns="0" bIns="0" rtlCol="0"/>
          <a:lstStyle/>
          <a:p>
            <a:endParaRPr/>
          </a:p>
        </p:txBody>
      </p:sp>
      <p:sp>
        <p:nvSpPr>
          <p:cNvPr id="165" name="object 165"/>
          <p:cNvSpPr txBox="1"/>
          <p:nvPr/>
        </p:nvSpPr>
        <p:spPr>
          <a:xfrm>
            <a:off x="3187839" y="2126995"/>
            <a:ext cx="3352800" cy="304800"/>
          </a:xfrm>
          <a:prstGeom prst="rect">
            <a:avLst/>
          </a:prstGeom>
          <a:solidFill>
            <a:srgbClr val="FFFFFF"/>
          </a:solidFill>
        </p:spPr>
        <p:txBody>
          <a:bodyPr vert="horz" wrap="square" lIns="0" tIns="40005" rIns="0" bIns="0" rtlCol="0">
            <a:spAutoFit/>
          </a:bodyPr>
          <a:lstStyle/>
          <a:p>
            <a:pPr marL="577215">
              <a:lnSpc>
                <a:spcPct val="100000"/>
              </a:lnSpc>
              <a:spcBef>
                <a:spcPts val="315"/>
              </a:spcBef>
            </a:pPr>
            <a:r>
              <a:rPr sz="1400" spc="-5" dirty="0">
                <a:latin typeface="Times New Roman"/>
                <a:cs typeface="Times New Roman"/>
              </a:rPr>
              <a:t>SISTEMA DE</a:t>
            </a:r>
            <a:r>
              <a:rPr sz="1400" spc="-40" dirty="0">
                <a:latin typeface="Times New Roman"/>
                <a:cs typeface="Times New Roman"/>
              </a:rPr>
              <a:t> </a:t>
            </a:r>
            <a:r>
              <a:rPr sz="1400" spc="-5" dirty="0">
                <a:latin typeface="Times New Roman"/>
                <a:cs typeface="Times New Roman"/>
              </a:rPr>
              <a:t>PRODUCCIÓN</a:t>
            </a:r>
            <a:endParaRPr sz="1400">
              <a:latin typeface="Times New Roman"/>
              <a:cs typeface="Times New Roman"/>
            </a:endParaRPr>
          </a:p>
        </p:txBody>
      </p:sp>
      <p:sp>
        <p:nvSpPr>
          <p:cNvPr id="166" name="object 166"/>
          <p:cNvSpPr/>
          <p:nvPr/>
        </p:nvSpPr>
        <p:spPr>
          <a:xfrm>
            <a:off x="520839" y="1898395"/>
            <a:ext cx="914400" cy="762000"/>
          </a:xfrm>
          <a:custGeom>
            <a:avLst/>
            <a:gdLst/>
            <a:ahLst/>
            <a:cxnLst/>
            <a:rect l="l" t="t" r="r" b="b"/>
            <a:pathLst>
              <a:path w="914400" h="762000">
                <a:moveTo>
                  <a:pt x="685799" y="571499"/>
                </a:moveTo>
                <a:lnTo>
                  <a:pt x="685799" y="190499"/>
                </a:lnTo>
                <a:lnTo>
                  <a:pt x="0" y="190499"/>
                </a:lnTo>
                <a:lnTo>
                  <a:pt x="0" y="571499"/>
                </a:lnTo>
                <a:lnTo>
                  <a:pt x="685799" y="571499"/>
                </a:lnTo>
                <a:close/>
              </a:path>
              <a:path w="914400" h="762000">
                <a:moveTo>
                  <a:pt x="914399" y="380999"/>
                </a:moveTo>
                <a:lnTo>
                  <a:pt x="685799" y="0"/>
                </a:lnTo>
                <a:lnTo>
                  <a:pt x="685800" y="761999"/>
                </a:lnTo>
                <a:lnTo>
                  <a:pt x="914399" y="380999"/>
                </a:lnTo>
                <a:close/>
              </a:path>
            </a:pathLst>
          </a:custGeom>
          <a:solidFill>
            <a:srgbClr val="FFFF00"/>
          </a:solidFill>
        </p:spPr>
        <p:txBody>
          <a:bodyPr wrap="square" lIns="0" tIns="0" rIns="0" bIns="0" rtlCol="0"/>
          <a:lstStyle/>
          <a:p>
            <a:endParaRPr/>
          </a:p>
        </p:txBody>
      </p:sp>
      <p:sp>
        <p:nvSpPr>
          <p:cNvPr id="167" name="object 167"/>
          <p:cNvSpPr/>
          <p:nvPr/>
        </p:nvSpPr>
        <p:spPr>
          <a:xfrm>
            <a:off x="520839" y="1898395"/>
            <a:ext cx="914400" cy="762000"/>
          </a:xfrm>
          <a:custGeom>
            <a:avLst/>
            <a:gdLst/>
            <a:ahLst/>
            <a:cxnLst/>
            <a:rect l="l" t="t" r="r" b="b"/>
            <a:pathLst>
              <a:path w="914400" h="762000">
                <a:moveTo>
                  <a:pt x="685799" y="0"/>
                </a:moveTo>
                <a:lnTo>
                  <a:pt x="685799" y="190499"/>
                </a:lnTo>
                <a:lnTo>
                  <a:pt x="0" y="190499"/>
                </a:lnTo>
                <a:lnTo>
                  <a:pt x="0" y="571499"/>
                </a:lnTo>
                <a:lnTo>
                  <a:pt x="685799" y="571499"/>
                </a:lnTo>
                <a:lnTo>
                  <a:pt x="685800" y="761999"/>
                </a:lnTo>
                <a:lnTo>
                  <a:pt x="914399" y="380999"/>
                </a:lnTo>
                <a:lnTo>
                  <a:pt x="685799" y="0"/>
                </a:lnTo>
                <a:close/>
              </a:path>
            </a:pathLst>
          </a:custGeom>
          <a:ln w="9525">
            <a:solidFill>
              <a:srgbClr val="000000"/>
            </a:solidFill>
          </a:ln>
        </p:spPr>
        <p:txBody>
          <a:bodyPr wrap="square" lIns="0" tIns="0" rIns="0" bIns="0" rtlCol="0"/>
          <a:lstStyle/>
          <a:p>
            <a:endParaRPr/>
          </a:p>
        </p:txBody>
      </p:sp>
      <p:sp>
        <p:nvSpPr>
          <p:cNvPr id="168" name="object 168"/>
          <p:cNvSpPr txBox="1"/>
          <p:nvPr/>
        </p:nvSpPr>
        <p:spPr>
          <a:xfrm>
            <a:off x="613295" y="2167890"/>
            <a:ext cx="577215" cy="179705"/>
          </a:xfrm>
          <a:prstGeom prst="rect">
            <a:avLst/>
          </a:prstGeom>
        </p:spPr>
        <p:txBody>
          <a:bodyPr vert="horz" wrap="square" lIns="0" tIns="0" rIns="0" bIns="0" rtlCol="0">
            <a:spAutoFit/>
          </a:bodyPr>
          <a:lstStyle/>
          <a:p>
            <a:pPr marL="12700">
              <a:lnSpc>
                <a:spcPct val="100000"/>
              </a:lnSpc>
            </a:pPr>
            <a:r>
              <a:rPr sz="1100" spc="-10" dirty="0">
                <a:latin typeface="Times New Roman"/>
                <a:cs typeface="Times New Roman"/>
              </a:rPr>
              <a:t>IN</a:t>
            </a:r>
            <a:r>
              <a:rPr sz="1100" dirty="0">
                <a:latin typeface="Times New Roman"/>
                <a:cs typeface="Times New Roman"/>
              </a:rPr>
              <a:t>S</a:t>
            </a:r>
            <a:r>
              <a:rPr sz="1100" spc="-10" dirty="0">
                <a:latin typeface="Times New Roman"/>
                <a:cs typeface="Times New Roman"/>
              </a:rPr>
              <a:t>U</a:t>
            </a:r>
            <a:r>
              <a:rPr sz="1100" dirty="0">
                <a:latin typeface="Times New Roman"/>
                <a:cs typeface="Times New Roman"/>
              </a:rPr>
              <a:t>M</a:t>
            </a:r>
            <a:r>
              <a:rPr sz="1100" spc="-5" dirty="0">
                <a:latin typeface="Times New Roman"/>
                <a:cs typeface="Times New Roman"/>
              </a:rPr>
              <a:t>O</a:t>
            </a:r>
            <a:endParaRPr sz="1100">
              <a:latin typeface="Times New Roman"/>
              <a:cs typeface="Times New Roman"/>
            </a:endParaRPr>
          </a:p>
        </p:txBody>
      </p:sp>
      <p:sp>
        <p:nvSpPr>
          <p:cNvPr id="169" name="object 169"/>
          <p:cNvSpPr txBox="1"/>
          <p:nvPr/>
        </p:nvSpPr>
        <p:spPr>
          <a:xfrm>
            <a:off x="7673161" y="2167890"/>
            <a:ext cx="782320" cy="179705"/>
          </a:xfrm>
          <a:prstGeom prst="rect">
            <a:avLst/>
          </a:prstGeom>
        </p:spPr>
        <p:txBody>
          <a:bodyPr vert="horz" wrap="square" lIns="0" tIns="0" rIns="0" bIns="0" rtlCol="0">
            <a:spAutoFit/>
          </a:bodyPr>
          <a:lstStyle/>
          <a:p>
            <a:pPr marL="12700">
              <a:lnSpc>
                <a:spcPct val="100000"/>
              </a:lnSpc>
            </a:pPr>
            <a:r>
              <a:rPr sz="1100" dirty="0">
                <a:latin typeface="Times New Roman"/>
                <a:cs typeface="Times New Roman"/>
              </a:rPr>
              <a:t>PRODUCTO</a:t>
            </a:r>
            <a:endParaRPr sz="1100">
              <a:latin typeface="Times New Roman"/>
              <a:cs typeface="Times New Roman"/>
            </a:endParaRPr>
          </a:p>
        </p:txBody>
      </p:sp>
      <p:sp>
        <p:nvSpPr>
          <p:cNvPr id="170" name="object 170"/>
          <p:cNvSpPr/>
          <p:nvPr/>
        </p:nvSpPr>
        <p:spPr>
          <a:xfrm>
            <a:off x="2502026" y="5860796"/>
            <a:ext cx="0" cy="381000"/>
          </a:xfrm>
          <a:custGeom>
            <a:avLst/>
            <a:gdLst/>
            <a:ahLst/>
            <a:cxnLst/>
            <a:rect l="l" t="t" r="r" b="b"/>
            <a:pathLst>
              <a:path h="381000">
                <a:moveTo>
                  <a:pt x="0" y="0"/>
                </a:moveTo>
                <a:lnTo>
                  <a:pt x="0" y="381000"/>
                </a:lnTo>
              </a:path>
            </a:pathLst>
          </a:custGeom>
          <a:ln w="9525">
            <a:solidFill>
              <a:srgbClr val="000000"/>
            </a:solidFill>
          </a:ln>
        </p:spPr>
        <p:txBody>
          <a:bodyPr wrap="square" lIns="0" tIns="0" rIns="0" bIns="0" rtlCol="0"/>
          <a:lstStyle/>
          <a:p>
            <a:endParaRPr/>
          </a:p>
        </p:txBody>
      </p:sp>
      <p:sp>
        <p:nvSpPr>
          <p:cNvPr id="171" name="object 171"/>
          <p:cNvSpPr/>
          <p:nvPr/>
        </p:nvSpPr>
        <p:spPr>
          <a:xfrm>
            <a:off x="6693027" y="5860796"/>
            <a:ext cx="0" cy="381000"/>
          </a:xfrm>
          <a:custGeom>
            <a:avLst/>
            <a:gdLst/>
            <a:ahLst/>
            <a:cxnLst/>
            <a:rect l="l" t="t" r="r" b="b"/>
            <a:pathLst>
              <a:path h="381000">
                <a:moveTo>
                  <a:pt x="0" y="0"/>
                </a:moveTo>
                <a:lnTo>
                  <a:pt x="0" y="381000"/>
                </a:lnTo>
              </a:path>
            </a:pathLst>
          </a:custGeom>
          <a:ln w="9525">
            <a:solidFill>
              <a:srgbClr val="000000"/>
            </a:solidFill>
          </a:ln>
        </p:spPr>
        <p:txBody>
          <a:bodyPr wrap="square" lIns="0" tIns="0" rIns="0" bIns="0" rtlCol="0"/>
          <a:lstStyle/>
          <a:p>
            <a:endParaRPr/>
          </a:p>
        </p:txBody>
      </p:sp>
      <p:sp>
        <p:nvSpPr>
          <p:cNvPr id="172" name="object 172"/>
          <p:cNvSpPr/>
          <p:nvPr/>
        </p:nvSpPr>
        <p:spPr>
          <a:xfrm>
            <a:off x="2502026" y="6241796"/>
            <a:ext cx="4191000" cy="0"/>
          </a:xfrm>
          <a:custGeom>
            <a:avLst/>
            <a:gdLst/>
            <a:ahLst/>
            <a:cxnLst/>
            <a:rect l="l" t="t" r="r" b="b"/>
            <a:pathLst>
              <a:path w="4191000">
                <a:moveTo>
                  <a:pt x="0" y="0"/>
                </a:moveTo>
                <a:lnTo>
                  <a:pt x="4190999" y="0"/>
                </a:lnTo>
              </a:path>
            </a:pathLst>
          </a:custGeom>
          <a:ln w="9525">
            <a:solidFill>
              <a:srgbClr val="000000"/>
            </a:solidFill>
          </a:ln>
        </p:spPr>
        <p:txBody>
          <a:bodyPr wrap="square" lIns="0" tIns="0" rIns="0" bIns="0" rtlCol="0"/>
          <a:lstStyle/>
          <a:p>
            <a:endParaRPr/>
          </a:p>
        </p:txBody>
      </p:sp>
      <p:sp>
        <p:nvSpPr>
          <p:cNvPr id="173" name="object 173"/>
          <p:cNvSpPr/>
          <p:nvPr/>
        </p:nvSpPr>
        <p:spPr>
          <a:xfrm>
            <a:off x="1968639" y="5860796"/>
            <a:ext cx="0" cy="762000"/>
          </a:xfrm>
          <a:custGeom>
            <a:avLst/>
            <a:gdLst/>
            <a:ahLst/>
            <a:cxnLst/>
            <a:rect l="l" t="t" r="r" b="b"/>
            <a:pathLst>
              <a:path h="762000">
                <a:moveTo>
                  <a:pt x="0" y="0"/>
                </a:moveTo>
                <a:lnTo>
                  <a:pt x="0" y="762000"/>
                </a:lnTo>
              </a:path>
            </a:pathLst>
          </a:custGeom>
          <a:ln w="9525">
            <a:solidFill>
              <a:srgbClr val="000000"/>
            </a:solidFill>
          </a:ln>
        </p:spPr>
        <p:txBody>
          <a:bodyPr wrap="square" lIns="0" tIns="0" rIns="0" bIns="0" rtlCol="0"/>
          <a:lstStyle/>
          <a:p>
            <a:endParaRPr/>
          </a:p>
        </p:txBody>
      </p:sp>
      <p:sp>
        <p:nvSpPr>
          <p:cNvPr id="174" name="object 174"/>
          <p:cNvSpPr/>
          <p:nvPr/>
        </p:nvSpPr>
        <p:spPr>
          <a:xfrm>
            <a:off x="1968639" y="6622795"/>
            <a:ext cx="5257800" cy="0"/>
          </a:xfrm>
          <a:custGeom>
            <a:avLst/>
            <a:gdLst/>
            <a:ahLst/>
            <a:cxnLst/>
            <a:rect l="l" t="t" r="r" b="b"/>
            <a:pathLst>
              <a:path w="5257800">
                <a:moveTo>
                  <a:pt x="0" y="0"/>
                </a:moveTo>
                <a:lnTo>
                  <a:pt x="5257787" y="0"/>
                </a:lnTo>
              </a:path>
            </a:pathLst>
          </a:custGeom>
          <a:ln w="9525">
            <a:solidFill>
              <a:srgbClr val="000000"/>
            </a:solidFill>
          </a:ln>
        </p:spPr>
        <p:txBody>
          <a:bodyPr wrap="square" lIns="0" tIns="0" rIns="0" bIns="0" rtlCol="0"/>
          <a:lstStyle/>
          <a:p>
            <a:endParaRPr/>
          </a:p>
        </p:txBody>
      </p:sp>
      <p:sp>
        <p:nvSpPr>
          <p:cNvPr id="175" name="object 175"/>
          <p:cNvSpPr/>
          <p:nvPr/>
        </p:nvSpPr>
        <p:spPr>
          <a:xfrm>
            <a:off x="7226427" y="5860796"/>
            <a:ext cx="0" cy="762000"/>
          </a:xfrm>
          <a:custGeom>
            <a:avLst/>
            <a:gdLst/>
            <a:ahLst/>
            <a:cxnLst/>
            <a:rect l="l" t="t" r="r" b="b"/>
            <a:pathLst>
              <a:path h="762000">
                <a:moveTo>
                  <a:pt x="0" y="0"/>
                </a:moveTo>
                <a:lnTo>
                  <a:pt x="0" y="762000"/>
                </a:lnTo>
              </a:path>
            </a:pathLst>
          </a:custGeom>
          <a:ln w="9525">
            <a:solidFill>
              <a:srgbClr val="000000"/>
            </a:solidFill>
          </a:ln>
        </p:spPr>
        <p:txBody>
          <a:bodyPr wrap="square" lIns="0" tIns="0" rIns="0" bIns="0" rtlCol="0"/>
          <a:lstStyle/>
          <a:p>
            <a:endParaRPr/>
          </a:p>
        </p:txBody>
      </p:sp>
      <p:sp>
        <p:nvSpPr>
          <p:cNvPr id="176" name="object 176"/>
          <p:cNvSpPr txBox="1"/>
          <p:nvPr/>
        </p:nvSpPr>
        <p:spPr>
          <a:xfrm>
            <a:off x="2083942" y="6343396"/>
            <a:ext cx="909319" cy="165100"/>
          </a:xfrm>
          <a:prstGeom prst="rect">
            <a:avLst/>
          </a:prstGeom>
        </p:spPr>
        <p:txBody>
          <a:bodyPr vert="horz" wrap="square" lIns="0" tIns="0" rIns="0" bIns="0" rtlCol="0">
            <a:spAutoFit/>
          </a:bodyPr>
          <a:lstStyle/>
          <a:p>
            <a:pPr marL="12700">
              <a:lnSpc>
                <a:spcPct val="100000"/>
              </a:lnSpc>
            </a:pPr>
            <a:r>
              <a:rPr sz="1000" spc="-5" dirty="0">
                <a:latin typeface="Times New Roman"/>
                <a:cs typeface="Times New Roman"/>
              </a:rPr>
              <a:t>INFORMÁTICA</a:t>
            </a:r>
            <a:endParaRPr sz="1000">
              <a:latin typeface="Times New Roman"/>
              <a:cs typeface="Times New Roman"/>
            </a:endParaRPr>
          </a:p>
        </p:txBody>
      </p:sp>
      <p:sp>
        <p:nvSpPr>
          <p:cNvPr id="177" name="object 177"/>
          <p:cNvSpPr txBox="1"/>
          <p:nvPr/>
        </p:nvSpPr>
        <p:spPr>
          <a:xfrm>
            <a:off x="3317237" y="6343396"/>
            <a:ext cx="2073910" cy="165100"/>
          </a:xfrm>
          <a:prstGeom prst="rect">
            <a:avLst/>
          </a:prstGeom>
        </p:spPr>
        <p:txBody>
          <a:bodyPr vert="horz" wrap="square" lIns="0" tIns="0" rIns="0" bIns="0" rtlCol="0">
            <a:spAutoFit/>
          </a:bodyPr>
          <a:lstStyle/>
          <a:p>
            <a:pPr marL="12700">
              <a:lnSpc>
                <a:spcPct val="100000"/>
              </a:lnSpc>
            </a:pPr>
            <a:r>
              <a:rPr sz="1000" dirty="0">
                <a:latin typeface="Times New Roman"/>
                <a:cs typeface="Times New Roman"/>
              </a:rPr>
              <a:t>INVESTIGACIÓN  Y</a:t>
            </a:r>
            <a:r>
              <a:rPr sz="1000" spc="180" dirty="0">
                <a:latin typeface="Times New Roman"/>
                <a:cs typeface="Times New Roman"/>
              </a:rPr>
              <a:t> </a:t>
            </a:r>
            <a:r>
              <a:rPr sz="1000" spc="-5" dirty="0">
                <a:latin typeface="Times New Roman"/>
                <a:cs typeface="Times New Roman"/>
              </a:rPr>
              <a:t>DESARROLLO</a:t>
            </a:r>
            <a:endParaRPr sz="1000">
              <a:latin typeface="Times New Roman"/>
              <a:cs typeface="Times New Roman"/>
            </a:endParaRPr>
          </a:p>
        </p:txBody>
      </p:sp>
      <p:sp>
        <p:nvSpPr>
          <p:cNvPr id="178" name="object 178"/>
          <p:cNvSpPr txBox="1"/>
          <p:nvPr/>
        </p:nvSpPr>
        <p:spPr>
          <a:xfrm>
            <a:off x="5588709" y="6343396"/>
            <a:ext cx="1522095" cy="165100"/>
          </a:xfrm>
          <a:prstGeom prst="rect">
            <a:avLst/>
          </a:prstGeom>
        </p:spPr>
        <p:txBody>
          <a:bodyPr vert="horz" wrap="square" lIns="0" tIns="0" rIns="0" bIns="0" rtlCol="0">
            <a:spAutoFit/>
          </a:bodyPr>
          <a:lstStyle/>
          <a:p>
            <a:pPr marL="12700">
              <a:lnSpc>
                <a:spcPct val="100000"/>
              </a:lnSpc>
            </a:pPr>
            <a:r>
              <a:rPr sz="1000" spc="-5" dirty="0">
                <a:latin typeface="Times New Roman"/>
                <a:cs typeface="Times New Roman"/>
              </a:rPr>
              <a:t>ENFOQUE</a:t>
            </a:r>
            <a:r>
              <a:rPr sz="1000" spc="215" dirty="0">
                <a:latin typeface="Times New Roman"/>
                <a:cs typeface="Times New Roman"/>
              </a:rPr>
              <a:t> </a:t>
            </a:r>
            <a:r>
              <a:rPr sz="1000" spc="-5" dirty="0">
                <a:latin typeface="Times New Roman"/>
                <a:cs typeface="Times New Roman"/>
              </a:rPr>
              <a:t>SISTEMÁTICO</a:t>
            </a:r>
            <a:endParaRPr sz="1000">
              <a:latin typeface="Times New Roman"/>
              <a:cs typeface="Times New Roman"/>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1467" rIns="0" bIns="0" rtlCol="0">
            <a:spAutoFit/>
          </a:bodyPr>
          <a:lstStyle/>
          <a:p>
            <a:pPr marL="1673225" marR="5080" indent="-992505">
              <a:lnSpc>
                <a:spcPct val="100000"/>
              </a:lnSpc>
            </a:pPr>
            <a:r>
              <a:rPr spc="-5" dirty="0"/>
              <a:t>Herramientas </a:t>
            </a:r>
            <a:r>
              <a:rPr dirty="0"/>
              <a:t>de</a:t>
            </a:r>
            <a:r>
              <a:rPr spc="-50" dirty="0"/>
              <a:t> </a:t>
            </a:r>
            <a:r>
              <a:rPr dirty="0"/>
              <a:t>Planificación  </a:t>
            </a:r>
            <a:r>
              <a:rPr spc="-5" dirty="0"/>
              <a:t>Gráfica de</a:t>
            </a:r>
            <a:r>
              <a:rPr spc="-95" dirty="0"/>
              <a:t> </a:t>
            </a:r>
            <a:r>
              <a:rPr spc="-5" dirty="0"/>
              <a:t>Gantt</a:t>
            </a:r>
          </a:p>
        </p:txBody>
      </p:sp>
      <p:sp>
        <p:nvSpPr>
          <p:cNvPr id="3" name="object 3"/>
          <p:cNvSpPr txBox="1">
            <a:spLocks noGrp="1"/>
          </p:cNvSpPr>
          <p:nvPr>
            <p:ph type="body" idx="1"/>
          </p:nvPr>
        </p:nvSpPr>
        <p:spPr>
          <a:prstGeom prst="rect">
            <a:avLst/>
          </a:prstGeom>
        </p:spPr>
        <p:txBody>
          <a:bodyPr vert="horz" wrap="square" lIns="0" tIns="0" rIns="0" bIns="0" rtlCol="0">
            <a:spAutoFit/>
          </a:bodyPr>
          <a:lstStyle/>
          <a:p>
            <a:pPr marL="45720" marR="5080">
              <a:lnSpc>
                <a:spcPts val="1950"/>
              </a:lnSpc>
            </a:pPr>
            <a:r>
              <a:rPr sz="1800" spc="-5" dirty="0">
                <a:solidFill>
                  <a:srgbClr val="009A9A"/>
                </a:solidFill>
              </a:rPr>
              <a:t>Ejemplo: </a:t>
            </a:r>
            <a:r>
              <a:rPr sz="1800" spc="-5" dirty="0"/>
              <a:t>La compañía de excavaciones de Lorena </a:t>
            </a:r>
            <a:r>
              <a:rPr sz="1800" dirty="0"/>
              <a:t>Gómez </a:t>
            </a:r>
            <a:r>
              <a:rPr sz="1800" spc="-5" dirty="0"/>
              <a:t>tiene programado cinco  trabajos. Hoy al término del día 7, Lorena está revisando la gráfica de Gantt </a:t>
            </a:r>
            <a:r>
              <a:rPr sz="1800" spc="-10" dirty="0"/>
              <a:t>que  </a:t>
            </a:r>
            <a:r>
              <a:rPr sz="1800" spc="-5" dirty="0"/>
              <a:t>describe estos</a:t>
            </a:r>
            <a:r>
              <a:rPr sz="1800" spc="5" dirty="0"/>
              <a:t> </a:t>
            </a:r>
            <a:r>
              <a:rPr sz="1800" spc="-5" dirty="0"/>
              <a:t>programas:</a:t>
            </a:r>
            <a:endParaRPr sz="1800"/>
          </a:p>
          <a:p>
            <a:pPr marL="33020">
              <a:lnSpc>
                <a:spcPct val="100000"/>
              </a:lnSpc>
              <a:spcBef>
                <a:spcPts val="5"/>
              </a:spcBef>
            </a:pPr>
            <a:endParaRPr sz="2450">
              <a:latin typeface="Times New Roman"/>
              <a:cs typeface="Times New Roman"/>
            </a:endParaRPr>
          </a:p>
          <a:p>
            <a:pPr marL="45720" marR="371475">
              <a:lnSpc>
                <a:spcPts val="1950"/>
              </a:lnSpc>
              <a:spcBef>
                <a:spcPts val="5"/>
              </a:spcBef>
              <a:buChar char="•"/>
              <a:tabLst>
                <a:tab pos="189230" algn="l"/>
              </a:tabLst>
            </a:pPr>
            <a:r>
              <a:rPr sz="1800" spc="-5" dirty="0"/>
              <a:t>El trabajo # 115 estaba programado para iniciar el día 3 </a:t>
            </a:r>
            <a:r>
              <a:rPr sz="1800" dirty="0"/>
              <a:t>y </a:t>
            </a:r>
            <a:r>
              <a:rPr sz="1800" spc="-5" dirty="0"/>
              <a:t>tomaría 6 días. Hoy  según el programa va 1  día</a:t>
            </a:r>
            <a:r>
              <a:rPr sz="1800" spc="-25" dirty="0"/>
              <a:t> </a:t>
            </a:r>
            <a:r>
              <a:rPr sz="1800" spc="-10" dirty="0"/>
              <a:t>adelantado.</a:t>
            </a:r>
            <a:endParaRPr sz="1800"/>
          </a:p>
          <a:p>
            <a:pPr marL="45720" marR="904240">
              <a:lnSpc>
                <a:spcPts val="1950"/>
              </a:lnSpc>
              <a:spcBef>
                <a:spcPts val="434"/>
              </a:spcBef>
              <a:buChar char="•"/>
              <a:tabLst>
                <a:tab pos="189230" algn="l"/>
              </a:tabLst>
            </a:pPr>
            <a:r>
              <a:rPr sz="1800" spc="-5" dirty="0"/>
              <a:t>El trabajo # 117estaba programado para iniciar el día 1 </a:t>
            </a:r>
            <a:r>
              <a:rPr sz="1800" dirty="0"/>
              <a:t>y </a:t>
            </a:r>
            <a:r>
              <a:rPr sz="1800" spc="-5" dirty="0"/>
              <a:t>tomaría 4 días.  Actualmente esta a</a:t>
            </a:r>
            <a:r>
              <a:rPr sz="1800" spc="5" dirty="0"/>
              <a:t> </a:t>
            </a:r>
            <a:r>
              <a:rPr sz="1800" spc="-5" dirty="0"/>
              <a:t>tiempo.</a:t>
            </a:r>
            <a:endParaRPr sz="1800"/>
          </a:p>
          <a:p>
            <a:pPr marL="45720" marR="485775">
              <a:lnSpc>
                <a:spcPts val="1950"/>
              </a:lnSpc>
              <a:spcBef>
                <a:spcPts val="434"/>
              </a:spcBef>
              <a:buChar char="•"/>
              <a:tabLst>
                <a:tab pos="189230" algn="l"/>
              </a:tabLst>
            </a:pPr>
            <a:r>
              <a:rPr sz="1800" spc="-5" dirty="0"/>
              <a:t>El trabajo # 179 estaba programado para iniciar el día 7 </a:t>
            </a:r>
            <a:r>
              <a:rPr sz="1800" dirty="0"/>
              <a:t>y </a:t>
            </a:r>
            <a:r>
              <a:rPr sz="1800" spc="-5" dirty="0"/>
              <a:t>tomaría 2 días. De  hecho, inicio el día 6 </a:t>
            </a:r>
            <a:r>
              <a:rPr sz="1800" dirty="0"/>
              <a:t>y </a:t>
            </a:r>
            <a:r>
              <a:rPr sz="1800" spc="-5" dirty="0"/>
              <a:t>esta avanzando de acuerdo al</a:t>
            </a:r>
            <a:r>
              <a:rPr sz="1800" spc="-45" dirty="0"/>
              <a:t> </a:t>
            </a:r>
            <a:r>
              <a:rPr sz="1800" spc="-10" dirty="0"/>
              <a:t>plan.</a:t>
            </a:r>
            <a:endParaRPr sz="1800"/>
          </a:p>
          <a:p>
            <a:pPr marL="45720" marR="320040">
              <a:lnSpc>
                <a:spcPts val="1950"/>
              </a:lnSpc>
              <a:spcBef>
                <a:spcPts val="434"/>
              </a:spcBef>
              <a:buChar char="•"/>
              <a:tabLst>
                <a:tab pos="189230" algn="l"/>
              </a:tabLst>
            </a:pPr>
            <a:r>
              <a:rPr sz="1800" spc="-5" dirty="0"/>
              <a:t>El trabajo # 211 estaba programado para iniciar el día 5 </a:t>
            </a:r>
            <a:r>
              <a:rPr sz="1800" dirty="0"/>
              <a:t>y </a:t>
            </a:r>
            <a:r>
              <a:rPr sz="1800" spc="-5" dirty="0"/>
              <a:t>tomaría 3 días, pero  por falta de equipo se demoró hasta el día</a:t>
            </a:r>
            <a:r>
              <a:rPr sz="1800" spc="-40" dirty="0"/>
              <a:t> </a:t>
            </a:r>
            <a:r>
              <a:rPr sz="1800" spc="-10" dirty="0"/>
              <a:t>6.</a:t>
            </a:r>
            <a:endParaRPr sz="1800"/>
          </a:p>
          <a:p>
            <a:pPr marL="45720" marR="841375">
              <a:lnSpc>
                <a:spcPts val="1950"/>
              </a:lnSpc>
              <a:spcBef>
                <a:spcPts val="434"/>
              </a:spcBef>
              <a:buChar char="•"/>
              <a:tabLst>
                <a:tab pos="189230" algn="l"/>
              </a:tabLst>
            </a:pPr>
            <a:r>
              <a:rPr sz="1800" spc="-5" dirty="0"/>
              <a:t>El trabajo # 215 estaba programado para iniciar el día 4 </a:t>
            </a:r>
            <a:r>
              <a:rPr sz="1800" dirty="0"/>
              <a:t>y </a:t>
            </a:r>
            <a:r>
              <a:rPr sz="1800" spc="-5" dirty="0"/>
              <a:t>tomaría 5 días.  Empezó a tiempo pero lleva atrasado 2</a:t>
            </a:r>
            <a:r>
              <a:rPr sz="1800" spc="-30" dirty="0"/>
              <a:t> </a:t>
            </a:r>
            <a:r>
              <a:rPr sz="1800" spc="-10" dirty="0"/>
              <a:t>días.</a:t>
            </a:r>
            <a:endParaRPr sz="1800"/>
          </a:p>
          <a:p>
            <a:pPr marL="33020">
              <a:lnSpc>
                <a:spcPct val="100000"/>
              </a:lnSpc>
              <a:spcBef>
                <a:spcPts val="55"/>
              </a:spcBef>
            </a:pPr>
            <a:endParaRPr sz="2200">
              <a:latin typeface="Times New Roman"/>
              <a:cs typeface="Times New Roman"/>
            </a:endParaRPr>
          </a:p>
          <a:p>
            <a:pPr marL="45720">
              <a:lnSpc>
                <a:spcPct val="100000"/>
              </a:lnSpc>
            </a:pPr>
            <a:r>
              <a:rPr sz="1800" spc="-5" dirty="0"/>
              <a:t>Elabore una gráfica de Gantt para</a:t>
            </a:r>
            <a:r>
              <a:rPr sz="1800" spc="-30" dirty="0"/>
              <a:t> </a:t>
            </a:r>
            <a:r>
              <a:rPr sz="1800" spc="-10" dirty="0"/>
              <a:t>Lorena.</a:t>
            </a:r>
            <a:endParaRPr sz="180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1467" rIns="0" bIns="0" rtlCol="0">
            <a:spAutoFit/>
          </a:bodyPr>
          <a:lstStyle/>
          <a:p>
            <a:pPr marL="1409700" marR="5080" indent="-728980">
              <a:lnSpc>
                <a:spcPct val="100000"/>
              </a:lnSpc>
            </a:pPr>
            <a:r>
              <a:rPr spc="-5" dirty="0"/>
              <a:t>Herramientas </a:t>
            </a:r>
            <a:r>
              <a:rPr dirty="0"/>
              <a:t>de</a:t>
            </a:r>
            <a:r>
              <a:rPr spc="-50" dirty="0"/>
              <a:t> </a:t>
            </a:r>
            <a:r>
              <a:rPr dirty="0"/>
              <a:t>Planificación  </a:t>
            </a:r>
            <a:r>
              <a:rPr spc="-5" dirty="0"/>
              <a:t>Gráficas</a:t>
            </a:r>
            <a:r>
              <a:rPr spc="-70" dirty="0"/>
              <a:t> </a:t>
            </a:r>
            <a:r>
              <a:rPr dirty="0"/>
              <a:t>PERT-CPM</a:t>
            </a:r>
          </a:p>
        </p:txBody>
      </p:sp>
      <p:sp>
        <p:nvSpPr>
          <p:cNvPr id="3" name="object 3"/>
          <p:cNvSpPr txBox="1"/>
          <p:nvPr/>
        </p:nvSpPr>
        <p:spPr>
          <a:xfrm>
            <a:off x="371735" y="1454150"/>
            <a:ext cx="8354695" cy="1269578"/>
          </a:xfrm>
          <a:prstGeom prst="rect">
            <a:avLst/>
          </a:prstGeom>
        </p:spPr>
        <p:txBody>
          <a:bodyPr vert="horz" wrap="square" lIns="0" tIns="0" rIns="0" bIns="0" rtlCol="0">
            <a:spAutoFit/>
          </a:bodyPr>
          <a:lstStyle/>
          <a:p>
            <a:pPr marL="12700" marR="5080" algn="just">
              <a:lnSpc>
                <a:spcPts val="1950"/>
              </a:lnSpc>
            </a:pPr>
            <a:r>
              <a:rPr sz="1800" dirty="0">
                <a:solidFill>
                  <a:srgbClr val="0000FF"/>
                </a:solidFill>
                <a:latin typeface="Arial"/>
                <a:cs typeface="Arial"/>
              </a:rPr>
              <a:t>PERT-CPM: </a:t>
            </a:r>
            <a:r>
              <a:rPr sz="1800" spc="-5" dirty="0">
                <a:latin typeface="Arial"/>
                <a:cs typeface="Arial"/>
              </a:rPr>
              <a:t>Es una técnica gráfica que se utiliza para planificar </a:t>
            </a:r>
            <a:r>
              <a:rPr sz="1800" dirty="0">
                <a:latin typeface="Arial"/>
                <a:cs typeface="Arial"/>
              </a:rPr>
              <a:t>y </a:t>
            </a:r>
            <a:r>
              <a:rPr sz="1800" spc="-10" dirty="0">
                <a:latin typeface="Arial"/>
                <a:cs typeface="Arial"/>
              </a:rPr>
              <a:t>controlar  </a:t>
            </a:r>
            <a:r>
              <a:rPr sz="1800" spc="-5" dirty="0">
                <a:latin typeface="Arial"/>
                <a:cs typeface="Arial"/>
              </a:rPr>
              <a:t>proyectos. Su utilización es en proyectos no repetitivos donde el objetivo final está  bien</a:t>
            </a:r>
            <a:r>
              <a:rPr sz="1800" spc="-45" dirty="0">
                <a:latin typeface="Arial"/>
                <a:cs typeface="Arial"/>
              </a:rPr>
              <a:t> </a:t>
            </a:r>
            <a:r>
              <a:rPr sz="1800" spc="-5" dirty="0">
                <a:latin typeface="Arial"/>
                <a:cs typeface="Arial"/>
              </a:rPr>
              <a:t>definido.</a:t>
            </a:r>
            <a:endParaRPr sz="1800" dirty="0">
              <a:latin typeface="Arial"/>
              <a:cs typeface="Arial"/>
            </a:endParaRPr>
          </a:p>
          <a:p>
            <a:pPr algn="just">
              <a:lnSpc>
                <a:spcPct val="100000"/>
              </a:lnSpc>
              <a:spcBef>
                <a:spcPts val="40"/>
              </a:spcBef>
            </a:pPr>
            <a:endParaRPr sz="1450" dirty="0">
              <a:latin typeface="Times New Roman"/>
              <a:cs typeface="Times New Roman"/>
            </a:endParaRPr>
          </a:p>
          <a:p>
            <a:pPr marL="12700" algn="just">
              <a:lnSpc>
                <a:spcPct val="100000"/>
              </a:lnSpc>
            </a:pPr>
            <a:r>
              <a:rPr sz="1800" spc="-10" dirty="0">
                <a:solidFill>
                  <a:srgbClr val="0000FF"/>
                </a:solidFill>
                <a:latin typeface="Arial"/>
                <a:cs typeface="Arial"/>
              </a:rPr>
              <a:t>Ventajas:</a:t>
            </a:r>
            <a:endParaRPr sz="1800" dirty="0">
              <a:latin typeface="Arial"/>
              <a:cs typeface="Arial"/>
            </a:endParaRPr>
          </a:p>
        </p:txBody>
      </p:sp>
      <p:sp>
        <p:nvSpPr>
          <p:cNvPr id="4" name="object 4"/>
          <p:cNvSpPr txBox="1"/>
          <p:nvPr/>
        </p:nvSpPr>
        <p:spPr>
          <a:xfrm>
            <a:off x="371735" y="2661907"/>
            <a:ext cx="216535" cy="285115"/>
          </a:xfrm>
          <a:prstGeom prst="rect">
            <a:avLst/>
          </a:prstGeom>
        </p:spPr>
        <p:txBody>
          <a:bodyPr vert="horz" wrap="square" lIns="0" tIns="0" rIns="0" bIns="0" rtlCol="0">
            <a:spAutoFit/>
          </a:bodyPr>
          <a:lstStyle/>
          <a:p>
            <a:pPr marL="12700">
              <a:lnSpc>
                <a:spcPct val="100000"/>
              </a:lnSpc>
            </a:pPr>
            <a:r>
              <a:rPr sz="1800" spc="-10" dirty="0">
                <a:latin typeface="Arial"/>
                <a:cs typeface="Arial"/>
              </a:rPr>
              <a:t>1.</a:t>
            </a:r>
            <a:endParaRPr sz="1800">
              <a:latin typeface="Arial"/>
              <a:cs typeface="Arial"/>
            </a:endParaRPr>
          </a:p>
        </p:txBody>
      </p:sp>
      <p:sp>
        <p:nvSpPr>
          <p:cNvPr id="5" name="object 5"/>
          <p:cNvSpPr txBox="1"/>
          <p:nvPr/>
        </p:nvSpPr>
        <p:spPr>
          <a:xfrm>
            <a:off x="371735" y="3157194"/>
            <a:ext cx="216535" cy="285115"/>
          </a:xfrm>
          <a:prstGeom prst="rect">
            <a:avLst/>
          </a:prstGeom>
        </p:spPr>
        <p:txBody>
          <a:bodyPr vert="horz" wrap="square" lIns="0" tIns="0" rIns="0" bIns="0" rtlCol="0">
            <a:spAutoFit/>
          </a:bodyPr>
          <a:lstStyle/>
          <a:p>
            <a:pPr marL="12700">
              <a:lnSpc>
                <a:spcPct val="100000"/>
              </a:lnSpc>
            </a:pPr>
            <a:r>
              <a:rPr sz="1800" spc="-10" dirty="0">
                <a:latin typeface="Arial"/>
                <a:cs typeface="Arial"/>
              </a:rPr>
              <a:t>2.</a:t>
            </a:r>
            <a:endParaRPr sz="1800">
              <a:latin typeface="Arial"/>
              <a:cs typeface="Arial"/>
            </a:endParaRPr>
          </a:p>
        </p:txBody>
      </p:sp>
      <p:sp>
        <p:nvSpPr>
          <p:cNvPr id="6" name="object 6"/>
          <p:cNvSpPr txBox="1"/>
          <p:nvPr/>
        </p:nvSpPr>
        <p:spPr>
          <a:xfrm>
            <a:off x="371735" y="3652469"/>
            <a:ext cx="216535" cy="1028065"/>
          </a:xfrm>
          <a:prstGeom prst="rect">
            <a:avLst/>
          </a:prstGeom>
        </p:spPr>
        <p:txBody>
          <a:bodyPr vert="horz" wrap="square" lIns="0" tIns="0" rIns="0" bIns="0" rtlCol="0">
            <a:spAutoFit/>
          </a:bodyPr>
          <a:lstStyle/>
          <a:p>
            <a:pPr marL="12700">
              <a:lnSpc>
                <a:spcPts val="2055"/>
              </a:lnSpc>
            </a:pPr>
            <a:r>
              <a:rPr sz="1800" spc="-10" dirty="0">
                <a:latin typeface="Arial"/>
                <a:cs typeface="Arial"/>
              </a:rPr>
              <a:t>3.</a:t>
            </a:r>
            <a:endParaRPr sz="1800">
              <a:latin typeface="Arial"/>
              <a:cs typeface="Arial"/>
            </a:endParaRPr>
          </a:p>
          <a:p>
            <a:pPr marL="12700">
              <a:lnSpc>
                <a:spcPts val="1950"/>
              </a:lnSpc>
            </a:pPr>
            <a:r>
              <a:rPr sz="1800" spc="-5" dirty="0">
                <a:latin typeface="Arial"/>
                <a:cs typeface="Arial"/>
              </a:rPr>
              <a:t>4.</a:t>
            </a:r>
            <a:endParaRPr sz="1800">
              <a:latin typeface="Arial"/>
              <a:cs typeface="Arial"/>
            </a:endParaRPr>
          </a:p>
          <a:p>
            <a:pPr marL="12700">
              <a:lnSpc>
                <a:spcPts val="1950"/>
              </a:lnSpc>
            </a:pPr>
            <a:r>
              <a:rPr sz="1800" spc="-10" dirty="0">
                <a:latin typeface="Arial"/>
                <a:cs typeface="Arial"/>
              </a:rPr>
              <a:t>5.</a:t>
            </a:r>
            <a:endParaRPr sz="1800">
              <a:latin typeface="Arial"/>
              <a:cs typeface="Arial"/>
            </a:endParaRPr>
          </a:p>
          <a:p>
            <a:pPr marL="12700">
              <a:lnSpc>
                <a:spcPts val="2055"/>
              </a:lnSpc>
            </a:pPr>
            <a:r>
              <a:rPr sz="1800" spc="-10" dirty="0">
                <a:latin typeface="Arial"/>
                <a:cs typeface="Arial"/>
              </a:rPr>
              <a:t>6.</a:t>
            </a:r>
            <a:endParaRPr sz="1800">
              <a:latin typeface="Arial"/>
              <a:cs typeface="Arial"/>
            </a:endParaRPr>
          </a:p>
        </p:txBody>
      </p:sp>
      <p:sp>
        <p:nvSpPr>
          <p:cNvPr id="7" name="object 7"/>
          <p:cNvSpPr txBox="1">
            <a:spLocks noGrp="1"/>
          </p:cNvSpPr>
          <p:nvPr>
            <p:ph type="body" idx="1"/>
          </p:nvPr>
        </p:nvSpPr>
        <p:spPr>
          <a:xfrm>
            <a:off x="338194" y="1598168"/>
            <a:ext cx="8442210" cy="3400405"/>
          </a:xfrm>
          <a:prstGeom prst="rect">
            <a:avLst/>
          </a:prstGeom>
        </p:spPr>
        <p:txBody>
          <a:bodyPr vert="horz" wrap="square" lIns="0" tIns="1094219" rIns="0" bIns="0" rtlCol="0">
            <a:spAutoFit/>
          </a:bodyPr>
          <a:lstStyle/>
          <a:p>
            <a:pPr marL="655320" marR="814705" indent="-635" algn="just">
              <a:lnSpc>
                <a:spcPts val="1950"/>
              </a:lnSpc>
            </a:pPr>
            <a:r>
              <a:rPr sz="1800" spc="-5" dirty="0"/>
              <a:t>Permite estudiar varias alternativas de acción teniendo en cuenta </a:t>
            </a:r>
            <a:r>
              <a:rPr sz="1800" spc="-10" dirty="0"/>
              <a:t>la  </a:t>
            </a:r>
            <a:r>
              <a:rPr sz="1800" spc="-5" dirty="0"/>
              <a:t>oportunidad de escoger el camino más adecuado </a:t>
            </a:r>
            <a:r>
              <a:rPr sz="1800" dirty="0"/>
              <a:t>y </a:t>
            </a:r>
            <a:r>
              <a:rPr sz="1800" spc="-5" dirty="0"/>
              <a:t>a menor</a:t>
            </a:r>
            <a:r>
              <a:rPr sz="1800" spc="-75" dirty="0"/>
              <a:t> </a:t>
            </a:r>
            <a:r>
              <a:rPr sz="1800" spc="-5" dirty="0"/>
              <a:t>costo.</a:t>
            </a:r>
            <a:endParaRPr sz="1800" dirty="0"/>
          </a:p>
          <a:p>
            <a:pPr marL="655320" marR="5080" indent="-635" algn="just">
              <a:lnSpc>
                <a:spcPts val="1950"/>
              </a:lnSpc>
            </a:pPr>
            <a:r>
              <a:rPr sz="1800" spc="-5" dirty="0"/>
              <a:t>Se pueden visualizar los problemas en el papel antes de que se presente </a:t>
            </a:r>
            <a:r>
              <a:rPr sz="1800" spc="-10" dirty="0"/>
              <a:t>la  </a:t>
            </a:r>
            <a:r>
              <a:rPr sz="1800" spc="-5" dirty="0"/>
              <a:t>ejecución del</a:t>
            </a:r>
            <a:r>
              <a:rPr sz="1800" spc="-65" dirty="0"/>
              <a:t> </a:t>
            </a:r>
            <a:r>
              <a:rPr sz="1800" spc="-10" dirty="0"/>
              <a:t>proyecto.</a:t>
            </a:r>
            <a:endParaRPr sz="1800" dirty="0"/>
          </a:p>
          <a:p>
            <a:pPr marL="655320" marR="779145" indent="-635" algn="just">
              <a:lnSpc>
                <a:spcPts val="1950"/>
              </a:lnSpc>
            </a:pPr>
            <a:r>
              <a:rPr sz="1800" spc="-5" dirty="0"/>
              <a:t>Se reduce la posibilidad de omitir algún trabajo o tarea del </a:t>
            </a:r>
            <a:r>
              <a:rPr sz="1800" spc="-10" dirty="0"/>
              <a:t>proyecto.  </a:t>
            </a:r>
            <a:r>
              <a:rPr sz="1800" spc="-5" dirty="0"/>
              <a:t>Permite coordinar los distintos recursos utilizados en un</a:t>
            </a:r>
            <a:r>
              <a:rPr sz="1800" spc="170" dirty="0"/>
              <a:t> </a:t>
            </a:r>
            <a:r>
              <a:rPr sz="1800" spc="-5" dirty="0"/>
              <a:t>trabajo.</a:t>
            </a:r>
            <a:endParaRPr sz="1800" dirty="0"/>
          </a:p>
          <a:p>
            <a:pPr marL="655320" algn="just">
              <a:lnSpc>
                <a:spcPts val="1814"/>
              </a:lnSpc>
            </a:pPr>
            <a:r>
              <a:rPr sz="1800" spc="-5" dirty="0"/>
              <a:t>Señala las actividades que se hacen críticas en el</a:t>
            </a:r>
            <a:r>
              <a:rPr sz="1800" spc="-25" dirty="0"/>
              <a:t> </a:t>
            </a:r>
            <a:r>
              <a:rPr sz="1800" spc="-10" dirty="0"/>
              <a:t>proyecto.</a:t>
            </a:r>
            <a:endParaRPr sz="1800" dirty="0"/>
          </a:p>
          <a:p>
            <a:pPr marL="655320" marR="104775" indent="-635" algn="just">
              <a:lnSpc>
                <a:spcPts val="1950"/>
              </a:lnSpc>
              <a:spcBef>
                <a:spcPts val="135"/>
              </a:spcBef>
            </a:pPr>
            <a:r>
              <a:rPr sz="1800" spc="-5" dirty="0"/>
              <a:t>Indica las fechas óptimas para comenzar </a:t>
            </a:r>
            <a:r>
              <a:rPr sz="1800" dirty="0"/>
              <a:t>y </a:t>
            </a:r>
            <a:r>
              <a:rPr sz="1800" spc="-5" dirty="0"/>
              <a:t>terminar una actividad </a:t>
            </a:r>
            <a:r>
              <a:rPr sz="1800" spc="-10" dirty="0"/>
              <a:t>después  </a:t>
            </a:r>
            <a:r>
              <a:rPr sz="1800" spc="-5" dirty="0"/>
              <a:t>de haber comenzado la ejecución del</a:t>
            </a:r>
            <a:r>
              <a:rPr sz="1800" spc="-40" dirty="0"/>
              <a:t> </a:t>
            </a:r>
            <a:r>
              <a:rPr sz="1800" spc="-10" dirty="0"/>
              <a:t>proyecto.</a:t>
            </a:r>
            <a:endParaRPr sz="1800" dirty="0"/>
          </a:p>
        </p:txBody>
      </p:sp>
      <p:sp>
        <p:nvSpPr>
          <p:cNvPr id="8" name="object 8"/>
          <p:cNvSpPr txBox="1"/>
          <p:nvPr/>
        </p:nvSpPr>
        <p:spPr>
          <a:xfrm>
            <a:off x="371735" y="5138356"/>
            <a:ext cx="4025900" cy="285115"/>
          </a:xfrm>
          <a:prstGeom prst="rect">
            <a:avLst/>
          </a:prstGeom>
        </p:spPr>
        <p:txBody>
          <a:bodyPr vert="horz" wrap="square" lIns="0" tIns="0" rIns="0" bIns="0" rtlCol="0">
            <a:spAutoFit/>
          </a:bodyPr>
          <a:lstStyle/>
          <a:p>
            <a:pPr marL="12700">
              <a:lnSpc>
                <a:spcPct val="100000"/>
              </a:lnSpc>
            </a:pPr>
            <a:r>
              <a:rPr sz="1800" spc="-5" dirty="0">
                <a:solidFill>
                  <a:srgbClr val="0000FF"/>
                </a:solidFill>
                <a:latin typeface="Arial"/>
                <a:cs typeface="Arial"/>
              </a:rPr>
              <a:t>Características de una red</a:t>
            </a:r>
            <a:r>
              <a:rPr sz="1800" spc="5" dirty="0">
                <a:solidFill>
                  <a:srgbClr val="0000FF"/>
                </a:solidFill>
                <a:latin typeface="Arial"/>
                <a:cs typeface="Arial"/>
              </a:rPr>
              <a:t> </a:t>
            </a:r>
            <a:r>
              <a:rPr sz="1800" dirty="0">
                <a:solidFill>
                  <a:srgbClr val="0000FF"/>
                </a:solidFill>
                <a:latin typeface="Arial"/>
                <a:cs typeface="Arial"/>
              </a:rPr>
              <a:t>PERT-CPM:</a:t>
            </a:r>
            <a:endParaRPr sz="1800">
              <a:latin typeface="Arial"/>
              <a:cs typeface="Arial"/>
            </a:endParaRPr>
          </a:p>
        </p:txBody>
      </p:sp>
      <p:sp>
        <p:nvSpPr>
          <p:cNvPr id="9" name="object 9"/>
          <p:cNvSpPr txBox="1"/>
          <p:nvPr/>
        </p:nvSpPr>
        <p:spPr>
          <a:xfrm>
            <a:off x="371735" y="5385993"/>
            <a:ext cx="216535" cy="532765"/>
          </a:xfrm>
          <a:prstGeom prst="rect">
            <a:avLst/>
          </a:prstGeom>
        </p:spPr>
        <p:txBody>
          <a:bodyPr vert="horz" wrap="square" lIns="0" tIns="0" rIns="0" bIns="0" rtlCol="0">
            <a:spAutoFit/>
          </a:bodyPr>
          <a:lstStyle/>
          <a:p>
            <a:pPr marL="12700">
              <a:lnSpc>
                <a:spcPts val="2055"/>
              </a:lnSpc>
            </a:pPr>
            <a:r>
              <a:rPr sz="1800" spc="-10" dirty="0">
                <a:latin typeface="Arial"/>
                <a:cs typeface="Arial"/>
              </a:rPr>
              <a:t>1.</a:t>
            </a:r>
            <a:endParaRPr sz="1800">
              <a:latin typeface="Arial"/>
              <a:cs typeface="Arial"/>
            </a:endParaRPr>
          </a:p>
          <a:p>
            <a:pPr marL="12700">
              <a:lnSpc>
                <a:spcPts val="2055"/>
              </a:lnSpc>
            </a:pPr>
            <a:r>
              <a:rPr sz="1800" spc="-10" dirty="0">
                <a:latin typeface="Arial"/>
                <a:cs typeface="Arial"/>
              </a:rPr>
              <a:t>2.</a:t>
            </a:r>
            <a:endParaRPr sz="1800">
              <a:latin typeface="Arial"/>
              <a:cs typeface="Arial"/>
            </a:endParaRPr>
          </a:p>
        </p:txBody>
      </p:sp>
      <p:sp>
        <p:nvSpPr>
          <p:cNvPr id="10" name="object 10"/>
          <p:cNvSpPr txBox="1"/>
          <p:nvPr/>
        </p:nvSpPr>
        <p:spPr>
          <a:xfrm>
            <a:off x="981137" y="5385993"/>
            <a:ext cx="7492365" cy="795089"/>
          </a:xfrm>
          <a:prstGeom prst="rect">
            <a:avLst/>
          </a:prstGeom>
        </p:spPr>
        <p:txBody>
          <a:bodyPr vert="horz" wrap="square" lIns="0" tIns="0" rIns="0" bIns="0" rtlCol="0">
            <a:spAutoFit/>
          </a:bodyPr>
          <a:lstStyle/>
          <a:p>
            <a:pPr marL="12700" algn="just">
              <a:lnSpc>
                <a:spcPts val="2055"/>
              </a:lnSpc>
            </a:pPr>
            <a:r>
              <a:rPr sz="1800" spc="-5" dirty="0">
                <a:latin typeface="Arial"/>
                <a:cs typeface="Arial"/>
              </a:rPr>
              <a:t>Exige una secuencia lógica en la programación de</a:t>
            </a:r>
            <a:r>
              <a:rPr sz="1800" spc="-15" dirty="0">
                <a:latin typeface="Arial"/>
                <a:cs typeface="Arial"/>
              </a:rPr>
              <a:t> </a:t>
            </a:r>
            <a:r>
              <a:rPr sz="1800" spc="-10" dirty="0">
                <a:latin typeface="Arial"/>
                <a:cs typeface="Arial"/>
              </a:rPr>
              <a:t>actividades.</a:t>
            </a:r>
            <a:endParaRPr sz="1800" dirty="0">
              <a:latin typeface="Arial"/>
              <a:cs typeface="Arial"/>
            </a:endParaRPr>
          </a:p>
          <a:p>
            <a:pPr marL="12700" marR="5080" indent="-635" algn="just">
              <a:lnSpc>
                <a:spcPts val="1950"/>
              </a:lnSpc>
              <a:spcBef>
                <a:spcPts val="135"/>
              </a:spcBef>
            </a:pPr>
            <a:r>
              <a:rPr sz="1800" spc="-5" dirty="0">
                <a:latin typeface="Arial"/>
                <a:cs typeface="Arial"/>
              </a:rPr>
              <a:t>Su elaboración está basada en un grafo o flujograma que permite </a:t>
            </a:r>
            <a:r>
              <a:rPr sz="1800" spc="-10" dirty="0">
                <a:latin typeface="Arial"/>
                <a:cs typeface="Arial"/>
              </a:rPr>
              <a:t>graficar  </a:t>
            </a:r>
            <a:r>
              <a:rPr sz="1800" spc="-5" dirty="0">
                <a:latin typeface="Arial"/>
                <a:cs typeface="Arial"/>
              </a:rPr>
              <a:t>las distintas</a:t>
            </a:r>
            <a:r>
              <a:rPr sz="1800" spc="10" dirty="0">
                <a:latin typeface="Arial"/>
                <a:cs typeface="Arial"/>
              </a:rPr>
              <a:t> </a:t>
            </a:r>
            <a:r>
              <a:rPr sz="1800" spc="-5" dirty="0">
                <a:latin typeface="Arial"/>
                <a:cs typeface="Arial"/>
              </a:rPr>
              <a:t>actividades.</a:t>
            </a:r>
            <a:endParaRPr sz="1800" dirty="0">
              <a:latin typeface="Arial"/>
              <a:cs typeface="Aria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1467" rIns="0" bIns="0" rtlCol="0">
            <a:spAutoFit/>
          </a:bodyPr>
          <a:lstStyle/>
          <a:p>
            <a:pPr marL="1409700" marR="5080" indent="-728980">
              <a:lnSpc>
                <a:spcPct val="100000"/>
              </a:lnSpc>
            </a:pPr>
            <a:r>
              <a:rPr spc="-5" dirty="0"/>
              <a:t>Herramientas </a:t>
            </a:r>
            <a:r>
              <a:rPr dirty="0"/>
              <a:t>de</a:t>
            </a:r>
            <a:r>
              <a:rPr spc="-50" dirty="0"/>
              <a:t> </a:t>
            </a:r>
            <a:r>
              <a:rPr dirty="0"/>
              <a:t>Planificación  </a:t>
            </a:r>
            <a:r>
              <a:rPr spc="-5" dirty="0"/>
              <a:t>Gráficas</a:t>
            </a:r>
            <a:r>
              <a:rPr spc="-70" dirty="0"/>
              <a:t> </a:t>
            </a:r>
            <a:r>
              <a:rPr dirty="0"/>
              <a:t>PERT-CPM</a:t>
            </a:r>
          </a:p>
        </p:txBody>
      </p:sp>
      <p:sp>
        <p:nvSpPr>
          <p:cNvPr id="3" name="object 3"/>
          <p:cNvSpPr txBox="1"/>
          <p:nvPr/>
        </p:nvSpPr>
        <p:spPr>
          <a:xfrm>
            <a:off x="371735" y="1300988"/>
            <a:ext cx="8381365" cy="5227955"/>
          </a:xfrm>
          <a:prstGeom prst="rect">
            <a:avLst/>
          </a:prstGeom>
        </p:spPr>
        <p:txBody>
          <a:bodyPr vert="horz" wrap="square" lIns="0" tIns="0" rIns="0" bIns="0" rtlCol="0">
            <a:spAutoFit/>
          </a:bodyPr>
          <a:lstStyle/>
          <a:p>
            <a:pPr marL="12700">
              <a:lnSpc>
                <a:spcPct val="100000"/>
              </a:lnSpc>
            </a:pPr>
            <a:r>
              <a:rPr sz="1800" spc="-5" dirty="0">
                <a:solidFill>
                  <a:srgbClr val="0000FF"/>
                </a:solidFill>
                <a:latin typeface="Arial"/>
                <a:cs typeface="Arial"/>
              </a:rPr>
              <a:t>Elementos de un</a:t>
            </a:r>
            <a:r>
              <a:rPr sz="1800" spc="-15" dirty="0">
                <a:solidFill>
                  <a:srgbClr val="0000FF"/>
                </a:solidFill>
                <a:latin typeface="Arial"/>
                <a:cs typeface="Arial"/>
              </a:rPr>
              <a:t> </a:t>
            </a:r>
            <a:r>
              <a:rPr sz="1800" spc="-5" dirty="0">
                <a:solidFill>
                  <a:srgbClr val="0000FF"/>
                </a:solidFill>
                <a:latin typeface="Arial"/>
                <a:cs typeface="Arial"/>
              </a:rPr>
              <a:t>grafo:</a:t>
            </a:r>
            <a:endParaRPr sz="1800">
              <a:latin typeface="Arial"/>
              <a:cs typeface="Arial"/>
            </a:endParaRPr>
          </a:p>
          <a:p>
            <a:pPr marL="12700" marR="537845">
              <a:lnSpc>
                <a:spcPct val="100000"/>
              </a:lnSpc>
              <a:spcBef>
                <a:spcPts val="5"/>
              </a:spcBef>
            </a:pPr>
            <a:r>
              <a:rPr sz="1800" spc="-5" dirty="0">
                <a:solidFill>
                  <a:srgbClr val="009A00"/>
                </a:solidFill>
                <a:latin typeface="Arial"/>
                <a:cs typeface="Arial"/>
              </a:rPr>
              <a:t>Actividad Real: </a:t>
            </a:r>
            <a:r>
              <a:rPr sz="1800" dirty="0">
                <a:latin typeface="Arial"/>
                <a:cs typeface="Arial"/>
              </a:rPr>
              <a:t>Es </a:t>
            </a:r>
            <a:r>
              <a:rPr sz="1800" spc="-5" dirty="0">
                <a:latin typeface="Arial"/>
                <a:cs typeface="Arial"/>
              </a:rPr>
              <a:t>la realización de un trabajo o tarea elemental que requiere  esfuerzo </a:t>
            </a:r>
            <a:r>
              <a:rPr sz="1800" dirty="0">
                <a:latin typeface="Arial"/>
                <a:cs typeface="Arial"/>
              </a:rPr>
              <a:t>y </a:t>
            </a:r>
            <a:r>
              <a:rPr sz="1800" spc="-5" dirty="0">
                <a:latin typeface="Arial"/>
                <a:cs typeface="Arial"/>
              </a:rPr>
              <a:t>consumo de tiempo </a:t>
            </a:r>
            <a:r>
              <a:rPr sz="1800" dirty="0">
                <a:latin typeface="Arial"/>
                <a:cs typeface="Arial"/>
              </a:rPr>
              <a:t>y</a:t>
            </a:r>
            <a:r>
              <a:rPr sz="1800" spc="-70" dirty="0">
                <a:latin typeface="Arial"/>
                <a:cs typeface="Arial"/>
              </a:rPr>
              <a:t> </a:t>
            </a:r>
            <a:r>
              <a:rPr sz="1800" spc="-5" dirty="0">
                <a:latin typeface="Arial"/>
                <a:cs typeface="Arial"/>
              </a:rPr>
              <a:t>recursos.</a:t>
            </a:r>
            <a:endParaRPr sz="1800">
              <a:latin typeface="Arial"/>
              <a:cs typeface="Arial"/>
            </a:endParaRPr>
          </a:p>
          <a:p>
            <a:pPr marL="12700" marR="510540">
              <a:lnSpc>
                <a:spcPct val="100000"/>
              </a:lnSpc>
              <a:spcBef>
                <a:spcPts val="5"/>
              </a:spcBef>
            </a:pPr>
            <a:r>
              <a:rPr sz="1800" spc="-5" dirty="0">
                <a:solidFill>
                  <a:srgbClr val="009A00"/>
                </a:solidFill>
                <a:latin typeface="Arial"/>
                <a:cs typeface="Arial"/>
              </a:rPr>
              <a:t>Representación de una Actividad Real: </a:t>
            </a:r>
            <a:r>
              <a:rPr sz="1800" spc="-5" dirty="0">
                <a:latin typeface="Arial"/>
                <a:cs typeface="Arial"/>
              </a:rPr>
              <a:t>Se hace mediante una flecha de línea  sólida, esta línea puede ser quebrada, en zigzag, perpendicular,</a:t>
            </a:r>
            <a:r>
              <a:rPr sz="1800" spc="-70" dirty="0">
                <a:latin typeface="Arial"/>
                <a:cs typeface="Arial"/>
              </a:rPr>
              <a:t> </a:t>
            </a:r>
            <a:r>
              <a:rPr sz="1800" spc="-5" dirty="0">
                <a:latin typeface="Arial"/>
                <a:cs typeface="Arial"/>
              </a:rPr>
              <a:t>etc.</a:t>
            </a:r>
            <a:endParaRPr sz="1800">
              <a:latin typeface="Arial"/>
              <a:cs typeface="Arial"/>
            </a:endParaRPr>
          </a:p>
          <a:p>
            <a:pPr marL="12700" marR="144780">
              <a:lnSpc>
                <a:spcPct val="100000"/>
              </a:lnSpc>
              <a:spcBef>
                <a:spcPts val="5"/>
              </a:spcBef>
            </a:pPr>
            <a:r>
              <a:rPr sz="1800" spc="-5" dirty="0">
                <a:solidFill>
                  <a:srgbClr val="009A00"/>
                </a:solidFill>
                <a:latin typeface="Arial"/>
                <a:cs typeface="Arial"/>
              </a:rPr>
              <a:t>Denominación: </a:t>
            </a:r>
            <a:r>
              <a:rPr sz="1800" spc="-5" dirty="0">
                <a:latin typeface="Arial"/>
                <a:cs typeface="Arial"/>
              </a:rPr>
              <a:t>La Actividad Real se puede nombrar mediante una letra </a:t>
            </a:r>
            <a:r>
              <a:rPr sz="1800" spc="-10" dirty="0">
                <a:latin typeface="Arial"/>
                <a:cs typeface="Arial"/>
              </a:rPr>
              <a:t>colocada  </a:t>
            </a:r>
            <a:r>
              <a:rPr sz="1800" spc="-5" dirty="0">
                <a:latin typeface="Arial"/>
                <a:cs typeface="Arial"/>
              </a:rPr>
              <a:t>encima o debajo de la flecha mediante o simplemente por </a:t>
            </a:r>
            <a:r>
              <a:rPr sz="1800" spc="-10" dirty="0">
                <a:latin typeface="Arial"/>
                <a:cs typeface="Arial"/>
              </a:rPr>
              <a:t>números.</a:t>
            </a:r>
            <a:endParaRPr sz="1800">
              <a:latin typeface="Arial"/>
              <a:cs typeface="Arial"/>
            </a:endParaRPr>
          </a:p>
          <a:p>
            <a:pPr marL="12700" marR="168275">
              <a:lnSpc>
                <a:spcPct val="100000"/>
              </a:lnSpc>
            </a:pPr>
            <a:r>
              <a:rPr sz="1800" spc="-5" dirty="0">
                <a:solidFill>
                  <a:srgbClr val="009A00"/>
                </a:solidFill>
                <a:latin typeface="Arial"/>
                <a:cs typeface="Arial"/>
              </a:rPr>
              <a:t>Evento: </a:t>
            </a:r>
            <a:r>
              <a:rPr sz="1800" spc="-5" dirty="0">
                <a:latin typeface="Arial"/>
                <a:cs typeface="Arial"/>
              </a:rPr>
              <a:t>Representación gráfica de los momentos de inicio </a:t>
            </a:r>
            <a:r>
              <a:rPr sz="1800" dirty="0">
                <a:latin typeface="Arial"/>
                <a:cs typeface="Arial"/>
              </a:rPr>
              <a:t>y </a:t>
            </a:r>
            <a:r>
              <a:rPr sz="1800" spc="-5" dirty="0">
                <a:latin typeface="Arial"/>
                <a:cs typeface="Arial"/>
              </a:rPr>
              <a:t>terminación de cada  actividad, no consume tiempo ni</a:t>
            </a:r>
            <a:r>
              <a:rPr sz="1800" spc="-65" dirty="0">
                <a:latin typeface="Arial"/>
                <a:cs typeface="Arial"/>
              </a:rPr>
              <a:t> </a:t>
            </a:r>
            <a:r>
              <a:rPr sz="1800" spc="-5" dirty="0">
                <a:latin typeface="Arial"/>
                <a:cs typeface="Arial"/>
              </a:rPr>
              <a:t>recursos.</a:t>
            </a:r>
            <a:endParaRPr sz="1800">
              <a:latin typeface="Arial"/>
              <a:cs typeface="Arial"/>
            </a:endParaRPr>
          </a:p>
          <a:p>
            <a:pPr marL="12700" marR="168275">
              <a:lnSpc>
                <a:spcPct val="100000"/>
              </a:lnSpc>
            </a:pPr>
            <a:r>
              <a:rPr sz="1800" spc="-5" dirty="0">
                <a:solidFill>
                  <a:srgbClr val="009A00"/>
                </a:solidFill>
                <a:latin typeface="Arial"/>
                <a:cs typeface="Arial"/>
              </a:rPr>
              <a:t>Representación de un Evento: </a:t>
            </a:r>
            <a:r>
              <a:rPr sz="1800" spc="-5" dirty="0">
                <a:latin typeface="Arial"/>
                <a:cs typeface="Arial"/>
              </a:rPr>
              <a:t>Se puede hacer mediante un triángulo, un círculo,  </a:t>
            </a:r>
            <a:r>
              <a:rPr sz="1800" spc="-10" dirty="0">
                <a:latin typeface="Arial"/>
                <a:cs typeface="Arial"/>
              </a:rPr>
              <a:t>etc.</a:t>
            </a:r>
            <a:endParaRPr sz="1800">
              <a:latin typeface="Arial"/>
              <a:cs typeface="Arial"/>
            </a:endParaRPr>
          </a:p>
          <a:p>
            <a:pPr marL="12700" marR="94615" algn="just">
              <a:lnSpc>
                <a:spcPct val="100000"/>
              </a:lnSpc>
            </a:pPr>
            <a:r>
              <a:rPr sz="1800" spc="-5" dirty="0">
                <a:solidFill>
                  <a:srgbClr val="009A00"/>
                </a:solidFill>
                <a:latin typeface="Arial"/>
                <a:cs typeface="Arial"/>
              </a:rPr>
              <a:t>Denominación: </a:t>
            </a:r>
            <a:r>
              <a:rPr sz="1800" spc="-5" dirty="0">
                <a:latin typeface="Arial"/>
                <a:cs typeface="Arial"/>
              </a:rPr>
              <a:t>Cada Evento se puede identificar con un número que es </a:t>
            </a:r>
            <a:r>
              <a:rPr sz="1800" spc="-10" dirty="0">
                <a:latin typeface="Arial"/>
                <a:cs typeface="Arial"/>
              </a:rPr>
              <a:t>colocado  </a:t>
            </a:r>
            <a:r>
              <a:rPr sz="1800" spc="-5" dirty="0">
                <a:latin typeface="Arial"/>
                <a:cs typeface="Arial"/>
              </a:rPr>
              <a:t>en la mitad izquierda de la figura. Nunca deben existir </a:t>
            </a:r>
            <a:r>
              <a:rPr sz="1800" dirty="0">
                <a:latin typeface="Arial"/>
                <a:cs typeface="Arial"/>
              </a:rPr>
              <a:t>más </a:t>
            </a:r>
            <a:r>
              <a:rPr sz="1800" spc="-5" dirty="0">
                <a:latin typeface="Arial"/>
                <a:cs typeface="Arial"/>
              </a:rPr>
              <a:t>de dos eventos con la  misma</a:t>
            </a:r>
            <a:r>
              <a:rPr sz="1800" spc="-20" dirty="0">
                <a:latin typeface="Arial"/>
                <a:cs typeface="Arial"/>
              </a:rPr>
              <a:t> </a:t>
            </a:r>
            <a:r>
              <a:rPr sz="1800" spc="-5" dirty="0">
                <a:latin typeface="Arial"/>
                <a:cs typeface="Arial"/>
              </a:rPr>
              <a:t>denominación.</a:t>
            </a:r>
            <a:endParaRPr sz="1800">
              <a:latin typeface="Arial"/>
              <a:cs typeface="Arial"/>
            </a:endParaRPr>
          </a:p>
          <a:p>
            <a:pPr marL="12700" marR="5080">
              <a:lnSpc>
                <a:spcPct val="100000"/>
              </a:lnSpc>
            </a:pPr>
            <a:r>
              <a:rPr sz="1800" spc="-5" dirty="0">
                <a:solidFill>
                  <a:srgbClr val="009A00"/>
                </a:solidFill>
                <a:latin typeface="Arial"/>
                <a:cs typeface="Arial"/>
              </a:rPr>
              <a:t>Actividad Ficticia: </a:t>
            </a:r>
            <a:r>
              <a:rPr sz="1800" spc="-5" dirty="0">
                <a:latin typeface="Arial"/>
                <a:cs typeface="Arial"/>
              </a:rPr>
              <a:t>Son aquellas actividades que a pesar de ser diagramadas en </a:t>
            </a:r>
            <a:r>
              <a:rPr sz="1800" spc="-10" dirty="0">
                <a:latin typeface="Arial"/>
                <a:cs typeface="Arial"/>
              </a:rPr>
              <a:t>un  </a:t>
            </a:r>
            <a:r>
              <a:rPr sz="1800" spc="-5" dirty="0">
                <a:latin typeface="Arial"/>
                <a:cs typeface="Arial"/>
              </a:rPr>
              <a:t>Gráfico no representan esfuerzo de trabajo o consumo de tiempo. Su origen </a:t>
            </a:r>
            <a:r>
              <a:rPr sz="1800" spc="-10" dirty="0">
                <a:latin typeface="Arial"/>
                <a:cs typeface="Arial"/>
              </a:rPr>
              <a:t>está  </a:t>
            </a:r>
            <a:r>
              <a:rPr sz="1800" spc="-5" dirty="0">
                <a:latin typeface="Arial"/>
                <a:cs typeface="Arial"/>
              </a:rPr>
              <a:t>determinado por la necesidad de mejorar la indicación, la interrelación, el orden, </a:t>
            </a:r>
            <a:r>
              <a:rPr sz="1800" spc="-10" dirty="0">
                <a:latin typeface="Arial"/>
                <a:cs typeface="Arial"/>
              </a:rPr>
              <a:t>la  </a:t>
            </a:r>
            <a:r>
              <a:rPr sz="1800" spc="-5" dirty="0">
                <a:latin typeface="Arial"/>
                <a:cs typeface="Arial"/>
              </a:rPr>
              <a:t>confusión o ambigüedad en la identificación de las distintas actividades. </a:t>
            </a:r>
            <a:r>
              <a:rPr sz="1800" spc="-10" dirty="0">
                <a:latin typeface="Arial"/>
                <a:cs typeface="Arial"/>
              </a:rPr>
              <a:t>Su  </a:t>
            </a:r>
            <a:r>
              <a:rPr sz="1800" spc="-5" dirty="0">
                <a:latin typeface="Arial"/>
                <a:cs typeface="Arial"/>
              </a:rPr>
              <a:t>representación se hace mediante líneas</a:t>
            </a:r>
            <a:r>
              <a:rPr sz="1800" spc="-40" dirty="0">
                <a:latin typeface="Arial"/>
                <a:cs typeface="Arial"/>
              </a:rPr>
              <a:t> </a:t>
            </a:r>
            <a:r>
              <a:rPr sz="1800" spc="-10" dirty="0">
                <a:latin typeface="Arial"/>
                <a:cs typeface="Arial"/>
              </a:rPr>
              <a:t>punteadas.</a:t>
            </a:r>
            <a:endParaRPr sz="1800">
              <a:latin typeface="Arial"/>
              <a:cs typeface="Arial"/>
            </a:endParaRPr>
          </a:p>
        </p:txBody>
      </p:sp>
      <p:sp>
        <p:nvSpPr>
          <p:cNvPr id="4" name="object 4"/>
          <p:cNvSpPr/>
          <p:nvPr/>
        </p:nvSpPr>
        <p:spPr>
          <a:xfrm>
            <a:off x="7507617" y="2414270"/>
            <a:ext cx="293370" cy="220979"/>
          </a:xfrm>
          <a:custGeom>
            <a:avLst/>
            <a:gdLst/>
            <a:ahLst/>
            <a:cxnLst/>
            <a:rect l="l" t="t" r="r" b="b"/>
            <a:pathLst>
              <a:path w="293370" h="220980">
                <a:moveTo>
                  <a:pt x="235224" y="49481"/>
                </a:moveTo>
                <a:lnTo>
                  <a:pt x="229635" y="42027"/>
                </a:lnTo>
                <a:lnTo>
                  <a:pt x="1524" y="211836"/>
                </a:lnTo>
                <a:lnTo>
                  <a:pt x="0" y="214884"/>
                </a:lnTo>
                <a:lnTo>
                  <a:pt x="762" y="218694"/>
                </a:lnTo>
                <a:lnTo>
                  <a:pt x="3810" y="220980"/>
                </a:lnTo>
                <a:lnTo>
                  <a:pt x="7607" y="219456"/>
                </a:lnTo>
                <a:lnTo>
                  <a:pt x="235224" y="49481"/>
                </a:lnTo>
                <a:close/>
              </a:path>
              <a:path w="293370" h="220980">
                <a:moveTo>
                  <a:pt x="293357" y="0"/>
                </a:moveTo>
                <a:lnTo>
                  <a:pt x="209550" y="15240"/>
                </a:lnTo>
                <a:lnTo>
                  <a:pt x="229635" y="42027"/>
                </a:lnTo>
                <a:lnTo>
                  <a:pt x="240030" y="34290"/>
                </a:lnTo>
                <a:lnTo>
                  <a:pt x="243078" y="33528"/>
                </a:lnTo>
                <a:lnTo>
                  <a:pt x="246125" y="35052"/>
                </a:lnTo>
                <a:lnTo>
                  <a:pt x="247650" y="38862"/>
                </a:lnTo>
                <a:lnTo>
                  <a:pt x="247650" y="66054"/>
                </a:lnTo>
                <a:lnTo>
                  <a:pt x="255257" y="76200"/>
                </a:lnTo>
                <a:lnTo>
                  <a:pt x="293357" y="0"/>
                </a:lnTo>
                <a:close/>
              </a:path>
              <a:path w="293370" h="220980">
                <a:moveTo>
                  <a:pt x="247650" y="38862"/>
                </a:moveTo>
                <a:lnTo>
                  <a:pt x="246125" y="35052"/>
                </a:lnTo>
                <a:lnTo>
                  <a:pt x="243078" y="33528"/>
                </a:lnTo>
                <a:lnTo>
                  <a:pt x="240030" y="34290"/>
                </a:lnTo>
                <a:lnTo>
                  <a:pt x="229635" y="42027"/>
                </a:lnTo>
                <a:lnTo>
                  <a:pt x="235224" y="49481"/>
                </a:lnTo>
                <a:lnTo>
                  <a:pt x="245364" y="41910"/>
                </a:lnTo>
                <a:lnTo>
                  <a:pt x="247650" y="38862"/>
                </a:lnTo>
                <a:close/>
              </a:path>
              <a:path w="293370" h="220980">
                <a:moveTo>
                  <a:pt x="247650" y="66054"/>
                </a:moveTo>
                <a:lnTo>
                  <a:pt x="247650" y="38862"/>
                </a:lnTo>
                <a:lnTo>
                  <a:pt x="245364" y="41910"/>
                </a:lnTo>
                <a:lnTo>
                  <a:pt x="235224" y="49481"/>
                </a:lnTo>
                <a:lnTo>
                  <a:pt x="247650" y="66054"/>
                </a:lnTo>
                <a:close/>
              </a:path>
            </a:pathLst>
          </a:custGeom>
          <a:solidFill>
            <a:srgbClr val="000000"/>
          </a:solidFill>
        </p:spPr>
        <p:txBody>
          <a:bodyPr wrap="square" lIns="0" tIns="0" rIns="0" bIns="0" rtlCol="0"/>
          <a:lstStyle/>
          <a:p>
            <a:endParaRPr/>
          </a:p>
        </p:txBody>
      </p:sp>
      <p:sp>
        <p:nvSpPr>
          <p:cNvPr id="5" name="object 5"/>
          <p:cNvSpPr/>
          <p:nvPr/>
        </p:nvSpPr>
        <p:spPr>
          <a:xfrm>
            <a:off x="7944243" y="2414270"/>
            <a:ext cx="720090" cy="215900"/>
          </a:xfrm>
          <a:custGeom>
            <a:avLst/>
            <a:gdLst/>
            <a:ahLst/>
            <a:cxnLst/>
            <a:rect l="l" t="t" r="r" b="b"/>
            <a:pathLst>
              <a:path w="720090" h="215900">
                <a:moveTo>
                  <a:pt x="0" y="215646"/>
                </a:moveTo>
                <a:lnTo>
                  <a:pt x="42757" y="176381"/>
                </a:lnTo>
                <a:lnTo>
                  <a:pt x="85882" y="139823"/>
                </a:lnTo>
                <a:lnTo>
                  <a:pt x="129192" y="108496"/>
                </a:lnTo>
                <a:lnTo>
                  <a:pt x="172504" y="84923"/>
                </a:lnTo>
                <a:lnTo>
                  <a:pt x="215633" y="71628"/>
                </a:lnTo>
                <a:lnTo>
                  <a:pt x="257525" y="75127"/>
                </a:lnTo>
                <a:lnTo>
                  <a:pt x="298352" y="94317"/>
                </a:lnTo>
                <a:lnTo>
                  <a:pt x="339799" y="118920"/>
                </a:lnTo>
                <a:lnTo>
                  <a:pt x="383547" y="138659"/>
                </a:lnTo>
                <a:lnTo>
                  <a:pt x="431279" y="143256"/>
                </a:lnTo>
                <a:lnTo>
                  <a:pt x="478764" y="130316"/>
                </a:lnTo>
                <a:lnTo>
                  <a:pt x="533251" y="106284"/>
                </a:lnTo>
                <a:lnTo>
                  <a:pt x="589684" y="76200"/>
                </a:lnTo>
                <a:lnTo>
                  <a:pt x="643005" y="45099"/>
                </a:lnTo>
                <a:lnTo>
                  <a:pt x="688155" y="18019"/>
                </a:lnTo>
                <a:lnTo>
                  <a:pt x="720077" y="0"/>
                </a:lnTo>
              </a:path>
            </a:pathLst>
          </a:custGeom>
          <a:ln w="9525">
            <a:solidFill>
              <a:srgbClr val="000000"/>
            </a:solidFill>
          </a:ln>
        </p:spPr>
        <p:txBody>
          <a:bodyPr wrap="square" lIns="0" tIns="0" rIns="0" bIns="0" rtlCol="0"/>
          <a:lstStyle/>
          <a:p>
            <a:endParaRPr/>
          </a:p>
        </p:txBody>
      </p:sp>
      <p:sp>
        <p:nvSpPr>
          <p:cNvPr id="6" name="object 6"/>
          <p:cNvSpPr/>
          <p:nvPr/>
        </p:nvSpPr>
        <p:spPr>
          <a:xfrm>
            <a:off x="8515743" y="2414270"/>
            <a:ext cx="148590" cy="76200"/>
          </a:xfrm>
          <a:custGeom>
            <a:avLst/>
            <a:gdLst/>
            <a:ahLst/>
            <a:cxnLst/>
            <a:rect l="l" t="t" r="r" b="b"/>
            <a:pathLst>
              <a:path w="148590" h="76200">
                <a:moveTo>
                  <a:pt x="82973" y="38372"/>
                </a:moveTo>
                <a:lnTo>
                  <a:pt x="78478" y="29285"/>
                </a:lnTo>
                <a:lnTo>
                  <a:pt x="2286" y="67056"/>
                </a:lnTo>
                <a:lnTo>
                  <a:pt x="0" y="70104"/>
                </a:lnTo>
                <a:lnTo>
                  <a:pt x="0" y="73914"/>
                </a:lnTo>
                <a:lnTo>
                  <a:pt x="3048" y="76200"/>
                </a:lnTo>
                <a:lnTo>
                  <a:pt x="6845" y="75438"/>
                </a:lnTo>
                <a:lnTo>
                  <a:pt x="82973" y="38372"/>
                </a:lnTo>
                <a:close/>
              </a:path>
              <a:path w="148590" h="76200">
                <a:moveTo>
                  <a:pt x="148577" y="0"/>
                </a:moveTo>
                <a:lnTo>
                  <a:pt x="63995" y="0"/>
                </a:lnTo>
                <a:lnTo>
                  <a:pt x="78478" y="29285"/>
                </a:lnTo>
                <a:lnTo>
                  <a:pt x="89903" y="23622"/>
                </a:lnTo>
                <a:lnTo>
                  <a:pt x="93725" y="23622"/>
                </a:lnTo>
                <a:lnTo>
                  <a:pt x="96012" y="25908"/>
                </a:lnTo>
                <a:lnTo>
                  <a:pt x="96774" y="29718"/>
                </a:lnTo>
                <a:lnTo>
                  <a:pt x="96774" y="66277"/>
                </a:lnTo>
                <a:lnTo>
                  <a:pt x="97536" y="67818"/>
                </a:lnTo>
                <a:lnTo>
                  <a:pt x="148577" y="0"/>
                </a:lnTo>
                <a:close/>
              </a:path>
              <a:path w="148590" h="76200">
                <a:moveTo>
                  <a:pt x="96774" y="29718"/>
                </a:moveTo>
                <a:lnTo>
                  <a:pt x="96012" y="25908"/>
                </a:lnTo>
                <a:lnTo>
                  <a:pt x="93725" y="23622"/>
                </a:lnTo>
                <a:lnTo>
                  <a:pt x="89903" y="23622"/>
                </a:lnTo>
                <a:lnTo>
                  <a:pt x="78478" y="29285"/>
                </a:lnTo>
                <a:lnTo>
                  <a:pt x="82973" y="38372"/>
                </a:lnTo>
                <a:lnTo>
                  <a:pt x="94488" y="32766"/>
                </a:lnTo>
                <a:lnTo>
                  <a:pt x="96774" y="29718"/>
                </a:lnTo>
                <a:close/>
              </a:path>
              <a:path w="148590" h="76200">
                <a:moveTo>
                  <a:pt x="96774" y="66277"/>
                </a:moveTo>
                <a:lnTo>
                  <a:pt x="96774" y="29718"/>
                </a:lnTo>
                <a:lnTo>
                  <a:pt x="94488" y="32766"/>
                </a:lnTo>
                <a:lnTo>
                  <a:pt x="82973" y="38372"/>
                </a:lnTo>
                <a:lnTo>
                  <a:pt x="96774" y="66277"/>
                </a:lnTo>
                <a:close/>
              </a:path>
            </a:pathLst>
          </a:custGeom>
          <a:solidFill>
            <a:srgbClr val="000000"/>
          </a:solidFill>
        </p:spPr>
        <p:txBody>
          <a:bodyPr wrap="square" lIns="0" tIns="0" rIns="0" bIns="0" rtlCol="0"/>
          <a:lstStyle/>
          <a:p>
            <a:endParaRPr/>
          </a:p>
        </p:txBody>
      </p:sp>
      <p:sp>
        <p:nvSpPr>
          <p:cNvPr id="7" name="object 7"/>
          <p:cNvSpPr/>
          <p:nvPr/>
        </p:nvSpPr>
        <p:spPr>
          <a:xfrm>
            <a:off x="1174635" y="4070096"/>
            <a:ext cx="432434" cy="215900"/>
          </a:xfrm>
          <a:custGeom>
            <a:avLst/>
            <a:gdLst/>
            <a:ahLst/>
            <a:cxnLst/>
            <a:rect l="l" t="t" r="r" b="b"/>
            <a:pathLst>
              <a:path w="432434" h="215900">
                <a:moveTo>
                  <a:pt x="0" y="0"/>
                </a:moveTo>
                <a:lnTo>
                  <a:pt x="0" y="215646"/>
                </a:lnTo>
                <a:lnTo>
                  <a:pt x="432054" y="215646"/>
                </a:lnTo>
                <a:lnTo>
                  <a:pt x="432054" y="0"/>
                </a:lnTo>
                <a:lnTo>
                  <a:pt x="0" y="0"/>
                </a:lnTo>
                <a:close/>
              </a:path>
            </a:pathLst>
          </a:custGeom>
          <a:ln w="9524">
            <a:solidFill>
              <a:srgbClr val="000000"/>
            </a:solidFill>
          </a:ln>
        </p:spPr>
        <p:txBody>
          <a:bodyPr wrap="square" lIns="0" tIns="0" rIns="0" bIns="0" rtlCol="0"/>
          <a:lstStyle/>
          <a:p>
            <a:endParaRPr/>
          </a:p>
        </p:txBody>
      </p:sp>
      <p:sp>
        <p:nvSpPr>
          <p:cNvPr id="8" name="object 8"/>
          <p:cNvSpPr/>
          <p:nvPr/>
        </p:nvSpPr>
        <p:spPr>
          <a:xfrm>
            <a:off x="1967115" y="4070096"/>
            <a:ext cx="215900" cy="215900"/>
          </a:xfrm>
          <a:custGeom>
            <a:avLst/>
            <a:gdLst/>
            <a:ahLst/>
            <a:cxnLst/>
            <a:rect l="l" t="t" r="r" b="b"/>
            <a:pathLst>
              <a:path w="215900" h="215900">
                <a:moveTo>
                  <a:pt x="0" y="0"/>
                </a:moveTo>
                <a:lnTo>
                  <a:pt x="0" y="215646"/>
                </a:lnTo>
                <a:lnTo>
                  <a:pt x="215645" y="215646"/>
                </a:lnTo>
                <a:lnTo>
                  <a:pt x="215645" y="0"/>
                </a:lnTo>
                <a:lnTo>
                  <a:pt x="0" y="0"/>
                </a:lnTo>
                <a:close/>
              </a:path>
            </a:pathLst>
          </a:custGeom>
          <a:ln w="9524">
            <a:solidFill>
              <a:srgbClr val="000000"/>
            </a:solidFill>
          </a:ln>
        </p:spPr>
        <p:txBody>
          <a:bodyPr wrap="square" lIns="0" tIns="0" rIns="0" bIns="0" rtlCol="0"/>
          <a:lstStyle/>
          <a:p>
            <a:endParaRPr/>
          </a:p>
        </p:txBody>
      </p:sp>
      <p:sp>
        <p:nvSpPr>
          <p:cNvPr id="9" name="object 9"/>
          <p:cNvSpPr/>
          <p:nvPr/>
        </p:nvSpPr>
        <p:spPr>
          <a:xfrm>
            <a:off x="2543187" y="4070096"/>
            <a:ext cx="215900" cy="215900"/>
          </a:xfrm>
          <a:custGeom>
            <a:avLst/>
            <a:gdLst/>
            <a:ahLst/>
            <a:cxnLst/>
            <a:rect l="l" t="t" r="r" b="b"/>
            <a:pathLst>
              <a:path w="215900" h="215900">
                <a:moveTo>
                  <a:pt x="0" y="215645"/>
                </a:moveTo>
                <a:lnTo>
                  <a:pt x="215646" y="0"/>
                </a:lnTo>
              </a:path>
            </a:pathLst>
          </a:custGeom>
          <a:ln w="9525">
            <a:solidFill>
              <a:srgbClr val="000000"/>
            </a:solidFill>
          </a:ln>
        </p:spPr>
        <p:txBody>
          <a:bodyPr wrap="square" lIns="0" tIns="0" rIns="0" bIns="0" rtlCol="0"/>
          <a:lstStyle/>
          <a:p>
            <a:endParaRPr/>
          </a:p>
        </p:txBody>
      </p:sp>
      <p:sp>
        <p:nvSpPr>
          <p:cNvPr id="10" name="object 10"/>
          <p:cNvSpPr/>
          <p:nvPr/>
        </p:nvSpPr>
        <p:spPr>
          <a:xfrm>
            <a:off x="2758833" y="4070096"/>
            <a:ext cx="144780" cy="215900"/>
          </a:xfrm>
          <a:custGeom>
            <a:avLst/>
            <a:gdLst/>
            <a:ahLst/>
            <a:cxnLst/>
            <a:rect l="l" t="t" r="r" b="b"/>
            <a:pathLst>
              <a:path w="144780" h="215900">
                <a:moveTo>
                  <a:pt x="0" y="0"/>
                </a:moveTo>
                <a:lnTo>
                  <a:pt x="144779" y="215645"/>
                </a:lnTo>
              </a:path>
            </a:pathLst>
          </a:custGeom>
          <a:ln w="9525">
            <a:solidFill>
              <a:srgbClr val="000000"/>
            </a:solidFill>
          </a:ln>
        </p:spPr>
        <p:txBody>
          <a:bodyPr wrap="square" lIns="0" tIns="0" rIns="0" bIns="0" rtlCol="0"/>
          <a:lstStyle/>
          <a:p>
            <a:endParaRPr/>
          </a:p>
        </p:txBody>
      </p:sp>
      <p:sp>
        <p:nvSpPr>
          <p:cNvPr id="11" name="object 11"/>
          <p:cNvSpPr/>
          <p:nvPr/>
        </p:nvSpPr>
        <p:spPr>
          <a:xfrm>
            <a:off x="2543187" y="4285741"/>
            <a:ext cx="360680" cy="0"/>
          </a:xfrm>
          <a:custGeom>
            <a:avLst/>
            <a:gdLst/>
            <a:ahLst/>
            <a:cxnLst/>
            <a:rect l="l" t="t" r="r" b="b"/>
            <a:pathLst>
              <a:path w="360680">
                <a:moveTo>
                  <a:pt x="0" y="0"/>
                </a:moveTo>
                <a:lnTo>
                  <a:pt x="360425" y="0"/>
                </a:lnTo>
              </a:path>
            </a:pathLst>
          </a:custGeom>
          <a:ln w="9525">
            <a:solidFill>
              <a:srgbClr val="000000"/>
            </a:solidFill>
          </a:ln>
        </p:spPr>
        <p:txBody>
          <a:bodyPr wrap="square" lIns="0" tIns="0" rIns="0" bIns="0" rtlCol="0"/>
          <a:lstStyle/>
          <a:p>
            <a:endParaRPr/>
          </a:p>
        </p:txBody>
      </p:sp>
      <p:sp>
        <p:nvSpPr>
          <p:cNvPr id="12" name="object 12"/>
          <p:cNvSpPr/>
          <p:nvPr/>
        </p:nvSpPr>
        <p:spPr>
          <a:xfrm>
            <a:off x="3190887" y="4070096"/>
            <a:ext cx="360680" cy="217170"/>
          </a:xfrm>
          <a:custGeom>
            <a:avLst/>
            <a:gdLst/>
            <a:ahLst/>
            <a:cxnLst/>
            <a:rect l="l" t="t" r="r" b="b"/>
            <a:pathLst>
              <a:path w="360679" h="217170">
                <a:moveTo>
                  <a:pt x="180594" y="0"/>
                </a:moveTo>
                <a:lnTo>
                  <a:pt x="123480" y="5553"/>
                </a:lnTo>
                <a:lnTo>
                  <a:pt x="73901" y="21019"/>
                </a:lnTo>
                <a:lnTo>
                  <a:pt x="34820" y="44604"/>
                </a:lnTo>
                <a:lnTo>
                  <a:pt x="9198" y="74517"/>
                </a:lnTo>
                <a:lnTo>
                  <a:pt x="0" y="108965"/>
                </a:lnTo>
                <a:lnTo>
                  <a:pt x="9198" y="143042"/>
                </a:lnTo>
                <a:lnTo>
                  <a:pt x="34820" y="172730"/>
                </a:lnTo>
                <a:lnTo>
                  <a:pt x="73901" y="196199"/>
                </a:lnTo>
                <a:lnTo>
                  <a:pt x="123480" y="211622"/>
                </a:lnTo>
                <a:lnTo>
                  <a:pt x="180594" y="217169"/>
                </a:lnTo>
                <a:lnTo>
                  <a:pt x="237335" y="211622"/>
                </a:lnTo>
                <a:lnTo>
                  <a:pt x="286688" y="196199"/>
                </a:lnTo>
                <a:lnTo>
                  <a:pt x="325654" y="172730"/>
                </a:lnTo>
                <a:lnTo>
                  <a:pt x="351233" y="143042"/>
                </a:lnTo>
                <a:lnTo>
                  <a:pt x="360425" y="108965"/>
                </a:lnTo>
                <a:lnTo>
                  <a:pt x="351233" y="74517"/>
                </a:lnTo>
                <a:lnTo>
                  <a:pt x="325654" y="44604"/>
                </a:lnTo>
                <a:lnTo>
                  <a:pt x="286688" y="21019"/>
                </a:lnTo>
                <a:lnTo>
                  <a:pt x="237335" y="5553"/>
                </a:lnTo>
                <a:lnTo>
                  <a:pt x="180594" y="0"/>
                </a:lnTo>
                <a:close/>
              </a:path>
            </a:pathLst>
          </a:custGeom>
          <a:ln w="9525">
            <a:solidFill>
              <a:srgbClr val="000000"/>
            </a:solidFill>
          </a:ln>
        </p:spPr>
        <p:txBody>
          <a:bodyPr wrap="square" lIns="0" tIns="0" rIns="0" bIns="0" rtlCol="0"/>
          <a:lstStyle/>
          <a:p>
            <a:endParaRPr/>
          </a:p>
        </p:txBody>
      </p:sp>
      <p:sp>
        <p:nvSpPr>
          <p:cNvPr id="13" name="object 13"/>
          <p:cNvSpPr/>
          <p:nvPr/>
        </p:nvSpPr>
        <p:spPr>
          <a:xfrm>
            <a:off x="5923419" y="6281420"/>
            <a:ext cx="652780" cy="170180"/>
          </a:xfrm>
          <a:custGeom>
            <a:avLst/>
            <a:gdLst/>
            <a:ahLst/>
            <a:cxnLst/>
            <a:rect l="l" t="t" r="r" b="b"/>
            <a:pathLst>
              <a:path w="652779" h="170179">
                <a:moveTo>
                  <a:pt x="37338" y="157733"/>
                </a:moveTo>
                <a:lnTo>
                  <a:pt x="35052" y="154685"/>
                </a:lnTo>
                <a:lnTo>
                  <a:pt x="31229" y="153924"/>
                </a:lnTo>
                <a:lnTo>
                  <a:pt x="3048" y="160781"/>
                </a:lnTo>
                <a:lnTo>
                  <a:pt x="762" y="162305"/>
                </a:lnTo>
                <a:lnTo>
                  <a:pt x="0" y="166115"/>
                </a:lnTo>
                <a:lnTo>
                  <a:pt x="1524" y="169163"/>
                </a:lnTo>
                <a:lnTo>
                  <a:pt x="5334" y="169925"/>
                </a:lnTo>
                <a:lnTo>
                  <a:pt x="33515" y="163829"/>
                </a:lnTo>
                <a:lnTo>
                  <a:pt x="36576" y="161544"/>
                </a:lnTo>
                <a:lnTo>
                  <a:pt x="37338" y="157733"/>
                </a:lnTo>
                <a:close/>
              </a:path>
              <a:path w="652779" h="170179">
                <a:moveTo>
                  <a:pt x="102108" y="143255"/>
                </a:moveTo>
                <a:lnTo>
                  <a:pt x="99822" y="140207"/>
                </a:lnTo>
                <a:lnTo>
                  <a:pt x="96012" y="139446"/>
                </a:lnTo>
                <a:lnTo>
                  <a:pt x="68567" y="146303"/>
                </a:lnTo>
                <a:lnTo>
                  <a:pt x="65519" y="147827"/>
                </a:lnTo>
                <a:lnTo>
                  <a:pt x="64757" y="151637"/>
                </a:lnTo>
                <a:lnTo>
                  <a:pt x="67043" y="154685"/>
                </a:lnTo>
                <a:lnTo>
                  <a:pt x="70853" y="155448"/>
                </a:lnTo>
                <a:lnTo>
                  <a:pt x="98298" y="149351"/>
                </a:lnTo>
                <a:lnTo>
                  <a:pt x="101346" y="147065"/>
                </a:lnTo>
                <a:lnTo>
                  <a:pt x="102108" y="143255"/>
                </a:lnTo>
                <a:close/>
              </a:path>
              <a:path w="652779" h="170179">
                <a:moveTo>
                  <a:pt x="166878" y="132587"/>
                </a:moveTo>
                <a:lnTo>
                  <a:pt x="166878" y="128777"/>
                </a:lnTo>
                <a:lnTo>
                  <a:pt x="165341" y="125729"/>
                </a:lnTo>
                <a:lnTo>
                  <a:pt x="161531" y="124968"/>
                </a:lnTo>
                <a:lnTo>
                  <a:pt x="133350" y="131825"/>
                </a:lnTo>
                <a:lnTo>
                  <a:pt x="130302" y="133350"/>
                </a:lnTo>
                <a:lnTo>
                  <a:pt x="130302" y="137159"/>
                </a:lnTo>
                <a:lnTo>
                  <a:pt x="131826" y="140207"/>
                </a:lnTo>
                <a:lnTo>
                  <a:pt x="135636" y="140970"/>
                </a:lnTo>
                <a:lnTo>
                  <a:pt x="163817" y="134874"/>
                </a:lnTo>
                <a:lnTo>
                  <a:pt x="166878" y="132587"/>
                </a:lnTo>
                <a:close/>
              </a:path>
              <a:path w="652779" h="170179">
                <a:moveTo>
                  <a:pt x="232410" y="114300"/>
                </a:moveTo>
                <a:lnTo>
                  <a:pt x="230124" y="111251"/>
                </a:lnTo>
                <a:lnTo>
                  <a:pt x="226301" y="110489"/>
                </a:lnTo>
                <a:lnTo>
                  <a:pt x="198869" y="116585"/>
                </a:lnTo>
                <a:lnTo>
                  <a:pt x="195834" y="118872"/>
                </a:lnTo>
                <a:lnTo>
                  <a:pt x="195072" y="122681"/>
                </a:lnTo>
                <a:lnTo>
                  <a:pt x="197358" y="125729"/>
                </a:lnTo>
                <a:lnTo>
                  <a:pt x="200393" y="126491"/>
                </a:lnTo>
                <a:lnTo>
                  <a:pt x="228600" y="120396"/>
                </a:lnTo>
                <a:lnTo>
                  <a:pt x="231648" y="118109"/>
                </a:lnTo>
                <a:lnTo>
                  <a:pt x="232410" y="114300"/>
                </a:lnTo>
                <a:close/>
              </a:path>
              <a:path w="652779" h="170179">
                <a:moveTo>
                  <a:pt x="297167" y="99822"/>
                </a:moveTo>
                <a:lnTo>
                  <a:pt x="294881" y="96774"/>
                </a:lnTo>
                <a:lnTo>
                  <a:pt x="291846" y="96011"/>
                </a:lnTo>
                <a:lnTo>
                  <a:pt x="263652" y="102107"/>
                </a:lnTo>
                <a:lnTo>
                  <a:pt x="260591" y="104394"/>
                </a:lnTo>
                <a:lnTo>
                  <a:pt x="259829" y="108203"/>
                </a:lnTo>
                <a:lnTo>
                  <a:pt x="262128" y="111251"/>
                </a:lnTo>
                <a:lnTo>
                  <a:pt x="265938" y="112013"/>
                </a:lnTo>
                <a:lnTo>
                  <a:pt x="293357" y="105155"/>
                </a:lnTo>
                <a:lnTo>
                  <a:pt x="296405" y="103631"/>
                </a:lnTo>
                <a:lnTo>
                  <a:pt x="297167" y="99822"/>
                </a:lnTo>
                <a:close/>
              </a:path>
              <a:path w="652779" h="170179">
                <a:moveTo>
                  <a:pt x="362712" y="85344"/>
                </a:moveTo>
                <a:lnTo>
                  <a:pt x="360426" y="82296"/>
                </a:lnTo>
                <a:lnTo>
                  <a:pt x="356603" y="81533"/>
                </a:lnTo>
                <a:lnTo>
                  <a:pt x="328422" y="87629"/>
                </a:lnTo>
                <a:lnTo>
                  <a:pt x="326136" y="89915"/>
                </a:lnTo>
                <a:lnTo>
                  <a:pt x="325374" y="93725"/>
                </a:lnTo>
                <a:lnTo>
                  <a:pt x="326898" y="96774"/>
                </a:lnTo>
                <a:lnTo>
                  <a:pt x="330708" y="97535"/>
                </a:lnTo>
                <a:lnTo>
                  <a:pt x="358902" y="90677"/>
                </a:lnTo>
                <a:lnTo>
                  <a:pt x="361950" y="89153"/>
                </a:lnTo>
                <a:lnTo>
                  <a:pt x="362712" y="85344"/>
                </a:lnTo>
                <a:close/>
              </a:path>
              <a:path w="652779" h="170179">
                <a:moveTo>
                  <a:pt x="427469" y="70865"/>
                </a:moveTo>
                <a:lnTo>
                  <a:pt x="425196" y="67818"/>
                </a:lnTo>
                <a:lnTo>
                  <a:pt x="421386" y="67055"/>
                </a:lnTo>
                <a:lnTo>
                  <a:pt x="393941" y="73151"/>
                </a:lnTo>
                <a:lnTo>
                  <a:pt x="390893" y="75437"/>
                </a:lnTo>
                <a:lnTo>
                  <a:pt x="390131" y="79248"/>
                </a:lnTo>
                <a:lnTo>
                  <a:pt x="392417" y="82296"/>
                </a:lnTo>
                <a:lnTo>
                  <a:pt x="396227" y="83057"/>
                </a:lnTo>
                <a:lnTo>
                  <a:pt x="423672" y="76200"/>
                </a:lnTo>
                <a:lnTo>
                  <a:pt x="426707" y="74675"/>
                </a:lnTo>
                <a:lnTo>
                  <a:pt x="427469" y="70865"/>
                </a:lnTo>
                <a:close/>
              </a:path>
              <a:path w="652779" h="170179">
                <a:moveTo>
                  <a:pt x="492252" y="60198"/>
                </a:moveTo>
                <a:lnTo>
                  <a:pt x="492252" y="56387"/>
                </a:lnTo>
                <a:lnTo>
                  <a:pt x="490728" y="53339"/>
                </a:lnTo>
                <a:lnTo>
                  <a:pt x="486905" y="52577"/>
                </a:lnTo>
                <a:lnTo>
                  <a:pt x="458724" y="58674"/>
                </a:lnTo>
                <a:lnTo>
                  <a:pt x="455676" y="60959"/>
                </a:lnTo>
                <a:lnTo>
                  <a:pt x="455676" y="64770"/>
                </a:lnTo>
                <a:lnTo>
                  <a:pt x="457200" y="67818"/>
                </a:lnTo>
                <a:lnTo>
                  <a:pt x="461010" y="68579"/>
                </a:lnTo>
                <a:lnTo>
                  <a:pt x="489191" y="61722"/>
                </a:lnTo>
                <a:lnTo>
                  <a:pt x="492252" y="60198"/>
                </a:lnTo>
                <a:close/>
              </a:path>
              <a:path w="652779" h="170179">
                <a:moveTo>
                  <a:pt x="557784" y="41909"/>
                </a:moveTo>
                <a:lnTo>
                  <a:pt x="555498" y="38861"/>
                </a:lnTo>
                <a:lnTo>
                  <a:pt x="551688" y="38100"/>
                </a:lnTo>
                <a:lnTo>
                  <a:pt x="524243" y="44196"/>
                </a:lnTo>
                <a:lnTo>
                  <a:pt x="521208" y="46481"/>
                </a:lnTo>
                <a:lnTo>
                  <a:pt x="520446" y="50291"/>
                </a:lnTo>
                <a:lnTo>
                  <a:pt x="522719" y="53339"/>
                </a:lnTo>
                <a:lnTo>
                  <a:pt x="525767" y="53339"/>
                </a:lnTo>
                <a:lnTo>
                  <a:pt x="553974" y="47244"/>
                </a:lnTo>
                <a:lnTo>
                  <a:pt x="557022" y="45720"/>
                </a:lnTo>
                <a:lnTo>
                  <a:pt x="557784" y="41909"/>
                </a:lnTo>
                <a:close/>
              </a:path>
              <a:path w="652779" h="170179">
                <a:moveTo>
                  <a:pt x="652272" y="20574"/>
                </a:moveTo>
                <a:lnTo>
                  <a:pt x="569201" y="0"/>
                </a:lnTo>
                <a:lnTo>
                  <a:pt x="585203" y="71227"/>
                </a:lnTo>
                <a:lnTo>
                  <a:pt x="585203" y="35813"/>
                </a:lnTo>
                <a:lnTo>
                  <a:pt x="585978" y="32003"/>
                </a:lnTo>
                <a:lnTo>
                  <a:pt x="589026" y="29718"/>
                </a:lnTo>
                <a:lnTo>
                  <a:pt x="592836" y="30479"/>
                </a:lnTo>
                <a:lnTo>
                  <a:pt x="595122" y="33527"/>
                </a:lnTo>
                <a:lnTo>
                  <a:pt x="595122" y="67213"/>
                </a:lnTo>
                <a:lnTo>
                  <a:pt x="652272" y="20574"/>
                </a:lnTo>
                <a:close/>
              </a:path>
              <a:path w="652779" h="170179">
                <a:moveTo>
                  <a:pt x="595122" y="33527"/>
                </a:moveTo>
                <a:lnTo>
                  <a:pt x="592836" y="30479"/>
                </a:lnTo>
                <a:lnTo>
                  <a:pt x="589026" y="29718"/>
                </a:lnTo>
                <a:lnTo>
                  <a:pt x="585978" y="32003"/>
                </a:lnTo>
                <a:lnTo>
                  <a:pt x="585203" y="35813"/>
                </a:lnTo>
                <a:lnTo>
                  <a:pt x="587502" y="38861"/>
                </a:lnTo>
                <a:lnTo>
                  <a:pt x="591312" y="38861"/>
                </a:lnTo>
                <a:lnTo>
                  <a:pt x="594360" y="37337"/>
                </a:lnTo>
                <a:lnTo>
                  <a:pt x="595122" y="33527"/>
                </a:lnTo>
                <a:close/>
              </a:path>
              <a:path w="652779" h="170179">
                <a:moveTo>
                  <a:pt x="595122" y="67213"/>
                </a:moveTo>
                <a:lnTo>
                  <a:pt x="595122" y="33527"/>
                </a:lnTo>
                <a:lnTo>
                  <a:pt x="594360" y="37337"/>
                </a:lnTo>
                <a:lnTo>
                  <a:pt x="591312" y="38861"/>
                </a:lnTo>
                <a:lnTo>
                  <a:pt x="587502" y="38861"/>
                </a:lnTo>
                <a:lnTo>
                  <a:pt x="585203" y="35813"/>
                </a:lnTo>
                <a:lnTo>
                  <a:pt x="585203" y="71227"/>
                </a:lnTo>
                <a:lnTo>
                  <a:pt x="585978" y="74675"/>
                </a:lnTo>
                <a:lnTo>
                  <a:pt x="595122" y="67213"/>
                </a:lnTo>
                <a:close/>
              </a:path>
            </a:pathLst>
          </a:custGeom>
          <a:solidFill>
            <a:srgbClr val="000000"/>
          </a:solidFill>
        </p:spPr>
        <p:txBody>
          <a:bodyPr wrap="square" lIns="0" tIns="0" rIns="0" bIns="0" rtlCol="0"/>
          <a:lstStyle/>
          <a:p>
            <a:endParaRPr/>
          </a:p>
        </p:txBody>
      </p:sp>
      <p:sp>
        <p:nvSpPr>
          <p:cNvPr id="14" name="object 14"/>
          <p:cNvSpPr/>
          <p:nvPr/>
        </p:nvSpPr>
        <p:spPr>
          <a:xfrm>
            <a:off x="7075551" y="6287515"/>
            <a:ext cx="939800" cy="186055"/>
          </a:xfrm>
          <a:custGeom>
            <a:avLst/>
            <a:gdLst/>
            <a:ahLst/>
            <a:cxnLst/>
            <a:rect l="l" t="t" r="r" b="b"/>
            <a:pathLst>
              <a:path w="939800" h="186054">
                <a:moveTo>
                  <a:pt x="30492" y="162305"/>
                </a:moveTo>
                <a:lnTo>
                  <a:pt x="29730" y="158495"/>
                </a:lnTo>
                <a:lnTo>
                  <a:pt x="25920" y="156972"/>
                </a:lnTo>
                <a:lnTo>
                  <a:pt x="22872" y="158495"/>
                </a:lnTo>
                <a:lnTo>
                  <a:pt x="1524" y="177545"/>
                </a:lnTo>
                <a:lnTo>
                  <a:pt x="0" y="181355"/>
                </a:lnTo>
                <a:lnTo>
                  <a:pt x="1524" y="184403"/>
                </a:lnTo>
                <a:lnTo>
                  <a:pt x="4572" y="185927"/>
                </a:lnTo>
                <a:lnTo>
                  <a:pt x="8394" y="185165"/>
                </a:lnTo>
                <a:lnTo>
                  <a:pt x="28968" y="165353"/>
                </a:lnTo>
                <a:lnTo>
                  <a:pt x="30492" y="162305"/>
                </a:lnTo>
                <a:close/>
              </a:path>
              <a:path w="939800" h="186054">
                <a:moveTo>
                  <a:pt x="59435" y="136398"/>
                </a:moveTo>
                <a:lnTo>
                  <a:pt x="57912" y="133350"/>
                </a:lnTo>
                <a:lnTo>
                  <a:pt x="54114" y="131825"/>
                </a:lnTo>
                <a:lnTo>
                  <a:pt x="51066" y="133350"/>
                </a:lnTo>
                <a:lnTo>
                  <a:pt x="49542" y="136398"/>
                </a:lnTo>
                <a:lnTo>
                  <a:pt x="51066" y="140207"/>
                </a:lnTo>
                <a:lnTo>
                  <a:pt x="54114" y="141731"/>
                </a:lnTo>
                <a:lnTo>
                  <a:pt x="57912" y="140207"/>
                </a:lnTo>
                <a:lnTo>
                  <a:pt x="59435" y="136398"/>
                </a:lnTo>
                <a:close/>
              </a:path>
              <a:path w="939800" h="186054">
                <a:moveTo>
                  <a:pt x="111264" y="96011"/>
                </a:moveTo>
                <a:lnTo>
                  <a:pt x="110502" y="92963"/>
                </a:lnTo>
                <a:lnTo>
                  <a:pt x="107454" y="90677"/>
                </a:lnTo>
                <a:lnTo>
                  <a:pt x="104406" y="91439"/>
                </a:lnTo>
                <a:lnTo>
                  <a:pt x="102870" y="92201"/>
                </a:lnTo>
                <a:lnTo>
                  <a:pt x="89928" y="102107"/>
                </a:lnTo>
                <a:lnTo>
                  <a:pt x="80772" y="108965"/>
                </a:lnTo>
                <a:lnTo>
                  <a:pt x="79248" y="112013"/>
                </a:lnTo>
                <a:lnTo>
                  <a:pt x="80022" y="115824"/>
                </a:lnTo>
                <a:lnTo>
                  <a:pt x="83070" y="117348"/>
                </a:lnTo>
                <a:lnTo>
                  <a:pt x="86880" y="116585"/>
                </a:lnTo>
                <a:lnTo>
                  <a:pt x="95250" y="109727"/>
                </a:lnTo>
                <a:lnTo>
                  <a:pt x="108216" y="99822"/>
                </a:lnTo>
                <a:lnTo>
                  <a:pt x="109740" y="99059"/>
                </a:lnTo>
                <a:lnTo>
                  <a:pt x="111264" y="96011"/>
                </a:lnTo>
                <a:close/>
              </a:path>
              <a:path w="939800" h="186054">
                <a:moveTo>
                  <a:pt x="143268" y="75437"/>
                </a:moveTo>
                <a:lnTo>
                  <a:pt x="142506" y="72389"/>
                </a:lnTo>
                <a:lnTo>
                  <a:pt x="139446" y="70103"/>
                </a:lnTo>
                <a:lnTo>
                  <a:pt x="136398" y="70865"/>
                </a:lnTo>
                <a:lnTo>
                  <a:pt x="134112" y="73913"/>
                </a:lnTo>
                <a:lnTo>
                  <a:pt x="134874" y="76961"/>
                </a:lnTo>
                <a:lnTo>
                  <a:pt x="137922" y="79248"/>
                </a:lnTo>
                <a:lnTo>
                  <a:pt x="140970" y="78485"/>
                </a:lnTo>
                <a:lnTo>
                  <a:pt x="143268" y="75437"/>
                </a:lnTo>
                <a:close/>
              </a:path>
              <a:path w="939800" h="186054">
                <a:moveTo>
                  <a:pt x="203466" y="44195"/>
                </a:moveTo>
                <a:lnTo>
                  <a:pt x="200418" y="41148"/>
                </a:lnTo>
                <a:lnTo>
                  <a:pt x="196596" y="41148"/>
                </a:lnTo>
                <a:lnTo>
                  <a:pt x="188226" y="44195"/>
                </a:lnTo>
                <a:lnTo>
                  <a:pt x="172974" y="51053"/>
                </a:lnTo>
                <a:lnTo>
                  <a:pt x="169925" y="52577"/>
                </a:lnTo>
                <a:lnTo>
                  <a:pt x="167652" y="54863"/>
                </a:lnTo>
                <a:lnTo>
                  <a:pt x="167652" y="58674"/>
                </a:lnTo>
                <a:lnTo>
                  <a:pt x="170688" y="60959"/>
                </a:lnTo>
                <a:lnTo>
                  <a:pt x="174498" y="60959"/>
                </a:lnTo>
                <a:lnTo>
                  <a:pt x="177546" y="59435"/>
                </a:lnTo>
                <a:lnTo>
                  <a:pt x="192024" y="53339"/>
                </a:lnTo>
                <a:lnTo>
                  <a:pt x="200418" y="50291"/>
                </a:lnTo>
                <a:lnTo>
                  <a:pt x="202704" y="48005"/>
                </a:lnTo>
                <a:lnTo>
                  <a:pt x="203466" y="44195"/>
                </a:lnTo>
                <a:close/>
              </a:path>
              <a:path w="939800" h="186054">
                <a:moveTo>
                  <a:pt x="240042" y="33527"/>
                </a:moveTo>
                <a:lnTo>
                  <a:pt x="236994" y="30479"/>
                </a:lnTo>
                <a:lnTo>
                  <a:pt x="233946" y="30479"/>
                </a:lnTo>
                <a:lnTo>
                  <a:pt x="230885" y="32765"/>
                </a:lnTo>
                <a:lnTo>
                  <a:pt x="230885" y="36575"/>
                </a:lnTo>
                <a:lnTo>
                  <a:pt x="233172" y="38861"/>
                </a:lnTo>
                <a:lnTo>
                  <a:pt x="236994" y="39624"/>
                </a:lnTo>
                <a:lnTo>
                  <a:pt x="239280" y="37337"/>
                </a:lnTo>
                <a:lnTo>
                  <a:pt x="240042" y="33527"/>
                </a:lnTo>
                <a:close/>
              </a:path>
              <a:path w="939800" h="186054">
                <a:moveTo>
                  <a:pt x="306324" y="28193"/>
                </a:moveTo>
                <a:lnTo>
                  <a:pt x="304800" y="24383"/>
                </a:lnTo>
                <a:lnTo>
                  <a:pt x="301002" y="22859"/>
                </a:lnTo>
                <a:lnTo>
                  <a:pt x="287274" y="23622"/>
                </a:lnTo>
                <a:lnTo>
                  <a:pt x="272796" y="24383"/>
                </a:lnTo>
                <a:lnTo>
                  <a:pt x="268985" y="26669"/>
                </a:lnTo>
                <a:lnTo>
                  <a:pt x="268224" y="29717"/>
                </a:lnTo>
                <a:lnTo>
                  <a:pt x="269748" y="32765"/>
                </a:lnTo>
                <a:lnTo>
                  <a:pt x="272796" y="34289"/>
                </a:lnTo>
                <a:lnTo>
                  <a:pt x="287274" y="32842"/>
                </a:lnTo>
                <a:lnTo>
                  <a:pt x="301764" y="32765"/>
                </a:lnTo>
                <a:lnTo>
                  <a:pt x="304800" y="31241"/>
                </a:lnTo>
                <a:lnTo>
                  <a:pt x="306324" y="28193"/>
                </a:lnTo>
                <a:close/>
              </a:path>
              <a:path w="939800" h="186054">
                <a:moveTo>
                  <a:pt x="344424" y="28193"/>
                </a:moveTo>
                <a:lnTo>
                  <a:pt x="342900" y="25145"/>
                </a:lnTo>
                <a:lnTo>
                  <a:pt x="339102" y="23622"/>
                </a:lnTo>
                <a:lnTo>
                  <a:pt x="336054" y="25145"/>
                </a:lnTo>
                <a:lnTo>
                  <a:pt x="334530" y="28193"/>
                </a:lnTo>
                <a:lnTo>
                  <a:pt x="336054" y="32003"/>
                </a:lnTo>
                <a:lnTo>
                  <a:pt x="339102" y="33527"/>
                </a:lnTo>
                <a:lnTo>
                  <a:pt x="342900" y="32003"/>
                </a:lnTo>
                <a:lnTo>
                  <a:pt x="344424" y="28193"/>
                </a:lnTo>
                <a:close/>
              </a:path>
              <a:path w="939800" h="186054">
                <a:moveTo>
                  <a:pt x="410730" y="33527"/>
                </a:moveTo>
                <a:lnTo>
                  <a:pt x="409968" y="29717"/>
                </a:lnTo>
                <a:lnTo>
                  <a:pt x="406146" y="28193"/>
                </a:lnTo>
                <a:lnTo>
                  <a:pt x="397014" y="27373"/>
                </a:lnTo>
                <a:lnTo>
                  <a:pt x="377964" y="25907"/>
                </a:lnTo>
                <a:lnTo>
                  <a:pt x="374154" y="27431"/>
                </a:lnTo>
                <a:lnTo>
                  <a:pt x="372630" y="30479"/>
                </a:lnTo>
                <a:lnTo>
                  <a:pt x="374154" y="33527"/>
                </a:lnTo>
                <a:lnTo>
                  <a:pt x="377202" y="35813"/>
                </a:lnTo>
                <a:lnTo>
                  <a:pt x="397014" y="36575"/>
                </a:lnTo>
                <a:lnTo>
                  <a:pt x="405396" y="37337"/>
                </a:lnTo>
                <a:lnTo>
                  <a:pt x="409206" y="36575"/>
                </a:lnTo>
                <a:lnTo>
                  <a:pt x="410730" y="33527"/>
                </a:lnTo>
                <a:close/>
              </a:path>
              <a:path w="939800" h="186054">
                <a:moveTo>
                  <a:pt x="448830" y="35813"/>
                </a:moveTo>
                <a:lnTo>
                  <a:pt x="447306" y="32003"/>
                </a:lnTo>
                <a:lnTo>
                  <a:pt x="444246" y="31241"/>
                </a:lnTo>
                <a:lnTo>
                  <a:pt x="440435" y="32003"/>
                </a:lnTo>
                <a:lnTo>
                  <a:pt x="438912" y="35813"/>
                </a:lnTo>
                <a:lnTo>
                  <a:pt x="440435" y="38861"/>
                </a:lnTo>
                <a:lnTo>
                  <a:pt x="444246" y="40385"/>
                </a:lnTo>
                <a:lnTo>
                  <a:pt x="447306" y="38861"/>
                </a:lnTo>
                <a:lnTo>
                  <a:pt x="448830" y="35813"/>
                </a:lnTo>
                <a:close/>
              </a:path>
              <a:path w="939800" h="186054">
                <a:moveTo>
                  <a:pt x="515112" y="38100"/>
                </a:moveTo>
                <a:lnTo>
                  <a:pt x="513588" y="35051"/>
                </a:lnTo>
                <a:lnTo>
                  <a:pt x="510552" y="33527"/>
                </a:lnTo>
                <a:lnTo>
                  <a:pt x="489978" y="33527"/>
                </a:lnTo>
                <a:lnTo>
                  <a:pt x="482346" y="32765"/>
                </a:lnTo>
                <a:lnTo>
                  <a:pt x="478535" y="34289"/>
                </a:lnTo>
                <a:lnTo>
                  <a:pt x="477012" y="37337"/>
                </a:lnTo>
                <a:lnTo>
                  <a:pt x="478535" y="41148"/>
                </a:lnTo>
                <a:lnTo>
                  <a:pt x="481596" y="42672"/>
                </a:lnTo>
                <a:lnTo>
                  <a:pt x="489978" y="42672"/>
                </a:lnTo>
                <a:lnTo>
                  <a:pt x="508266" y="43433"/>
                </a:lnTo>
                <a:lnTo>
                  <a:pt x="510552" y="43433"/>
                </a:lnTo>
                <a:lnTo>
                  <a:pt x="513588" y="41909"/>
                </a:lnTo>
                <a:lnTo>
                  <a:pt x="515112" y="38100"/>
                </a:lnTo>
                <a:close/>
              </a:path>
              <a:path w="939800" h="186054">
                <a:moveTo>
                  <a:pt x="553212" y="38100"/>
                </a:moveTo>
                <a:lnTo>
                  <a:pt x="552450" y="35051"/>
                </a:lnTo>
                <a:lnTo>
                  <a:pt x="548652" y="33527"/>
                </a:lnTo>
                <a:lnTo>
                  <a:pt x="545604" y="35051"/>
                </a:lnTo>
                <a:lnTo>
                  <a:pt x="544080" y="38100"/>
                </a:lnTo>
                <a:lnTo>
                  <a:pt x="545604" y="41909"/>
                </a:lnTo>
                <a:lnTo>
                  <a:pt x="548652" y="43433"/>
                </a:lnTo>
                <a:lnTo>
                  <a:pt x="552450" y="41909"/>
                </a:lnTo>
                <a:lnTo>
                  <a:pt x="553212" y="38100"/>
                </a:lnTo>
                <a:close/>
              </a:path>
              <a:path w="939800" h="186054">
                <a:moveTo>
                  <a:pt x="620280" y="38100"/>
                </a:moveTo>
                <a:lnTo>
                  <a:pt x="618756" y="35051"/>
                </a:lnTo>
                <a:lnTo>
                  <a:pt x="615696" y="33527"/>
                </a:lnTo>
                <a:lnTo>
                  <a:pt x="586752" y="33527"/>
                </a:lnTo>
                <a:lnTo>
                  <a:pt x="583704" y="35051"/>
                </a:lnTo>
                <a:lnTo>
                  <a:pt x="582180" y="38100"/>
                </a:lnTo>
                <a:lnTo>
                  <a:pt x="583704" y="41909"/>
                </a:lnTo>
                <a:lnTo>
                  <a:pt x="586752" y="43433"/>
                </a:lnTo>
                <a:lnTo>
                  <a:pt x="615696" y="43433"/>
                </a:lnTo>
                <a:lnTo>
                  <a:pt x="618756" y="41909"/>
                </a:lnTo>
                <a:lnTo>
                  <a:pt x="620280" y="38100"/>
                </a:lnTo>
                <a:close/>
              </a:path>
              <a:path w="939800" h="186054">
                <a:moveTo>
                  <a:pt x="658380" y="38100"/>
                </a:moveTo>
                <a:lnTo>
                  <a:pt x="656856" y="35051"/>
                </a:lnTo>
                <a:lnTo>
                  <a:pt x="653796" y="33527"/>
                </a:lnTo>
                <a:lnTo>
                  <a:pt x="649985" y="35051"/>
                </a:lnTo>
                <a:lnTo>
                  <a:pt x="648462" y="38100"/>
                </a:lnTo>
                <a:lnTo>
                  <a:pt x="649985" y="41909"/>
                </a:lnTo>
                <a:lnTo>
                  <a:pt x="653796" y="43433"/>
                </a:lnTo>
                <a:lnTo>
                  <a:pt x="656856" y="41909"/>
                </a:lnTo>
                <a:lnTo>
                  <a:pt x="658380" y="38100"/>
                </a:lnTo>
                <a:close/>
              </a:path>
              <a:path w="939800" h="186054">
                <a:moveTo>
                  <a:pt x="724662" y="38100"/>
                </a:moveTo>
                <a:lnTo>
                  <a:pt x="723900" y="35051"/>
                </a:lnTo>
                <a:lnTo>
                  <a:pt x="720102" y="33527"/>
                </a:lnTo>
                <a:lnTo>
                  <a:pt x="691896" y="33527"/>
                </a:lnTo>
                <a:lnTo>
                  <a:pt x="688085" y="35051"/>
                </a:lnTo>
                <a:lnTo>
                  <a:pt x="686562" y="38100"/>
                </a:lnTo>
                <a:lnTo>
                  <a:pt x="688085" y="41909"/>
                </a:lnTo>
                <a:lnTo>
                  <a:pt x="691896" y="43433"/>
                </a:lnTo>
                <a:lnTo>
                  <a:pt x="720102" y="43433"/>
                </a:lnTo>
                <a:lnTo>
                  <a:pt x="723900" y="41909"/>
                </a:lnTo>
                <a:lnTo>
                  <a:pt x="724662" y="38100"/>
                </a:lnTo>
                <a:close/>
              </a:path>
              <a:path w="939800" h="186054">
                <a:moveTo>
                  <a:pt x="762774" y="38100"/>
                </a:moveTo>
                <a:lnTo>
                  <a:pt x="762000" y="35051"/>
                </a:lnTo>
                <a:lnTo>
                  <a:pt x="758202" y="33527"/>
                </a:lnTo>
                <a:lnTo>
                  <a:pt x="755154" y="35051"/>
                </a:lnTo>
                <a:lnTo>
                  <a:pt x="753630" y="38100"/>
                </a:lnTo>
                <a:lnTo>
                  <a:pt x="755154" y="41909"/>
                </a:lnTo>
                <a:lnTo>
                  <a:pt x="758202" y="43433"/>
                </a:lnTo>
                <a:lnTo>
                  <a:pt x="762000" y="41909"/>
                </a:lnTo>
                <a:lnTo>
                  <a:pt x="762774" y="38100"/>
                </a:lnTo>
                <a:close/>
              </a:path>
              <a:path w="939800" h="186054">
                <a:moveTo>
                  <a:pt x="829830" y="38100"/>
                </a:moveTo>
                <a:lnTo>
                  <a:pt x="828294" y="35051"/>
                </a:lnTo>
                <a:lnTo>
                  <a:pt x="825246" y="33527"/>
                </a:lnTo>
                <a:lnTo>
                  <a:pt x="796302" y="33527"/>
                </a:lnTo>
                <a:lnTo>
                  <a:pt x="793254" y="35051"/>
                </a:lnTo>
                <a:lnTo>
                  <a:pt x="791730" y="38100"/>
                </a:lnTo>
                <a:lnTo>
                  <a:pt x="793254" y="41909"/>
                </a:lnTo>
                <a:lnTo>
                  <a:pt x="796302" y="43433"/>
                </a:lnTo>
                <a:lnTo>
                  <a:pt x="825246" y="43433"/>
                </a:lnTo>
                <a:lnTo>
                  <a:pt x="828294" y="41909"/>
                </a:lnTo>
                <a:lnTo>
                  <a:pt x="829830" y="38100"/>
                </a:lnTo>
                <a:close/>
              </a:path>
              <a:path w="939800" h="186054">
                <a:moveTo>
                  <a:pt x="867930" y="38100"/>
                </a:moveTo>
                <a:lnTo>
                  <a:pt x="866394" y="35051"/>
                </a:lnTo>
                <a:lnTo>
                  <a:pt x="863346" y="33527"/>
                </a:lnTo>
                <a:lnTo>
                  <a:pt x="859548" y="35051"/>
                </a:lnTo>
                <a:lnTo>
                  <a:pt x="858024" y="38100"/>
                </a:lnTo>
                <a:lnTo>
                  <a:pt x="859548" y="41909"/>
                </a:lnTo>
                <a:lnTo>
                  <a:pt x="863346" y="43433"/>
                </a:lnTo>
                <a:lnTo>
                  <a:pt x="866394" y="41909"/>
                </a:lnTo>
                <a:lnTo>
                  <a:pt x="867930" y="38100"/>
                </a:lnTo>
                <a:close/>
              </a:path>
              <a:path w="939800" h="186054">
                <a:moveTo>
                  <a:pt x="939546" y="38100"/>
                </a:moveTo>
                <a:lnTo>
                  <a:pt x="863346" y="0"/>
                </a:lnTo>
                <a:lnTo>
                  <a:pt x="863346" y="33527"/>
                </a:lnTo>
                <a:lnTo>
                  <a:pt x="866394" y="35051"/>
                </a:lnTo>
                <a:lnTo>
                  <a:pt x="867930" y="38100"/>
                </a:lnTo>
                <a:lnTo>
                  <a:pt x="867930" y="73907"/>
                </a:lnTo>
                <a:lnTo>
                  <a:pt x="939546" y="38100"/>
                </a:lnTo>
                <a:close/>
              </a:path>
              <a:path w="939800" h="186054">
                <a:moveTo>
                  <a:pt x="867930" y="73907"/>
                </a:moveTo>
                <a:lnTo>
                  <a:pt x="867930" y="38100"/>
                </a:lnTo>
                <a:lnTo>
                  <a:pt x="866394" y="41909"/>
                </a:lnTo>
                <a:lnTo>
                  <a:pt x="863346" y="43433"/>
                </a:lnTo>
                <a:lnTo>
                  <a:pt x="863346" y="76200"/>
                </a:lnTo>
                <a:lnTo>
                  <a:pt x="867930" y="73907"/>
                </a:lnTo>
                <a:close/>
              </a:path>
            </a:pathLst>
          </a:custGeom>
          <a:solidFill>
            <a:srgbClr val="000000"/>
          </a:solidFill>
        </p:spPr>
        <p:txBody>
          <a:bodyPr wrap="square" lIns="0" tIns="0" rIns="0" bIns="0" rtlCol="0"/>
          <a:lstStyle/>
          <a:p>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1467" rIns="0" bIns="0" rtlCol="0">
            <a:spAutoFit/>
          </a:bodyPr>
          <a:lstStyle/>
          <a:p>
            <a:pPr marL="1409700" marR="5080" indent="-728980">
              <a:lnSpc>
                <a:spcPct val="100000"/>
              </a:lnSpc>
            </a:pPr>
            <a:r>
              <a:rPr spc="-5" dirty="0"/>
              <a:t>Herramientas </a:t>
            </a:r>
            <a:r>
              <a:rPr dirty="0"/>
              <a:t>de</a:t>
            </a:r>
            <a:r>
              <a:rPr spc="-50" dirty="0"/>
              <a:t> </a:t>
            </a:r>
            <a:r>
              <a:rPr dirty="0"/>
              <a:t>Planificación  </a:t>
            </a:r>
            <a:r>
              <a:rPr spc="-5" dirty="0"/>
              <a:t>Gráficas</a:t>
            </a:r>
            <a:r>
              <a:rPr spc="-70" dirty="0"/>
              <a:t> </a:t>
            </a:r>
            <a:r>
              <a:rPr dirty="0"/>
              <a:t>PERT-CPM</a:t>
            </a:r>
          </a:p>
        </p:txBody>
      </p:sp>
      <p:sp>
        <p:nvSpPr>
          <p:cNvPr id="3" name="object 3"/>
          <p:cNvSpPr txBox="1"/>
          <p:nvPr/>
        </p:nvSpPr>
        <p:spPr>
          <a:xfrm>
            <a:off x="371735" y="1300988"/>
            <a:ext cx="2756535" cy="274320"/>
          </a:xfrm>
          <a:prstGeom prst="rect">
            <a:avLst/>
          </a:prstGeom>
        </p:spPr>
        <p:txBody>
          <a:bodyPr vert="horz" wrap="square" lIns="0" tIns="0" rIns="0" bIns="0" rtlCol="0">
            <a:spAutoFit/>
          </a:bodyPr>
          <a:lstStyle/>
          <a:p>
            <a:pPr marL="12700">
              <a:lnSpc>
                <a:spcPct val="100000"/>
              </a:lnSpc>
            </a:pPr>
            <a:r>
              <a:rPr sz="1800" spc="-5" dirty="0">
                <a:solidFill>
                  <a:srgbClr val="0000FF"/>
                </a:solidFill>
                <a:latin typeface="Arial"/>
                <a:cs typeface="Arial"/>
              </a:rPr>
              <a:t>Problemas de</a:t>
            </a:r>
            <a:r>
              <a:rPr sz="1800" spc="-85" dirty="0">
                <a:solidFill>
                  <a:srgbClr val="0000FF"/>
                </a:solidFill>
                <a:latin typeface="Arial"/>
                <a:cs typeface="Arial"/>
              </a:rPr>
              <a:t> </a:t>
            </a:r>
            <a:r>
              <a:rPr sz="1800" spc="-5" dirty="0">
                <a:solidFill>
                  <a:srgbClr val="0000FF"/>
                </a:solidFill>
                <a:latin typeface="Arial"/>
                <a:cs typeface="Arial"/>
              </a:rPr>
              <a:t>PERT-CPM</a:t>
            </a:r>
            <a:r>
              <a:rPr sz="1800" spc="-5" dirty="0">
                <a:solidFill>
                  <a:srgbClr val="009A00"/>
                </a:solidFill>
                <a:latin typeface="Arial"/>
                <a:cs typeface="Arial"/>
              </a:rPr>
              <a:t>:</a:t>
            </a:r>
            <a:endParaRPr sz="1800">
              <a:latin typeface="Arial"/>
              <a:cs typeface="Arial"/>
            </a:endParaRPr>
          </a:p>
        </p:txBody>
      </p:sp>
      <p:sp>
        <p:nvSpPr>
          <p:cNvPr id="4" name="object 4"/>
          <p:cNvSpPr txBox="1"/>
          <p:nvPr/>
        </p:nvSpPr>
        <p:spPr>
          <a:xfrm>
            <a:off x="371735" y="1850377"/>
            <a:ext cx="1282700" cy="834390"/>
          </a:xfrm>
          <a:prstGeom prst="rect">
            <a:avLst/>
          </a:prstGeom>
        </p:spPr>
        <p:txBody>
          <a:bodyPr vert="horz" wrap="square" lIns="0" tIns="0" rIns="0" bIns="0" rtlCol="0">
            <a:spAutoFit/>
          </a:bodyPr>
          <a:lstStyle/>
          <a:p>
            <a:pPr marL="621665" marR="5080" indent="-609600">
              <a:lnSpc>
                <a:spcPct val="100000"/>
              </a:lnSpc>
            </a:pPr>
            <a:r>
              <a:rPr sz="1800" spc="-5" dirty="0">
                <a:latin typeface="Arial"/>
                <a:cs typeface="Arial"/>
              </a:rPr>
              <a:t>1) </a:t>
            </a:r>
            <a:r>
              <a:rPr sz="1800" spc="-10" dirty="0">
                <a:latin typeface="Arial"/>
                <a:cs typeface="Arial"/>
              </a:rPr>
              <a:t>Actividad  </a:t>
            </a:r>
            <a:r>
              <a:rPr sz="1800" dirty="0">
                <a:latin typeface="Arial"/>
                <a:cs typeface="Arial"/>
              </a:rPr>
              <a:t>A</a:t>
            </a:r>
            <a:endParaRPr sz="1800">
              <a:latin typeface="Arial"/>
              <a:cs typeface="Arial"/>
            </a:endParaRPr>
          </a:p>
          <a:p>
            <a:pPr marL="114300" algn="ctr">
              <a:lnSpc>
                <a:spcPct val="100000"/>
              </a:lnSpc>
            </a:pPr>
            <a:r>
              <a:rPr sz="1800" dirty="0">
                <a:latin typeface="Arial"/>
                <a:cs typeface="Arial"/>
              </a:rPr>
              <a:t>B</a:t>
            </a:r>
            <a:endParaRPr sz="1800">
              <a:latin typeface="Arial"/>
              <a:cs typeface="Arial"/>
            </a:endParaRPr>
          </a:p>
        </p:txBody>
      </p:sp>
      <p:sp>
        <p:nvSpPr>
          <p:cNvPr id="5" name="object 5"/>
          <p:cNvSpPr txBox="1"/>
          <p:nvPr/>
        </p:nvSpPr>
        <p:spPr>
          <a:xfrm>
            <a:off x="2834632" y="1850377"/>
            <a:ext cx="3987800" cy="1109345"/>
          </a:xfrm>
          <a:prstGeom prst="rect">
            <a:avLst/>
          </a:prstGeom>
        </p:spPr>
        <p:txBody>
          <a:bodyPr vert="horz" wrap="square" lIns="0" tIns="0" rIns="0" bIns="0" rtlCol="0">
            <a:spAutoFit/>
          </a:bodyPr>
          <a:lstStyle/>
          <a:p>
            <a:pPr marL="12700">
              <a:lnSpc>
                <a:spcPct val="100000"/>
              </a:lnSpc>
            </a:pPr>
            <a:r>
              <a:rPr sz="1800" spc="-5" dirty="0">
                <a:latin typeface="Arial"/>
                <a:cs typeface="Arial"/>
              </a:rPr>
              <a:t>Actividad</a:t>
            </a:r>
            <a:r>
              <a:rPr sz="1800" spc="-55" dirty="0">
                <a:latin typeface="Arial"/>
                <a:cs typeface="Arial"/>
              </a:rPr>
              <a:t> </a:t>
            </a:r>
            <a:r>
              <a:rPr sz="1800" spc="-10" dirty="0">
                <a:latin typeface="Arial"/>
                <a:cs typeface="Arial"/>
              </a:rPr>
              <a:t>precedente</a:t>
            </a:r>
            <a:endParaRPr sz="1800">
              <a:latin typeface="Arial"/>
              <a:cs typeface="Arial"/>
            </a:endParaRPr>
          </a:p>
          <a:p>
            <a:pPr marL="482600" marR="3153410" indent="-189865">
              <a:lnSpc>
                <a:spcPct val="100000"/>
              </a:lnSpc>
              <a:spcBef>
                <a:spcPts val="5"/>
              </a:spcBef>
            </a:pPr>
            <a:r>
              <a:rPr sz="1800" dirty="0">
                <a:latin typeface="Arial"/>
                <a:cs typeface="Arial"/>
              </a:rPr>
              <a:t>-------  A</a:t>
            </a:r>
            <a:endParaRPr sz="1800">
              <a:latin typeface="Arial"/>
              <a:cs typeface="Arial"/>
            </a:endParaRPr>
          </a:p>
          <a:p>
            <a:pPr marL="1207135">
              <a:lnSpc>
                <a:spcPct val="100000"/>
              </a:lnSpc>
              <a:spcBef>
                <a:spcPts val="5"/>
              </a:spcBef>
            </a:pPr>
            <a:r>
              <a:rPr sz="1800" spc="-5" dirty="0">
                <a:latin typeface="Arial"/>
                <a:cs typeface="Arial"/>
              </a:rPr>
              <a:t>Con B, termina el</a:t>
            </a:r>
            <a:r>
              <a:rPr sz="1800" spc="-20" dirty="0">
                <a:latin typeface="Arial"/>
                <a:cs typeface="Arial"/>
              </a:rPr>
              <a:t> </a:t>
            </a:r>
            <a:r>
              <a:rPr sz="1800" spc="-10" dirty="0">
                <a:latin typeface="Arial"/>
                <a:cs typeface="Arial"/>
              </a:rPr>
              <a:t>proyecto.</a:t>
            </a:r>
            <a:endParaRPr sz="1800">
              <a:latin typeface="Arial"/>
              <a:cs typeface="Arial"/>
            </a:endParaRPr>
          </a:p>
        </p:txBody>
      </p:sp>
      <p:sp>
        <p:nvSpPr>
          <p:cNvPr id="6" name="object 6"/>
          <p:cNvSpPr txBox="1"/>
          <p:nvPr/>
        </p:nvSpPr>
        <p:spPr>
          <a:xfrm>
            <a:off x="371712" y="3223488"/>
            <a:ext cx="1282700" cy="1383665"/>
          </a:xfrm>
          <a:prstGeom prst="rect">
            <a:avLst/>
          </a:prstGeom>
        </p:spPr>
        <p:txBody>
          <a:bodyPr vert="horz" wrap="square" lIns="0" tIns="0" rIns="0" bIns="0" rtlCol="0">
            <a:spAutoFit/>
          </a:bodyPr>
          <a:lstStyle/>
          <a:p>
            <a:pPr marL="621665" marR="5080" indent="-609600">
              <a:lnSpc>
                <a:spcPct val="100000"/>
              </a:lnSpc>
            </a:pPr>
            <a:r>
              <a:rPr sz="1800" spc="-5" dirty="0">
                <a:latin typeface="Arial"/>
                <a:cs typeface="Arial"/>
              </a:rPr>
              <a:t>2) </a:t>
            </a:r>
            <a:r>
              <a:rPr sz="1800" spc="-10" dirty="0">
                <a:latin typeface="Arial"/>
                <a:cs typeface="Arial"/>
              </a:rPr>
              <a:t>Actividad  </a:t>
            </a:r>
            <a:r>
              <a:rPr sz="1800" dirty="0">
                <a:latin typeface="Arial"/>
                <a:cs typeface="Arial"/>
              </a:rPr>
              <a:t>A</a:t>
            </a:r>
            <a:endParaRPr sz="1800">
              <a:latin typeface="Arial"/>
              <a:cs typeface="Arial"/>
            </a:endParaRPr>
          </a:p>
          <a:p>
            <a:pPr marL="621665" marR="487045" algn="just">
              <a:lnSpc>
                <a:spcPct val="100000"/>
              </a:lnSpc>
            </a:pPr>
            <a:r>
              <a:rPr sz="1800" dirty="0">
                <a:latin typeface="Arial"/>
                <a:cs typeface="Arial"/>
              </a:rPr>
              <a:t>B  </a:t>
            </a:r>
            <a:r>
              <a:rPr sz="1800" spc="-5" dirty="0">
                <a:latin typeface="Arial"/>
                <a:cs typeface="Arial"/>
              </a:rPr>
              <a:t>C  D</a:t>
            </a:r>
            <a:endParaRPr sz="1800">
              <a:latin typeface="Arial"/>
              <a:cs typeface="Arial"/>
            </a:endParaRPr>
          </a:p>
        </p:txBody>
      </p:sp>
      <p:sp>
        <p:nvSpPr>
          <p:cNvPr id="7" name="object 7"/>
          <p:cNvSpPr txBox="1"/>
          <p:nvPr/>
        </p:nvSpPr>
        <p:spPr>
          <a:xfrm>
            <a:off x="2834789" y="3223488"/>
            <a:ext cx="4394835" cy="1657985"/>
          </a:xfrm>
          <a:prstGeom prst="rect">
            <a:avLst/>
          </a:prstGeom>
        </p:spPr>
        <p:txBody>
          <a:bodyPr vert="horz" wrap="square" lIns="0" tIns="0" rIns="0" bIns="0" rtlCol="0">
            <a:spAutoFit/>
          </a:bodyPr>
          <a:lstStyle/>
          <a:p>
            <a:pPr marL="12700">
              <a:lnSpc>
                <a:spcPct val="100000"/>
              </a:lnSpc>
            </a:pPr>
            <a:r>
              <a:rPr sz="1800" spc="-5" dirty="0">
                <a:latin typeface="Arial"/>
                <a:cs typeface="Arial"/>
              </a:rPr>
              <a:t>Actividad</a:t>
            </a:r>
            <a:r>
              <a:rPr sz="1800" spc="-55" dirty="0">
                <a:latin typeface="Arial"/>
                <a:cs typeface="Arial"/>
              </a:rPr>
              <a:t> </a:t>
            </a:r>
            <a:r>
              <a:rPr sz="1800" spc="-10" dirty="0">
                <a:latin typeface="Arial"/>
                <a:cs typeface="Arial"/>
              </a:rPr>
              <a:t>precedente</a:t>
            </a:r>
            <a:endParaRPr sz="1800">
              <a:latin typeface="Arial"/>
              <a:cs typeface="Arial"/>
            </a:endParaRPr>
          </a:p>
          <a:p>
            <a:pPr marL="481965" marR="3560445" indent="-189865">
              <a:lnSpc>
                <a:spcPct val="100000"/>
              </a:lnSpc>
              <a:spcBef>
                <a:spcPts val="5"/>
              </a:spcBef>
            </a:pPr>
            <a:r>
              <a:rPr sz="1800" dirty="0">
                <a:latin typeface="Arial"/>
                <a:cs typeface="Arial"/>
              </a:rPr>
              <a:t>-------  A  A  B</a:t>
            </a:r>
            <a:endParaRPr sz="1800">
              <a:latin typeface="Arial"/>
              <a:cs typeface="Arial"/>
            </a:endParaRPr>
          </a:p>
          <a:p>
            <a:pPr marL="1207135">
              <a:lnSpc>
                <a:spcPct val="100000"/>
              </a:lnSpc>
            </a:pPr>
            <a:r>
              <a:rPr sz="1800" spc="-5" dirty="0">
                <a:latin typeface="Arial"/>
                <a:cs typeface="Arial"/>
              </a:rPr>
              <a:t>Con C </a:t>
            </a:r>
            <a:r>
              <a:rPr sz="1800" dirty="0">
                <a:latin typeface="Arial"/>
                <a:cs typeface="Arial"/>
              </a:rPr>
              <a:t>y B, </a:t>
            </a:r>
            <a:r>
              <a:rPr sz="1800" spc="-5" dirty="0">
                <a:latin typeface="Arial"/>
                <a:cs typeface="Arial"/>
              </a:rPr>
              <a:t>termina el</a:t>
            </a:r>
            <a:r>
              <a:rPr sz="1800" spc="-15" dirty="0">
                <a:latin typeface="Arial"/>
                <a:cs typeface="Arial"/>
              </a:rPr>
              <a:t> </a:t>
            </a:r>
            <a:r>
              <a:rPr sz="1800" spc="-5" dirty="0">
                <a:latin typeface="Arial"/>
                <a:cs typeface="Arial"/>
              </a:rPr>
              <a:t>proyecto.</a:t>
            </a:r>
            <a:endParaRPr sz="1800">
              <a:latin typeface="Arial"/>
              <a:cs typeface="Arial"/>
            </a:endParaRPr>
          </a:p>
        </p:txBody>
      </p:sp>
      <p:sp>
        <p:nvSpPr>
          <p:cNvPr id="8" name="object 8"/>
          <p:cNvSpPr txBox="1"/>
          <p:nvPr/>
        </p:nvSpPr>
        <p:spPr>
          <a:xfrm>
            <a:off x="371689" y="5145988"/>
            <a:ext cx="1282700" cy="1109345"/>
          </a:xfrm>
          <a:prstGeom prst="rect">
            <a:avLst/>
          </a:prstGeom>
        </p:spPr>
        <p:txBody>
          <a:bodyPr vert="horz" wrap="square" lIns="0" tIns="0" rIns="0" bIns="0" rtlCol="0">
            <a:spAutoFit/>
          </a:bodyPr>
          <a:lstStyle/>
          <a:p>
            <a:pPr marL="621665" marR="5080" indent="-609600">
              <a:lnSpc>
                <a:spcPct val="100000"/>
              </a:lnSpc>
            </a:pPr>
            <a:r>
              <a:rPr sz="1800" spc="-5" dirty="0">
                <a:latin typeface="Arial"/>
                <a:cs typeface="Arial"/>
              </a:rPr>
              <a:t>3) </a:t>
            </a:r>
            <a:r>
              <a:rPr sz="1800" spc="-10" dirty="0">
                <a:latin typeface="Arial"/>
                <a:cs typeface="Arial"/>
              </a:rPr>
              <a:t>Actividad  </a:t>
            </a:r>
            <a:r>
              <a:rPr sz="1800" dirty="0">
                <a:latin typeface="Arial"/>
                <a:cs typeface="Arial"/>
              </a:rPr>
              <a:t>A</a:t>
            </a:r>
            <a:endParaRPr sz="1800">
              <a:latin typeface="Arial"/>
              <a:cs typeface="Arial"/>
            </a:endParaRPr>
          </a:p>
          <a:p>
            <a:pPr marL="621665" marR="487045" indent="-12700" algn="ctr">
              <a:lnSpc>
                <a:spcPct val="100000"/>
              </a:lnSpc>
            </a:pPr>
            <a:r>
              <a:rPr sz="1800" dirty="0">
                <a:latin typeface="Arial"/>
                <a:cs typeface="Arial"/>
              </a:rPr>
              <a:t>B  </a:t>
            </a:r>
            <a:r>
              <a:rPr sz="1800" spc="-5" dirty="0">
                <a:latin typeface="Arial"/>
                <a:cs typeface="Arial"/>
              </a:rPr>
              <a:t>C</a:t>
            </a:r>
            <a:endParaRPr sz="1800">
              <a:latin typeface="Arial"/>
              <a:cs typeface="Arial"/>
            </a:endParaRPr>
          </a:p>
        </p:txBody>
      </p:sp>
      <p:sp>
        <p:nvSpPr>
          <p:cNvPr id="9" name="object 9"/>
          <p:cNvSpPr txBox="1"/>
          <p:nvPr/>
        </p:nvSpPr>
        <p:spPr>
          <a:xfrm>
            <a:off x="2834764" y="5145988"/>
            <a:ext cx="4000500" cy="1383665"/>
          </a:xfrm>
          <a:prstGeom prst="rect">
            <a:avLst/>
          </a:prstGeom>
        </p:spPr>
        <p:txBody>
          <a:bodyPr vert="horz" wrap="square" lIns="0" tIns="0" rIns="0" bIns="0" rtlCol="0">
            <a:spAutoFit/>
          </a:bodyPr>
          <a:lstStyle/>
          <a:p>
            <a:pPr marL="12700">
              <a:lnSpc>
                <a:spcPct val="100000"/>
              </a:lnSpc>
            </a:pPr>
            <a:r>
              <a:rPr sz="1800" spc="-5" dirty="0">
                <a:latin typeface="Arial"/>
                <a:cs typeface="Arial"/>
              </a:rPr>
              <a:t>Actividad</a:t>
            </a:r>
            <a:r>
              <a:rPr sz="1800" spc="-55" dirty="0">
                <a:latin typeface="Arial"/>
                <a:cs typeface="Arial"/>
              </a:rPr>
              <a:t> </a:t>
            </a:r>
            <a:r>
              <a:rPr sz="1800" spc="-10" dirty="0">
                <a:latin typeface="Arial"/>
                <a:cs typeface="Arial"/>
              </a:rPr>
              <a:t>precedente</a:t>
            </a:r>
            <a:endParaRPr sz="1800">
              <a:latin typeface="Arial"/>
              <a:cs typeface="Arial"/>
            </a:endParaRPr>
          </a:p>
          <a:p>
            <a:pPr marL="292735">
              <a:lnSpc>
                <a:spcPct val="100000"/>
              </a:lnSpc>
              <a:spcBef>
                <a:spcPts val="5"/>
              </a:spcBef>
            </a:pPr>
            <a:r>
              <a:rPr sz="1800" dirty="0">
                <a:latin typeface="Arial"/>
                <a:cs typeface="Arial"/>
              </a:rPr>
              <a:t>-------</a:t>
            </a:r>
            <a:endParaRPr sz="1800">
              <a:latin typeface="Arial"/>
              <a:cs typeface="Arial"/>
            </a:endParaRPr>
          </a:p>
          <a:p>
            <a:pPr marL="355600" marR="3166745" indent="-63500">
              <a:lnSpc>
                <a:spcPct val="100000"/>
              </a:lnSpc>
            </a:pPr>
            <a:r>
              <a:rPr sz="1800" dirty="0">
                <a:latin typeface="Arial"/>
                <a:cs typeface="Arial"/>
              </a:rPr>
              <a:t>-------  A,</a:t>
            </a:r>
            <a:r>
              <a:rPr sz="1800" spc="-105" dirty="0">
                <a:latin typeface="Arial"/>
                <a:cs typeface="Arial"/>
              </a:rPr>
              <a:t> </a:t>
            </a:r>
            <a:r>
              <a:rPr sz="1800" dirty="0">
                <a:latin typeface="Arial"/>
                <a:cs typeface="Arial"/>
              </a:rPr>
              <a:t>B</a:t>
            </a:r>
            <a:endParaRPr sz="1800">
              <a:latin typeface="Arial"/>
              <a:cs typeface="Arial"/>
            </a:endParaRPr>
          </a:p>
          <a:p>
            <a:pPr marL="1207135">
              <a:lnSpc>
                <a:spcPct val="100000"/>
              </a:lnSpc>
            </a:pPr>
            <a:r>
              <a:rPr sz="1800" spc="-5" dirty="0">
                <a:latin typeface="Arial"/>
                <a:cs typeface="Arial"/>
              </a:rPr>
              <a:t>Con C, termina el</a:t>
            </a:r>
            <a:r>
              <a:rPr sz="1800" spc="-20" dirty="0">
                <a:latin typeface="Arial"/>
                <a:cs typeface="Arial"/>
              </a:rPr>
              <a:t> </a:t>
            </a:r>
            <a:r>
              <a:rPr sz="1800" spc="-10" dirty="0">
                <a:latin typeface="Arial"/>
                <a:cs typeface="Arial"/>
              </a:rPr>
              <a:t>proyecto.</a:t>
            </a:r>
            <a:endParaRPr sz="1800">
              <a:latin typeface="Arial"/>
              <a:cs typeface="Aria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1467" rIns="0" bIns="0" rtlCol="0">
            <a:spAutoFit/>
          </a:bodyPr>
          <a:lstStyle/>
          <a:p>
            <a:pPr marL="1409700" marR="5080" indent="-728980">
              <a:lnSpc>
                <a:spcPct val="100000"/>
              </a:lnSpc>
            </a:pPr>
            <a:r>
              <a:rPr spc="-5" dirty="0"/>
              <a:t>Herramientas </a:t>
            </a:r>
            <a:r>
              <a:rPr dirty="0"/>
              <a:t>de</a:t>
            </a:r>
            <a:r>
              <a:rPr spc="-50" dirty="0"/>
              <a:t> </a:t>
            </a:r>
            <a:r>
              <a:rPr dirty="0"/>
              <a:t>Planificación  </a:t>
            </a:r>
            <a:r>
              <a:rPr spc="-5" dirty="0"/>
              <a:t>Gráficas</a:t>
            </a:r>
            <a:r>
              <a:rPr spc="-70" dirty="0"/>
              <a:t> </a:t>
            </a:r>
            <a:r>
              <a:rPr dirty="0"/>
              <a:t>PERT-CPM</a:t>
            </a:r>
          </a:p>
        </p:txBody>
      </p:sp>
      <p:sp>
        <p:nvSpPr>
          <p:cNvPr id="3" name="object 3"/>
          <p:cNvSpPr txBox="1"/>
          <p:nvPr/>
        </p:nvSpPr>
        <p:spPr>
          <a:xfrm>
            <a:off x="371735" y="1309370"/>
            <a:ext cx="8166734" cy="769441"/>
          </a:xfrm>
          <a:prstGeom prst="rect">
            <a:avLst/>
          </a:prstGeom>
        </p:spPr>
        <p:txBody>
          <a:bodyPr vert="horz" wrap="square" lIns="0" tIns="0" rIns="0" bIns="0" rtlCol="0">
            <a:spAutoFit/>
          </a:bodyPr>
          <a:lstStyle/>
          <a:p>
            <a:pPr marL="12700" marR="5080" algn="just">
              <a:lnSpc>
                <a:spcPts val="1950"/>
              </a:lnSpc>
            </a:pPr>
            <a:r>
              <a:rPr sz="1800" spc="-5" dirty="0">
                <a:solidFill>
                  <a:srgbClr val="0000FF"/>
                </a:solidFill>
                <a:latin typeface="Arial"/>
                <a:cs typeface="Arial"/>
              </a:rPr>
              <a:t>Nota importante: </a:t>
            </a:r>
            <a:r>
              <a:rPr sz="1800" spc="-5" dirty="0">
                <a:latin typeface="Arial"/>
                <a:cs typeface="Arial"/>
              </a:rPr>
              <a:t>No puede considerarse que se ha producido el evento 3, </a:t>
            </a:r>
            <a:r>
              <a:rPr sz="1800" spc="-10" dirty="0">
                <a:latin typeface="Arial"/>
                <a:cs typeface="Arial"/>
              </a:rPr>
              <a:t>en  </a:t>
            </a:r>
            <a:r>
              <a:rPr sz="1800" spc="-5" dirty="0">
                <a:latin typeface="Arial"/>
                <a:cs typeface="Arial"/>
              </a:rPr>
              <a:t>tanto no haya ocurrido el evento 2. La fecha de actividad ficticia proporciona esa  limitación.</a:t>
            </a:r>
            <a:endParaRPr sz="1800" dirty="0">
              <a:latin typeface="Arial"/>
              <a:cs typeface="Arial"/>
            </a:endParaRPr>
          </a:p>
        </p:txBody>
      </p:sp>
      <p:graphicFrame>
        <p:nvGraphicFramePr>
          <p:cNvPr id="4" name="object 4"/>
          <p:cNvGraphicFramePr>
            <a:graphicFrameLocks noGrp="1"/>
          </p:cNvGraphicFramePr>
          <p:nvPr/>
        </p:nvGraphicFramePr>
        <p:xfrm>
          <a:off x="362210" y="2744626"/>
          <a:ext cx="8095741" cy="1841459"/>
        </p:xfrm>
        <a:graphic>
          <a:graphicData uri="http://schemas.openxmlformats.org/drawingml/2006/table">
            <a:tbl>
              <a:tblPr firstRow="1" bandRow="1">
                <a:tableStyleId>{2D5ABB26-0587-4C30-8999-92F81FD0307C}</a:tableStyleId>
              </a:tblPr>
              <a:tblGrid>
                <a:gridCol w="1691835"/>
                <a:gridCol w="3022370"/>
                <a:gridCol w="3381536"/>
              </a:tblGrid>
              <a:tr h="301625">
                <a:tc>
                  <a:txBody>
                    <a:bodyPr/>
                    <a:lstStyle/>
                    <a:p>
                      <a:pPr marL="22225">
                        <a:lnSpc>
                          <a:spcPct val="100000"/>
                        </a:lnSpc>
                        <a:spcBef>
                          <a:spcPts val="155"/>
                        </a:spcBef>
                      </a:pPr>
                      <a:r>
                        <a:rPr sz="1800" spc="-5" dirty="0">
                          <a:latin typeface="Arial"/>
                          <a:cs typeface="Arial"/>
                        </a:rPr>
                        <a:t>4)</a:t>
                      </a:r>
                      <a:r>
                        <a:rPr sz="1800" spc="440" dirty="0">
                          <a:latin typeface="Arial"/>
                          <a:cs typeface="Arial"/>
                        </a:rPr>
                        <a:t> </a:t>
                      </a:r>
                      <a:r>
                        <a:rPr sz="1800" spc="-10" dirty="0">
                          <a:latin typeface="Arial"/>
                          <a:cs typeface="Arial"/>
                        </a:rPr>
                        <a:t>Actividad</a:t>
                      </a:r>
                      <a:endParaRPr sz="1800">
                        <a:latin typeface="Arial"/>
                        <a:cs typeface="Arial"/>
                      </a:endParaRPr>
                    </a:p>
                  </a:txBody>
                  <a:tcPr marL="0" marR="0" marT="0" marB="0"/>
                </a:tc>
                <a:tc>
                  <a:txBody>
                    <a:bodyPr/>
                    <a:lstStyle/>
                    <a:p>
                      <a:pPr marL="412115">
                        <a:lnSpc>
                          <a:spcPct val="100000"/>
                        </a:lnSpc>
                        <a:spcBef>
                          <a:spcPts val="155"/>
                        </a:spcBef>
                      </a:pPr>
                      <a:r>
                        <a:rPr sz="1800" spc="-5" dirty="0">
                          <a:latin typeface="Arial"/>
                          <a:cs typeface="Arial"/>
                        </a:rPr>
                        <a:t>Actividad</a:t>
                      </a:r>
                      <a:r>
                        <a:rPr sz="1800" spc="-100" dirty="0">
                          <a:latin typeface="Arial"/>
                          <a:cs typeface="Arial"/>
                        </a:rPr>
                        <a:t> </a:t>
                      </a:r>
                      <a:r>
                        <a:rPr sz="1800" spc="-5" dirty="0">
                          <a:latin typeface="Arial"/>
                          <a:cs typeface="Arial"/>
                        </a:rPr>
                        <a:t>precedente</a:t>
                      </a:r>
                      <a:endParaRPr sz="1800">
                        <a:latin typeface="Arial"/>
                        <a:cs typeface="Arial"/>
                      </a:endParaRPr>
                    </a:p>
                  </a:txBody>
                  <a:tcPr marL="0" marR="0" marT="0" marB="0"/>
                </a:tc>
                <a:tc>
                  <a:txBody>
                    <a:bodyPr/>
                    <a:lstStyle/>
                    <a:p>
                      <a:pPr marL="475615">
                        <a:lnSpc>
                          <a:spcPct val="100000"/>
                        </a:lnSpc>
                        <a:spcBef>
                          <a:spcPts val="155"/>
                        </a:spcBef>
                      </a:pPr>
                      <a:r>
                        <a:rPr sz="1800" spc="-5" dirty="0">
                          <a:latin typeface="Arial"/>
                          <a:cs typeface="Arial"/>
                        </a:rPr>
                        <a:t>Tiempo de realización</a:t>
                      </a:r>
                      <a:r>
                        <a:rPr sz="1800" spc="-15" dirty="0">
                          <a:latin typeface="Arial"/>
                          <a:cs typeface="Arial"/>
                        </a:rPr>
                        <a:t> </a:t>
                      </a:r>
                      <a:r>
                        <a:rPr sz="1800" dirty="0">
                          <a:latin typeface="Arial"/>
                          <a:cs typeface="Arial"/>
                        </a:rPr>
                        <a:t>(días)</a:t>
                      </a:r>
                      <a:endParaRPr sz="1800">
                        <a:latin typeface="Arial"/>
                        <a:cs typeface="Arial"/>
                      </a:endParaRPr>
                    </a:p>
                  </a:txBody>
                  <a:tcPr marL="0" marR="0" marT="0" marB="0"/>
                </a:tc>
              </a:tr>
              <a:tr h="247643">
                <a:tc>
                  <a:txBody>
                    <a:bodyPr/>
                    <a:lstStyle/>
                    <a:p>
                      <a:pPr marR="267970" algn="ctr">
                        <a:lnSpc>
                          <a:spcPts val="1895"/>
                        </a:lnSpc>
                      </a:pPr>
                      <a:r>
                        <a:rPr sz="1800" dirty="0">
                          <a:latin typeface="Arial"/>
                          <a:cs typeface="Arial"/>
                        </a:rPr>
                        <a:t>A</a:t>
                      </a:r>
                      <a:endParaRPr sz="1800">
                        <a:latin typeface="Arial"/>
                        <a:cs typeface="Arial"/>
                      </a:endParaRPr>
                    </a:p>
                  </a:txBody>
                  <a:tcPr marL="0" marR="0" marT="0" marB="0"/>
                </a:tc>
                <a:tc>
                  <a:txBody>
                    <a:bodyPr/>
                    <a:lstStyle/>
                    <a:p>
                      <a:pPr marR="385445" algn="ctr">
                        <a:lnSpc>
                          <a:spcPts val="1895"/>
                        </a:lnSpc>
                      </a:pPr>
                      <a:r>
                        <a:rPr sz="1800" dirty="0">
                          <a:latin typeface="Arial"/>
                          <a:cs typeface="Arial"/>
                        </a:rPr>
                        <a:t>-------</a:t>
                      </a:r>
                      <a:endParaRPr sz="1800">
                        <a:latin typeface="Arial"/>
                        <a:cs typeface="Arial"/>
                      </a:endParaRPr>
                    </a:p>
                  </a:txBody>
                  <a:tcPr marL="0" marR="0" marT="0" marB="0"/>
                </a:tc>
                <a:tc>
                  <a:txBody>
                    <a:bodyPr/>
                    <a:lstStyle/>
                    <a:p>
                      <a:pPr marR="160655" algn="ctr">
                        <a:lnSpc>
                          <a:spcPts val="1895"/>
                        </a:lnSpc>
                      </a:pPr>
                      <a:r>
                        <a:rPr sz="1800" dirty="0">
                          <a:latin typeface="Arial"/>
                          <a:cs typeface="Arial"/>
                        </a:rPr>
                        <a:t>4</a:t>
                      </a:r>
                      <a:endParaRPr sz="1800">
                        <a:latin typeface="Arial"/>
                        <a:cs typeface="Arial"/>
                      </a:endParaRPr>
                    </a:p>
                  </a:txBody>
                  <a:tcPr marL="0" marR="0" marT="0" marB="0"/>
                </a:tc>
              </a:tr>
              <a:tr h="247637">
                <a:tc>
                  <a:txBody>
                    <a:bodyPr/>
                    <a:lstStyle/>
                    <a:p>
                      <a:pPr marR="267970" algn="ctr">
                        <a:lnSpc>
                          <a:spcPts val="1895"/>
                        </a:lnSpc>
                      </a:pPr>
                      <a:r>
                        <a:rPr sz="1800" dirty="0">
                          <a:latin typeface="Arial"/>
                          <a:cs typeface="Arial"/>
                        </a:rPr>
                        <a:t>B</a:t>
                      </a:r>
                      <a:endParaRPr sz="1800">
                        <a:latin typeface="Arial"/>
                        <a:cs typeface="Arial"/>
                      </a:endParaRPr>
                    </a:p>
                  </a:txBody>
                  <a:tcPr marL="0" marR="0" marT="0" marB="0"/>
                </a:tc>
                <a:tc>
                  <a:txBody>
                    <a:bodyPr/>
                    <a:lstStyle/>
                    <a:p>
                      <a:pPr marR="335280" algn="ctr">
                        <a:lnSpc>
                          <a:spcPts val="1895"/>
                        </a:lnSpc>
                      </a:pPr>
                      <a:r>
                        <a:rPr sz="1800" dirty="0">
                          <a:latin typeface="Arial"/>
                          <a:cs typeface="Arial"/>
                        </a:rPr>
                        <a:t>A</a:t>
                      </a:r>
                      <a:endParaRPr sz="1800">
                        <a:latin typeface="Arial"/>
                        <a:cs typeface="Arial"/>
                      </a:endParaRPr>
                    </a:p>
                  </a:txBody>
                  <a:tcPr marL="0" marR="0" marT="0" marB="0"/>
                </a:tc>
                <a:tc>
                  <a:txBody>
                    <a:bodyPr/>
                    <a:lstStyle/>
                    <a:p>
                      <a:pPr marR="107950" algn="ctr">
                        <a:lnSpc>
                          <a:spcPts val="1895"/>
                        </a:lnSpc>
                      </a:pPr>
                      <a:r>
                        <a:rPr sz="1800" dirty="0">
                          <a:latin typeface="Arial"/>
                          <a:cs typeface="Arial"/>
                        </a:rPr>
                        <a:t>5</a:t>
                      </a:r>
                      <a:endParaRPr sz="1800">
                        <a:latin typeface="Arial"/>
                        <a:cs typeface="Arial"/>
                      </a:endParaRPr>
                    </a:p>
                  </a:txBody>
                  <a:tcPr marL="0" marR="0" marT="0" marB="0"/>
                </a:tc>
              </a:tr>
              <a:tr h="247643">
                <a:tc>
                  <a:txBody>
                    <a:bodyPr/>
                    <a:lstStyle/>
                    <a:p>
                      <a:pPr marR="255270" algn="ctr">
                        <a:lnSpc>
                          <a:spcPts val="1895"/>
                        </a:lnSpc>
                      </a:pPr>
                      <a:r>
                        <a:rPr sz="1800" dirty="0">
                          <a:latin typeface="Arial"/>
                          <a:cs typeface="Arial"/>
                        </a:rPr>
                        <a:t>C</a:t>
                      </a:r>
                      <a:endParaRPr sz="1800">
                        <a:latin typeface="Arial"/>
                        <a:cs typeface="Arial"/>
                      </a:endParaRPr>
                    </a:p>
                  </a:txBody>
                  <a:tcPr marL="0" marR="0" marT="0" marB="0"/>
                </a:tc>
                <a:tc>
                  <a:txBody>
                    <a:bodyPr/>
                    <a:lstStyle/>
                    <a:p>
                      <a:pPr marR="335280" algn="ctr">
                        <a:lnSpc>
                          <a:spcPts val="1895"/>
                        </a:lnSpc>
                      </a:pPr>
                      <a:r>
                        <a:rPr sz="1800" dirty="0">
                          <a:latin typeface="Arial"/>
                          <a:cs typeface="Arial"/>
                        </a:rPr>
                        <a:t>A</a:t>
                      </a:r>
                      <a:endParaRPr sz="1800">
                        <a:latin typeface="Arial"/>
                        <a:cs typeface="Arial"/>
                      </a:endParaRPr>
                    </a:p>
                  </a:txBody>
                  <a:tcPr marL="0" marR="0" marT="0" marB="0"/>
                </a:tc>
                <a:tc>
                  <a:txBody>
                    <a:bodyPr/>
                    <a:lstStyle/>
                    <a:p>
                      <a:pPr marR="107950" algn="ctr">
                        <a:lnSpc>
                          <a:spcPts val="1895"/>
                        </a:lnSpc>
                      </a:pPr>
                      <a:r>
                        <a:rPr sz="1800" dirty="0">
                          <a:latin typeface="Arial"/>
                          <a:cs typeface="Arial"/>
                        </a:rPr>
                        <a:t>3</a:t>
                      </a:r>
                      <a:endParaRPr sz="1800">
                        <a:latin typeface="Arial"/>
                        <a:cs typeface="Arial"/>
                      </a:endParaRPr>
                    </a:p>
                  </a:txBody>
                  <a:tcPr marL="0" marR="0" marT="0" marB="0"/>
                </a:tc>
              </a:tr>
              <a:tr h="247643">
                <a:tc>
                  <a:txBody>
                    <a:bodyPr/>
                    <a:lstStyle/>
                    <a:p>
                      <a:pPr marR="255270" algn="ctr">
                        <a:lnSpc>
                          <a:spcPts val="1895"/>
                        </a:lnSpc>
                      </a:pPr>
                      <a:r>
                        <a:rPr sz="1800" dirty="0">
                          <a:latin typeface="Arial"/>
                          <a:cs typeface="Arial"/>
                        </a:rPr>
                        <a:t>D</a:t>
                      </a:r>
                      <a:endParaRPr sz="1800">
                        <a:latin typeface="Arial"/>
                        <a:cs typeface="Arial"/>
                      </a:endParaRPr>
                    </a:p>
                  </a:txBody>
                  <a:tcPr marL="0" marR="0" marT="0" marB="0"/>
                </a:tc>
                <a:tc>
                  <a:txBody>
                    <a:bodyPr/>
                    <a:lstStyle/>
                    <a:p>
                      <a:pPr marR="335280" algn="ctr">
                        <a:lnSpc>
                          <a:spcPts val="1895"/>
                        </a:lnSpc>
                      </a:pPr>
                      <a:r>
                        <a:rPr sz="1800" dirty="0">
                          <a:latin typeface="Arial"/>
                          <a:cs typeface="Arial"/>
                        </a:rPr>
                        <a:t>B</a:t>
                      </a:r>
                      <a:endParaRPr sz="1800">
                        <a:latin typeface="Arial"/>
                        <a:cs typeface="Arial"/>
                      </a:endParaRPr>
                    </a:p>
                  </a:txBody>
                  <a:tcPr marL="0" marR="0" marT="0" marB="0"/>
                </a:tc>
                <a:tc>
                  <a:txBody>
                    <a:bodyPr/>
                    <a:lstStyle/>
                    <a:p>
                      <a:pPr marR="107950" algn="ctr">
                        <a:lnSpc>
                          <a:spcPts val="1895"/>
                        </a:lnSpc>
                      </a:pPr>
                      <a:r>
                        <a:rPr sz="1800" dirty="0">
                          <a:latin typeface="Arial"/>
                          <a:cs typeface="Arial"/>
                        </a:rPr>
                        <a:t>2</a:t>
                      </a:r>
                      <a:endParaRPr sz="1800">
                        <a:latin typeface="Arial"/>
                        <a:cs typeface="Arial"/>
                      </a:endParaRPr>
                    </a:p>
                  </a:txBody>
                  <a:tcPr marL="0" marR="0" marT="0" marB="0"/>
                </a:tc>
              </a:tr>
              <a:tr h="247643">
                <a:tc>
                  <a:txBody>
                    <a:bodyPr/>
                    <a:lstStyle/>
                    <a:p>
                      <a:pPr marR="267970" algn="ctr">
                        <a:lnSpc>
                          <a:spcPts val="1895"/>
                        </a:lnSpc>
                      </a:pPr>
                      <a:r>
                        <a:rPr sz="1800" dirty="0">
                          <a:latin typeface="Arial"/>
                          <a:cs typeface="Arial"/>
                        </a:rPr>
                        <a:t>E</a:t>
                      </a:r>
                      <a:endParaRPr sz="1800">
                        <a:latin typeface="Arial"/>
                        <a:cs typeface="Arial"/>
                      </a:endParaRPr>
                    </a:p>
                  </a:txBody>
                  <a:tcPr marL="0" marR="0" marT="0" marB="0"/>
                </a:tc>
                <a:tc>
                  <a:txBody>
                    <a:bodyPr/>
                    <a:lstStyle/>
                    <a:p>
                      <a:pPr marR="320675" algn="ctr">
                        <a:lnSpc>
                          <a:spcPts val="1895"/>
                        </a:lnSpc>
                      </a:pPr>
                      <a:r>
                        <a:rPr sz="1800" spc="-5" dirty="0">
                          <a:latin typeface="Arial"/>
                          <a:cs typeface="Arial"/>
                        </a:rPr>
                        <a:t>B,</a:t>
                      </a:r>
                      <a:r>
                        <a:rPr sz="1800" spc="-95" dirty="0">
                          <a:latin typeface="Arial"/>
                          <a:cs typeface="Arial"/>
                        </a:rPr>
                        <a:t> </a:t>
                      </a:r>
                      <a:r>
                        <a:rPr sz="1800" spc="-5" dirty="0">
                          <a:latin typeface="Arial"/>
                          <a:cs typeface="Arial"/>
                        </a:rPr>
                        <a:t>C</a:t>
                      </a:r>
                      <a:endParaRPr sz="1800">
                        <a:latin typeface="Arial"/>
                        <a:cs typeface="Arial"/>
                      </a:endParaRPr>
                    </a:p>
                  </a:txBody>
                  <a:tcPr marL="0" marR="0" marT="0" marB="0"/>
                </a:tc>
                <a:tc>
                  <a:txBody>
                    <a:bodyPr/>
                    <a:lstStyle/>
                    <a:p>
                      <a:pPr marR="183515" algn="ctr">
                        <a:lnSpc>
                          <a:spcPts val="1895"/>
                        </a:lnSpc>
                      </a:pPr>
                      <a:r>
                        <a:rPr sz="1800" dirty="0">
                          <a:latin typeface="Arial"/>
                          <a:cs typeface="Arial"/>
                        </a:rPr>
                        <a:t>1</a:t>
                      </a:r>
                      <a:endParaRPr sz="1800">
                        <a:latin typeface="Arial"/>
                        <a:cs typeface="Arial"/>
                      </a:endParaRPr>
                    </a:p>
                  </a:txBody>
                  <a:tcPr marL="0" marR="0" marT="0" marB="0"/>
                </a:tc>
              </a:tr>
              <a:tr h="301625">
                <a:tc>
                  <a:txBody>
                    <a:bodyPr/>
                    <a:lstStyle/>
                    <a:p>
                      <a:pPr marR="230504" algn="ctr">
                        <a:lnSpc>
                          <a:spcPts val="1895"/>
                        </a:lnSpc>
                      </a:pPr>
                      <a:r>
                        <a:rPr sz="1800" dirty="0">
                          <a:latin typeface="Arial"/>
                          <a:cs typeface="Arial"/>
                        </a:rPr>
                        <a:t>F</a:t>
                      </a:r>
                      <a:endParaRPr sz="1800">
                        <a:latin typeface="Arial"/>
                        <a:cs typeface="Arial"/>
                      </a:endParaRPr>
                    </a:p>
                  </a:txBody>
                  <a:tcPr marL="0" marR="0" marT="0" marB="0"/>
                </a:tc>
                <a:tc>
                  <a:txBody>
                    <a:bodyPr/>
                    <a:lstStyle/>
                    <a:p>
                      <a:pPr marR="295910" algn="ctr">
                        <a:lnSpc>
                          <a:spcPts val="1895"/>
                        </a:lnSpc>
                      </a:pPr>
                      <a:r>
                        <a:rPr sz="1800" spc="-5" dirty="0">
                          <a:latin typeface="Arial"/>
                          <a:cs typeface="Arial"/>
                        </a:rPr>
                        <a:t>D,</a:t>
                      </a:r>
                      <a:r>
                        <a:rPr sz="1800" spc="-95" dirty="0">
                          <a:latin typeface="Arial"/>
                          <a:cs typeface="Arial"/>
                        </a:rPr>
                        <a:t> </a:t>
                      </a:r>
                      <a:r>
                        <a:rPr sz="1800" dirty="0">
                          <a:latin typeface="Arial"/>
                          <a:cs typeface="Arial"/>
                        </a:rPr>
                        <a:t>E</a:t>
                      </a:r>
                      <a:endParaRPr sz="1800">
                        <a:latin typeface="Arial"/>
                        <a:cs typeface="Arial"/>
                      </a:endParaRPr>
                    </a:p>
                  </a:txBody>
                  <a:tcPr marL="0" marR="0" marT="0" marB="0"/>
                </a:tc>
                <a:tc>
                  <a:txBody>
                    <a:bodyPr/>
                    <a:lstStyle/>
                    <a:p>
                      <a:pPr marR="158115" algn="ctr">
                        <a:lnSpc>
                          <a:spcPts val="1895"/>
                        </a:lnSpc>
                      </a:pPr>
                      <a:r>
                        <a:rPr sz="1800" spc="-5" dirty="0">
                          <a:latin typeface="Arial"/>
                          <a:cs typeface="Arial"/>
                        </a:rPr>
                        <a:t>10</a:t>
                      </a:r>
                      <a:endParaRPr sz="1800">
                        <a:latin typeface="Arial"/>
                        <a:cs typeface="Arial"/>
                      </a:endParaRPr>
                    </a:p>
                  </a:txBody>
                  <a:tcPr marL="0" marR="0" marT="0" marB="0"/>
                </a:tc>
              </a:tr>
            </a:tbl>
          </a:graphicData>
        </a:graphic>
      </p:graphicFrame>
      <p:sp>
        <p:nvSpPr>
          <p:cNvPr id="5" name="object 5"/>
          <p:cNvSpPr txBox="1"/>
          <p:nvPr/>
        </p:nvSpPr>
        <p:spPr>
          <a:xfrm>
            <a:off x="5858141" y="4745926"/>
            <a:ext cx="2780665" cy="285115"/>
          </a:xfrm>
          <a:prstGeom prst="rect">
            <a:avLst/>
          </a:prstGeom>
        </p:spPr>
        <p:txBody>
          <a:bodyPr vert="horz" wrap="square" lIns="0" tIns="0" rIns="0" bIns="0" rtlCol="0">
            <a:spAutoFit/>
          </a:bodyPr>
          <a:lstStyle/>
          <a:p>
            <a:pPr marL="12700">
              <a:lnSpc>
                <a:spcPct val="100000"/>
              </a:lnSpc>
            </a:pPr>
            <a:r>
              <a:rPr sz="1800" spc="-5" dirty="0">
                <a:latin typeface="Arial"/>
                <a:cs typeface="Arial"/>
              </a:rPr>
              <a:t>Con </a:t>
            </a:r>
            <a:r>
              <a:rPr sz="1800" dirty="0">
                <a:latin typeface="Arial"/>
                <a:cs typeface="Arial"/>
              </a:rPr>
              <a:t>F, </a:t>
            </a:r>
            <a:r>
              <a:rPr sz="1800" spc="-5" dirty="0">
                <a:latin typeface="Arial"/>
                <a:cs typeface="Arial"/>
              </a:rPr>
              <a:t>termina el</a:t>
            </a:r>
            <a:r>
              <a:rPr sz="1800" spc="-30" dirty="0">
                <a:latin typeface="Arial"/>
                <a:cs typeface="Arial"/>
              </a:rPr>
              <a:t> </a:t>
            </a:r>
            <a:r>
              <a:rPr sz="1800" spc="-10" dirty="0">
                <a:latin typeface="Arial"/>
                <a:cs typeface="Arial"/>
              </a:rPr>
              <a:t>proyecto.</a:t>
            </a:r>
            <a:endParaRPr sz="1800">
              <a:latin typeface="Arial"/>
              <a:cs typeface="Aria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1467" rIns="0" bIns="0" rtlCol="0">
            <a:spAutoFit/>
          </a:bodyPr>
          <a:lstStyle/>
          <a:p>
            <a:pPr marL="1409700" marR="5080" indent="-728980">
              <a:lnSpc>
                <a:spcPct val="100000"/>
              </a:lnSpc>
            </a:pPr>
            <a:r>
              <a:rPr spc="-5" dirty="0"/>
              <a:t>Herramientas </a:t>
            </a:r>
            <a:r>
              <a:rPr dirty="0"/>
              <a:t>de</a:t>
            </a:r>
            <a:r>
              <a:rPr spc="-50" dirty="0"/>
              <a:t> </a:t>
            </a:r>
            <a:r>
              <a:rPr dirty="0"/>
              <a:t>Planificación  </a:t>
            </a:r>
            <a:r>
              <a:rPr spc="-5" dirty="0"/>
              <a:t>Gráficas</a:t>
            </a:r>
            <a:r>
              <a:rPr spc="-70" dirty="0"/>
              <a:t> </a:t>
            </a:r>
            <a:r>
              <a:rPr dirty="0"/>
              <a:t>PERT-CPM</a:t>
            </a:r>
          </a:p>
        </p:txBody>
      </p:sp>
      <p:sp>
        <p:nvSpPr>
          <p:cNvPr id="3" name="object 3"/>
          <p:cNvSpPr txBox="1"/>
          <p:nvPr/>
        </p:nvSpPr>
        <p:spPr>
          <a:xfrm>
            <a:off x="371735" y="2125471"/>
            <a:ext cx="1282700" cy="2481580"/>
          </a:xfrm>
          <a:prstGeom prst="rect">
            <a:avLst/>
          </a:prstGeom>
        </p:spPr>
        <p:txBody>
          <a:bodyPr vert="horz" wrap="square" lIns="0" tIns="0" rIns="0" bIns="0" rtlCol="0">
            <a:spAutoFit/>
          </a:bodyPr>
          <a:lstStyle/>
          <a:p>
            <a:pPr marL="621665" marR="5080" indent="-609600">
              <a:lnSpc>
                <a:spcPct val="100000"/>
              </a:lnSpc>
            </a:pPr>
            <a:r>
              <a:rPr sz="1800" spc="-5" dirty="0">
                <a:latin typeface="Arial"/>
                <a:cs typeface="Arial"/>
              </a:rPr>
              <a:t>5) </a:t>
            </a:r>
            <a:r>
              <a:rPr sz="1800" spc="-10" dirty="0">
                <a:latin typeface="Arial"/>
                <a:cs typeface="Arial"/>
              </a:rPr>
              <a:t>Actividad  </a:t>
            </a:r>
            <a:r>
              <a:rPr sz="1800" dirty="0">
                <a:latin typeface="Arial"/>
                <a:cs typeface="Arial"/>
              </a:rPr>
              <a:t>A</a:t>
            </a:r>
            <a:endParaRPr sz="1800">
              <a:latin typeface="Arial"/>
              <a:cs typeface="Arial"/>
            </a:endParaRPr>
          </a:p>
          <a:p>
            <a:pPr marL="582930" marR="487045" indent="38735" algn="just">
              <a:lnSpc>
                <a:spcPct val="100000"/>
              </a:lnSpc>
              <a:spcBef>
                <a:spcPts val="5"/>
              </a:spcBef>
            </a:pPr>
            <a:r>
              <a:rPr sz="1800" dirty="0">
                <a:latin typeface="Arial"/>
                <a:cs typeface="Arial"/>
              </a:rPr>
              <a:t>B  </a:t>
            </a:r>
            <a:r>
              <a:rPr sz="1800" spc="-5" dirty="0">
                <a:latin typeface="Arial"/>
                <a:cs typeface="Arial"/>
              </a:rPr>
              <a:t>C  D  </a:t>
            </a:r>
            <a:r>
              <a:rPr sz="1800" dirty="0">
                <a:latin typeface="Arial"/>
                <a:cs typeface="Arial"/>
              </a:rPr>
              <a:t>E  F  G  </a:t>
            </a:r>
            <a:r>
              <a:rPr sz="1800" spc="-5" dirty="0">
                <a:latin typeface="Arial"/>
                <a:cs typeface="Arial"/>
              </a:rPr>
              <a:t>H</a:t>
            </a:r>
            <a:endParaRPr sz="1800">
              <a:latin typeface="Arial"/>
              <a:cs typeface="Arial"/>
            </a:endParaRPr>
          </a:p>
        </p:txBody>
      </p:sp>
      <p:sp>
        <p:nvSpPr>
          <p:cNvPr id="4" name="object 4"/>
          <p:cNvSpPr txBox="1"/>
          <p:nvPr/>
        </p:nvSpPr>
        <p:spPr>
          <a:xfrm>
            <a:off x="3596726" y="2125471"/>
            <a:ext cx="2159635" cy="2481580"/>
          </a:xfrm>
          <a:prstGeom prst="rect">
            <a:avLst/>
          </a:prstGeom>
        </p:spPr>
        <p:txBody>
          <a:bodyPr vert="horz" wrap="square" lIns="0" tIns="0" rIns="0" bIns="0" rtlCol="0">
            <a:spAutoFit/>
          </a:bodyPr>
          <a:lstStyle/>
          <a:p>
            <a:pPr algn="ctr">
              <a:lnSpc>
                <a:spcPct val="100000"/>
              </a:lnSpc>
            </a:pPr>
            <a:r>
              <a:rPr sz="1800" spc="-5" dirty="0">
                <a:latin typeface="Arial"/>
                <a:cs typeface="Arial"/>
              </a:rPr>
              <a:t>Actividad</a:t>
            </a:r>
            <a:r>
              <a:rPr sz="1800" spc="-95" dirty="0">
                <a:latin typeface="Arial"/>
                <a:cs typeface="Arial"/>
              </a:rPr>
              <a:t> </a:t>
            </a:r>
            <a:r>
              <a:rPr sz="1800" spc="-5" dirty="0">
                <a:latin typeface="Arial"/>
                <a:cs typeface="Arial"/>
              </a:rPr>
              <a:t>precedente</a:t>
            </a:r>
            <a:endParaRPr sz="1800">
              <a:latin typeface="Arial"/>
              <a:cs typeface="Arial"/>
            </a:endParaRPr>
          </a:p>
          <a:p>
            <a:pPr marL="838200" marR="779145" algn="ctr">
              <a:lnSpc>
                <a:spcPct val="100000"/>
              </a:lnSpc>
            </a:pPr>
            <a:r>
              <a:rPr sz="1800" spc="5" dirty="0">
                <a:latin typeface="Arial"/>
                <a:cs typeface="Arial"/>
              </a:rPr>
              <a:t>-</a:t>
            </a:r>
            <a:r>
              <a:rPr sz="1800" dirty="0">
                <a:latin typeface="Arial"/>
                <a:cs typeface="Arial"/>
              </a:rPr>
              <a:t>------  A</a:t>
            </a:r>
            <a:endParaRPr sz="1800">
              <a:latin typeface="Arial"/>
              <a:cs typeface="Arial"/>
            </a:endParaRPr>
          </a:p>
          <a:p>
            <a:pPr marL="991235" marR="1007110" algn="ctr">
              <a:lnSpc>
                <a:spcPct val="100000"/>
              </a:lnSpc>
            </a:pPr>
            <a:r>
              <a:rPr sz="1800" dirty="0">
                <a:latin typeface="Arial"/>
                <a:cs typeface="Arial"/>
              </a:rPr>
              <a:t>A  A</a:t>
            </a:r>
            <a:endParaRPr sz="1800">
              <a:latin typeface="Arial"/>
              <a:cs typeface="Arial"/>
            </a:endParaRPr>
          </a:p>
          <a:p>
            <a:pPr marL="850900" marR="855344" algn="ctr">
              <a:lnSpc>
                <a:spcPct val="100000"/>
              </a:lnSpc>
              <a:spcBef>
                <a:spcPts val="5"/>
              </a:spcBef>
            </a:pPr>
            <a:r>
              <a:rPr sz="1800" dirty="0">
                <a:latin typeface="Arial"/>
                <a:cs typeface="Arial"/>
              </a:rPr>
              <a:t>B,</a:t>
            </a:r>
            <a:r>
              <a:rPr sz="1800" spc="-95" dirty="0">
                <a:latin typeface="Arial"/>
                <a:cs typeface="Arial"/>
              </a:rPr>
              <a:t> </a:t>
            </a:r>
            <a:r>
              <a:rPr sz="1800" spc="-5" dirty="0">
                <a:latin typeface="Arial"/>
                <a:cs typeface="Arial"/>
              </a:rPr>
              <a:t>C  C</a:t>
            </a:r>
            <a:endParaRPr sz="1800">
              <a:latin typeface="Arial"/>
              <a:cs typeface="Arial"/>
            </a:endParaRPr>
          </a:p>
          <a:p>
            <a:pPr marR="55244" algn="ctr">
              <a:lnSpc>
                <a:spcPct val="100000"/>
              </a:lnSpc>
              <a:spcBef>
                <a:spcPts val="5"/>
              </a:spcBef>
            </a:pPr>
            <a:r>
              <a:rPr sz="1800" dirty="0">
                <a:latin typeface="Arial"/>
                <a:cs typeface="Arial"/>
              </a:rPr>
              <a:t>E,</a:t>
            </a:r>
            <a:r>
              <a:rPr sz="1800" spc="-105" dirty="0">
                <a:latin typeface="Arial"/>
                <a:cs typeface="Arial"/>
              </a:rPr>
              <a:t> </a:t>
            </a:r>
            <a:r>
              <a:rPr sz="1800" dirty="0">
                <a:latin typeface="Arial"/>
                <a:cs typeface="Arial"/>
              </a:rPr>
              <a:t>F</a:t>
            </a:r>
            <a:endParaRPr sz="1800">
              <a:latin typeface="Arial"/>
              <a:cs typeface="Arial"/>
            </a:endParaRPr>
          </a:p>
          <a:p>
            <a:pPr marR="28575" algn="ctr">
              <a:lnSpc>
                <a:spcPct val="100000"/>
              </a:lnSpc>
            </a:pPr>
            <a:r>
              <a:rPr sz="1800" spc="-5" dirty="0">
                <a:latin typeface="Arial"/>
                <a:cs typeface="Arial"/>
              </a:rPr>
              <a:t>D,</a:t>
            </a:r>
            <a:r>
              <a:rPr sz="1800" spc="-95" dirty="0">
                <a:latin typeface="Arial"/>
                <a:cs typeface="Arial"/>
              </a:rPr>
              <a:t> </a:t>
            </a:r>
            <a:r>
              <a:rPr sz="1800" dirty="0">
                <a:latin typeface="Arial"/>
                <a:cs typeface="Arial"/>
              </a:rPr>
              <a:t>G</a:t>
            </a:r>
            <a:endParaRPr sz="1800">
              <a:latin typeface="Arial"/>
              <a:cs typeface="Arial"/>
            </a:endParaRPr>
          </a:p>
        </p:txBody>
      </p:sp>
      <p:sp>
        <p:nvSpPr>
          <p:cNvPr id="5" name="object 5"/>
          <p:cNvSpPr txBox="1"/>
          <p:nvPr/>
        </p:nvSpPr>
        <p:spPr>
          <a:xfrm>
            <a:off x="4943716" y="4871694"/>
            <a:ext cx="2806065" cy="285115"/>
          </a:xfrm>
          <a:prstGeom prst="rect">
            <a:avLst/>
          </a:prstGeom>
        </p:spPr>
        <p:txBody>
          <a:bodyPr vert="horz" wrap="square" lIns="0" tIns="0" rIns="0" bIns="0" rtlCol="0">
            <a:spAutoFit/>
          </a:bodyPr>
          <a:lstStyle/>
          <a:p>
            <a:pPr marL="12700">
              <a:lnSpc>
                <a:spcPct val="100000"/>
              </a:lnSpc>
            </a:pPr>
            <a:r>
              <a:rPr sz="1800" spc="-5" dirty="0">
                <a:latin typeface="Arial"/>
                <a:cs typeface="Arial"/>
              </a:rPr>
              <a:t>Con H, termina el</a:t>
            </a:r>
            <a:r>
              <a:rPr sz="1800" spc="-20" dirty="0">
                <a:latin typeface="Arial"/>
                <a:cs typeface="Arial"/>
              </a:rPr>
              <a:t> </a:t>
            </a:r>
            <a:r>
              <a:rPr sz="1800" spc="-10" dirty="0">
                <a:latin typeface="Arial"/>
                <a:cs typeface="Arial"/>
              </a:rPr>
              <a:t>proyecto.</a:t>
            </a:r>
            <a:endParaRPr sz="1800">
              <a:latin typeface="Arial"/>
              <a:cs typeface="Aria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1467" rIns="0" bIns="0" rtlCol="0">
            <a:spAutoFit/>
          </a:bodyPr>
          <a:lstStyle/>
          <a:p>
            <a:pPr marL="1409700" marR="5080" indent="-728980">
              <a:lnSpc>
                <a:spcPct val="100000"/>
              </a:lnSpc>
            </a:pPr>
            <a:r>
              <a:rPr spc="-5" dirty="0"/>
              <a:t>Herramientas </a:t>
            </a:r>
            <a:r>
              <a:rPr dirty="0"/>
              <a:t>de</a:t>
            </a:r>
            <a:r>
              <a:rPr spc="-50" dirty="0"/>
              <a:t> </a:t>
            </a:r>
            <a:r>
              <a:rPr dirty="0"/>
              <a:t>Planificación  </a:t>
            </a:r>
            <a:r>
              <a:rPr spc="-5" dirty="0"/>
              <a:t>Gráficas</a:t>
            </a:r>
            <a:r>
              <a:rPr spc="-70" dirty="0"/>
              <a:t> </a:t>
            </a:r>
            <a:r>
              <a:rPr dirty="0"/>
              <a:t>PERT-CPM</a:t>
            </a:r>
          </a:p>
        </p:txBody>
      </p:sp>
      <p:sp>
        <p:nvSpPr>
          <p:cNvPr id="3" name="object 3"/>
          <p:cNvSpPr txBox="1"/>
          <p:nvPr/>
        </p:nvSpPr>
        <p:spPr>
          <a:xfrm>
            <a:off x="371735" y="1300988"/>
            <a:ext cx="8317865" cy="1658620"/>
          </a:xfrm>
          <a:prstGeom prst="rect">
            <a:avLst/>
          </a:prstGeom>
        </p:spPr>
        <p:txBody>
          <a:bodyPr vert="horz" wrap="square" lIns="0" tIns="0" rIns="0" bIns="0" rtlCol="0">
            <a:spAutoFit/>
          </a:bodyPr>
          <a:lstStyle/>
          <a:p>
            <a:pPr marL="12700" marR="5080" algn="just">
              <a:lnSpc>
                <a:spcPct val="100000"/>
              </a:lnSpc>
            </a:pPr>
            <a:r>
              <a:rPr sz="1800" spc="-5" dirty="0">
                <a:solidFill>
                  <a:srgbClr val="0000FF"/>
                </a:solidFill>
                <a:latin typeface="Arial"/>
                <a:cs typeface="Arial"/>
              </a:rPr>
              <a:t>Cálculo de la duración de cada actividad: </a:t>
            </a:r>
            <a:r>
              <a:rPr sz="1800" spc="-5" dirty="0">
                <a:latin typeface="Arial"/>
                <a:cs typeface="Arial"/>
              </a:rPr>
              <a:t>Para la programación de un proyecto </a:t>
            </a:r>
            <a:r>
              <a:rPr sz="1800" spc="-10" dirty="0">
                <a:latin typeface="Arial"/>
                <a:cs typeface="Arial"/>
              </a:rPr>
              <a:t>es  </a:t>
            </a:r>
            <a:r>
              <a:rPr sz="1800" spc="-5" dirty="0">
                <a:latin typeface="Arial"/>
                <a:cs typeface="Arial"/>
              </a:rPr>
              <a:t>necesario conocer la duración de cada actividad lo que permitirá conocer la fecha  de inicio </a:t>
            </a:r>
            <a:r>
              <a:rPr sz="1800" dirty="0">
                <a:latin typeface="Arial"/>
                <a:cs typeface="Arial"/>
              </a:rPr>
              <a:t>y </a:t>
            </a:r>
            <a:r>
              <a:rPr sz="1800" spc="-5" dirty="0">
                <a:latin typeface="Arial"/>
                <a:cs typeface="Arial"/>
              </a:rPr>
              <a:t>terminación </a:t>
            </a:r>
            <a:r>
              <a:rPr sz="1800" dirty="0">
                <a:latin typeface="Arial"/>
                <a:cs typeface="Arial"/>
              </a:rPr>
              <a:t>más </a:t>
            </a:r>
            <a:r>
              <a:rPr sz="1800" spc="-5" dirty="0">
                <a:latin typeface="Arial"/>
                <a:cs typeface="Arial"/>
              </a:rPr>
              <a:t>adecuada de cada actividad </a:t>
            </a:r>
            <a:r>
              <a:rPr sz="1800" dirty="0">
                <a:latin typeface="Arial"/>
                <a:cs typeface="Arial"/>
              </a:rPr>
              <a:t>y </a:t>
            </a:r>
            <a:r>
              <a:rPr sz="1800" spc="-5" dirty="0">
                <a:latin typeface="Arial"/>
                <a:cs typeface="Arial"/>
              </a:rPr>
              <a:t>la duración total del  </a:t>
            </a:r>
            <a:r>
              <a:rPr sz="1800" spc="-10" dirty="0">
                <a:latin typeface="Arial"/>
                <a:cs typeface="Arial"/>
              </a:rPr>
              <a:t>proyecto.</a:t>
            </a:r>
            <a:endParaRPr sz="1800" dirty="0">
              <a:latin typeface="Arial"/>
              <a:cs typeface="Arial"/>
            </a:endParaRPr>
          </a:p>
          <a:p>
            <a:pPr algn="just">
              <a:lnSpc>
                <a:spcPct val="100000"/>
              </a:lnSpc>
              <a:spcBef>
                <a:spcPts val="35"/>
              </a:spcBef>
            </a:pPr>
            <a:endParaRPr sz="1850" dirty="0">
              <a:latin typeface="Times New Roman"/>
              <a:cs typeface="Times New Roman"/>
            </a:endParaRPr>
          </a:p>
          <a:p>
            <a:pPr marL="12700" algn="just">
              <a:lnSpc>
                <a:spcPct val="100000"/>
              </a:lnSpc>
            </a:pPr>
            <a:r>
              <a:rPr sz="1800" spc="-5" dirty="0">
                <a:latin typeface="Arial"/>
                <a:cs typeface="Arial"/>
              </a:rPr>
              <a:t>Para la determinación se estima </a:t>
            </a:r>
            <a:r>
              <a:rPr sz="1800" dirty="0">
                <a:latin typeface="Arial"/>
                <a:cs typeface="Arial"/>
              </a:rPr>
              <a:t>tres </a:t>
            </a:r>
            <a:r>
              <a:rPr sz="1800" spc="-5" dirty="0">
                <a:latin typeface="Arial"/>
                <a:cs typeface="Arial"/>
              </a:rPr>
              <a:t>posibles</a:t>
            </a:r>
            <a:r>
              <a:rPr sz="1800" spc="-35" dirty="0">
                <a:latin typeface="Arial"/>
                <a:cs typeface="Arial"/>
              </a:rPr>
              <a:t> </a:t>
            </a:r>
            <a:r>
              <a:rPr sz="1800" spc="-10" dirty="0">
                <a:latin typeface="Arial"/>
                <a:cs typeface="Arial"/>
              </a:rPr>
              <a:t>duraciones:</a:t>
            </a:r>
            <a:endParaRPr sz="1800" dirty="0">
              <a:latin typeface="Arial"/>
              <a:cs typeface="Arial"/>
            </a:endParaRPr>
          </a:p>
        </p:txBody>
      </p:sp>
      <p:sp>
        <p:nvSpPr>
          <p:cNvPr id="4" name="object 4"/>
          <p:cNvSpPr txBox="1"/>
          <p:nvPr/>
        </p:nvSpPr>
        <p:spPr>
          <a:xfrm>
            <a:off x="371735" y="2949168"/>
            <a:ext cx="216535" cy="285115"/>
          </a:xfrm>
          <a:prstGeom prst="rect">
            <a:avLst/>
          </a:prstGeom>
        </p:spPr>
        <p:txBody>
          <a:bodyPr vert="horz" wrap="square" lIns="0" tIns="0" rIns="0" bIns="0" rtlCol="0">
            <a:spAutoFit/>
          </a:bodyPr>
          <a:lstStyle/>
          <a:p>
            <a:pPr marL="12700">
              <a:lnSpc>
                <a:spcPct val="100000"/>
              </a:lnSpc>
            </a:pPr>
            <a:r>
              <a:rPr sz="1800" spc="-5" dirty="0">
                <a:latin typeface="Arial"/>
                <a:cs typeface="Arial"/>
              </a:rPr>
              <a:t>1.</a:t>
            </a:r>
            <a:endParaRPr sz="1800">
              <a:latin typeface="Arial"/>
              <a:cs typeface="Arial"/>
            </a:endParaRPr>
          </a:p>
        </p:txBody>
      </p:sp>
      <p:sp>
        <p:nvSpPr>
          <p:cNvPr id="5" name="object 5"/>
          <p:cNvSpPr txBox="1"/>
          <p:nvPr/>
        </p:nvSpPr>
        <p:spPr>
          <a:xfrm>
            <a:off x="371735" y="3772890"/>
            <a:ext cx="216535" cy="285115"/>
          </a:xfrm>
          <a:prstGeom prst="rect">
            <a:avLst/>
          </a:prstGeom>
        </p:spPr>
        <p:txBody>
          <a:bodyPr vert="horz" wrap="square" lIns="0" tIns="0" rIns="0" bIns="0" rtlCol="0">
            <a:spAutoFit/>
          </a:bodyPr>
          <a:lstStyle/>
          <a:p>
            <a:pPr marL="12700">
              <a:lnSpc>
                <a:spcPct val="100000"/>
              </a:lnSpc>
            </a:pPr>
            <a:r>
              <a:rPr sz="1800" spc="-10" dirty="0">
                <a:latin typeface="Arial"/>
                <a:cs typeface="Arial"/>
              </a:rPr>
              <a:t>2.</a:t>
            </a:r>
            <a:endParaRPr sz="1800">
              <a:latin typeface="Arial"/>
              <a:cs typeface="Arial"/>
            </a:endParaRPr>
          </a:p>
        </p:txBody>
      </p:sp>
      <p:sp>
        <p:nvSpPr>
          <p:cNvPr id="6" name="object 6"/>
          <p:cNvSpPr txBox="1"/>
          <p:nvPr/>
        </p:nvSpPr>
        <p:spPr>
          <a:xfrm>
            <a:off x="371735" y="4596600"/>
            <a:ext cx="216535" cy="285115"/>
          </a:xfrm>
          <a:prstGeom prst="rect">
            <a:avLst/>
          </a:prstGeom>
        </p:spPr>
        <p:txBody>
          <a:bodyPr vert="horz" wrap="square" lIns="0" tIns="0" rIns="0" bIns="0" rtlCol="0">
            <a:spAutoFit/>
          </a:bodyPr>
          <a:lstStyle/>
          <a:p>
            <a:pPr marL="12700">
              <a:lnSpc>
                <a:spcPct val="100000"/>
              </a:lnSpc>
            </a:pPr>
            <a:r>
              <a:rPr sz="1800" spc="-5" dirty="0">
                <a:latin typeface="Arial"/>
                <a:cs typeface="Arial"/>
              </a:rPr>
              <a:t>3.</a:t>
            </a:r>
            <a:endParaRPr sz="1800">
              <a:latin typeface="Arial"/>
              <a:cs typeface="Arial"/>
            </a:endParaRPr>
          </a:p>
        </p:txBody>
      </p:sp>
      <p:sp>
        <p:nvSpPr>
          <p:cNvPr id="7" name="object 7"/>
          <p:cNvSpPr txBox="1"/>
          <p:nvPr/>
        </p:nvSpPr>
        <p:spPr>
          <a:xfrm>
            <a:off x="981137" y="2949168"/>
            <a:ext cx="7773034" cy="2481580"/>
          </a:xfrm>
          <a:prstGeom prst="rect">
            <a:avLst/>
          </a:prstGeom>
        </p:spPr>
        <p:txBody>
          <a:bodyPr vert="horz" wrap="square" lIns="0" tIns="0" rIns="0" bIns="0" rtlCol="0">
            <a:spAutoFit/>
          </a:bodyPr>
          <a:lstStyle/>
          <a:p>
            <a:pPr marL="12700" marR="855980" indent="-635">
              <a:lnSpc>
                <a:spcPct val="100000"/>
              </a:lnSpc>
            </a:pPr>
            <a:r>
              <a:rPr sz="1800" spc="-5" dirty="0">
                <a:latin typeface="Arial"/>
                <a:cs typeface="Arial"/>
              </a:rPr>
              <a:t>Tiempo Optimista </a:t>
            </a:r>
            <a:r>
              <a:rPr sz="1800" dirty="0">
                <a:latin typeface="Arial"/>
                <a:cs typeface="Arial"/>
              </a:rPr>
              <a:t>(To): Es </a:t>
            </a:r>
            <a:r>
              <a:rPr sz="1800" spc="-5" dirty="0">
                <a:latin typeface="Arial"/>
                <a:cs typeface="Arial"/>
              </a:rPr>
              <a:t>el menor tiempo posible en el cual puede  ejecutarse la actividad con los recursos normales disponibles en </a:t>
            </a:r>
            <a:r>
              <a:rPr sz="1800" spc="-10" dirty="0">
                <a:latin typeface="Arial"/>
                <a:cs typeface="Arial"/>
              </a:rPr>
              <a:t>la  </a:t>
            </a:r>
            <a:r>
              <a:rPr sz="1800" spc="-5" dirty="0">
                <a:latin typeface="Arial"/>
                <a:cs typeface="Arial"/>
              </a:rPr>
              <a:t>empresa.</a:t>
            </a:r>
            <a:endParaRPr sz="1800" dirty="0">
              <a:latin typeface="Arial"/>
              <a:cs typeface="Arial"/>
            </a:endParaRPr>
          </a:p>
          <a:p>
            <a:pPr marL="12700" marR="5080" indent="-635">
              <a:lnSpc>
                <a:spcPct val="100000"/>
              </a:lnSpc>
              <a:tabLst>
                <a:tab pos="2984500" algn="l"/>
              </a:tabLst>
            </a:pPr>
            <a:r>
              <a:rPr sz="1800" spc="-5" dirty="0">
                <a:latin typeface="Arial"/>
                <a:cs typeface="Arial"/>
              </a:rPr>
              <a:t>Tiempo más</a:t>
            </a:r>
            <a:r>
              <a:rPr sz="1800" spc="15" dirty="0">
                <a:latin typeface="Arial"/>
                <a:cs typeface="Arial"/>
              </a:rPr>
              <a:t> </a:t>
            </a:r>
            <a:r>
              <a:rPr sz="1800" spc="-5" dirty="0">
                <a:latin typeface="Arial"/>
                <a:cs typeface="Arial"/>
              </a:rPr>
              <a:t>Probable</a:t>
            </a:r>
            <a:r>
              <a:rPr sz="1800" spc="5" dirty="0">
                <a:latin typeface="Arial"/>
                <a:cs typeface="Arial"/>
              </a:rPr>
              <a:t> </a:t>
            </a:r>
            <a:r>
              <a:rPr sz="1800" spc="-5" dirty="0">
                <a:latin typeface="Arial"/>
                <a:cs typeface="Arial"/>
              </a:rPr>
              <a:t>(Tm):	Es la estimación de la duración de</a:t>
            </a:r>
            <a:r>
              <a:rPr sz="1800" spc="65" dirty="0">
                <a:latin typeface="Arial"/>
                <a:cs typeface="Arial"/>
              </a:rPr>
              <a:t> </a:t>
            </a:r>
            <a:r>
              <a:rPr sz="1800" spc="-5" dirty="0">
                <a:latin typeface="Arial"/>
                <a:cs typeface="Arial"/>
              </a:rPr>
              <a:t>la</a:t>
            </a:r>
            <a:r>
              <a:rPr sz="1800" dirty="0">
                <a:latin typeface="Arial"/>
                <a:cs typeface="Arial"/>
              </a:rPr>
              <a:t> </a:t>
            </a:r>
            <a:r>
              <a:rPr sz="1800" spc="-5" dirty="0">
                <a:latin typeface="Arial"/>
                <a:cs typeface="Arial"/>
              </a:rPr>
              <a:t>actividad  suponiendo que durante su ejecución puedan presentarse </a:t>
            </a:r>
            <a:r>
              <a:rPr sz="1800" spc="-10" dirty="0">
                <a:latin typeface="Arial"/>
                <a:cs typeface="Arial"/>
              </a:rPr>
              <a:t>algunos  </a:t>
            </a:r>
            <a:r>
              <a:rPr sz="1800" spc="-5" dirty="0">
                <a:latin typeface="Arial"/>
                <a:cs typeface="Arial"/>
              </a:rPr>
              <a:t>inconvenientes pero cuya solución es en un tiempo relativamente </a:t>
            </a:r>
            <a:r>
              <a:rPr sz="1800" spc="-10" dirty="0">
                <a:latin typeface="Arial"/>
                <a:cs typeface="Arial"/>
              </a:rPr>
              <a:t>adecuado.  </a:t>
            </a:r>
            <a:r>
              <a:rPr sz="1800" spc="-5" dirty="0">
                <a:latin typeface="Arial"/>
                <a:cs typeface="Arial"/>
              </a:rPr>
              <a:t>Tiempo Pesimista </a:t>
            </a:r>
            <a:r>
              <a:rPr sz="1800" dirty="0">
                <a:latin typeface="Arial"/>
                <a:cs typeface="Arial"/>
              </a:rPr>
              <a:t>(Tp): Es </a:t>
            </a:r>
            <a:r>
              <a:rPr sz="1800" spc="-5" dirty="0">
                <a:latin typeface="Arial"/>
                <a:cs typeface="Arial"/>
              </a:rPr>
              <a:t>el tiempo que se necesitará para ejecutar la  actividad suponiendo que se pueda presentar durante los trabajos </a:t>
            </a:r>
            <a:r>
              <a:rPr sz="1800" spc="-10" dirty="0">
                <a:latin typeface="Arial"/>
                <a:cs typeface="Arial"/>
              </a:rPr>
              <a:t>muchas  </a:t>
            </a:r>
            <a:r>
              <a:rPr sz="1800" spc="-5" dirty="0">
                <a:latin typeface="Arial"/>
                <a:cs typeface="Arial"/>
              </a:rPr>
              <a:t>dificultades</a:t>
            </a:r>
            <a:r>
              <a:rPr sz="1800" spc="-45" dirty="0">
                <a:latin typeface="Arial"/>
                <a:cs typeface="Arial"/>
              </a:rPr>
              <a:t> </a:t>
            </a:r>
            <a:r>
              <a:rPr sz="1800" spc="-10" dirty="0">
                <a:latin typeface="Arial"/>
                <a:cs typeface="Arial"/>
              </a:rPr>
              <a:t>imprevistas.</a:t>
            </a:r>
            <a:endParaRPr sz="1800" dirty="0">
              <a:latin typeface="Arial"/>
              <a:cs typeface="Arial"/>
            </a:endParaRPr>
          </a:p>
        </p:txBody>
      </p:sp>
      <p:sp>
        <p:nvSpPr>
          <p:cNvPr id="8" name="object 8"/>
          <p:cNvSpPr txBox="1"/>
          <p:nvPr/>
        </p:nvSpPr>
        <p:spPr>
          <a:xfrm>
            <a:off x="371735" y="5695391"/>
            <a:ext cx="7974965" cy="834390"/>
          </a:xfrm>
          <a:prstGeom prst="rect">
            <a:avLst/>
          </a:prstGeom>
        </p:spPr>
        <p:txBody>
          <a:bodyPr vert="horz" wrap="square" lIns="0" tIns="0" rIns="0" bIns="0" rtlCol="0">
            <a:spAutoFit/>
          </a:bodyPr>
          <a:lstStyle/>
          <a:p>
            <a:pPr marL="12700" marR="5080" algn="just">
              <a:lnSpc>
                <a:spcPct val="100000"/>
              </a:lnSpc>
            </a:pPr>
            <a:r>
              <a:rPr sz="1800" spc="-5" dirty="0">
                <a:latin typeface="Arial"/>
                <a:cs typeface="Arial"/>
              </a:rPr>
              <a:t>Una vez calculadas las estimaciones no deben sufrir alteraciones a no ser </a:t>
            </a:r>
            <a:r>
              <a:rPr sz="1800" spc="-10" dirty="0">
                <a:latin typeface="Arial"/>
                <a:cs typeface="Arial"/>
              </a:rPr>
              <a:t>que  </a:t>
            </a:r>
            <a:r>
              <a:rPr sz="1800" spc="-5" dirty="0">
                <a:latin typeface="Arial"/>
                <a:cs typeface="Arial"/>
              </a:rPr>
              <a:t>haya modificación de los objetivos que quiera alcanzar la empresa o de </a:t>
            </a:r>
            <a:r>
              <a:rPr sz="1800" spc="-10" dirty="0">
                <a:latin typeface="Arial"/>
                <a:cs typeface="Arial"/>
              </a:rPr>
              <a:t>las  </a:t>
            </a:r>
            <a:r>
              <a:rPr sz="1800" spc="-5" dirty="0">
                <a:latin typeface="Arial"/>
                <a:cs typeface="Arial"/>
              </a:rPr>
              <a:t>restricciones utilizados en la</a:t>
            </a:r>
            <a:r>
              <a:rPr sz="1800" spc="50" dirty="0">
                <a:latin typeface="Arial"/>
                <a:cs typeface="Arial"/>
              </a:rPr>
              <a:t> </a:t>
            </a:r>
            <a:r>
              <a:rPr sz="1800" spc="-5" dirty="0">
                <a:latin typeface="Arial"/>
                <a:cs typeface="Arial"/>
              </a:rPr>
              <a:t>misma.</a:t>
            </a:r>
            <a:endParaRPr sz="1800" dirty="0">
              <a:latin typeface="Arial"/>
              <a:cs typeface="Aria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1467" rIns="0" bIns="0" rtlCol="0">
            <a:spAutoFit/>
          </a:bodyPr>
          <a:lstStyle/>
          <a:p>
            <a:pPr marL="1409700" marR="5080" indent="-728980">
              <a:lnSpc>
                <a:spcPct val="100000"/>
              </a:lnSpc>
            </a:pPr>
            <a:r>
              <a:rPr spc="-5" dirty="0"/>
              <a:t>Herramientas </a:t>
            </a:r>
            <a:r>
              <a:rPr dirty="0"/>
              <a:t>de</a:t>
            </a:r>
            <a:r>
              <a:rPr spc="-50" dirty="0"/>
              <a:t> </a:t>
            </a:r>
            <a:r>
              <a:rPr dirty="0"/>
              <a:t>Planificación  </a:t>
            </a:r>
            <a:r>
              <a:rPr spc="-5" dirty="0"/>
              <a:t>Gráficas</a:t>
            </a:r>
            <a:r>
              <a:rPr spc="-70" dirty="0"/>
              <a:t> </a:t>
            </a:r>
            <a:r>
              <a:rPr dirty="0"/>
              <a:t>PERT-CPM</a:t>
            </a:r>
          </a:p>
        </p:txBody>
      </p:sp>
      <p:sp>
        <p:nvSpPr>
          <p:cNvPr id="3" name="object 3"/>
          <p:cNvSpPr txBox="1"/>
          <p:nvPr/>
        </p:nvSpPr>
        <p:spPr>
          <a:xfrm>
            <a:off x="371735" y="1300988"/>
            <a:ext cx="8430260" cy="549910"/>
          </a:xfrm>
          <a:prstGeom prst="rect">
            <a:avLst/>
          </a:prstGeom>
        </p:spPr>
        <p:txBody>
          <a:bodyPr vert="horz" wrap="square" lIns="0" tIns="0" rIns="0" bIns="0" rtlCol="0">
            <a:spAutoFit/>
          </a:bodyPr>
          <a:lstStyle/>
          <a:p>
            <a:pPr marL="12700" marR="5080">
              <a:lnSpc>
                <a:spcPct val="100000"/>
              </a:lnSpc>
            </a:pPr>
            <a:r>
              <a:rPr sz="1800" spc="-5" dirty="0">
                <a:latin typeface="Arial"/>
                <a:cs typeface="Arial"/>
              </a:rPr>
              <a:t>Con lo valores estimados de las duraciones de determina el Tiempo Esperado (Te)  para ejecutar la actividad de la siguiente</a:t>
            </a:r>
            <a:r>
              <a:rPr sz="1800" spc="100" dirty="0">
                <a:latin typeface="Arial"/>
                <a:cs typeface="Arial"/>
              </a:rPr>
              <a:t> </a:t>
            </a:r>
            <a:r>
              <a:rPr sz="1800" spc="-5" dirty="0">
                <a:latin typeface="Arial"/>
                <a:cs typeface="Arial"/>
              </a:rPr>
              <a:t>manera:</a:t>
            </a:r>
            <a:endParaRPr sz="1800">
              <a:latin typeface="Arial"/>
              <a:cs typeface="Arial"/>
            </a:endParaRPr>
          </a:p>
        </p:txBody>
      </p:sp>
      <p:sp>
        <p:nvSpPr>
          <p:cNvPr id="4" name="object 4"/>
          <p:cNvSpPr txBox="1"/>
          <p:nvPr/>
        </p:nvSpPr>
        <p:spPr>
          <a:xfrm>
            <a:off x="371735" y="3223514"/>
            <a:ext cx="8087995" cy="285115"/>
          </a:xfrm>
          <a:prstGeom prst="rect">
            <a:avLst/>
          </a:prstGeom>
        </p:spPr>
        <p:txBody>
          <a:bodyPr vert="horz" wrap="square" lIns="0" tIns="0" rIns="0" bIns="0" rtlCol="0">
            <a:spAutoFit/>
          </a:bodyPr>
          <a:lstStyle/>
          <a:p>
            <a:pPr marL="12700">
              <a:lnSpc>
                <a:spcPct val="100000"/>
              </a:lnSpc>
            </a:pPr>
            <a:r>
              <a:rPr sz="1800" spc="-5" dirty="0">
                <a:latin typeface="Arial"/>
                <a:cs typeface="Arial"/>
              </a:rPr>
              <a:t>Cálculo de las fechas más tempranas para comenzar </a:t>
            </a:r>
            <a:r>
              <a:rPr sz="1800" dirty="0">
                <a:latin typeface="Arial"/>
                <a:cs typeface="Arial"/>
              </a:rPr>
              <a:t>y </a:t>
            </a:r>
            <a:r>
              <a:rPr sz="1800" spc="-5" dirty="0">
                <a:latin typeface="Arial"/>
                <a:cs typeface="Arial"/>
              </a:rPr>
              <a:t>terminar cada</a:t>
            </a:r>
            <a:r>
              <a:rPr sz="1800" spc="65" dirty="0">
                <a:latin typeface="Arial"/>
                <a:cs typeface="Arial"/>
              </a:rPr>
              <a:t> </a:t>
            </a:r>
            <a:r>
              <a:rPr sz="1800" spc="-10" dirty="0">
                <a:latin typeface="Arial"/>
                <a:cs typeface="Arial"/>
              </a:rPr>
              <a:t>actividad:</a:t>
            </a:r>
            <a:endParaRPr sz="1800">
              <a:latin typeface="Arial"/>
              <a:cs typeface="Arial"/>
            </a:endParaRPr>
          </a:p>
        </p:txBody>
      </p:sp>
      <p:sp>
        <p:nvSpPr>
          <p:cNvPr id="5" name="object 5"/>
          <p:cNvSpPr txBox="1"/>
          <p:nvPr/>
        </p:nvSpPr>
        <p:spPr>
          <a:xfrm>
            <a:off x="371735" y="4871720"/>
            <a:ext cx="5524500" cy="1432560"/>
          </a:xfrm>
          <a:prstGeom prst="rect">
            <a:avLst/>
          </a:prstGeom>
        </p:spPr>
        <p:txBody>
          <a:bodyPr vert="horz" wrap="square" lIns="0" tIns="0" rIns="0" bIns="0" rtlCol="0">
            <a:spAutoFit/>
          </a:bodyPr>
          <a:lstStyle/>
          <a:p>
            <a:pPr marL="12700" marR="5080">
              <a:lnSpc>
                <a:spcPct val="100000"/>
              </a:lnSpc>
            </a:pPr>
            <a:r>
              <a:rPr sz="1800" dirty="0">
                <a:latin typeface="Arial"/>
                <a:cs typeface="Arial"/>
              </a:rPr>
              <a:t>t </a:t>
            </a:r>
            <a:r>
              <a:rPr sz="1800" spc="-5" dirty="0">
                <a:latin typeface="Arial"/>
                <a:cs typeface="Arial"/>
              </a:rPr>
              <a:t>i: La fecha </a:t>
            </a:r>
            <a:r>
              <a:rPr sz="1800" dirty="0">
                <a:latin typeface="Arial"/>
                <a:cs typeface="Arial"/>
              </a:rPr>
              <a:t>más </a:t>
            </a:r>
            <a:r>
              <a:rPr sz="1800" spc="-5" dirty="0">
                <a:latin typeface="Arial"/>
                <a:cs typeface="Arial"/>
              </a:rPr>
              <a:t>temprana para comenzar la actividad  </a:t>
            </a:r>
            <a:r>
              <a:rPr sz="1800" dirty="0">
                <a:latin typeface="Arial"/>
                <a:cs typeface="Arial"/>
              </a:rPr>
              <a:t>t </a:t>
            </a:r>
            <a:r>
              <a:rPr sz="1800" spc="-5" dirty="0">
                <a:latin typeface="Arial"/>
                <a:cs typeface="Arial"/>
              </a:rPr>
              <a:t>j: La fecha </a:t>
            </a:r>
            <a:r>
              <a:rPr sz="1800" dirty="0">
                <a:latin typeface="Arial"/>
                <a:cs typeface="Arial"/>
              </a:rPr>
              <a:t>más </a:t>
            </a:r>
            <a:r>
              <a:rPr sz="1800" spc="-5" dirty="0">
                <a:latin typeface="Arial"/>
                <a:cs typeface="Arial"/>
              </a:rPr>
              <a:t>temprana para terminar la actividad  d </a:t>
            </a:r>
            <a:r>
              <a:rPr sz="1800" spc="-7" baseline="-23148" dirty="0">
                <a:latin typeface="Arial"/>
                <a:cs typeface="Arial"/>
              </a:rPr>
              <a:t>i j</a:t>
            </a:r>
            <a:r>
              <a:rPr sz="1800" spc="-5" dirty="0">
                <a:latin typeface="Arial"/>
                <a:cs typeface="Arial"/>
              </a:rPr>
              <a:t>: La duración de la actividad i</a:t>
            </a:r>
            <a:r>
              <a:rPr sz="1800" spc="-55" dirty="0">
                <a:latin typeface="Arial"/>
                <a:cs typeface="Arial"/>
              </a:rPr>
              <a:t> </a:t>
            </a:r>
            <a:r>
              <a:rPr sz="1800" spc="-5" dirty="0">
                <a:latin typeface="Arial"/>
                <a:cs typeface="Arial"/>
              </a:rPr>
              <a:t>j</a:t>
            </a:r>
            <a:endParaRPr sz="1800">
              <a:latin typeface="Arial"/>
              <a:cs typeface="Arial"/>
            </a:endParaRPr>
          </a:p>
          <a:p>
            <a:pPr>
              <a:lnSpc>
                <a:spcPct val="100000"/>
              </a:lnSpc>
              <a:spcBef>
                <a:spcPts val="35"/>
              </a:spcBef>
            </a:pPr>
            <a:endParaRPr sz="1850">
              <a:latin typeface="Times New Roman"/>
              <a:cs typeface="Times New Roman"/>
            </a:endParaRPr>
          </a:p>
          <a:p>
            <a:pPr marL="2755265">
              <a:lnSpc>
                <a:spcPct val="100000"/>
              </a:lnSpc>
            </a:pPr>
            <a:r>
              <a:rPr sz="1800" dirty="0">
                <a:latin typeface="Arial"/>
                <a:cs typeface="Arial"/>
              </a:rPr>
              <a:t>t </a:t>
            </a:r>
            <a:r>
              <a:rPr sz="1800" spc="-5" dirty="0">
                <a:latin typeface="Arial"/>
                <a:cs typeface="Arial"/>
              </a:rPr>
              <a:t>j </a:t>
            </a:r>
            <a:r>
              <a:rPr sz="1800" dirty="0">
                <a:latin typeface="Arial"/>
                <a:cs typeface="Arial"/>
              </a:rPr>
              <a:t>= t </a:t>
            </a:r>
            <a:r>
              <a:rPr sz="1800" spc="-5" dirty="0">
                <a:latin typeface="Arial"/>
                <a:cs typeface="Arial"/>
              </a:rPr>
              <a:t>i </a:t>
            </a:r>
            <a:r>
              <a:rPr sz="1800" dirty="0">
                <a:latin typeface="Arial"/>
                <a:cs typeface="Arial"/>
              </a:rPr>
              <a:t>+ </a:t>
            </a:r>
            <a:r>
              <a:rPr sz="1800" spc="-5" dirty="0">
                <a:latin typeface="Arial"/>
                <a:cs typeface="Arial"/>
              </a:rPr>
              <a:t>d </a:t>
            </a:r>
            <a:r>
              <a:rPr sz="1800" spc="-7" baseline="-23148" dirty="0">
                <a:latin typeface="Arial"/>
                <a:cs typeface="Arial"/>
              </a:rPr>
              <a:t>i</a:t>
            </a:r>
            <a:r>
              <a:rPr sz="1800" spc="-104" baseline="-23148" dirty="0">
                <a:latin typeface="Arial"/>
                <a:cs typeface="Arial"/>
              </a:rPr>
              <a:t> </a:t>
            </a:r>
            <a:r>
              <a:rPr sz="1800" spc="-7" baseline="-23148" dirty="0">
                <a:latin typeface="Arial"/>
                <a:cs typeface="Arial"/>
              </a:rPr>
              <a:t>j</a:t>
            </a:r>
            <a:endParaRPr sz="1800" baseline="-23148">
              <a:latin typeface="Arial"/>
              <a:cs typeface="Arial"/>
            </a:endParaRPr>
          </a:p>
        </p:txBody>
      </p:sp>
      <p:sp>
        <p:nvSpPr>
          <p:cNvPr id="6" name="object 6"/>
          <p:cNvSpPr/>
          <p:nvPr/>
        </p:nvSpPr>
        <p:spPr>
          <a:xfrm>
            <a:off x="2759595" y="2053844"/>
            <a:ext cx="4177029" cy="1008380"/>
          </a:xfrm>
          <a:custGeom>
            <a:avLst/>
            <a:gdLst/>
            <a:ahLst/>
            <a:cxnLst/>
            <a:rect l="l" t="t" r="r" b="b"/>
            <a:pathLst>
              <a:path w="4177029" h="1008380">
                <a:moveTo>
                  <a:pt x="0" y="0"/>
                </a:moveTo>
                <a:lnTo>
                  <a:pt x="0" y="1008126"/>
                </a:lnTo>
                <a:lnTo>
                  <a:pt x="4176522" y="1008126"/>
                </a:lnTo>
                <a:lnTo>
                  <a:pt x="4176522" y="0"/>
                </a:lnTo>
                <a:lnTo>
                  <a:pt x="0" y="0"/>
                </a:lnTo>
                <a:close/>
              </a:path>
            </a:pathLst>
          </a:custGeom>
          <a:solidFill>
            <a:srgbClr val="99FF99"/>
          </a:solidFill>
        </p:spPr>
        <p:txBody>
          <a:bodyPr wrap="square" lIns="0" tIns="0" rIns="0" bIns="0" rtlCol="0"/>
          <a:lstStyle/>
          <a:p>
            <a:endParaRPr/>
          </a:p>
        </p:txBody>
      </p:sp>
      <p:sp>
        <p:nvSpPr>
          <p:cNvPr id="7" name="object 7"/>
          <p:cNvSpPr/>
          <p:nvPr/>
        </p:nvSpPr>
        <p:spPr>
          <a:xfrm>
            <a:off x="3911739" y="2629916"/>
            <a:ext cx="2447925" cy="0"/>
          </a:xfrm>
          <a:custGeom>
            <a:avLst/>
            <a:gdLst/>
            <a:ahLst/>
            <a:cxnLst/>
            <a:rect l="l" t="t" r="r" b="b"/>
            <a:pathLst>
              <a:path w="2447925">
                <a:moveTo>
                  <a:pt x="0" y="0"/>
                </a:moveTo>
                <a:lnTo>
                  <a:pt x="2447531" y="0"/>
                </a:lnTo>
              </a:path>
            </a:pathLst>
          </a:custGeom>
          <a:ln w="9525">
            <a:solidFill>
              <a:srgbClr val="000000"/>
            </a:solidFill>
          </a:ln>
        </p:spPr>
        <p:txBody>
          <a:bodyPr wrap="square" lIns="0" tIns="0" rIns="0" bIns="0" rtlCol="0"/>
          <a:lstStyle/>
          <a:p>
            <a:endParaRPr/>
          </a:p>
        </p:txBody>
      </p:sp>
      <p:sp>
        <p:nvSpPr>
          <p:cNvPr id="8" name="object 8"/>
          <p:cNvSpPr txBox="1"/>
          <p:nvPr/>
        </p:nvSpPr>
        <p:spPr>
          <a:xfrm>
            <a:off x="2758833" y="2053844"/>
            <a:ext cx="4177665" cy="1008380"/>
          </a:xfrm>
          <a:prstGeom prst="rect">
            <a:avLst/>
          </a:prstGeom>
          <a:ln w="9525">
            <a:solidFill>
              <a:srgbClr val="000000"/>
            </a:solidFill>
          </a:ln>
        </p:spPr>
        <p:txBody>
          <a:bodyPr vert="horz" wrap="square" lIns="0" tIns="107950" rIns="0" bIns="0" rtlCol="0">
            <a:spAutoFit/>
          </a:bodyPr>
          <a:lstStyle/>
          <a:p>
            <a:pPr marL="1580515">
              <a:lnSpc>
                <a:spcPct val="100000"/>
              </a:lnSpc>
              <a:spcBef>
                <a:spcPts val="850"/>
              </a:spcBef>
            </a:pPr>
            <a:r>
              <a:rPr sz="1800" spc="-5" dirty="0">
                <a:latin typeface="Arial"/>
                <a:cs typeface="Arial"/>
              </a:rPr>
              <a:t>To </a:t>
            </a:r>
            <a:r>
              <a:rPr sz="1800" dirty="0">
                <a:latin typeface="Arial"/>
                <a:cs typeface="Arial"/>
              </a:rPr>
              <a:t>+ 4Tm +</a:t>
            </a:r>
            <a:r>
              <a:rPr sz="1800" spc="-100" dirty="0">
                <a:latin typeface="Arial"/>
                <a:cs typeface="Arial"/>
              </a:rPr>
              <a:t> </a:t>
            </a:r>
            <a:r>
              <a:rPr sz="1800" spc="-5" dirty="0">
                <a:latin typeface="Arial"/>
                <a:cs typeface="Arial"/>
              </a:rPr>
              <a:t>Tp</a:t>
            </a:r>
            <a:endParaRPr sz="1800">
              <a:latin typeface="Arial"/>
              <a:cs typeface="Arial"/>
            </a:endParaRPr>
          </a:p>
          <a:p>
            <a:pPr marL="520065">
              <a:lnSpc>
                <a:spcPct val="100000"/>
              </a:lnSpc>
              <a:spcBef>
                <a:spcPts val="100"/>
              </a:spcBef>
            </a:pPr>
            <a:r>
              <a:rPr sz="1800" spc="-5" dirty="0">
                <a:latin typeface="Arial"/>
                <a:cs typeface="Arial"/>
              </a:rPr>
              <a:t>Te</a:t>
            </a:r>
            <a:r>
              <a:rPr sz="1800" spc="-105" dirty="0">
                <a:latin typeface="Arial"/>
                <a:cs typeface="Arial"/>
              </a:rPr>
              <a:t> </a:t>
            </a:r>
            <a:r>
              <a:rPr sz="1800" dirty="0">
                <a:latin typeface="Arial"/>
                <a:cs typeface="Arial"/>
              </a:rPr>
              <a:t>=</a:t>
            </a:r>
            <a:endParaRPr sz="1800">
              <a:latin typeface="Arial"/>
              <a:cs typeface="Arial"/>
            </a:endParaRPr>
          </a:p>
          <a:p>
            <a:pPr marL="646430" algn="ctr">
              <a:lnSpc>
                <a:spcPct val="100000"/>
              </a:lnSpc>
              <a:spcBef>
                <a:spcPts val="100"/>
              </a:spcBef>
            </a:pPr>
            <a:r>
              <a:rPr sz="1800" spc="-5" dirty="0">
                <a:latin typeface="Arial"/>
                <a:cs typeface="Arial"/>
              </a:rPr>
              <a:t>6</a:t>
            </a:r>
            <a:endParaRPr sz="1800">
              <a:latin typeface="Arial"/>
              <a:cs typeface="Arial"/>
            </a:endParaRPr>
          </a:p>
        </p:txBody>
      </p:sp>
      <p:sp>
        <p:nvSpPr>
          <p:cNvPr id="9" name="object 9"/>
          <p:cNvSpPr/>
          <p:nvPr/>
        </p:nvSpPr>
        <p:spPr>
          <a:xfrm>
            <a:off x="2255913" y="3854450"/>
            <a:ext cx="791210" cy="791845"/>
          </a:xfrm>
          <a:custGeom>
            <a:avLst/>
            <a:gdLst/>
            <a:ahLst/>
            <a:cxnLst/>
            <a:rect l="l" t="t" r="r" b="b"/>
            <a:pathLst>
              <a:path w="791210" h="791845">
                <a:moveTo>
                  <a:pt x="395477" y="0"/>
                </a:moveTo>
                <a:lnTo>
                  <a:pt x="349305" y="2656"/>
                </a:lnTo>
                <a:lnTo>
                  <a:pt x="304711" y="10430"/>
                </a:lnTo>
                <a:lnTo>
                  <a:pt x="261989" y="23025"/>
                </a:lnTo>
                <a:lnTo>
                  <a:pt x="221435" y="40148"/>
                </a:lnTo>
                <a:lnTo>
                  <a:pt x="183344" y="61502"/>
                </a:lnTo>
                <a:lnTo>
                  <a:pt x="148010" y="86794"/>
                </a:lnTo>
                <a:lnTo>
                  <a:pt x="115728" y="115728"/>
                </a:lnTo>
                <a:lnTo>
                  <a:pt x="86794" y="148010"/>
                </a:lnTo>
                <a:lnTo>
                  <a:pt x="61502" y="183344"/>
                </a:lnTo>
                <a:lnTo>
                  <a:pt x="40148" y="221435"/>
                </a:lnTo>
                <a:lnTo>
                  <a:pt x="23025" y="261989"/>
                </a:lnTo>
                <a:lnTo>
                  <a:pt x="10430" y="304711"/>
                </a:lnTo>
                <a:lnTo>
                  <a:pt x="2656" y="349305"/>
                </a:lnTo>
                <a:lnTo>
                  <a:pt x="0" y="395477"/>
                </a:lnTo>
                <a:lnTo>
                  <a:pt x="2656" y="441802"/>
                </a:lnTo>
                <a:lnTo>
                  <a:pt x="10430" y="486527"/>
                </a:lnTo>
                <a:lnTo>
                  <a:pt x="23025" y="529358"/>
                </a:lnTo>
                <a:lnTo>
                  <a:pt x="40148" y="570004"/>
                </a:lnTo>
                <a:lnTo>
                  <a:pt x="61502" y="608171"/>
                </a:lnTo>
                <a:lnTo>
                  <a:pt x="86794" y="643565"/>
                </a:lnTo>
                <a:lnTo>
                  <a:pt x="115728" y="675893"/>
                </a:lnTo>
                <a:lnTo>
                  <a:pt x="148010" y="704863"/>
                </a:lnTo>
                <a:lnTo>
                  <a:pt x="183344" y="730180"/>
                </a:lnTo>
                <a:lnTo>
                  <a:pt x="221435" y="751551"/>
                </a:lnTo>
                <a:lnTo>
                  <a:pt x="261989" y="768684"/>
                </a:lnTo>
                <a:lnTo>
                  <a:pt x="304711" y="781285"/>
                </a:lnTo>
                <a:lnTo>
                  <a:pt x="349305" y="789060"/>
                </a:lnTo>
                <a:lnTo>
                  <a:pt x="395477" y="791717"/>
                </a:lnTo>
                <a:lnTo>
                  <a:pt x="441509" y="789060"/>
                </a:lnTo>
                <a:lnTo>
                  <a:pt x="486004" y="781285"/>
                </a:lnTo>
                <a:lnTo>
                  <a:pt x="528664" y="768684"/>
                </a:lnTo>
                <a:lnTo>
                  <a:pt x="569187" y="751551"/>
                </a:lnTo>
                <a:lnTo>
                  <a:pt x="607274" y="730180"/>
                </a:lnTo>
                <a:lnTo>
                  <a:pt x="642625" y="704863"/>
                </a:lnTo>
                <a:lnTo>
                  <a:pt x="674941" y="675894"/>
                </a:lnTo>
                <a:lnTo>
                  <a:pt x="703921" y="643565"/>
                </a:lnTo>
                <a:lnTo>
                  <a:pt x="729265" y="608171"/>
                </a:lnTo>
                <a:lnTo>
                  <a:pt x="750674" y="570004"/>
                </a:lnTo>
                <a:lnTo>
                  <a:pt x="767847" y="529358"/>
                </a:lnTo>
                <a:lnTo>
                  <a:pt x="780485" y="486527"/>
                </a:lnTo>
                <a:lnTo>
                  <a:pt x="788288" y="441802"/>
                </a:lnTo>
                <a:lnTo>
                  <a:pt x="790955" y="395477"/>
                </a:lnTo>
                <a:lnTo>
                  <a:pt x="788288" y="349305"/>
                </a:lnTo>
                <a:lnTo>
                  <a:pt x="780485" y="304711"/>
                </a:lnTo>
                <a:lnTo>
                  <a:pt x="767847" y="261989"/>
                </a:lnTo>
                <a:lnTo>
                  <a:pt x="750674" y="221435"/>
                </a:lnTo>
                <a:lnTo>
                  <a:pt x="729265" y="183344"/>
                </a:lnTo>
                <a:lnTo>
                  <a:pt x="703921" y="148010"/>
                </a:lnTo>
                <a:lnTo>
                  <a:pt x="674941" y="115728"/>
                </a:lnTo>
                <a:lnTo>
                  <a:pt x="642625" y="86794"/>
                </a:lnTo>
                <a:lnTo>
                  <a:pt x="607274" y="61502"/>
                </a:lnTo>
                <a:lnTo>
                  <a:pt x="569187" y="40148"/>
                </a:lnTo>
                <a:lnTo>
                  <a:pt x="528664" y="23025"/>
                </a:lnTo>
                <a:lnTo>
                  <a:pt x="486004" y="10430"/>
                </a:lnTo>
                <a:lnTo>
                  <a:pt x="441509" y="2656"/>
                </a:lnTo>
                <a:lnTo>
                  <a:pt x="395477" y="0"/>
                </a:lnTo>
                <a:close/>
              </a:path>
            </a:pathLst>
          </a:custGeom>
          <a:ln w="9525">
            <a:solidFill>
              <a:srgbClr val="000000"/>
            </a:solidFill>
          </a:ln>
        </p:spPr>
        <p:txBody>
          <a:bodyPr wrap="square" lIns="0" tIns="0" rIns="0" bIns="0" rtlCol="0"/>
          <a:lstStyle/>
          <a:p>
            <a:endParaRPr/>
          </a:p>
        </p:txBody>
      </p:sp>
      <p:sp>
        <p:nvSpPr>
          <p:cNvPr id="10" name="object 10"/>
          <p:cNvSpPr/>
          <p:nvPr/>
        </p:nvSpPr>
        <p:spPr>
          <a:xfrm>
            <a:off x="5135511" y="3854450"/>
            <a:ext cx="791210" cy="791845"/>
          </a:xfrm>
          <a:custGeom>
            <a:avLst/>
            <a:gdLst/>
            <a:ahLst/>
            <a:cxnLst/>
            <a:rect l="l" t="t" r="r" b="b"/>
            <a:pathLst>
              <a:path w="791210" h="791845">
                <a:moveTo>
                  <a:pt x="395465" y="0"/>
                </a:moveTo>
                <a:lnTo>
                  <a:pt x="349295" y="2656"/>
                </a:lnTo>
                <a:lnTo>
                  <a:pt x="304703" y="10430"/>
                </a:lnTo>
                <a:lnTo>
                  <a:pt x="261983" y="23025"/>
                </a:lnTo>
                <a:lnTo>
                  <a:pt x="221430" y="40148"/>
                </a:lnTo>
                <a:lnTo>
                  <a:pt x="183340" y="61502"/>
                </a:lnTo>
                <a:lnTo>
                  <a:pt x="148007" y="86794"/>
                </a:lnTo>
                <a:lnTo>
                  <a:pt x="115727" y="115728"/>
                </a:lnTo>
                <a:lnTo>
                  <a:pt x="86793" y="148010"/>
                </a:lnTo>
                <a:lnTo>
                  <a:pt x="61502" y="183344"/>
                </a:lnTo>
                <a:lnTo>
                  <a:pt x="40147" y="221435"/>
                </a:lnTo>
                <a:lnTo>
                  <a:pt x="23025" y="261989"/>
                </a:lnTo>
                <a:lnTo>
                  <a:pt x="10430" y="304711"/>
                </a:lnTo>
                <a:lnTo>
                  <a:pt x="2656" y="349305"/>
                </a:lnTo>
                <a:lnTo>
                  <a:pt x="0" y="395477"/>
                </a:lnTo>
                <a:lnTo>
                  <a:pt x="2656" y="441802"/>
                </a:lnTo>
                <a:lnTo>
                  <a:pt x="10430" y="486527"/>
                </a:lnTo>
                <a:lnTo>
                  <a:pt x="23025" y="529358"/>
                </a:lnTo>
                <a:lnTo>
                  <a:pt x="40147" y="570004"/>
                </a:lnTo>
                <a:lnTo>
                  <a:pt x="61502" y="608171"/>
                </a:lnTo>
                <a:lnTo>
                  <a:pt x="86793" y="643565"/>
                </a:lnTo>
                <a:lnTo>
                  <a:pt x="115727" y="675893"/>
                </a:lnTo>
                <a:lnTo>
                  <a:pt x="148007" y="704863"/>
                </a:lnTo>
                <a:lnTo>
                  <a:pt x="183340" y="730180"/>
                </a:lnTo>
                <a:lnTo>
                  <a:pt x="221430" y="751551"/>
                </a:lnTo>
                <a:lnTo>
                  <a:pt x="261983" y="768684"/>
                </a:lnTo>
                <a:lnTo>
                  <a:pt x="304703" y="781285"/>
                </a:lnTo>
                <a:lnTo>
                  <a:pt x="349295" y="789060"/>
                </a:lnTo>
                <a:lnTo>
                  <a:pt x="395465" y="791717"/>
                </a:lnTo>
                <a:lnTo>
                  <a:pt x="441499" y="789060"/>
                </a:lnTo>
                <a:lnTo>
                  <a:pt x="485996" y="781285"/>
                </a:lnTo>
                <a:lnTo>
                  <a:pt x="528657" y="768684"/>
                </a:lnTo>
                <a:lnTo>
                  <a:pt x="569182" y="751551"/>
                </a:lnTo>
                <a:lnTo>
                  <a:pt x="607271" y="730180"/>
                </a:lnTo>
                <a:lnTo>
                  <a:pt x="642623" y="704863"/>
                </a:lnTo>
                <a:lnTo>
                  <a:pt x="674939" y="675894"/>
                </a:lnTo>
                <a:lnTo>
                  <a:pt x="703920" y="643565"/>
                </a:lnTo>
                <a:lnTo>
                  <a:pt x="729265" y="608171"/>
                </a:lnTo>
                <a:lnTo>
                  <a:pt x="750674" y="570004"/>
                </a:lnTo>
                <a:lnTo>
                  <a:pt x="767847" y="529358"/>
                </a:lnTo>
                <a:lnTo>
                  <a:pt x="780485" y="486527"/>
                </a:lnTo>
                <a:lnTo>
                  <a:pt x="788288" y="441802"/>
                </a:lnTo>
                <a:lnTo>
                  <a:pt x="790955" y="395477"/>
                </a:lnTo>
                <a:lnTo>
                  <a:pt x="788288" y="349305"/>
                </a:lnTo>
                <a:lnTo>
                  <a:pt x="780485" y="304711"/>
                </a:lnTo>
                <a:lnTo>
                  <a:pt x="767847" y="261989"/>
                </a:lnTo>
                <a:lnTo>
                  <a:pt x="750674" y="221435"/>
                </a:lnTo>
                <a:lnTo>
                  <a:pt x="729265" y="183344"/>
                </a:lnTo>
                <a:lnTo>
                  <a:pt x="703920" y="148010"/>
                </a:lnTo>
                <a:lnTo>
                  <a:pt x="674939" y="115728"/>
                </a:lnTo>
                <a:lnTo>
                  <a:pt x="642623" y="86794"/>
                </a:lnTo>
                <a:lnTo>
                  <a:pt x="607271" y="61502"/>
                </a:lnTo>
                <a:lnTo>
                  <a:pt x="569182" y="40148"/>
                </a:lnTo>
                <a:lnTo>
                  <a:pt x="528657" y="23025"/>
                </a:lnTo>
                <a:lnTo>
                  <a:pt x="485996" y="10430"/>
                </a:lnTo>
                <a:lnTo>
                  <a:pt x="441499" y="2656"/>
                </a:lnTo>
                <a:lnTo>
                  <a:pt x="395465" y="0"/>
                </a:lnTo>
                <a:close/>
              </a:path>
            </a:pathLst>
          </a:custGeom>
          <a:ln w="9525">
            <a:solidFill>
              <a:srgbClr val="000000"/>
            </a:solidFill>
          </a:ln>
        </p:spPr>
        <p:txBody>
          <a:bodyPr wrap="square" lIns="0" tIns="0" rIns="0" bIns="0" rtlCol="0"/>
          <a:lstStyle/>
          <a:p>
            <a:endParaRPr/>
          </a:p>
        </p:txBody>
      </p:sp>
      <p:sp>
        <p:nvSpPr>
          <p:cNvPr id="11" name="object 11"/>
          <p:cNvSpPr/>
          <p:nvPr/>
        </p:nvSpPr>
        <p:spPr>
          <a:xfrm>
            <a:off x="2614815" y="3854450"/>
            <a:ext cx="0" cy="791845"/>
          </a:xfrm>
          <a:custGeom>
            <a:avLst/>
            <a:gdLst/>
            <a:ahLst/>
            <a:cxnLst/>
            <a:rect l="l" t="t" r="r" b="b"/>
            <a:pathLst>
              <a:path h="791845">
                <a:moveTo>
                  <a:pt x="0" y="0"/>
                </a:moveTo>
                <a:lnTo>
                  <a:pt x="0" y="791717"/>
                </a:lnTo>
              </a:path>
            </a:pathLst>
          </a:custGeom>
          <a:ln w="9525">
            <a:solidFill>
              <a:srgbClr val="000000"/>
            </a:solidFill>
          </a:ln>
        </p:spPr>
        <p:txBody>
          <a:bodyPr wrap="square" lIns="0" tIns="0" rIns="0" bIns="0" rtlCol="0"/>
          <a:lstStyle/>
          <a:p>
            <a:endParaRPr/>
          </a:p>
        </p:txBody>
      </p:sp>
      <p:sp>
        <p:nvSpPr>
          <p:cNvPr id="12" name="object 12"/>
          <p:cNvSpPr/>
          <p:nvPr/>
        </p:nvSpPr>
        <p:spPr>
          <a:xfrm>
            <a:off x="5495925" y="3854450"/>
            <a:ext cx="0" cy="790575"/>
          </a:xfrm>
          <a:custGeom>
            <a:avLst/>
            <a:gdLst/>
            <a:ahLst/>
            <a:cxnLst/>
            <a:rect l="l" t="t" r="r" b="b"/>
            <a:pathLst>
              <a:path h="790575">
                <a:moveTo>
                  <a:pt x="0" y="0"/>
                </a:moveTo>
                <a:lnTo>
                  <a:pt x="0" y="790194"/>
                </a:lnTo>
              </a:path>
            </a:pathLst>
          </a:custGeom>
          <a:ln w="9525">
            <a:solidFill>
              <a:srgbClr val="000000"/>
            </a:solidFill>
          </a:ln>
        </p:spPr>
        <p:txBody>
          <a:bodyPr wrap="square" lIns="0" tIns="0" rIns="0" bIns="0" rtlCol="0"/>
          <a:lstStyle/>
          <a:p>
            <a:endParaRPr/>
          </a:p>
        </p:txBody>
      </p:sp>
      <p:sp>
        <p:nvSpPr>
          <p:cNvPr id="13" name="object 13"/>
          <p:cNvSpPr/>
          <p:nvPr/>
        </p:nvSpPr>
        <p:spPr>
          <a:xfrm>
            <a:off x="2614815" y="4285741"/>
            <a:ext cx="2520950" cy="0"/>
          </a:xfrm>
          <a:custGeom>
            <a:avLst/>
            <a:gdLst/>
            <a:ahLst/>
            <a:cxnLst/>
            <a:rect l="l" t="t" r="r" b="b"/>
            <a:pathLst>
              <a:path w="2520950">
                <a:moveTo>
                  <a:pt x="0" y="0"/>
                </a:moveTo>
                <a:lnTo>
                  <a:pt x="2520695" y="0"/>
                </a:lnTo>
              </a:path>
            </a:pathLst>
          </a:custGeom>
          <a:ln w="9525">
            <a:solidFill>
              <a:srgbClr val="000000"/>
            </a:solidFill>
          </a:ln>
        </p:spPr>
        <p:txBody>
          <a:bodyPr wrap="square" lIns="0" tIns="0" rIns="0" bIns="0" rtlCol="0"/>
          <a:lstStyle/>
          <a:p>
            <a:endParaRPr/>
          </a:p>
        </p:txBody>
      </p:sp>
      <p:sp>
        <p:nvSpPr>
          <p:cNvPr id="14" name="object 14"/>
          <p:cNvSpPr/>
          <p:nvPr/>
        </p:nvSpPr>
        <p:spPr>
          <a:xfrm>
            <a:off x="5495925" y="4285741"/>
            <a:ext cx="432434" cy="0"/>
          </a:xfrm>
          <a:custGeom>
            <a:avLst/>
            <a:gdLst/>
            <a:ahLst/>
            <a:cxnLst/>
            <a:rect l="l" t="t" r="r" b="b"/>
            <a:pathLst>
              <a:path w="432435">
                <a:moveTo>
                  <a:pt x="0" y="0"/>
                </a:moveTo>
                <a:lnTo>
                  <a:pt x="432066" y="0"/>
                </a:lnTo>
              </a:path>
            </a:pathLst>
          </a:custGeom>
          <a:ln w="9525">
            <a:solidFill>
              <a:srgbClr val="000000"/>
            </a:solidFill>
          </a:ln>
        </p:spPr>
        <p:txBody>
          <a:bodyPr wrap="square" lIns="0" tIns="0" rIns="0" bIns="0" rtlCol="0"/>
          <a:lstStyle/>
          <a:p>
            <a:endParaRPr/>
          </a:p>
        </p:txBody>
      </p:sp>
      <p:sp>
        <p:nvSpPr>
          <p:cNvPr id="15" name="object 15"/>
          <p:cNvSpPr txBox="1"/>
          <p:nvPr/>
        </p:nvSpPr>
        <p:spPr>
          <a:xfrm>
            <a:off x="2432939" y="4109720"/>
            <a:ext cx="76200" cy="285115"/>
          </a:xfrm>
          <a:prstGeom prst="rect">
            <a:avLst/>
          </a:prstGeom>
        </p:spPr>
        <p:txBody>
          <a:bodyPr vert="horz" wrap="square" lIns="0" tIns="0" rIns="0" bIns="0" rtlCol="0">
            <a:spAutoFit/>
          </a:bodyPr>
          <a:lstStyle/>
          <a:p>
            <a:pPr marL="12700">
              <a:lnSpc>
                <a:spcPct val="100000"/>
              </a:lnSpc>
            </a:pPr>
            <a:r>
              <a:rPr sz="1800" spc="-5" dirty="0">
                <a:latin typeface="Arial"/>
                <a:cs typeface="Arial"/>
              </a:rPr>
              <a:t>i</a:t>
            </a:r>
            <a:endParaRPr sz="1800">
              <a:latin typeface="Arial"/>
              <a:cs typeface="Arial"/>
            </a:endParaRPr>
          </a:p>
        </p:txBody>
      </p:sp>
      <p:sp>
        <p:nvSpPr>
          <p:cNvPr id="16" name="object 16"/>
          <p:cNvSpPr txBox="1"/>
          <p:nvPr/>
        </p:nvSpPr>
        <p:spPr>
          <a:xfrm>
            <a:off x="5312498" y="4109720"/>
            <a:ext cx="76200" cy="285115"/>
          </a:xfrm>
          <a:prstGeom prst="rect">
            <a:avLst/>
          </a:prstGeom>
        </p:spPr>
        <p:txBody>
          <a:bodyPr vert="horz" wrap="square" lIns="0" tIns="0" rIns="0" bIns="0" rtlCol="0">
            <a:spAutoFit/>
          </a:bodyPr>
          <a:lstStyle/>
          <a:p>
            <a:pPr marL="12700">
              <a:lnSpc>
                <a:spcPct val="100000"/>
              </a:lnSpc>
            </a:pPr>
            <a:r>
              <a:rPr sz="1800" spc="-5" dirty="0">
                <a:latin typeface="Arial"/>
                <a:cs typeface="Arial"/>
              </a:rPr>
              <a:t>j</a:t>
            </a:r>
            <a:endParaRPr sz="1800">
              <a:latin typeface="Arial"/>
              <a:cs typeface="Arial"/>
            </a:endParaRPr>
          </a:p>
        </p:txBody>
      </p:sp>
      <p:sp>
        <p:nvSpPr>
          <p:cNvPr id="17" name="object 17"/>
          <p:cNvSpPr txBox="1"/>
          <p:nvPr/>
        </p:nvSpPr>
        <p:spPr>
          <a:xfrm>
            <a:off x="2730119" y="3966387"/>
            <a:ext cx="203200" cy="285115"/>
          </a:xfrm>
          <a:prstGeom prst="rect">
            <a:avLst/>
          </a:prstGeom>
        </p:spPr>
        <p:txBody>
          <a:bodyPr vert="horz" wrap="square" lIns="0" tIns="0" rIns="0" bIns="0" rtlCol="0">
            <a:spAutoFit/>
          </a:bodyPr>
          <a:lstStyle/>
          <a:p>
            <a:pPr marL="12700">
              <a:lnSpc>
                <a:spcPct val="100000"/>
              </a:lnSpc>
            </a:pPr>
            <a:r>
              <a:rPr sz="1800" dirty="0">
                <a:latin typeface="Arial"/>
                <a:cs typeface="Arial"/>
              </a:rPr>
              <a:t>t</a:t>
            </a:r>
            <a:r>
              <a:rPr sz="1800" spc="-105" dirty="0">
                <a:latin typeface="Arial"/>
                <a:cs typeface="Arial"/>
              </a:rPr>
              <a:t> </a:t>
            </a:r>
            <a:r>
              <a:rPr sz="1800" spc="-5" dirty="0">
                <a:latin typeface="Arial"/>
                <a:cs typeface="Arial"/>
              </a:rPr>
              <a:t>i</a:t>
            </a:r>
            <a:endParaRPr sz="1800">
              <a:latin typeface="Arial"/>
              <a:cs typeface="Arial"/>
            </a:endParaRPr>
          </a:p>
        </p:txBody>
      </p:sp>
      <p:sp>
        <p:nvSpPr>
          <p:cNvPr id="18" name="object 18"/>
          <p:cNvSpPr txBox="1"/>
          <p:nvPr/>
        </p:nvSpPr>
        <p:spPr>
          <a:xfrm>
            <a:off x="5573179" y="3966451"/>
            <a:ext cx="203200" cy="285115"/>
          </a:xfrm>
          <a:prstGeom prst="rect">
            <a:avLst/>
          </a:prstGeom>
        </p:spPr>
        <p:txBody>
          <a:bodyPr vert="horz" wrap="square" lIns="0" tIns="0" rIns="0" bIns="0" rtlCol="0">
            <a:spAutoFit/>
          </a:bodyPr>
          <a:lstStyle/>
          <a:p>
            <a:pPr marL="12700">
              <a:lnSpc>
                <a:spcPct val="100000"/>
              </a:lnSpc>
            </a:pPr>
            <a:r>
              <a:rPr sz="1800" dirty="0">
                <a:latin typeface="Arial"/>
                <a:cs typeface="Arial"/>
              </a:rPr>
              <a:t>t</a:t>
            </a:r>
            <a:r>
              <a:rPr sz="1800" spc="-105" dirty="0">
                <a:latin typeface="Arial"/>
                <a:cs typeface="Arial"/>
              </a:rPr>
              <a:t> </a:t>
            </a:r>
            <a:r>
              <a:rPr sz="1800" spc="-5" dirty="0">
                <a:latin typeface="Arial"/>
                <a:cs typeface="Arial"/>
              </a:rPr>
              <a:t>j</a:t>
            </a:r>
            <a:endParaRPr sz="1800">
              <a:latin typeface="Arial"/>
              <a:cs typeface="Arial"/>
            </a:endParaRPr>
          </a:p>
        </p:txBody>
      </p:sp>
      <p:sp>
        <p:nvSpPr>
          <p:cNvPr id="19" name="object 19"/>
          <p:cNvSpPr txBox="1"/>
          <p:nvPr/>
        </p:nvSpPr>
        <p:spPr>
          <a:xfrm>
            <a:off x="4000385" y="3957320"/>
            <a:ext cx="326390" cy="270510"/>
          </a:xfrm>
          <a:prstGeom prst="rect">
            <a:avLst/>
          </a:prstGeom>
        </p:spPr>
        <p:txBody>
          <a:bodyPr vert="horz" wrap="square" lIns="0" tIns="0" rIns="0" bIns="0" rtlCol="0">
            <a:spAutoFit/>
          </a:bodyPr>
          <a:lstStyle/>
          <a:p>
            <a:pPr marL="12700">
              <a:lnSpc>
                <a:spcPts val="2130"/>
              </a:lnSpc>
            </a:pPr>
            <a:r>
              <a:rPr sz="2700" spc="-7" baseline="15432" dirty="0">
                <a:latin typeface="Arial"/>
                <a:cs typeface="Arial"/>
              </a:rPr>
              <a:t>d </a:t>
            </a:r>
            <a:r>
              <a:rPr sz="1200" spc="-5" dirty="0">
                <a:latin typeface="Arial"/>
                <a:cs typeface="Arial"/>
              </a:rPr>
              <a:t>i</a:t>
            </a:r>
            <a:r>
              <a:rPr sz="1200" spc="-90" dirty="0">
                <a:latin typeface="Arial"/>
                <a:cs typeface="Arial"/>
              </a:rPr>
              <a:t> </a:t>
            </a:r>
            <a:r>
              <a:rPr sz="1200" spc="-5" dirty="0">
                <a:latin typeface="Arial"/>
                <a:cs typeface="Arial"/>
              </a:rPr>
              <a:t>j</a:t>
            </a:r>
            <a:endParaRPr sz="1200">
              <a:latin typeface="Arial"/>
              <a:cs typeface="Aria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1467" rIns="0" bIns="0" rtlCol="0">
            <a:spAutoFit/>
          </a:bodyPr>
          <a:lstStyle/>
          <a:p>
            <a:pPr marL="1409700" marR="5080" indent="-728980">
              <a:lnSpc>
                <a:spcPct val="100000"/>
              </a:lnSpc>
            </a:pPr>
            <a:r>
              <a:rPr spc="-5" dirty="0"/>
              <a:t>Herramientas </a:t>
            </a:r>
            <a:r>
              <a:rPr dirty="0"/>
              <a:t>de</a:t>
            </a:r>
            <a:r>
              <a:rPr spc="-50" dirty="0"/>
              <a:t> </a:t>
            </a:r>
            <a:r>
              <a:rPr dirty="0"/>
              <a:t>Planificación  </a:t>
            </a:r>
            <a:r>
              <a:rPr spc="-5" dirty="0"/>
              <a:t>Gráficas</a:t>
            </a:r>
            <a:r>
              <a:rPr spc="-70" dirty="0"/>
              <a:t> </a:t>
            </a:r>
            <a:r>
              <a:rPr dirty="0"/>
              <a:t>PERT-CPM</a:t>
            </a:r>
          </a:p>
        </p:txBody>
      </p:sp>
      <p:sp>
        <p:nvSpPr>
          <p:cNvPr id="3" name="object 3"/>
          <p:cNvSpPr/>
          <p:nvPr/>
        </p:nvSpPr>
        <p:spPr>
          <a:xfrm>
            <a:off x="2255913" y="2126995"/>
            <a:ext cx="791210" cy="792480"/>
          </a:xfrm>
          <a:custGeom>
            <a:avLst/>
            <a:gdLst/>
            <a:ahLst/>
            <a:cxnLst/>
            <a:rect l="l" t="t" r="r" b="b"/>
            <a:pathLst>
              <a:path w="791210" h="792480">
                <a:moveTo>
                  <a:pt x="395478" y="0"/>
                </a:moveTo>
                <a:lnTo>
                  <a:pt x="349305" y="2667"/>
                </a:lnTo>
                <a:lnTo>
                  <a:pt x="304711" y="10472"/>
                </a:lnTo>
                <a:lnTo>
                  <a:pt x="261989" y="23115"/>
                </a:lnTo>
                <a:lnTo>
                  <a:pt x="221435" y="40299"/>
                </a:lnTo>
                <a:lnTo>
                  <a:pt x="183344" y="61725"/>
                </a:lnTo>
                <a:lnTo>
                  <a:pt x="148010" y="87094"/>
                </a:lnTo>
                <a:lnTo>
                  <a:pt x="115728" y="116109"/>
                </a:lnTo>
                <a:lnTo>
                  <a:pt x="86794" y="148472"/>
                </a:lnTo>
                <a:lnTo>
                  <a:pt x="61502" y="183883"/>
                </a:lnTo>
                <a:lnTo>
                  <a:pt x="40148" y="222046"/>
                </a:lnTo>
                <a:lnTo>
                  <a:pt x="23025" y="262661"/>
                </a:lnTo>
                <a:lnTo>
                  <a:pt x="10430" y="305430"/>
                </a:lnTo>
                <a:lnTo>
                  <a:pt x="2656" y="350056"/>
                </a:lnTo>
                <a:lnTo>
                  <a:pt x="0" y="396240"/>
                </a:lnTo>
                <a:lnTo>
                  <a:pt x="2656" y="442423"/>
                </a:lnTo>
                <a:lnTo>
                  <a:pt x="10430" y="487049"/>
                </a:lnTo>
                <a:lnTo>
                  <a:pt x="23025" y="529818"/>
                </a:lnTo>
                <a:lnTo>
                  <a:pt x="40148" y="570433"/>
                </a:lnTo>
                <a:lnTo>
                  <a:pt x="61502" y="608596"/>
                </a:lnTo>
                <a:lnTo>
                  <a:pt x="86794" y="644007"/>
                </a:lnTo>
                <a:lnTo>
                  <a:pt x="115728" y="676370"/>
                </a:lnTo>
                <a:lnTo>
                  <a:pt x="148010" y="705385"/>
                </a:lnTo>
                <a:lnTo>
                  <a:pt x="183344" y="730754"/>
                </a:lnTo>
                <a:lnTo>
                  <a:pt x="221435" y="752180"/>
                </a:lnTo>
                <a:lnTo>
                  <a:pt x="261989" y="769364"/>
                </a:lnTo>
                <a:lnTo>
                  <a:pt x="304711" y="782007"/>
                </a:lnTo>
                <a:lnTo>
                  <a:pt x="349305" y="789812"/>
                </a:lnTo>
                <a:lnTo>
                  <a:pt x="395478" y="792480"/>
                </a:lnTo>
                <a:lnTo>
                  <a:pt x="441509" y="789812"/>
                </a:lnTo>
                <a:lnTo>
                  <a:pt x="486004" y="782007"/>
                </a:lnTo>
                <a:lnTo>
                  <a:pt x="528664" y="769364"/>
                </a:lnTo>
                <a:lnTo>
                  <a:pt x="569187" y="752180"/>
                </a:lnTo>
                <a:lnTo>
                  <a:pt x="607274" y="730754"/>
                </a:lnTo>
                <a:lnTo>
                  <a:pt x="642625" y="705385"/>
                </a:lnTo>
                <a:lnTo>
                  <a:pt x="674941" y="676370"/>
                </a:lnTo>
                <a:lnTo>
                  <a:pt x="703921" y="644007"/>
                </a:lnTo>
                <a:lnTo>
                  <a:pt x="729265" y="608596"/>
                </a:lnTo>
                <a:lnTo>
                  <a:pt x="750674" y="570433"/>
                </a:lnTo>
                <a:lnTo>
                  <a:pt x="767847" y="529818"/>
                </a:lnTo>
                <a:lnTo>
                  <a:pt x="780485" y="487049"/>
                </a:lnTo>
                <a:lnTo>
                  <a:pt x="788288" y="442423"/>
                </a:lnTo>
                <a:lnTo>
                  <a:pt x="790956" y="396240"/>
                </a:lnTo>
                <a:lnTo>
                  <a:pt x="788288" y="350056"/>
                </a:lnTo>
                <a:lnTo>
                  <a:pt x="780485" y="305430"/>
                </a:lnTo>
                <a:lnTo>
                  <a:pt x="767847" y="262661"/>
                </a:lnTo>
                <a:lnTo>
                  <a:pt x="750674" y="222046"/>
                </a:lnTo>
                <a:lnTo>
                  <a:pt x="729265" y="183883"/>
                </a:lnTo>
                <a:lnTo>
                  <a:pt x="703921" y="148472"/>
                </a:lnTo>
                <a:lnTo>
                  <a:pt x="674941" y="116109"/>
                </a:lnTo>
                <a:lnTo>
                  <a:pt x="642625" y="87094"/>
                </a:lnTo>
                <a:lnTo>
                  <a:pt x="607274" y="61725"/>
                </a:lnTo>
                <a:lnTo>
                  <a:pt x="569187" y="40299"/>
                </a:lnTo>
                <a:lnTo>
                  <a:pt x="528664" y="23115"/>
                </a:lnTo>
                <a:lnTo>
                  <a:pt x="486004" y="10472"/>
                </a:lnTo>
                <a:lnTo>
                  <a:pt x="441509" y="2667"/>
                </a:lnTo>
                <a:lnTo>
                  <a:pt x="395478" y="0"/>
                </a:lnTo>
                <a:close/>
              </a:path>
            </a:pathLst>
          </a:custGeom>
          <a:ln w="9525">
            <a:solidFill>
              <a:srgbClr val="000000"/>
            </a:solidFill>
          </a:ln>
        </p:spPr>
        <p:txBody>
          <a:bodyPr wrap="square" lIns="0" tIns="0" rIns="0" bIns="0" rtlCol="0"/>
          <a:lstStyle/>
          <a:p>
            <a:endParaRPr/>
          </a:p>
        </p:txBody>
      </p:sp>
      <p:sp>
        <p:nvSpPr>
          <p:cNvPr id="4" name="object 4"/>
          <p:cNvSpPr/>
          <p:nvPr/>
        </p:nvSpPr>
        <p:spPr>
          <a:xfrm>
            <a:off x="5135511" y="2126995"/>
            <a:ext cx="792480" cy="792480"/>
          </a:xfrm>
          <a:custGeom>
            <a:avLst/>
            <a:gdLst/>
            <a:ahLst/>
            <a:cxnLst/>
            <a:rect l="l" t="t" r="r" b="b"/>
            <a:pathLst>
              <a:path w="792479" h="792480">
                <a:moveTo>
                  <a:pt x="396227" y="0"/>
                </a:moveTo>
                <a:lnTo>
                  <a:pt x="350046" y="2667"/>
                </a:lnTo>
                <a:lnTo>
                  <a:pt x="305422" y="10472"/>
                </a:lnTo>
                <a:lnTo>
                  <a:pt x="262655" y="23115"/>
                </a:lnTo>
                <a:lnTo>
                  <a:pt x="222041" y="40299"/>
                </a:lnTo>
                <a:lnTo>
                  <a:pt x="183880" y="61725"/>
                </a:lnTo>
                <a:lnTo>
                  <a:pt x="148469" y="87094"/>
                </a:lnTo>
                <a:lnTo>
                  <a:pt x="116108" y="116109"/>
                </a:lnTo>
                <a:lnTo>
                  <a:pt x="87093" y="148472"/>
                </a:lnTo>
                <a:lnTo>
                  <a:pt x="61724" y="183883"/>
                </a:lnTo>
                <a:lnTo>
                  <a:pt x="40299" y="222046"/>
                </a:lnTo>
                <a:lnTo>
                  <a:pt x="23115" y="262661"/>
                </a:lnTo>
                <a:lnTo>
                  <a:pt x="10472" y="305430"/>
                </a:lnTo>
                <a:lnTo>
                  <a:pt x="2667" y="350056"/>
                </a:lnTo>
                <a:lnTo>
                  <a:pt x="0" y="396240"/>
                </a:lnTo>
                <a:lnTo>
                  <a:pt x="2667" y="442423"/>
                </a:lnTo>
                <a:lnTo>
                  <a:pt x="10472" y="487049"/>
                </a:lnTo>
                <a:lnTo>
                  <a:pt x="23115" y="529818"/>
                </a:lnTo>
                <a:lnTo>
                  <a:pt x="40299" y="570433"/>
                </a:lnTo>
                <a:lnTo>
                  <a:pt x="61724" y="608596"/>
                </a:lnTo>
                <a:lnTo>
                  <a:pt x="87093" y="644007"/>
                </a:lnTo>
                <a:lnTo>
                  <a:pt x="116108" y="676370"/>
                </a:lnTo>
                <a:lnTo>
                  <a:pt x="148469" y="705385"/>
                </a:lnTo>
                <a:lnTo>
                  <a:pt x="183880" y="730754"/>
                </a:lnTo>
                <a:lnTo>
                  <a:pt x="222041" y="752180"/>
                </a:lnTo>
                <a:lnTo>
                  <a:pt x="262655" y="769364"/>
                </a:lnTo>
                <a:lnTo>
                  <a:pt x="305422" y="782007"/>
                </a:lnTo>
                <a:lnTo>
                  <a:pt x="350046" y="789812"/>
                </a:lnTo>
                <a:lnTo>
                  <a:pt x="396227" y="792479"/>
                </a:lnTo>
                <a:lnTo>
                  <a:pt x="442413" y="789812"/>
                </a:lnTo>
                <a:lnTo>
                  <a:pt x="487041" y="782007"/>
                </a:lnTo>
                <a:lnTo>
                  <a:pt x="529812" y="769364"/>
                </a:lnTo>
                <a:lnTo>
                  <a:pt x="570429" y="752180"/>
                </a:lnTo>
                <a:lnTo>
                  <a:pt x="608592" y="730754"/>
                </a:lnTo>
                <a:lnTo>
                  <a:pt x="644005" y="705385"/>
                </a:lnTo>
                <a:lnTo>
                  <a:pt x="676368" y="676370"/>
                </a:lnTo>
                <a:lnTo>
                  <a:pt x="705384" y="644007"/>
                </a:lnTo>
                <a:lnTo>
                  <a:pt x="730754" y="608596"/>
                </a:lnTo>
                <a:lnTo>
                  <a:pt x="752180" y="570433"/>
                </a:lnTo>
                <a:lnTo>
                  <a:pt x="769364" y="529818"/>
                </a:lnTo>
                <a:lnTo>
                  <a:pt x="782007" y="487049"/>
                </a:lnTo>
                <a:lnTo>
                  <a:pt x="789812" y="442423"/>
                </a:lnTo>
                <a:lnTo>
                  <a:pt x="792479" y="396240"/>
                </a:lnTo>
                <a:lnTo>
                  <a:pt x="789812" y="350056"/>
                </a:lnTo>
                <a:lnTo>
                  <a:pt x="782007" y="305430"/>
                </a:lnTo>
                <a:lnTo>
                  <a:pt x="769364" y="262661"/>
                </a:lnTo>
                <a:lnTo>
                  <a:pt x="752180" y="222046"/>
                </a:lnTo>
                <a:lnTo>
                  <a:pt x="730754" y="183883"/>
                </a:lnTo>
                <a:lnTo>
                  <a:pt x="705384" y="148472"/>
                </a:lnTo>
                <a:lnTo>
                  <a:pt x="676368" y="116109"/>
                </a:lnTo>
                <a:lnTo>
                  <a:pt x="644005" y="87094"/>
                </a:lnTo>
                <a:lnTo>
                  <a:pt x="608592" y="61725"/>
                </a:lnTo>
                <a:lnTo>
                  <a:pt x="570429" y="40299"/>
                </a:lnTo>
                <a:lnTo>
                  <a:pt x="529812" y="23115"/>
                </a:lnTo>
                <a:lnTo>
                  <a:pt x="487041" y="10472"/>
                </a:lnTo>
                <a:lnTo>
                  <a:pt x="442413" y="2667"/>
                </a:lnTo>
                <a:lnTo>
                  <a:pt x="396227" y="0"/>
                </a:lnTo>
                <a:close/>
              </a:path>
            </a:pathLst>
          </a:custGeom>
          <a:ln w="9525">
            <a:solidFill>
              <a:srgbClr val="000000"/>
            </a:solidFill>
          </a:ln>
        </p:spPr>
        <p:txBody>
          <a:bodyPr wrap="square" lIns="0" tIns="0" rIns="0" bIns="0" rtlCol="0"/>
          <a:lstStyle/>
          <a:p>
            <a:endParaRPr/>
          </a:p>
        </p:txBody>
      </p:sp>
      <p:sp>
        <p:nvSpPr>
          <p:cNvPr id="5" name="object 5"/>
          <p:cNvSpPr/>
          <p:nvPr/>
        </p:nvSpPr>
        <p:spPr>
          <a:xfrm>
            <a:off x="2614815" y="2126995"/>
            <a:ext cx="0" cy="792480"/>
          </a:xfrm>
          <a:custGeom>
            <a:avLst/>
            <a:gdLst/>
            <a:ahLst/>
            <a:cxnLst/>
            <a:rect l="l" t="t" r="r" b="b"/>
            <a:pathLst>
              <a:path h="792480">
                <a:moveTo>
                  <a:pt x="0" y="0"/>
                </a:moveTo>
                <a:lnTo>
                  <a:pt x="0" y="792480"/>
                </a:lnTo>
              </a:path>
            </a:pathLst>
          </a:custGeom>
          <a:ln w="9525">
            <a:solidFill>
              <a:srgbClr val="000000"/>
            </a:solidFill>
          </a:ln>
        </p:spPr>
        <p:txBody>
          <a:bodyPr wrap="square" lIns="0" tIns="0" rIns="0" bIns="0" rtlCol="0"/>
          <a:lstStyle/>
          <a:p>
            <a:endParaRPr/>
          </a:p>
        </p:txBody>
      </p:sp>
      <p:sp>
        <p:nvSpPr>
          <p:cNvPr id="6" name="object 6"/>
          <p:cNvSpPr/>
          <p:nvPr/>
        </p:nvSpPr>
        <p:spPr>
          <a:xfrm>
            <a:off x="5495925" y="2126995"/>
            <a:ext cx="0" cy="790575"/>
          </a:xfrm>
          <a:custGeom>
            <a:avLst/>
            <a:gdLst/>
            <a:ahLst/>
            <a:cxnLst/>
            <a:rect l="l" t="t" r="r" b="b"/>
            <a:pathLst>
              <a:path h="790575">
                <a:moveTo>
                  <a:pt x="0" y="0"/>
                </a:moveTo>
                <a:lnTo>
                  <a:pt x="0" y="790193"/>
                </a:lnTo>
              </a:path>
            </a:pathLst>
          </a:custGeom>
          <a:ln w="9525">
            <a:solidFill>
              <a:srgbClr val="000000"/>
            </a:solidFill>
          </a:ln>
        </p:spPr>
        <p:txBody>
          <a:bodyPr wrap="square" lIns="0" tIns="0" rIns="0" bIns="0" rtlCol="0"/>
          <a:lstStyle/>
          <a:p>
            <a:endParaRPr/>
          </a:p>
        </p:txBody>
      </p:sp>
      <p:sp>
        <p:nvSpPr>
          <p:cNvPr id="7" name="object 7"/>
          <p:cNvSpPr/>
          <p:nvPr/>
        </p:nvSpPr>
        <p:spPr>
          <a:xfrm>
            <a:off x="2614815" y="2559050"/>
            <a:ext cx="2520950" cy="0"/>
          </a:xfrm>
          <a:custGeom>
            <a:avLst/>
            <a:gdLst/>
            <a:ahLst/>
            <a:cxnLst/>
            <a:rect l="l" t="t" r="r" b="b"/>
            <a:pathLst>
              <a:path w="2520950">
                <a:moveTo>
                  <a:pt x="0" y="0"/>
                </a:moveTo>
                <a:lnTo>
                  <a:pt x="2520695" y="0"/>
                </a:lnTo>
              </a:path>
            </a:pathLst>
          </a:custGeom>
          <a:ln w="9525">
            <a:solidFill>
              <a:srgbClr val="000000"/>
            </a:solidFill>
          </a:ln>
        </p:spPr>
        <p:txBody>
          <a:bodyPr wrap="square" lIns="0" tIns="0" rIns="0" bIns="0" rtlCol="0"/>
          <a:lstStyle/>
          <a:p>
            <a:endParaRPr/>
          </a:p>
        </p:txBody>
      </p:sp>
      <p:sp>
        <p:nvSpPr>
          <p:cNvPr id="8" name="object 8"/>
          <p:cNvSpPr/>
          <p:nvPr/>
        </p:nvSpPr>
        <p:spPr>
          <a:xfrm>
            <a:off x="5495925" y="2559050"/>
            <a:ext cx="432434" cy="0"/>
          </a:xfrm>
          <a:custGeom>
            <a:avLst/>
            <a:gdLst/>
            <a:ahLst/>
            <a:cxnLst/>
            <a:rect l="l" t="t" r="r" b="b"/>
            <a:pathLst>
              <a:path w="432435">
                <a:moveTo>
                  <a:pt x="0" y="0"/>
                </a:moveTo>
                <a:lnTo>
                  <a:pt x="432066" y="0"/>
                </a:lnTo>
              </a:path>
            </a:pathLst>
          </a:custGeom>
          <a:ln w="9525">
            <a:solidFill>
              <a:srgbClr val="000000"/>
            </a:solidFill>
          </a:ln>
        </p:spPr>
        <p:txBody>
          <a:bodyPr wrap="square" lIns="0" tIns="0" rIns="0" bIns="0" rtlCol="0"/>
          <a:lstStyle/>
          <a:p>
            <a:endParaRPr/>
          </a:p>
        </p:txBody>
      </p:sp>
      <p:sp>
        <p:nvSpPr>
          <p:cNvPr id="9" name="object 9"/>
          <p:cNvSpPr txBox="1"/>
          <p:nvPr/>
        </p:nvSpPr>
        <p:spPr>
          <a:xfrm>
            <a:off x="2432939" y="2382265"/>
            <a:ext cx="76200" cy="285115"/>
          </a:xfrm>
          <a:prstGeom prst="rect">
            <a:avLst/>
          </a:prstGeom>
        </p:spPr>
        <p:txBody>
          <a:bodyPr vert="horz" wrap="square" lIns="0" tIns="0" rIns="0" bIns="0" rtlCol="0">
            <a:spAutoFit/>
          </a:bodyPr>
          <a:lstStyle/>
          <a:p>
            <a:pPr marL="12700">
              <a:lnSpc>
                <a:spcPct val="100000"/>
              </a:lnSpc>
            </a:pPr>
            <a:r>
              <a:rPr sz="1800" spc="-5" dirty="0">
                <a:latin typeface="Arial"/>
                <a:cs typeface="Arial"/>
              </a:rPr>
              <a:t>i</a:t>
            </a:r>
            <a:endParaRPr sz="1800">
              <a:latin typeface="Arial"/>
              <a:cs typeface="Arial"/>
            </a:endParaRPr>
          </a:p>
        </p:txBody>
      </p:sp>
      <p:sp>
        <p:nvSpPr>
          <p:cNvPr id="10" name="object 10"/>
          <p:cNvSpPr txBox="1"/>
          <p:nvPr/>
        </p:nvSpPr>
        <p:spPr>
          <a:xfrm>
            <a:off x="5312498" y="2382265"/>
            <a:ext cx="76200" cy="285115"/>
          </a:xfrm>
          <a:prstGeom prst="rect">
            <a:avLst/>
          </a:prstGeom>
        </p:spPr>
        <p:txBody>
          <a:bodyPr vert="horz" wrap="square" lIns="0" tIns="0" rIns="0" bIns="0" rtlCol="0">
            <a:spAutoFit/>
          </a:bodyPr>
          <a:lstStyle/>
          <a:p>
            <a:pPr marL="12700">
              <a:lnSpc>
                <a:spcPct val="100000"/>
              </a:lnSpc>
            </a:pPr>
            <a:r>
              <a:rPr sz="1800" spc="-5" dirty="0">
                <a:latin typeface="Arial"/>
                <a:cs typeface="Arial"/>
              </a:rPr>
              <a:t>j</a:t>
            </a:r>
            <a:endParaRPr sz="1800">
              <a:latin typeface="Arial"/>
              <a:cs typeface="Arial"/>
            </a:endParaRPr>
          </a:p>
        </p:txBody>
      </p:sp>
      <p:sp>
        <p:nvSpPr>
          <p:cNvPr id="11" name="object 11"/>
          <p:cNvSpPr txBox="1"/>
          <p:nvPr/>
        </p:nvSpPr>
        <p:spPr>
          <a:xfrm>
            <a:off x="371735" y="2598750"/>
            <a:ext cx="6337300" cy="2057400"/>
          </a:xfrm>
          <a:prstGeom prst="rect">
            <a:avLst/>
          </a:prstGeom>
        </p:spPr>
        <p:txBody>
          <a:bodyPr vert="horz" wrap="square" lIns="0" tIns="0" rIns="0" bIns="0" rtlCol="0">
            <a:spAutoFit/>
          </a:bodyPr>
          <a:lstStyle/>
          <a:p>
            <a:pPr marL="2286000">
              <a:lnSpc>
                <a:spcPct val="100000"/>
              </a:lnSpc>
              <a:tabLst>
                <a:tab pos="5168900" algn="l"/>
              </a:tabLst>
            </a:pPr>
            <a:r>
              <a:rPr sz="1800" dirty="0">
                <a:latin typeface="Arial"/>
                <a:cs typeface="Arial"/>
              </a:rPr>
              <a:t>t</a:t>
            </a:r>
            <a:r>
              <a:rPr sz="1800" spc="-5" dirty="0">
                <a:latin typeface="Arial"/>
                <a:cs typeface="Arial"/>
              </a:rPr>
              <a:t> i*	</a:t>
            </a:r>
            <a:r>
              <a:rPr sz="1800" dirty="0">
                <a:latin typeface="Arial"/>
                <a:cs typeface="Arial"/>
              </a:rPr>
              <a:t>t</a:t>
            </a:r>
            <a:r>
              <a:rPr sz="1800" spc="-100" dirty="0">
                <a:latin typeface="Arial"/>
                <a:cs typeface="Arial"/>
              </a:rPr>
              <a:t> </a:t>
            </a:r>
            <a:r>
              <a:rPr sz="1800" spc="-5" dirty="0">
                <a:latin typeface="Arial"/>
                <a:cs typeface="Arial"/>
              </a:rPr>
              <a:t>j*</a:t>
            </a:r>
            <a:endParaRPr sz="1800">
              <a:latin typeface="Arial"/>
              <a:cs typeface="Arial"/>
            </a:endParaRPr>
          </a:p>
          <a:p>
            <a:pPr>
              <a:lnSpc>
                <a:spcPct val="100000"/>
              </a:lnSpc>
              <a:spcBef>
                <a:spcPts val="55"/>
              </a:spcBef>
            </a:pPr>
            <a:endParaRPr sz="2350">
              <a:latin typeface="Times New Roman"/>
              <a:cs typeface="Times New Roman"/>
            </a:endParaRPr>
          </a:p>
          <a:p>
            <a:pPr marL="12700" marR="5080">
              <a:lnSpc>
                <a:spcPct val="100000"/>
              </a:lnSpc>
            </a:pPr>
            <a:r>
              <a:rPr sz="1800" dirty="0">
                <a:latin typeface="Arial"/>
                <a:cs typeface="Arial"/>
              </a:rPr>
              <a:t>t </a:t>
            </a:r>
            <a:r>
              <a:rPr sz="1800" spc="-5" dirty="0">
                <a:latin typeface="Arial"/>
                <a:cs typeface="Arial"/>
              </a:rPr>
              <a:t>i*: La fecha </a:t>
            </a:r>
            <a:r>
              <a:rPr sz="1800" dirty="0">
                <a:latin typeface="Arial"/>
                <a:cs typeface="Arial"/>
              </a:rPr>
              <a:t>más </a:t>
            </a:r>
            <a:r>
              <a:rPr sz="1800" spc="-5" dirty="0">
                <a:latin typeface="Arial"/>
                <a:cs typeface="Arial"/>
              </a:rPr>
              <a:t>tardía permisible para comenzar la actividad  </a:t>
            </a:r>
            <a:r>
              <a:rPr sz="1800" dirty="0">
                <a:latin typeface="Arial"/>
                <a:cs typeface="Arial"/>
              </a:rPr>
              <a:t>t </a:t>
            </a:r>
            <a:r>
              <a:rPr sz="1800" spc="-5" dirty="0">
                <a:latin typeface="Arial"/>
                <a:cs typeface="Arial"/>
              </a:rPr>
              <a:t>j*: La fecha </a:t>
            </a:r>
            <a:r>
              <a:rPr sz="1800" dirty="0">
                <a:latin typeface="Arial"/>
                <a:cs typeface="Arial"/>
              </a:rPr>
              <a:t>más </a:t>
            </a:r>
            <a:r>
              <a:rPr sz="1800" spc="-5" dirty="0">
                <a:latin typeface="Arial"/>
                <a:cs typeface="Arial"/>
              </a:rPr>
              <a:t>tardía permisible para terminar la actividad  d </a:t>
            </a:r>
            <a:r>
              <a:rPr sz="1800" spc="-7" baseline="-23148" dirty="0">
                <a:latin typeface="Arial"/>
                <a:cs typeface="Arial"/>
              </a:rPr>
              <a:t>i j</a:t>
            </a:r>
            <a:r>
              <a:rPr sz="1800" spc="-5" dirty="0">
                <a:latin typeface="Arial"/>
                <a:cs typeface="Arial"/>
              </a:rPr>
              <a:t>: La duración de la actividad i</a:t>
            </a:r>
            <a:r>
              <a:rPr sz="1800" spc="-55" dirty="0">
                <a:latin typeface="Arial"/>
                <a:cs typeface="Arial"/>
              </a:rPr>
              <a:t> </a:t>
            </a:r>
            <a:r>
              <a:rPr sz="1800" spc="-5" dirty="0">
                <a:latin typeface="Arial"/>
                <a:cs typeface="Arial"/>
              </a:rPr>
              <a:t>j</a:t>
            </a:r>
            <a:endParaRPr sz="1800">
              <a:latin typeface="Arial"/>
              <a:cs typeface="Arial"/>
            </a:endParaRPr>
          </a:p>
          <a:p>
            <a:pPr>
              <a:lnSpc>
                <a:spcPct val="100000"/>
              </a:lnSpc>
              <a:spcBef>
                <a:spcPts val="35"/>
              </a:spcBef>
            </a:pPr>
            <a:endParaRPr sz="1850">
              <a:latin typeface="Times New Roman"/>
              <a:cs typeface="Times New Roman"/>
            </a:endParaRPr>
          </a:p>
          <a:p>
            <a:pPr marL="528955" algn="ctr">
              <a:lnSpc>
                <a:spcPct val="100000"/>
              </a:lnSpc>
            </a:pPr>
            <a:r>
              <a:rPr sz="1800" dirty="0">
                <a:latin typeface="Arial"/>
                <a:cs typeface="Arial"/>
              </a:rPr>
              <a:t>t </a:t>
            </a:r>
            <a:r>
              <a:rPr sz="1800" spc="-5" dirty="0">
                <a:latin typeface="Arial"/>
                <a:cs typeface="Arial"/>
              </a:rPr>
              <a:t>j* </a:t>
            </a:r>
            <a:r>
              <a:rPr sz="1800" dirty="0">
                <a:latin typeface="Arial"/>
                <a:cs typeface="Arial"/>
              </a:rPr>
              <a:t>= t i* + </a:t>
            </a:r>
            <a:r>
              <a:rPr sz="1800" spc="-5" dirty="0">
                <a:latin typeface="Arial"/>
                <a:cs typeface="Arial"/>
              </a:rPr>
              <a:t>d </a:t>
            </a:r>
            <a:r>
              <a:rPr sz="1800" spc="-7" baseline="-23148" dirty="0">
                <a:latin typeface="Arial"/>
                <a:cs typeface="Arial"/>
              </a:rPr>
              <a:t>i</a:t>
            </a:r>
            <a:r>
              <a:rPr sz="1800" spc="-150" baseline="-23148" dirty="0">
                <a:latin typeface="Arial"/>
                <a:cs typeface="Arial"/>
              </a:rPr>
              <a:t> </a:t>
            </a:r>
            <a:r>
              <a:rPr sz="1800" spc="-7" baseline="-23148" dirty="0">
                <a:latin typeface="Arial"/>
                <a:cs typeface="Arial"/>
              </a:rPr>
              <a:t>j</a:t>
            </a:r>
            <a:endParaRPr sz="1800" baseline="-23148">
              <a:latin typeface="Arial"/>
              <a:cs typeface="Arial"/>
            </a:endParaRPr>
          </a:p>
        </p:txBody>
      </p:sp>
      <p:sp>
        <p:nvSpPr>
          <p:cNvPr id="12" name="object 12"/>
          <p:cNvSpPr txBox="1"/>
          <p:nvPr/>
        </p:nvSpPr>
        <p:spPr>
          <a:xfrm>
            <a:off x="371735" y="1300988"/>
            <a:ext cx="7896859" cy="1126490"/>
          </a:xfrm>
          <a:prstGeom prst="rect">
            <a:avLst/>
          </a:prstGeom>
        </p:spPr>
        <p:txBody>
          <a:bodyPr vert="horz" wrap="square" lIns="0" tIns="0" rIns="0" bIns="0" rtlCol="0">
            <a:spAutoFit/>
          </a:bodyPr>
          <a:lstStyle/>
          <a:p>
            <a:pPr marL="12700" marR="5080">
              <a:lnSpc>
                <a:spcPct val="100000"/>
              </a:lnSpc>
            </a:pPr>
            <a:r>
              <a:rPr sz="1800" spc="-5" dirty="0">
                <a:latin typeface="Arial"/>
                <a:cs typeface="Arial"/>
              </a:rPr>
              <a:t>Cálculo de las fechas más tardías permisibles para comenzar </a:t>
            </a:r>
            <a:r>
              <a:rPr sz="1800" dirty="0">
                <a:latin typeface="Arial"/>
                <a:cs typeface="Arial"/>
              </a:rPr>
              <a:t>y </a:t>
            </a:r>
            <a:r>
              <a:rPr sz="1800" spc="-5" dirty="0">
                <a:latin typeface="Arial"/>
                <a:cs typeface="Arial"/>
              </a:rPr>
              <a:t>terminar </a:t>
            </a:r>
            <a:r>
              <a:rPr sz="1800" spc="-10" dirty="0">
                <a:latin typeface="Arial"/>
                <a:cs typeface="Arial"/>
              </a:rPr>
              <a:t>cada  </a:t>
            </a:r>
            <a:r>
              <a:rPr sz="1800" spc="-5" dirty="0">
                <a:latin typeface="Arial"/>
                <a:cs typeface="Arial"/>
              </a:rPr>
              <a:t>actividad:</a:t>
            </a:r>
            <a:endParaRPr sz="1800">
              <a:latin typeface="Arial"/>
              <a:cs typeface="Arial"/>
            </a:endParaRPr>
          </a:p>
          <a:p>
            <a:pPr>
              <a:lnSpc>
                <a:spcPct val="100000"/>
              </a:lnSpc>
              <a:spcBef>
                <a:spcPts val="50"/>
              </a:spcBef>
            </a:pPr>
            <a:endParaRPr sz="2050">
              <a:latin typeface="Times New Roman"/>
              <a:cs typeface="Times New Roman"/>
            </a:endParaRPr>
          </a:p>
          <a:p>
            <a:pPr marR="448945" algn="ctr">
              <a:lnSpc>
                <a:spcPts val="2130"/>
              </a:lnSpc>
              <a:spcBef>
                <a:spcPts val="5"/>
              </a:spcBef>
            </a:pPr>
            <a:r>
              <a:rPr sz="2700" spc="-7" baseline="15432" dirty="0">
                <a:latin typeface="Arial"/>
                <a:cs typeface="Arial"/>
              </a:rPr>
              <a:t>d </a:t>
            </a:r>
            <a:r>
              <a:rPr sz="1200" spc="-5" dirty="0">
                <a:latin typeface="Arial"/>
                <a:cs typeface="Arial"/>
              </a:rPr>
              <a:t>i</a:t>
            </a:r>
            <a:r>
              <a:rPr sz="1200" spc="-90" dirty="0">
                <a:latin typeface="Arial"/>
                <a:cs typeface="Arial"/>
              </a:rPr>
              <a:t> </a:t>
            </a:r>
            <a:r>
              <a:rPr sz="1200" spc="-5" dirty="0">
                <a:latin typeface="Arial"/>
                <a:cs typeface="Arial"/>
              </a:rPr>
              <a:t>j</a:t>
            </a:r>
            <a:endParaRPr sz="1200">
              <a:latin typeface="Arial"/>
              <a:cs typeface="Aria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1467" rIns="0" bIns="0" rtlCol="0">
            <a:spAutoFit/>
          </a:bodyPr>
          <a:lstStyle/>
          <a:p>
            <a:pPr marL="1409700" marR="5080" indent="-728980">
              <a:lnSpc>
                <a:spcPct val="100000"/>
              </a:lnSpc>
            </a:pPr>
            <a:r>
              <a:rPr spc="-5" dirty="0"/>
              <a:t>Herramientas </a:t>
            </a:r>
            <a:r>
              <a:rPr dirty="0"/>
              <a:t>de</a:t>
            </a:r>
            <a:r>
              <a:rPr spc="-50" dirty="0"/>
              <a:t> </a:t>
            </a:r>
            <a:r>
              <a:rPr dirty="0"/>
              <a:t>Planificación  </a:t>
            </a:r>
            <a:r>
              <a:rPr spc="-5" dirty="0"/>
              <a:t>Gráficas</a:t>
            </a:r>
            <a:r>
              <a:rPr spc="-70" dirty="0"/>
              <a:t> </a:t>
            </a:r>
            <a:r>
              <a:rPr dirty="0"/>
              <a:t>PERT-CPM</a:t>
            </a:r>
          </a:p>
        </p:txBody>
      </p:sp>
      <p:sp>
        <p:nvSpPr>
          <p:cNvPr id="3" name="object 3"/>
          <p:cNvSpPr txBox="1"/>
          <p:nvPr/>
        </p:nvSpPr>
        <p:spPr>
          <a:xfrm>
            <a:off x="371735" y="1300988"/>
            <a:ext cx="7997825" cy="1383665"/>
          </a:xfrm>
          <a:prstGeom prst="rect">
            <a:avLst/>
          </a:prstGeom>
        </p:spPr>
        <p:txBody>
          <a:bodyPr vert="horz" wrap="square" lIns="0" tIns="0" rIns="0" bIns="0" rtlCol="0">
            <a:spAutoFit/>
          </a:bodyPr>
          <a:lstStyle/>
          <a:p>
            <a:pPr marL="12700" algn="just">
              <a:lnSpc>
                <a:spcPct val="100000"/>
              </a:lnSpc>
            </a:pPr>
            <a:r>
              <a:rPr sz="1800" spc="-5" dirty="0">
                <a:solidFill>
                  <a:srgbClr val="9A6533"/>
                </a:solidFill>
                <a:latin typeface="Arial"/>
                <a:cs typeface="Arial"/>
              </a:rPr>
              <a:t>Problema</a:t>
            </a:r>
            <a:r>
              <a:rPr sz="1800" spc="-35" dirty="0">
                <a:solidFill>
                  <a:srgbClr val="9A6533"/>
                </a:solidFill>
                <a:latin typeface="Arial"/>
                <a:cs typeface="Arial"/>
              </a:rPr>
              <a:t> </a:t>
            </a:r>
            <a:r>
              <a:rPr sz="1800" spc="-5" dirty="0">
                <a:solidFill>
                  <a:srgbClr val="9A6533"/>
                </a:solidFill>
                <a:latin typeface="Arial"/>
                <a:cs typeface="Arial"/>
              </a:rPr>
              <a:t>global:</a:t>
            </a:r>
            <a:endParaRPr sz="1800">
              <a:latin typeface="Arial"/>
              <a:cs typeface="Arial"/>
            </a:endParaRPr>
          </a:p>
          <a:p>
            <a:pPr>
              <a:lnSpc>
                <a:spcPct val="100000"/>
              </a:lnSpc>
              <a:spcBef>
                <a:spcPts val="35"/>
              </a:spcBef>
            </a:pPr>
            <a:endParaRPr sz="1850">
              <a:latin typeface="Times New Roman"/>
              <a:cs typeface="Times New Roman"/>
            </a:endParaRPr>
          </a:p>
          <a:p>
            <a:pPr marL="12700" marR="5080" algn="just">
              <a:lnSpc>
                <a:spcPct val="100000"/>
              </a:lnSpc>
            </a:pPr>
            <a:r>
              <a:rPr sz="1800" spc="-5" dirty="0">
                <a:latin typeface="Arial"/>
                <a:cs typeface="Arial"/>
              </a:rPr>
              <a:t>Desarrollar el siguiente proyecto para la mudanza de oficinas de una </a:t>
            </a:r>
            <a:r>
              <a:rPr sz="1800" spc="-10" dirty="0">
                <a:latin typeface="Arial"/>
                <a:cs typeface="Arial"/>
              </a:rPr>
              <a:t>empresa,  </a:t>
            </a:r>
            <a:r>
              <a:rPr sz="1800" spc="-5" dirty="0">
                <a:latin typeface="Arial"/>
                <a:cs typeface="Arial"/>
              </a:rPr>
              <a:t>Identificar la ruta crítica </a:t>
            </a:r>
            <a:r>
              <a:rPr sz="1800" dirty="0">
                <a:latin typeface="Arial"/>
                <a:cs typeface="Arial"/>
              </a:rPr>
              <a:t>y </a:t>
            </a:r>
            <a:r>
              <a:rPr sz="1800" spc="-5" dirty="0">
                <a:latin typeface="Arial"/>
                <a:cs typeface="Arial"/>
              </a:rPr>
              <a:t>los tiempos mas estimados para empezar </a:t>
            </a:r>
            <a:r>
              <a:rPr sz="1800" dirty="0">
                <a:latin typeface="Arial"/>
                <a:cs typeface="Arial"/>
              </a:rPr>
              <a:t>y </a:t>
            </a:r>
            <a:r>
              <a:rPr sz="1800" spc="-5" dirty="0">
                <a:latin typeface="Arial"/>
                <a:cs typeface="Arial"/>
              </a:rPr>
              <a:t>terminar  cada</a:t>
            </a:r>
            <a:r>
              <a:rPr sz="1800" spc="-55" dirty="0">
                <a:latin typeface="Arial"/>
                <a:cs typeface="Arial"/>
              </a:rPr>
              <a:t> </a:t>
            </a:r>
            <a:r>
              <a:rPr sz="1800" spc="-10" dirty="0">
                <a:latin typeface="Arial"/>
                <a:cs typeface="Arial"/>
              </a:rPr>
              <a:t>actividad:</a:t>
            </a:r>
            <a:endParaRPr sz="1800">
              <a:latin typeface="Arial"/>
              <a:cs typeface="Arial"/>
            </a:endParaRPr>
          </a:p>
        </p:txBody>
      </p:sp>
      <p:graphicFrame>
        <p:nvGraphicFramePr>
          <p:cNvPr id="4" name="object 4"/>
          <p:cNvGraphicFramePr>
            <a:graphicFrameLocks noGrp="1"/>
          </p:cNvGraphicFramePr>
          <p:nvPr/>
        </p:nvGraphicFramePr>
        <p:xfrm>
          <a:off x="362210" y="2929030"/>
          <a:ext cx="8376634" cy="2802141"/>
        </p:xfrm>
        <a:graphic>
          <a:graphicData uri="http://schemas.openxmlformats.org/drawingml/2006/table">
            <a:tbl>
              <a:tblPr firstRow="1" bandRow="1">
                <a:tableStyleId>{2D5ABB26-0587-4C30-8999-92F81FD0307C}</a:tableStyleId>
              </a:tblPr>
              <a:tblGrid>
                <a:gridCol w="480605"/>
                <a:gridCol w="2354461"/>
                <a:gridCol w="1618006"/>
                <a:gridCol w="658130"/>
                <a:gridCol w="824013"/>
                <a:gridCol w="807599"/>
                <a:gridCol w="652891"/>
                <a:gridCol w="980929"/>
              </a:tblGrid>
              <a:tr h="313730">
                <a:tc>
                  <a:txBody>
                    <a:bodyPr/>
                    <a:lstStyle/>
                    <a:p>
                      <a:pPr marL="22225">
                        <a:lnSpc>
                          <a:spcPct val="100000"/>
                        </a:lnSpc>
                        <a:spcBef>
                          <a:spcPts val="155"/>
                        </a:spcBef>
                      </a:pPr>
                      <a:r>
                        <a:rPr sz="1800" spc="-5" dirty="0">
                          <a:solidFill>
                            <a:srgbClr val="33339A"/>
                          </a:solidFill>
                          <a:latin typeface="Arial"/>
                          <a:cs typeface="Arial"/>
                        </a:rPr>
                        <a:t>Act.</a:t>
                      </a:r>
                      <a:endParaRPr sz="1800">
                        <a:latin typeface="Arial"/>
                        <a:cs typeface="Arial"/>
                      </a:endParaRPr>
                    </a:p>
                  </a:txBody>
                  <a:tcPr marL="0" marR="0" marT="0" marB="0"/>
                </a:tc>
                <a:tc>
                  <a:txBody>
                    <a:bodyPr/>
                    <a:lstStyle/>
                    <a:p>
                      <a:pPr marL="125730">
                        <a:lnSpc>
                          <a:spcPct val="100000"/>
                        </a:lnSpc>
                        <a:spcBef>
                          <a:spcPts val="155"/>
                        </a:spcBef>
                      </a:pPr>
                      <a:r>
                        <a:rPr sz="1800" spc="-10" dirty="0">
                          <a:solidFill>
                            <a:srgbClr val="33339A"/>
                          </a:solidFill>
                          <a:latin typeface="Arial"/>
                          <a:cs typeface="Arial"/>
                        </a:rPr>
                        <a:t>Descripción</a:t>
                      </a:r>
                      <a:endParaRPr sz="1800">
                        <a:latin typeface="Arial"/>
                        <a:cs typeface="Arial"/>
                      </a:endParaRPr>
                    </a:p>
                  </a:txBody>
                  <a:tcPr marL="0" marR="0" marT="0" marB="0"/>
                </a:tc>
                <a:tc>
                  <a:txBody>
                    <a:bodyPr/>
                    <a:lstStyle/>
                    <a:p>
                      <a:pPr marL="107314">
                        <a:lnSpc>
                          <a:spcPct val="100000"/>
                        </a:lnSpc>
                        <a:spcBef>
                          <a:spcPts val="155"/>
                        </a:spcBef>
                      </a:pPr>
                      <a:r>
                        <a:rPr sz="1800" spc="-10" dirty="0">
                          <a:solidFill>
                            <a:srgbClr val="33339A"/>
                          </a:solidFill>
                          <a:latin typeface="Arial"/>
                          <a:cs typeface="Arial"/>
                        </a:rPr>
                        <a:t>Precedencias</a:t>
                      </a:r>
                      <a:endParaRPr sz="1800">
                        <a:latin typeface="Arial"/>
                        <a:cs typeface="Arial"/>
                      </a:endParaRPr>
                    </a:p>
                  </a:txBody>
                  <a:tcPr marL="0" marR="0" marT="0" marB="0"/>
                </a:tc>
                <a:tc>
                  <a:txBody>
                    <a:bodyPr/>
                    <a:lstStyle/>
                    <a:p>
                      <a:pPr marL="127635">
                        <a:lnSpc>
                          <a:spcPct val="100000"/>
                        </a:lnSpc>
                        <a:spcBef>
                          <a:spcPts val="155"/>
                        </a:spcBef>
                      </a:pPr>
                      <a:r>
                        <a:rPr sz="1800" spc="-5" dirty="0">
                          <a:solidFill>
                            <a:srgbClr val="33339A"/>
                          </a:solidFill>
                          <a:latin typeface="Arial"/>
                          <a:cs typeface="Arial"/>
                        </a:rPr>
                        <a:t>To</a:t>
                      </a:r>
                      <a:endParaRPr sz="1800">
                        <a:latin typeface="Arial"/>
                        <a:cs typeface="Arial"/>
                      </a:endParaRPr>
                    </a:p>
                  </a:txBody>
                  <a:tcPr marL="0" marR="0" marT="0" marB="0"/>
                </a:tc>
                <a:tc>
                  <a:txBody>
                    <a:bodyPr/>
                    <a:lstStyle/>
                    <a:p>
                      <a:pPr marR="241300" algn="r">
                        <a:lnSpc>
                          <a:spcPct val="100000"/>
                        </a:lnSpc>
                        <a:spcBef>
                          <a:spcPts val="155"/>
                        </a:spcBef>
                      </a:pPr>
                      <a:r>
                        <a:rPr sz="1800" dirty="0">
                          <a:solidFill>
                            <a:srgbClr val="33339A"/>
                          </a:solidFill>
                          <a:latin typeface="Arial"/>
                          <a:cs typeface="Arial"/>
                        </a:rPr>
                        <a:t>Tm</a:t>
                      </a:r>
                      <a:endParaRPr sz="1800">
                        <a:latin typeface="Arial"/>
                        <a:cs typeface="Arial"/>
                      </a:endParaRPr>
                    </a:p>
                  </a:txBody>
                  <a:tcPr marL="0" marR="0" marT="0" marB="0"/>
                </a:tc>
                <a:tc>
                  <a:txBody>
                    <a:bodyPr/>
                    <a:lstStyle/>
                    <a:p>
                      <a:pPr marL="259715">
                        <a:lnSpc>
                          <a:spcPct val="100000"/>
                        </a:lnSpc>
                        <a:spcBef>
                          <a:spcPts val="155"/>
                        </a:spcBef>
                      </a:pPr>
                      <a:r>
                        <a:rPr sz="1800" spc="-5" dirty="0">
                          <a:solidFill>
                            <a:srgbClr val="33339A"/>
                          </a:solidFill>
                          <a:latin typeface="Arial"/>
                          <a:cs typeface="Arial"/>
                        </a:rPr>
                        <a:t>Tp</a:t>
                      </a:r>
                      <a:endParaRPr sz="1800">
                        <a:latin typeface="Arial"/>
                        <a:cs typeface="Arial"/>
                      </a:endParaRPr>
                    </a:p>
                  </a:txBody>
                  <a:tcPr marL="0" marR="0" marT="0" marB="0"/>
                </a:tc>
                <a:tc>
                  <a:txBody>
                    <a:bodyPr/>
                    <a:lstStyle/>
                    <a:p>
                      <a:pPr marL="227329">
                        <a:lnSpc>
                          <a:spcPct val="100000"/>
                        </a:lnSpc>
                        <a:spcBef>
                          <a:spcPts val="155"/>
                        </a:spcBef>
                      </a:pPr>
                      <a:r>
                        <a:rPr sz="1800" spc="-5" dirty="0">
                          <a:solidFill>
                            <a:srgbClr val="33339A"/>
                          </a:solidFill>
                          <a:latin typeface="Arial"/>
                          <a:cs typeface="Arial"/>
                        </a:rPr>
                        <a:t>Te</a:t>
                      </a:r>
                      <a:endParaRPr sz="1800">
                        <a:latin typeface="Arial"/>
                        <a:cs typeface="Arial"/>
                      </a:endParaRPr>
                    </a:p>
                  </a:txBody>
                  <a:tcPr marL="0" marR="0" marT="0" marB="0"/>
                </a:tc>
                <a:tc>
                  <a:txBody>
                    <a:bodyPr/>
                    <a:lstStyle/>
                    <a:p>
                      <a:pPr marL="158115">
                        <a:lnSpc>
                          <a:spcPct val="100000"/>
                        </a:lnSpc>
                        <a:spcBef>
                          <a:spcPts val="155"/>
                        </a:spcBef>
                      </a:pPr>
                      <a:r>
                        <a:rPr sz="1800" spc="-10" dirty="0">
                          <a:solidFill>
                            <a:srgbClr val="33339A"/>
                          </a:solidFill>
                          <a:latin typeface="Arial"/>
                          <a:cs typeface="Arial"/>
                        </a:rPr>
                        <a:t>Holgura</a:t>
                      </a:r>
                      <a:endParaRPr sz="1800">
                        <a:latin typeface="Arial"/>
                        <a:cs typeface="Arial"/>
                      </a:endParaRPr>
                    </a:p>
                  </a:txBody>
                  <a:tcPr marL="0" marR="0" marT="0" marB="0"/>
                </a:tc>
              </a:tr>
              <a:tr h="245652">
                <a:tc>
                  <a:txBody>
                    <a:bodyPr/>
                    <a:lstStyle/>
                    <a:p>
                      <a:pPr marL="22225">
                        <a:lnSpc>
                          <a:spcPts val="1789"/>
                        </a:lnSpc>
                      </a:pPr>
                      <a:r>
                        <a:rPr sz="1600" dirty="0">
                          <a:latin typeface="Arial"/>
                          <a:cs typeface="Arial"/>
                        </a:rPr>
                        <a:t>A</a:t>
                      </a:r>
                      <a:endParaRPr sz="1600">
                        <a:latin typeface="Arial"/>
                        <a:cs typeface="Arial"/>
                      </a:endParaRPr>
                    </a:p>
                  </a:txBody>
                  <a:tcPr marL="0" marR="0" marT="0" marB="0"/>
                </a:tc>
                <a:tc>
                  <a:txBody>
                    <a:bodyPr/>
                    <a:lstStyle/>
                    <a:p>
                      <a:pPr marL="74295">
                        <a:lnSpc>
                          <a:spcPts val="1789"/>
                        </a:lnSpc>
                      </a:pPr>
                      <a:r>
                        <a:rPr sz="1600" spc="-5" dirty="0">
                          <a:latin typeface="Arial"/>
                          <a:cs typeface="Arial"/>
                        </a:rPr>
                        <a:t>Elegir local de</a:t>
                      </a:r>
                      <a:r>
                        <a:rPr sz="1600" spc="-70" dirty="0">
                          <a:latin typeface="Arial"/>
                          <a:cs typeface="Arial"/>
                        </a:rPr>
                        <a:t> </a:t>
                      </a:r>
                      <a:r>
                        <a:rPr sz="1600" spc="-5" dirty="0">
                          <a:latin typeface="Arial"/>
                          <a:cs typeface="Arial"/>
                        </a:rPr>
                        <a:t>oficinas</a:t>
                      </a:r>
                      <a:endParaRPr sz="1600">
                        <a:latin typeface="Arial"/>
                        <a:cs typeface="Arial"/>
                      </a:endParaRPr>
                    </a:p>
                  </a:txBody>
                  <a:tcPr marL="0" marR="0" marT="0" marB="0"/>
                </a:tc>
                <a:tc>
                  <a:txBody>
                    <a:bodyPr/>
                    <a:lstStyle/>
                    <a:p>
                      <a:pPr marR="184150" algn="ctr">
                        <a:lnSpc>
                          <a:spcPts val="1789"/>
                        </a:lnSpc>
                      </a:pPr>
                      <a:r>
                        <a:rPr sz="1600" dirty="0">
                          <a:latin typeface="Arial"/>
                          <a:cs typeface="Arial"/>
                        </a:rPr>
                        <a:t>-----</a:t>
                      </a:r>
                      <a:endParaRPr sz="1600">
                        <a:latin typeface="Arial"/>
                        <a:cs typeface="Arial"/>
                      </a:endParaRPr>
                    </a:p>
                  </a:txBody>
                  <a:tcPr marL="0" marR="0" marT="0" marB="0"/>
                </a:tc>
                <a:tc>
                  <a:txBody>
                    <a:bodyPr/>
                    <a:lstStyle/>
                    <a:p>
                      <a:pPr marL="179070">
                        <a:lnSpc>
                          <a:spcPts val="1789"/>
                        </a:lnSpc>
                      </a:pPr>
                      <a:r>
                        <a:rPr sz="1600" dirty="0">
                          <a:latin typeface="Arial"/>
                          <a:cs typeface="Arial"/>
                        </a:rPr>
                        <a:t>1</a:t>
                      </a:r>
                      <a:endParaRPr sz="1600">
                        <a:latin typeface="Arial"/>
                        <a:cs typeface="Arial"/>
                      </a:endParaRPr>
                    </a:p>
                  </a:txBody>
                  <a:tcPr marL="0" marR="0" marT="0" marB="0"/>
                </a:tc>
                <a:tc>
                  <a:txBody>
                    <a:bodyPr/>
                    <a:lstStyle/>
                    <a:p>
                      <a:pPr marR="62230" algn="ctr">
                        <a:lnSpc>
                          <a:spcPts val="1789"/>
                        </a:lnSpc>
                      </a:pPr>
                      <a:r>
                        <a:rPr sz="1600" dirty="0">
                          <a:latin typeface="Arial"/>
                          <a:cs typeface="Arial"/>
                        </a:rPr>
                        <a:t>3</a:t>
                      </a:r>
                      <a:endParaRPr sz="1600">
                        <a:latin typeface="Arial"/>
                        <a:cs typeface="Arial"/>
                      </a:endParaRPr>
                    </a:p>
                  </a:txBody>
                  <a:tcPr marL="0" marR="0" marT="0" marB="0"/>
                </a:tc>
                <a:tc>
                  <a:txBody>
                    <a:bodyPr/>
                    <a:lstStyle/>
                    <a:p>
                      <a:pPr marL="10795" algn="ctr">
                        <a:lnSpc>
                          <a:spcPts val="1789"/>
                        </a:lnSpc>
                      </a:pPr>
                      <a:r>
                        <a:rPr sz="1600" dirty="0">
                          <a:latin typeface="Arial"/>
                          <a:cs typeface="Arial"/>
                        </a:rPr>
                        <a:t>5</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r>
              <a:tr h="244214">
                <a:tc>
                  <a:txBody>
                    <a:bodyPr/>
                    <a:lstStyle/>
                    <a:p>
                      <a:pPr marL="22225">
                        <a:lnSpc>
                          <a:spcPts val="1780"/>
                        </a:lnSpc>
                      </a:pPr>
                      <a:r>
                        <a:rPr sz="1600" dirty="0">
                          <a:latin typeface="Arial"/>
                          <a:cs typeface="Arial"/>
                        </a:rPr>
                        <a:t>B</a:t>
                      </a:r>
                      <a:endParaRPr sz="1600">
                        <a:latin typeface="Arial"/>
                        <a:cs typeface="Arial"/>
                      </a:endParaRPr>
                    </a:p>
                  </a:txBody>
                  <a:tcPr marL="0" marR="0" marT="0" marB="0"/>
                </a:tc>
                <a:tc>
                  <a:txBody>
                    <a:bodyPr/>
                    <a:lstStyle/>
                    <a:p>
                      <a:pPr marL="74930">
                        <a:lnSpc>
                          <a:spcPts val="1780"/>
                        </a:lnSpc>
                      </a:pPr>
                      <a:r>
                        <a:rPr sz="1600" spc="-5" dirty="0">
                          <a:latin typeface="Arial"/>
                          <a:cs typeface="Arial"/>
                        </a:rPr>
                        <a:t>Crear un plan</a:t>
                      </a:r>
                      <a:r>
                        <a:rPr sz="1600" spc="-60" dirty="0">
                          <a:latin typeface="Arial"/>
                          <a:cs typeface="Arial"/>
                        </a:rPr>
                        <a:t> </a:t>
                      </a:r>
                      <a:r>
                        <a:rPr sz="1600" dirty="0">
                          <a:latin typeface="Arial"/>
                          <a:cs typeface="Arial"/>
                        </a:rPr>
                        <a:t>financiero</a:t>
                      </a:r>
                      <a:endParaRPr sz="1600">
                        <a:latin typeface="Arial"/>
                        <a:cs typeface="Arial"/>
                      </a:endParaRPr>
                    </a:p>
                  </a:txBody>
                  <a:tcPr marL="0" marR="0" marT="0" marB="0"/>
                </a:tc>
                <a:tc>
                  <a:txBody>
                    <a:bodyPr/>
                    <a:lstStyle/>
                    <a:p>
                      <a:pPr marR="120650" algn="ctr">
                        <a:lnSpc>
                          <a:spcPts val="1780"/>
                        </a:lnSpc>
                      </a:pPr>
                      <a:r>
                        <a:rPr sz="1600" dirty="0">
                          <a:latin typeface="Arial"/>
                          <a:cs typeface="Arial"/>
                        </a:rPr>
                        <a:t>-----</a:t>
                      </a:r>
                      <a:endParaRPr sz="1600">
                        <a:latin typeface="Arial"/>
                        <a:cs typeface="Arial"/>
                      </a:endParaRPr>
                    </a:p>
                  </a:txBody>
                  <a:tcPr marL="0" marR="0" marT="0" marB="0"/>
                </a:tc>
                <a:tc>
                  <a:txBody>
                    <a:bodyPr/>
                    <a:lstStyle/>
                    <a:p>
                      <a:pPr marL="154305">
                        <a:lnSpc>
                          <a:spcPts val="1780"/>
                        </a:lnSpc>
                      </a:pPr>
                      <a:r>
                        <a:rPr sz="1600" dirty="0">
                          <a:latin typeface="Arial"/>
                          <a:cs typeface="Arial"/>
                        </a:rPr>
                        <a:t>3</a:t>
                      </a:r>
                      <a:endParaRPr sz="1600">
                        <a:latin typeface="Arial"/>
                        <a:cs typeface="Arial"/>
                      </a:endParaRPr>
                    </a:p>
                  </a:txBody>
                  <a:tcPr marL="0" marR="0" marT="0" marB="0"/>
                </a:tc>
                <a:tc>
                  <a:txBody>
                    <a:bodyPr/>
                    <a:lstStyle/>
                    <a:p>
                      <a:pPr marL="238125">
                        <a:lnSpc>
                          <a:spcPts val="1780"/>
                        </a:lnSpc>
                      </a:pPr>
                      <a:r>
                        <a:rPr sz="1600" dirty="0">
                          <a:latin typeface="Arial"/>
                          <a:cs typeface="Arial"/>
                        </a:rPr>
                        <a:t>4,5</a:t>
                      </a:r>
                      <a:endParaRPr sz="1600">
                        <a:latin typeface="Arial"/>
                        <a:cs typeface="Arial"/>
                      </a:endParaRPr>
                    </a:p>
                  </a:txBody>
                  <a:tcPr marL="0" marR="0" marT="0" marB="0"/>
                </a:tc>
                <a:tc>
                  <a:txBody>
                    <a:bodyPr/>
                    <a:lstStyle/>
                    <a:p>
                      <a:pPr marR="32384" algn="ctr">
                        <a:lnSpc>
                          <a:spcPts val="1780"/>
                        </a:lnSpc>
                      </a:pPr>
                      <a:r>
                        <a:rPr sz="1600" dirty="0">
                          <a:latin typeface="Arial"/>
                          <a:cs typeface="Arial"/>
                        </a:rPr>
                        <a:t>9</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r>
              <a:tr h="244214">
                <a:tc>
                  <a:txBody>
                    <a:bodyPr/>
                    <a:lstStyle/>
                    <a:p>
                      <a:pPr marL="22225">
                        <a:lnSpc>
                          <a:spcPts val="1775"/>
                        </a:lnSpc>
                      </a:pPr>
                      <a:r>
                        <a:rPr sz="1600" dirty="0">
                          <a:latin typeface="Arial"/>
                          <a:cs typeface="Arial"/>
                        </a:rPr>
                        <a:t>C</a:t>
                      </a:r>
                      <a:endParaRPr sz="1600">
                        <a:latin typeface="Arial"/>
                        <a:cs typeface="Arial"/>
                      </a:endParaRPr>
                    </a:p>
                  </a:txBody>
                  <a:tcPr marL="0" marR="0" marT="0" marB="0"/>
                </a:tc>
                <a:tc>
                  <a:txBody>
                    <a:bodyPr/>
                    <a:lstStyle/>
                    <a:p>
                      <a:pPr marL="86995">
                        <a:lnSpc>
                          <a:spcPts val="1775"/>
                        </a:lnSpc>
                      </a:pPr>
                      <a:r>
                        <a:rPr sz="1600" dirty="0">
                          <a:latin typeface="Arial"/>
                          <a:cs typeface="Arial"/>
                        </a:rPr>
                        <a:t>Buscar</a:t>
                      </a:r>
                      <a:r>
                        <a:rPr sz="1600" spc="-85" dirty="0">
                          <a:latin typeface="Arial"/>
                          <a:cs typeface="Arial"/>
                        </a:rPr>
                        <a:t> </a:t>
                      </a:r>
                      <a:r>
                        <a:rPr sz="1600" dirty="0">
                          <a:latin typeface="Arial"/>
                          <a:cs typeface="Arial"/>
                        </a:rPr>
                        <a:t>personal</a:t>
                      </a:r>
                      <a:endParaRPr sz="1600">
                        <a:latin typeface="Arial"/>
                        <a:cs typeface="Arial"/>
                      </a:endParaRPr>
                    </a:p>
                  </a:txBody>
                  <a:tcPr marL="0" marR="0" marT="0" marB="0"/>
                </a:tc>
                <a:tc>
                  <a:txBody>
                    <a:bodyPr/>
                    <a:lstStyle/>
                    <a:p>
                      <a:pPr marR="216535" algn="ctr">
                        <a:lnSpc>
                          <a:spcPts val="1775"/>
                        </a:lnSpc>
                      </a:pPr>
                      <a:r>
                        <a:rPr sz="1600" dirty="0">
                          <a:latin typeface="Arial"/>
                          <a:cs typeface="Arial"/>
                        </a:rPr>
                        <a:t>B</a:t>
                      </a:r>
                      <a:endParaRPr sz="1600">
                        <a:latin typeface="Arial"/>
                        <a:cs typeface="Arial"/>
                      </a:endParaRPr>
                    </a:p>
                  </a:txBody>
                  <a:tcPr marL="0" marR="0" marT="0" marB="0"/>
                </a:tc>
                <a:tc>
                  <a:txBody>
                    <a:bodyPr/>
                    <a:lstStyle/>
                    <a:p>
                      <a:pPr marL="174625">
                        <a:lnSpc>
                          <a:spcPts val="1775"/>
                        </a:lnSpc>
                      </a:pPr>
                      <a:r>
                        <a:rPr sz="1600" dirty="0">
                          <a:latin typeface="Arial"/>
                          <a:cs typeface="Arial"/>
                        </a:rPr>
                        <a:t>2</a:t>
                      </a:r>
                      <a:endParaRPr sz="1600">
                        <a:latin typeface="Arial"/>
                        <a:cs typeface="Arial"/>
                      </a:endParaRPr>
                    </a:p>
                  </a:txBody>
                  <a:tcPr marL="0" marR="0" marT="0" marB="0"/>
                </a:tc>
                <a:tc>
                  <a:txBody>
                    <a:bodyPr/>
                    <a:lstStyle/>
                    <a:p>
                      <a:pPr marR="69850" algn="ctr">
                        <a:lnSpc>
                          <a:spcPts val="1775"/>
                        </a:lnSpc>
                      </a:pPr>
                      <a:r>
                        <a:rPr sz="1600" dirty="0">
                          <a:latin typeface="Arial"/>
                          <a:cs typeface="Arial"/>
                        </a:rPr>
                        <a:t>3</a:t>
                      </a:r>
                      <a:endParaRPr sz="1600">
                        <a:latin typeface="Arial"/>
                        <a:cs typeface="Arial"/>
                      </a:endParaRPr>
                    </a:p>
                  </a:txBody>
                  <a:tcPr marL="0" marR="0" marT="0" marB="0"/>
                </a:tc>
                <a:tc>
                  <a:txBody>
                    <a:bodyPr/>
                    <a:lstStyle/>
                    <a:p>
                      <a:pPr marL="3810" algn="ctr">
                        <a:lnSpc>
                          <a:spcPts val="1775"/>
                        </a:lnSpc>
                      </a:pPr>
                      <a:r>
                        <a:rPr sz="1600" dirty="0">
                          <a:latin typeface="Arial"/>
                          <a:cs typeface="Arial"/>
                        </a:rPr>
                        <a:t>4</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r>
              <a:tr h="244595">
                <a:tc>
                  <a:txBody>
                    <a:bodyPr/>
                    <a:lstStyle/>
                    <a:p>
                      <a:pPr marL="22225">
                        <a:lnSpc>
                          <a:spcPts val="1780"/>
                        </a:lnSpc>
                      </a:pPr>
                      <a:r>
                        <a:rPr sz="1600" dirty="0">
                          <a:latin typeface="Arial"/>
                          <a:cs typeface="Arial"/>
                        </a:rPr>
                        <a:t>D</a:t>
                      </a:r>
                      <a:endParaRPr sz="1600">
                        <a:latin typeface="Arial"/>
                        <a:cs typeface="Arial"/>
                      </a:endParaRPr>
                    </a:p>
                  </a:txBody>
                  <a:tcPr marL="0" marR="0" marT="0" marB="0"/>
                </a:tc>
                <a:tc>
                  <a:txBody>
                    <a:bodyPr/>
                    <a:lstStyle/>
                    <a:p>
                      <a:pPr marL="86360">
                        <a:lnSpc>
                          <a:spcPts val="1780"/>
                        </a:lnSpc>
                      </a:pPr>
                      <a:r>
                        <a:rPr sz="1600" dirty="0">
                          <a:latin typeface="Arial"/>
                          <a:cs typeface="Arial"/>
                        </a:rPr>
                        <a:t>Diseñar</a:t>
                      </a:r>
                      <a:r>
                        <a:rPr sz="1600" spc="-95" dirty="0">
                          <a:latin typeface="Arial"/>
                          <a:cs typeface="Arial"/>
                        </a:rPr>
                        <a:t> </a:t>
                      </a:r>
                      <a:r>
                        <a:rPr sz="1600" dirty="0">
                          <a:latin typeface="Arial"/>
                          <a:cs typeface="Arial"/>
                        </a:rPr>
                        <a:t>local</a:t>
                      </a:r>
                      <a:endParaRPr sz="1600">
                        <a:latin typeface="Arial"/>
                        <a:cs typeface="Arial"/>
                      </a:endParaRPr>
                    </a:p>
                  </a:txBody>
                  <a:tcPr marL="0" marR="0" marT="0" marB="0"/>
                </a:tc>
                <a:tc>
                  <a:txBody>
                    <a:bodyPr/>
                    <a:lstStyle/>
                    <a:p>
                      <a:pPr marR="88265" algn="ctr">
                        <a:lnSpc>
                          <a:spcPts val="1780"/>
                        </a:lnSpc>
                      </a:pPr>
                      <a:r>
                        <a:rPr sz="1600" dirty="0">
                          <a:latin typeface="Arial"/>
                          <a:cs typeface="Arial"/>
                        </a:rPr>
                        <a:t>A,</a:t>
                      </a:r>
                      <a:r>
                        <a:rPr sz="1600" spc="-95" dirty="0">
                          <a:latin typeface="Arial"/>
                          <a:cs typeface="Arial"/>
                        </a:rPr>
                        <a:t> </a:t>
                      </a:r>
                      <a:r>
                        <a:rPr sz="1600" dirty="0">
                          <a:latin typeface="Arial"/>
                          <a:cs typeface="Arial"/>
                        </a:rPr>
                        <a:t>C</a:t>
                      </a:r>
                      <a:endParaRPr sz="1600">
                        <a:latin typeface="Arial"/>
                        <a:cs typeface="Arial"/>
                      </a:endParaRPr>
                    </a:p>
                  </a:txBody>
                  <a:tcPr marL="0" marR="0" marT="0" marB="0"/>
                </a:tc>
                <a:tc>
                  <a:txBody>
                    <a:bodyPr/>
                    <a:lstStyle/>
                    <a:p>
                      <a:pPr marL="198755">
                        <a:lnSpc>
                          <a:spcPts val="1780"/>
                        </a:lnSpc>
                      </a:pPr>
                      <a:r>
                        <a:rPr sz="1600" dirty="0">
                          <a:latin typeface="Arial"/>
                          <a:cs typeface="Arial"/>
                        </a:rPr>
                        <a:t>2</a:t>
                      </a:r>
                      <a:endParaRPr sz="1600">
                        <a:latin typeface="Arial"/>
                        <a:cs typeface="Arial"/>
                      </a:endParaRPr>
                    </a:p>
                  </a:txBody>
                  <a:tcPr marL="0" marR="0" marT="0" marB="0"/>
                </a:tc>
                <a:tc>
                  <a:txBody>
                    <a:bodyPr/>
                    <a:lstStyle/>
                    <a:p>
                      <a:pPr marR="24765" algn="ctr">
                        <a:lnSpc>
                          <a:spcPts val="1780"/>
                        </a:lnSpc>
                      </a:pPr>
                      <a:r>
                        <a:rPr sz="1600" dirty="0">
                          <a:latin typeface="Arial"/>
                          <a:cs typeface="Arial"/>
                        </a:rPr>
                        <a:t>4</a:t>
                      </a:r>
                      <a:endParaRPr sz="1600">
                        <a:latin typeface="Arial"/>
                        <a:cs typeface="Arial"/>
                      </a:endParaRPr>
                    </a:p>
                  </a:txBody>
                  <a:tcPr marL="0" marR="0" marT="0" marB="0"/>
                </a:tc>
                <a:tc>
                  <a:txBody>
                    <a:bodyPr/>
                    <a:lstStyle/>
                    <a:p>
                      <a:pPr marR="57150" algn="ctr">
                        <a:lnSpc>
                          <a:spcPts val="1780"/>
                        </a:lnSpc>
                      </a:pPr>
                      <a:r>
                        <a:rPr sz="1600" dirty="0">
                          <a:latin typeface="Arial"/>
                          <a:cs typeface="Arial"/>
                        </a:rPr>
                        <a:t>6</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r>
              <a:tr h="244595">
                <a:tc>
                  <a:txBody>
                    <a:bodyPr/>
                    <a:lstStyle/>
                    <a:p>
                      <a:pPr marL="22225">
                        <a:lnSpc>
                          <a:spcPts val="1780"/>
                        </a:lnSpc>
                      </a:pPr>
                      <a:r>
                        <a:rPr sz="1600" dirty="0">
                          <a:latin typeface="Arial"/>
                          <a:cs typeface="Arial"/>
                        </a:rPr>
                        <a:t>E</a:t>
                      </a:r>
                      <a:endParaRPr sz="1600">
                        <a:latin typeface="Arial"/>
                        <a:cs typeface="Arial"/>
                      </a:endParaRPr>
                    </a:p>
                  </a:txBody>
                  <a:tcPr marL="0" marR="0" marT="0" marB="0"/>
                </a:tc>
                <a:tc>
                  <a:txBody>
                    <a:bodyPr/>
                    <a:lstStyle/>
                    <a:p>
                      <a:pPr marL="76200">
                        <a:lnSpc>
                          <a:spcPts val="1780"/>
                        </a:lnSpc>
                      </a:pPr>
                      <a:r>
                        <a:rPr sz="1600" dirty="0">
                          <a:latin typeface="Arial"/>
                          <a:cs typeface="Arial"/>
                        </a:rPr>
                        <a:t>Construir</a:t>
                      </a:r>
                      <a:r>
                        <a:rPr sz="1600" spc="-85" dirty="0">
                          <a:latin typeface="Arial"/>
                          <a:cs typeface="Arial"/>
                        </a:rPr>
                        <a:t> </a:t>
                      </a:r>
                      <a:r>
                        <a:rPr sz="1600" dirty="0">
                          <a:latin typeface="Arial"/>
                          <a:cs typeface="Arial"/>
                        </a:rPr>
                        <a:t>interior</a:t>
                      </a:r>
                      <a:endParaRPr sz="1600">
                        <a:latin typeface="Arial"/>
                        <a:cs typeface="Arial"/>
                      </a:endParaRPr>
                    </a:p>
                  </a:txBody>
                  <a:tcPr marL="0" marR="0" marT="0" marB="0"/>
                </a:tc>
                <a:tc>
                  <a:txBody>
                    <a:bodyPr/>
                    <a:lstStyle/>
                    <a:p>
                      <a:pPr marR="273050" algn="ctr">
                        <a:lnSpc>
                          <a:spcPts val="1780"/>
                        </a:lnSpc>
                      </a:pPr>
                      <a:r>
                        <a:rPr sz="1600" dirty="0">
                          <a:latin typeface="Arial"/>
                          <a:cs typeface="Arial"/>
                        </a:rPr>
                        <a:t>D</a:t>
                      </a:r>
                      <a:endParaRPr sz="1600">
                        <a:latin typeface="Arial"/>
                        <a:cs typeface="Arial"/>
                      </a:endParaRPr>
                    </a:p>
                  </a:txBody>
                  <a:tcPr marL="0" marR="0" marT="0" marB="0"/>
                </a:tc>
                <a:tc>
                  <a:txBody>
                    <a:bodyPr/>
                    <a:lstStyle/>
                    <a:p>
                      <a:pPr marL="208915">
                        <a:lnSpc>
                          <a:spcPts val="1780"/>
                        </a:lnSpc>
                      </a:pPr>
                      <a:r>
                        <a:rPr sz="1600" dirty="0">
                          <a:latin typeface="Arial"/>
                          <a:cs typeface="Arial"/>
                        </a:rPr>
                        <a:t>4</a:t>
                      </a:r>
                      <a:endParaRPr sz="1600">
                        <a:latin typeface="Arial"/>
                        <a:cs typeface="Arial"/>
                      </a:endParaRPr>
                    </a:p>
                  </a:txBody>
                  <a:tcPr marL="0" marR="0" marT="0" marB="0"/>
                </a:tc>
                <a:tc>
                  <a:txBody>
                    <a:bodyPr/>
                    <a:lstStyle/>
                    <a:p>
                      <a:pPr marR="1905" algn="ctr">
                        <a:lnSpc>
                          <a:spcPts val="1780"/>
                        </a:lnSpc>
                      </a:pPr>
                      <a:r>
                        <a:rPr sz="1600" dirty="0">
                          <a:latin typeface="Arial"/>
                          <a:cs typeface="Arial"/>
                        </a:rPr>
                        <a:t>7</a:t>
                      </a:r>
                      <a:endParaRPr sz="1600">
                        <a:latin typeface="Arial"/>
                        <a:cs typeface="Arial"/>
                      </a:endParaRPr>
                    </a:p>
                  </a:txBody>
                  <a:tcPr marL="0" marR="0" marT="0" marB="0"/>
                </a:tc>
                <a:tc>
                  <a:txBody>
                    <a:bodyPr/>
                    <a:lstStyle/>
                    <a:p>
                      <a:pPr marL="268605">
                        <a:lnSpc>
                          <a:spcPts val="1780"/>
                        </a:lnSpc>
                      </a:pPr>
                      <a:r>
                        <a:rPr sz="1600" dirty="0">
                          <a:latin typeface="Arial"/>
                          <a:cs typeface="Arial"/>
                        </a:rPr>
                        <a:t>16</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r>
              <a:tr h="244589">
                <a:tc>
                  <a:txBody>
                    <a:bodyPr/>
                    <a:lstStyle/>
                    <a:p>
                      <a:pPr marL="22225">
                        <a:lnSpc>
                          <a:spcPts val="1780"/>
                        </a:lnSpc>
                      </a:pPr>
                      <a:r>
                        <a:rPr sz="1600" dirty="0">
                          <a:latin typeface="Arial"/>
                          <a:cs typeface="Arial"/>
                        </a:rPr>
                        <a:t>F</a:t>
                      </a:r>
                      <a:endParaRPr sz="1600">
                        <a:latin typeface="Arial"/>
                        <a:cs typeface="Arial"/>
                      </a:endParaRPr>
                    </a:p>
                  </a:txBody>
                  <a:tcPr marL="0" marR="0" marT="0" marB="0"/>
                </a:tc>
                <a:tc>
                  <a:txBody>
                    <a:bodyPr/>
                    <a:lstStyle/>
                    <a:p>
                      <a:pPr marL="64135">
                        <a:lnSpc>
                          <a:spcPts val="1780"/>
                        </a:lnSpc>
                      </a:pPr>
                      <a:r>
                        <a:rPr sz="1600" spc="-5" dirty="0">
                          <a:latin typeface="Arial"/>
                          <a:cs typeface="Arial"/>
                        </a:rPr>
                        <a:t>Seleccionar</a:t>
                      </a:r>
                      <a:r>
                        <a:rPr sz="1600" spc="-70" dirty="0">
                          <a:latin typeface="Arial"/>
                          <a:cs typeface="Arial"/>
                        </a:rPr>
                        <a:t> </a:t>
                      </a:r>
                      <a:r>
                        <a:rPr sz="1600" spc="-5" dirty="0">
                          <a:latin typeface="Arial"/>
                          <a:cs typeface="Arial"/>
                        </a:rPr>
                        <a:t>personal</a:t>
                      </a:r>
                      <a:endParaRPr sz="1600">
                        <a:latin typeface="Arial"/>
                        <a:cs typeface="Arial"/>
                      </a:endParaRPr>
                    </a:p>
                  </a:txBody>
                  <a:tcPr marL="0" marR="0" marT="0" marB="0"/>
                </a:tc>
                <a:tc>
                  <a:txBody>
                    <a:bodyPr/>
                    <a:lstStyle/>
                    <a:p>
                      <a:pPr marR="196215" algn="ctr">
                        <a:lnSpc>
                          <a:spcPts val="1780"/>
                        </a:lnSpc>
                      </a:pPr>
                      <a:r>
                        <a:rPr sz="1600" dirty="0">
                          <a:latin typeface="Arial"/>
                          <a:cs typeface="Arial"/>
                        </a:rPr>
                        <a:t>C</a:t>
                      </a:r>
                      <a:endParaRPr sz="1600">
                        <a:latin typeface="Arial"/>
                        <a:cs typeface="Arial"/>
                      </a:endParaRPr>
                    </a:p>
                  </a:txBody>
                  <a:tcPr marL="0" marR="0" marT="0" marB="0"/>
                </a:tc>
                <a:tc>
                  <a:txBody>
                    <a:bodyPr/>
                    <a:lstStyle/>
                    <a:p>
                      <a:pPr marL="189865">
                        <a:lnSpc>
                          <a:spcPts val="1780"/>
                        </a:lnSpc>
                      </a:pPr>
                      <a:r>
                        <a:rPr sz="1600" dirty="0">
                          <a:latin typeface="Arial"/>
                          <a:cs typeface="Arial"/>
                        </a:rPr>
                        <a:t>1</a:t>
                      </a:r>
                      <a:endParaRPr sz="1600">
                        <a:latin typeface="Arial"/>
                        <a:cs typeface="Arial"/>
                      </a:endParaRPr>
                    </a:p>
                  </a:txBody>
                  <a:tcPr marL="0" marR="0" marT="0" marB="0"/>
                </a:tc>
                <a:tc>
                  <a:txBody>
                    <a:bodyPr/>
                    <a:lstStyle/>
                    <a:p>
                      <a:pPr marR="257175" algn="r">
                        <a:lnSpc>
                          <a:spcPts val="1780"/>
                        </a:lnSpc>
                      </a:pPr>
                      <a:r>
                        <a:rPr sz="1600" dirty="0">
                          <a:latin typeface="Arial"/>
                          <a:cs typeface="Arial"/>
                        </a:rPr>
                        <a:t>1,5</a:t>
                      </a:r>
                      <a:endParaRPr sz="1600">
                        <a:latin typeface="Arial"/>
                        <a:cs typeface="Arial"/>
                      </a:endParaRPr>
                    </a:p>
                  </a:txBody>
                  <a:tcPr marL="0" marR="0" marT="0" marB="0"/>
                </a:tc>
                <a:tc>
                  <a:txBody>
                    <a:bodyPr/>
                    <a:lstStyle/>
                    <a:p>
                      <a:pPr marR="74295" algn="ctr">
                        <a:lnSpc>
                          <a:spcPts val="1780"/>
                        </a:lnSpc>
                      </a:pPr>
                      <a:r>
                        <a:rPr sz="1600" dirty="0">
                          <a:latin typeface="Arial"/>
                          <a:cs typeface="Arial"/>
                        </a:rPr>
                        <a:t>5</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r>
              <a:tr h="244589">
                <a:tc>
                  <a:txBody>
                    <a:bodyPr/>
                    <a:lstStyle/>
                    <a:p>
                      <a:pPr marL="22225">
                        <a:lnSpc>
                          <a:spcPts val="1780"/>
                        </a:lnSpc>
                      </a:pPr>
                      <a:r>
                        <a:rPr sz="1600" dirty="0">
                          <a:latin typeface="Arial"/>
                          <a:cs typeface="Arial"/>
                        </a:rPr>
                        <a:t>G</a:t>
                      </a:r>
                      <a:endParaRPr sz="1600">
                        <a:latin typeface="Arial"/>
                        <a:cs typeface="Arial"/>
                      </a:endParaRPr>
                    </a:p>
                  </a:txBody>
                  <a:tcPr marL="0" marR="0" marT="0" marB="0"/>
                </a:tc>
                <a:tc>
                  <a:txBody>
                    <a:bodyPr/>
                    <a:lstStyle/>
                    <a:p>
                      <a:pPr marL="71120">
                        <a:lnSpc>
                          <a:spcPts val="1780"/>
                        </a:lnSpc>
                      </a:pPr>
                      <a:r>
                        <a:rPr sz="1600" dirty="0">
                          <a:latin typeface="Arial"/>
                          <a:cs typeface="Arial"/>
                        </a:rPr>
                        <a:t>Contratar</a:t>
                      </a:r>
                      <a:r>
                        <a:rPr sz="1600" spc="-80" dirty="0">
                          <a:latin typeface="Arial"/>
                          <a:cs typeface="Arial"/>
                        </a:rPr>
                        <a:t> </a:t>
                      </a:r>
                      <a:r>
                        <a:rPr sz="1600" dirty="0">
                          <a:latin typeface="Arial"/>
                          <a:cs typeface="Arial"/>
                        </a:rPr>
                        <a:t>personal</a:t>
                      </a:r>
                      <a:endParaRPr sz="1600">
                        <a:latin typeface="Arial"/>
                        <a:cs typeface="Arial"/>
                      </a:endParaRPr>
                    </a:p>
                  </a:txBody>
                  <a:tcPr marL="0" marR="0" marT="0" marB="0"/>
                </a:tc>
                <a:tc>
                  <a:txBody>
                    <a:bodyPr/>
                    <a:lstStyle/>
                    <a:p>
                      <a:pPr marR="169545" algn="ctr">
                        <a:lnSpc>
                          <a:spcPts val="1780"/>
                        </a:lnSpc>
                      </a:pPr>
                      <a:r>
                        <a:rPr sz="1600" dirty="0">
                          <a:latin typeface="Arial"/>
                          <a:cs typeface="Arial"/>
                        </a:rPr>
                        <a:t>F</a:t>
                      </a:r>
                      <a:endParaRPr sz="1600">
                        <a:latin typeface="Arial"/>
                        <a:cs typeface="Arial"/>
                      </a:endParaRPr>
                    </a:p>
                  </a:txBody>
                  <a:tcPr marL="0" marR="0" marT="0" marB="0"/>
                </a:tc>
                <a:tc>
                  <a:txBody>
                    <a:bodyPr/>
                    <a:lstStyle/>
                    <a:p>
                      <a:pPr marL="135255">
                        <a:lnSpc>
                          <a:spcPts val="1780"/>
                        </a:lnSpc>
                      </a:pPr>
                      <a:r>
                        <a:rPr sz="1600" dirty="0">
                          <a:latin typeface="Arial"/>
                          <a:cs typeface="Arial"/>
                        </a:rPr>
                        <a:t>2,5</a:t>
                      </a:r>
                      <a:endParaRPr sz="1600">
                        <a:latin typeface="Arial"/>
                        <a:cs typeface="Arial"/>
                      </a:endParaRPr>
                    </a:p>
                  </a:txBody>
                  <a:tcPr marL="0" marR="0" marT="0" marB="0"/>
                </a:tc>
                <a:tc>
                  <a:txBody>
                    <a:bodyPr/>
                    <a:lstStyle/>
                    <a:p>
                      <a:pPr marR="256540" algn="r">
                        <a:lnSpc>
                          <a:spcPts val="1780"/>
                        </a:lnSpc>
                      </a:pPr>
                      <a:r>
                        <a:rPr sz="1600" dirty="0">
                          <a:latin typeface="Arial"/>
                          <a:cs typeface="Arial"/>
                        </a:rPr>
                        <a:t>3,5</a:t>
                      </a:r>
                      <a:endParaRPr sz="1600">
                        <a:latin typeface="Arial"/>
                        <a:cs typeface="Arial"/>
                      </a:endParaRPr>
                    </a:p>
                  </a:txBody>
                  <a:tcPr marL="0" marR="0" marT="0" marB="0"/>
                </a:tc>
                <a:tc>
                  <a:txBody>
                    <a:bodyPr/>
                    <a:lstStyle/>
                    <a:p>
                      <a:pPr marL="248920">
                        <a:lnSpc>
                          <a:spcPts val="1780"/>
                        </a:lnSpc>
                      </a:pPr>
                      <a:r>
                        <a:rPr sz="1600" dirty="0">
                          <a:latin typeface="Arial"/>
                          <a:cs typeface="Arial"/>
                        </a:rPr>
                        <a:t>7,5</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r>
              <a:tr h="244214">
                <a:tc>
                  <a:txBody>
                    <a:bodyPr/>
                    <a:lstStyle/>
                    <a:p>
                      <a:pPr marL="22225">
                        <a:lnSpc>
                          <a:spcPts val="1780"/>
                        </a:lnSpc>
                      </a:pPr>
                      <a:r>
                        <a:rPr sz="1600" dirty="0">
                          <a:latin typeface="Arial"/>
                          <a:cs typeface="Arial"/>
                        </a:rPr>
                        <a:t>H</a:t>
                      </a:r>
                      <a:endParaRPr sz="1600">
                        <a:latin typeface="Arial"/>
                        <a:cs typeface="Arial"/>
                      </a:endParaRPr>
                    </a:p>
                  </a:txBody>
                  <a:tcPr marL="0" marR="0" marT="0" marB="0"/>
                </a:tc>
                <a:tc>
                  <a:txBody>
                    <a:bodyPr/>
                    <a:lstStyle/>
                    <a:p>
                      <a:pPr marL="88900">
                        <a:lnSpc>
                          <a:spcPts val="1780"/>
                        </a:lnSpc>
                      </a:pPr>
                      <a:r>
                        <a:rPr sz="1600" dirty="0">
                          <a:latin typeface="Arial"/>
                          <a:cs typeface="Arial"/>
                        </a:rPr>
                        <a:t>Mudar</a:t>
                      </a:r>
                      <a:r>
                        <a:rPr sz="1600" spc="-85" dirty="0">
                          <a:latin typeface="Arial"/>
                          <a:cs typeface="Arial"/>
                        </a:rPr>
                        <a:t> </a:t>
                      </a:r>
                      <a:r>
                        <a:rPr sz="1600" dirty="0">
                          <a:latin typeface="Arial"/>
                          <a:cs typeface="Arial"/>
                        </a:rPr>
                        <a:t>registros</a:t>
                      </a:r>
                      <a:endParaRPr sz="1600">
                        <a:latin typeface="Arial"/>
                        <a:cs typeface="Arial"/>
                      </a:endParaRPr>
                    </a:p>
                  </a:txBody>
                  <a:tcPr marL="0" marR="0" marT="0" marB="0"/>
                </a:tc>
                <a:tc>
                  <a:txBody>
                    <a:bodyPr/>
                    <a:lstStyle/>
                    <a:p>
                      <a:pPr marR="106045" algn="ctr">
                        <a:lnSpc>
                          <a:spcPts val="1780"/>
                        </a:lnSpc>
                      </a:pPr>
                      <a:r>
                        <a:rPr sz="1600" dirty="0">
                          <a:latin typeface="Arial"/>
                          <a:cs typeface="Arial"/>
                        </a:rPr>
                        <a:t>F</a:t>
                      </a:r>
                      <a:endParaRPr sz="1600">
                        <a:latin typeface="Arial"/>
                        <a:cs typeface="Arial"/>
                      </a:endParaRPr>
                    </a:p>
                  </a:txBody>
                  <a:tcPr marL="0" marR="0" marT="0" marB="0"/>
                </a:tc>
                <a:tc>
                  <a:txBody>
                    <a:bodyPr/>
                    <a:lstStyle/>
                    <a:p>
                      <a:pPr marR="87630" algn="ctr">
                        <a:lnSpc>
                          <a:spcPts val="1780"/>
                        </a:lnSpc>
                      </a:pPr>
                      <a:r>
                        <a:rPr sz="1600" dirty="0">
                          <a:latin typeface="Arial"/>
                          <a:cs typeface="Arial"/>
                        </a:rPr>
                        <a:t>1</a:t>
                      </a:r>
                      <a:endParaRPr sz="1600">
                        <a:latin typeface="Arial"/>
                        <a:cs typeface="Arial"/>
                      </a:endParaRPr>
                    </a:p>
                  </a:txBody>
                  <a:tcPr marL="0" marR="0" marT="0" marB="0"/>
                </a:tc>
                <a:tc>
                  <a:txBody>
                    <a:bodyPr/>
                    <a:lstStyle/>
                    <a:p>
                      <a:pPr marR="85725" algn="ctr">
                        <a:lnSpc>
                          <a:spcPts val="1780"/>
                        </a:lnSpc>
                      </a:pPr>
                      <a:r>
                        <a:rPr sz="1600" dirty="0">
                          <a:latin typeface="Arial"/>
                          <a:cs typeface="Arial"/>
                        </a:rPr>
                        <a:t>2</a:t>
                      </a:r>
                      <a:endParaRPr sz="1600">
                        <a:latin typeface="Arial"/>
                        <a:cs typeface="Arial"/>
                      </a:endParaRPr>
                    </a:p>
                  </a:txBody>
                  <a:tcPr marL="0" marR="0" marT="0" marB="0"/>
                </a:tc>
                <a:tc>
                  <a:txBody>
                    <a:bodyPr/>
                    <a:lstStyle/>
                    <a:p>
                      <a:pPr marR="118745" algn="ctr">
                        <a:lnSpc>
                          <a:spcPts val="1780"/>
                        </a:lnSpc>
                      </a:pPr>
                      <a:r>
                        <a:rPr sz="1600" dirty="0">
                          <a:latin typeface="Arial"/>
                          <a:cs typeface="Arial"/>
                        </a:rPr>
                        <a:t>3</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r>
              <a:tr h="244221">
                <a:tc>
                  <a:txBody>
                    <a:bodyPr/>
                    <a:lstStyle/>
                    <a:p>
                      <a:pPr marL="22225">
                        <a:lnSpc>
                          <a:spcPts val="1775"/>
                        </a:lnSpc>
                      </a:pPr>
                      <a:r>
                        <a:rPr sz="1600" dirty="0">
                          <a:latin typeface="Arial"/>
                          <a:cs typeface="Arial"/>
                        </a:rPr>
                        <a:t>I</a:t>
                      </a:r>
                      <a:endParaRPr sz="1600">
                        <a:latin typeface="Arial"/>
                        <a:cs typeface="Arial"/>
                      </a:endParaRPr>
                    </a:p>
                  </a:txBody>
                  <a:tcPr marL="0" marR="0" marT="0" marB="0"/>
                </a:tc>
                <a:tc>
                  <a:txBody>
                    <a:bodyPr/>
                    <a:lstStyle/>
                    <a:p>
                      <a:pPr marL="112395">
                        <a:lnSpc>
                          <a:spcPts val="1775"/>
                        </a:lnSpc>
                      </a:pPr>
                      <a:r>
                        <a:rPr sz="1600" dirty="0">
                          <a:latin typeface="Arial"/>
                          <a:cs typeface="Arial"/>
                        </a:rPr>
                        <a:t>Mudar</a:t>
                      </a:r>
                      <a:r>
                        <a:rPr sz="1600" spc="-85" dirty="0">
                          <a:latin typeface="Arial"/>
                          <a:cs typeface="Arial"/>
                        </a:rPr>
                        <a:t> </a:t>
                      </a:r>
                      <a:r>
                        <a:rPr sz="1600" dirty="0">
                          <a:latin typeface="Arial"/>
                          <a:cs typeface="Arial"/>
                        </a:rPr>
                        <a:t>mobiliario</a:t>
                      </a:r>
                      <a:endParaRPr sz="1600">
                        <a:latin typeface="Arial"/>
                        <a:cs typeface="Arial"/>
                      </a:endParaRPr>
                    </a:p>
                  </a:txBody>
                  <a:tcPr marL="0" marR="0" marT="0" marB="0"/>
                </a:tc>
                <a:tc>
                  <a:txBody>
                    <a:bodyPr/>
                    <a:lstStyle/>
                    <a:p>
                      <a:pPr marR="99060" algn="ctr">
                        <a:lnSpc>
                          <a:spcPts val="1775"/>
                        </a:lnSpc>
                      </a:pPr>
                      <a:r>
                        <a:rPr sz="1600" dirty="0">
                          <a:latin typeface="Arial"/>
                          <a:cs typeface="Arial"/>
                        </a:rPr>
                        <a:t>B</a:t>
                      </a:r>
                      <a:endParaRPr sz="1600">
                        <a:latin typeface="Arial"/>
                        <a:cs typeface="Arial"/>
                      </a:endParaRPr>
                    </a:p>
                  </a:txBody>
                  <a:tcPr marL="0" marR="0" marT="0" marB="0"/>
                </a:tc>
                <a:tc>
                  <a:txBody>
                    <a:bodyPr/>
                    <a:lstStyle/>
                    <a:p>
                      <a:pPr marR="70485" algn="ctr">
                        <a:lnSpc>
                          <a:spcPts val="1775"/>
                        </a:lnSpc>
                      </a:pPr>
                      <a:r>
                        <a:rPr sz="1600" dirty="0">
                          <a:latin typeface="Arial"/>
                          <a:cs typeface="Arial"/>
                        </a:rPr>
                        <a:t>4</a:t>
                      </a:r>
                      <a:endParaRPr sz="1600">
                        <a:latin typeface="Arial"/>
                        <a:cs typeface="Arial"/>
                      </a:endParaRPr>
                    </a:p>
                  </a:txBody>
                  <a:tcPr marL="0" marR="0" marT="0" marB="0"/>
                </a:tc>
                <a:tc>
                  <a:txBody>
                    <a:bodyPr/>
                    <a:lstStyle/>
                    <a:p>
                      <a:pPr marR="68580" algn="ctr">
                        <a:lnSpc>
                          <a:spcPts val="1775"/>
                        </a:lnSpc>
                      </a:pPr>
                      <a:r>
                        <a:rPr sz="1600" dirty="0">
                          <a:latin typeface="Arial"/>
                          <a:cs typeface="Arial"/>
                        </a:rPr>
                        <a:t>5</a:t>
                      </a:r>
                      <a:endParaRPr sz="1600">
                        <a:latin typeface="Arial"/>
                        <a:cs typeface="Arial"/>
                      </a:endParaRPr>
                    </a:p>
                  </a:txBody>
                  <a:tcPr marL="0" marR="0" marT="0" marB="0"/>
                </a:tc>
                <a:tc>
                  <a:txBody>
                    <a:bodyPr/>
                    <a:lstStyle/>
                    <a:p>
                      <a:pPr marR="102870" algn="ctr">
                        <a:lnSpc>
                          <a:spcPts val="1775"/>
                        </a:lnSpc>
                      </a:pPr>
                      <a:r>
                        <a:rPr sz="1600" dirty="0">
                          <a:latin typeface="Arial"/>
                          <a:cs typeface="Arial"/>
                        </a:rPr>
                        <a:t>6</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r>
              <a:tr h="287528">
                <a:tc>
                  <a:txBody>
                    <a:bodyPr/>
                    <a:lstStyle/>
                    <a:p>
                      <a:pPr marL="22225">
                        <a:lnSpc>
                          <a:spcPts val="1780"/>
                        </a:lnSpc>
                      </a:pPr>
                      <a:r>
                        <a:rPr sz="1600" dirty="0">
                          <a:latin typeface="Arial"/>
                          <a:cs typeface="Arial"/>
                        </a:rPr>
                        <a:t>J</a:t>
                      </a:r>
                      <a:endParaRPr sz="1600">
                        <a:latin typeface="Arial"/>
                        <a:cs typeface="Arial"/>
                      </a:endParaRPr>
                    </a:p>
                  </a:txBody>
                  <a:tcPr marL="0" marR="0" marT="0" marB="0"/>
                </a:tc>
                <a:tc>
                  <a:txBody>
                    <a:bodyPr/>
                    <a:lstStyle/>
                    <a:p>
                      <a:pPr marL="99695">
                        <a:lnSpc>
                          <a:spcPts val="1780"/>
                        </a:lnSpc>
                      </a:pPr>
                      <a:r>
                        <a:rPr sz="1600" dirty="0">
                          <a:latin typeface="Arial"/>
                          <a:cs typeface="Arial"/>
                        </a:rPr>
                        <a:t>Entrenar</a:t>
                      </a:r>
                      <a:r>
                        <a:rPr sz="1600" spc="-80" dirty="0">
                          <a:latin typeface="Arial"/>
                          <a:cs typeface="Arial"/>
                        </a:rPr>
                        <a:t> </a:t>
                      </a:r>
                      <a:r>
                        <a:rPr sz="1600" dirty="0">
                          <a:latin typeface="Arial"/>
                          <a:cs typeface="Arial"/>
                        </a:rPr>
                        <a:t>personal</a:t>
                      </a:r>
                      <a:endParaRPr sz="1600">
                        <a:latin typeface="Arial"/>
                        <a:cs typeface="Arial"/>
                      </a:endParaRPr>
                    </a:p>
                  </a:txBody>
                  <a:tcPr marL="0" marR="0" marT="0" marB="0"/>
                </a:tc>
                <a:tc>
                  <a:txBody>
                    <a:bodyPr/>
                    <a:lstStyle/>
                    <a:p>
                      <a:pPr marL="445134">
                        <a:lnSpc>
                          <a:spcPts val="1780"/>
                        </a:lnSpc>
                      </a:pPr>
                      <a:r>
                        <a:rPr sz="1600" dirty="0">
                          <a:latin typeface="Arial"/>
                          <a:cs typeface="Arial"/>
                        </a:rPr>
                        <a:t>H, E,</a:t>
                      </a:r>
                      <a:r>
                        <a:rPr sz="1600" spc="-85" dirty="0">
                          <a:latin typeface="Arial"/>
                          <a:cs typeface="Arial"/>
                        </a:rPr>
                        <a:t> </a:t>
                      </a:r>
                      <a:r>
                        <a:rPr sz="1600" dirty="0">
                          <a:latin typeface="Arial"/>
                          <a:cs typeface="Arial"/>
                        </a:rPr>
                        <a:t>G</a:t>
                      </a:r>
                      <a:endParaRPr sz="1600">
                        <a:latin typeface="Arial"/>
                        <a:cs typeface="Arial"/>
                      </a:endParaRPr>
                    </a:p>
                  </a:txBody>
                  <a:tcPr marL="0" marR="0" marT="0" marB="0"/>
                </a:tc>
                <a:tc>
                  <a:txBody>
                    <a:bodyPr/>
                    <a:lstStyle/>
                    <a:p>
                      <a:pPr marL="125730">
                        <a:lnSpc>
                          <a:spcPts val="1780"/>
                        </a:lnSpc>
                      </a:pPr>
                      <a:r>
                        <a:rPr sz="1600" spc="-5" dirty="0">
                          <a:latin typeface="Arial"/>
                          <a:cs typeface="Arial"/>
                        </a:rPr>
                        <a:t>1,5</a:t>
                      </a:r>
                      <a:endParaRPr sz="1600">
                        <a:latin typeface="Arial"/>
                        <a:cs typeface="Arial"/>
                      </a:endParaRPr>
                    </a:p>
                  </a:txBody>
                  <a:tcPr marL="0" marR="0" marT="0" marB="0"/>
                </a:tc>
                <a:tc>
                  <a:txBody>
                    <a:bodyPr/>
                    <a:lstStyle/>
                    <a:p>
                      <a:pPr marR="60960" algn="ctr">
                        <a:lnSpc>
                          <a:spcPts val="1780"/>
                        </a:lnSpc>
                      </a:pPr>
                      <a:r>
                        <a:rPr sz="1600" dirty="0">
                          <a:latin typeface="Arial"/>
                          <a:cs typeface="Arial"/>
                        </a:rPr>
                        <a:t>3</a:t>
                      </a:r>
                      <a:endParaRPr sz="1600">
                        <a:latin typeface="Arial"/>
                        <a:cs typeface="Arial"/>
                      </a:endParaRPr>
                    </a:p>
                  </a:txBody>
                  <a:tcPr marL="0" marR="0" marT="0" marB="0"/>
                </a:tc>
                <a:tc>
                  <a:txBody>
                    <a:bodyPr/>
                    <a:lstStyle/>
                    <a:p>
                      <a:pPr marL="295275">
                        <a:lnSpc>
                          <a:spcPts val="1780"/>
                        </a:lnSpc>
                      </a:pPr>
                      <a:r>
                        <a:rPr sz="1600" dirty="0">
                          <a:latin typeface="Arial"/>
                          <a:cs typeface="Arial"/>
                        </a:rPr>
                        <a:t>4,5</a:t>
                      </a:r>
                      <a:endParaRPr sz="1600">
                        <a:latin typeface="Arial"/>
                        <a:cs typeface="Arial"/>
                      </a:endParaRPr>
                    </a:p>
                  </a:txBody>
                  <a:tcPr marL="0" marR="0" marT="0" marB="0"/>
                </a:tc>
                <a:tc>
                  <a:txBody>
                    <a:bodyPr/>
                    <a:lstStyle/>
                    <a:p>
                      <a:endParaRPr sz="1600">
                        <a:latin typeface="Arial"/>
                        <a:cs typeface="Arial"/>
                      </a:endParaRPr>
                    </a:p>
                  </a:txBody>
                  <a:tcPr marL="0" marR="0" marT="0" marB="0"/>
                </a:tc>
                <a:tc>
                  <a:txBody>
                    <a:bodyPr/>
                    <a:lstStyle/>
                    <a:p>
                      <a:endParaRPr sz="1600">
                        <a:latin typeface="Arial"/>
                        <a:cs typeface="Arial"/>
                      </a:endParaRPr>
                    </a:p>
                  </a:txBody>
                  <a:tcPr marL="0" marR="0" marT="0" marB="0"/>
                </a:tc>
              </a:tr>
            </a:tbl>
          </a:graphicData>
        </a:graphic>
      </p:graphicFrame>
      <p:sp>
        <p:nvSpPr>
          <p:cNvPr id="5" name="object 5"/>
          <p:cNvSpPr txBox="1"/>
          <p:nvPr/>
        </p:nvSpPr>
        <p:spPr>
          <a:xfrm>
            <a:off x="371735" y="5915088"/>
            <a:ext cx="2478405" cy="254635"/>
          </a:xfrm>
          <a:prstGeom prst="rect">
            <a:avLst/>
          </a:prstGeom>
        </p:spPr>
        <p:txBody>
          <a:bodyPr vert="horz" wrap="square" lIns="0" tIns="0" rIns="0" bIns="0" rtlCol="0">
            <a:spAutoFit/>
          </a:bodyPr>
          <a:lstStyle/>
          <a:p>
            <a:pPr marL="12700">
              <a:lnSpc>
                <a:spcPct val="100000"/>
              </a:lnSpc>
            </a:pPr>
            <a:r>
              <a:rPr sz="1600" spc="-5" dirty="0">
                <a:solidFill>
                  <a:srgbClr val="9A6533"/>
                </a:solidFill>
                <a:latin typeface="Arial"/>
                <a:cs typeface="Arial"/>
              </a:rPr>
              <a:t>Con “J” </a:t>
            </a:r>
            <a:r>
              <a:rPr sz="1600" dirty="0">
                <a:solidFill>
                  <a:srgbClr val="9A6533"/>
                </a:solidFill>
                <a:latin typeface="Arial"/>
                <a:cs typeface="Arial"/>
              </a:rPr>
              <a:t>termina </a:t>
            </a:r>
            <a:r>
              <a:rPr sz="1600" spc="-5" dirty="0">
                <a:solidFill>
                  <a:srgbClr val="9A6533"/>
                </a:solidFill>
                <a:latin typeface="Arial"/>
                <a:cs typeface="Arial"/>
              </a:rPr>
              <a:t>el</a:t>
            </a:r>
            <a:r>
              <a:rPr sz="1600" spc="-60" dirty="0">
                <a:solidFill>
                  <a:srgbClr val="9A6533"/>
                </a:solidFill>
                <a:latin typeface="Arial"/>
                <a:cs typeface="Arial"/>
              </a:rPr>
              <a:t> </a:t>
            </a:r>
            <a:r>
              <a:rPr sz="1600" spc="-5" dirty="0">
                <a:solidFill>
                  <a:srgbClr val="9A6533"/>
                </a:solidFill>
                <a:latin typeface="Arial"/>
                <a:cs typeface="Arial"/>
              </a:rPr>
              <a:t>proyecto</a:t>
            </a:r>
            <a:endParaRPr sz="1600">
              <a:latin typeface="Arial"/>
              <a:cs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01839" y="374395"/>
            <a:ext cx="7543800" cy="1143000"/>
          </a:xfrm>
          <a:prstGeom prst="rect">
            <a:avLst/>
          </a:prstGeom>
          <a:ln w="9525">
            <a:solidFill>
              <a:srgbClr val="000000"/>
            </a:solidFill>
          </a:ln>
        </p:spPr>
        <p:txBody>
          <a:bodyPr vert="horz" wrap="square" lIns="0" tIns="215900" rIns="0" bIns="0" rtlCol="0">
            <a:spAutoFit/>
          </a:bodyPr>
          <a:lstStyle/>
          <a:p>
            <a:pPr marL="502284">
              <a:lnSpc>
                <a:spcPct val="100000"/>
              </a:lnSpc>
              <a:spcBef>
                <a:spcPts val="1700"/>
              </a:spcBef>
            </a:pPr>
            <a:r>
              <a:rPr sz="4400" b="0" spc="-5" dirty="0">
                <a:solidFill>
                  <a:srgbClr val="009A00"/>
                </a:solidFill>
                <a:latin typeface="Arial"/>
                <a:cs typeface="Arial"/>
              </a:rPr>
              <a:t>¿Qué es la productividad?</a:t>
            </a:r>
            <a:endParaRPr sz="4400">
              <a:latin typeface="Arial"/>
              <a:cs typeface="Arial"/>
            </a:endParaRPr>
          </a:p>
        </p:txBody>
      </p:sp>
      <p:sp>
        <p:nvSpPr>
          <p:cNvPr id="3" name="object 3"/>
          <p:cNvSpPr/>
          <p:nvPr/>
        </p:nvSpPr>
        <p:spPr>
          <a:xfrm>
            <a:off x="901839" y="1898395"/>
            <a:ext cx="7543800" cy="4267200"/>
          </a:xfrm>
          <a:custGeom>
            <a:avLst/>
            <a:gdLst/>
            <a:ahLst/>
            <a:cxnLst/>
            <a:rect l="l" t="t" r="r" b="b"/>
            <a:pathLst>
              <a:path w="7543800" h="4267200">
                <a:moveTo>
                  <a:pt x="0" y="0"/>
                </a:moveTo>
                <a:lnTo>
                  <a:pt x="0" y="4267200"/>
                </a:lnTo>
                <a:lnTo>
                  <a:pt x="7543800" y="4267200"/>
                </a:lnTo>
                <a:lnTo>
                  <a:pt x="7543800" y="0"/>
                </a:lnTo>
                <a:lnTo>
                  <a:pt x="0" y="0"/>
                </a:lnTo>
                <a:close/>
              </a:path>
            </a:pathLst>
          </a:custGeom>
          <a:ln w="9525">
            <a:solidFill>
              <a:srgbClr val="000000"/>
            </a:solidFill>
          </a:ln>
        </p:spPr>
        <p:txBody>
          <a:bodyPr wrap="square" lIns="0" tIns="0" rIns="0" bIns="0" rtlCol="0"/>
          <a:lstStyle/>
          <a:p>
            <a:endParaRPr/>
          </a:p>
        </p:txBody>
      </p:sp>
      <p:sp>
        <p:nvSpPr>
          <p:cNvPr id="4" name="object 4"/>
          <p:cNvSpPr txBox="1"/>
          <p:nvPr/>
        </p:nvSpPr>
        <p:spPr>
          <a:xfrm>
            <a:off x="985900" y="1937765"/>
            <a:ext cx="7374890" cy="4004945"/>
          </a:xfrm>
          <a:prstGeom prst="rect">
            <a:avLst/>
          </a:prstGeom>
        </p:spPr>
        <p:txBody>
          <a:bodyPr vert="horz" wrap="square" lIns="0" tIns="0" rIns="0" bIns="0" rtlCol="0">
            <a:spAutoFit/>
          </a:bodyPr>
          <a:lstStyle/>
          <a:p>
            <a:pPr marL="34290" marR="26034" indent="-1270" algn="ctr">
              <a:lnSpc>
                <a:spcPct val="100000"/>
              </a:lnSpc>
            </a:pPr>
            <a:r>
              <a:rPr sz="3200" spc="-5" dirty="0">
                <a:latin typeface="Arial"/>
                <a:cs typeface="Arial"/>
              </a:rPr>
              <a:t>Se </a:t>
            </a:r>
            <a:r>
              <a:rPr sz="3200" spc="-10" dirty="0">
                <a:latin typeface="Arial"/>
                <a:cs typeface="Arial"/>
              </a:rPr>
              <a:t>entiende </a:t>
            </a:r>
            <a:r>
              <a:rPr sz="3200" spc="-5" dirty="0">
                <a:latin typeface="Arial"/>
                <a:cs typeface="Arial"/>
              </a:rPr>
              <a:t>por </a:t>
            </a:r>
            <a:r>
              <a:rPr sz="3200" spc="-10" dirty="0">
                <a:latin typeface="Arial"/>
                <a:cs typeface="Arial"/>
              </a:rPr>
              <a:t>productividad la  relación existente entre </a:t>
            </a:r>
            <a:r>
              <a:rPr sz="3200" spc="-5" dirty="0">
                <a:latin typeface="Arial"/>
                <a:cs typeface="Arial"/>
              </a:rPr>
              <a:t>la </a:t>
            </a:r>
            <a:r>
              <a:rPr sz="3200" spc="-10" dirty="0">
                <a:latin typeface="Arial"/>
                <a:cs typeface="Arial"/>
              </a:rPr>
              <a:t>cantidad de  productos generados </a:t>
            </a:r>
            <a:r>
              <a:rPr sz="3200" spc="-5" dirty="0">
                <a:latin typeface="Arial"/>
                <a:cs typeface="Arial"/>
              </a:rPr>
              <a:t>de un </a:t>
            </a:r>
            <a:r>
              <a:rPr sz="3200" spc="-10" dirty="0">
                <a:latin typeface="Arial"/>
                <a:cs typeface="Arial"/>
              </a:rPr>
              <a:t>determinado  proceso </a:t>
            </a:r>
            <a:r>
              <a:rPr sz="3200" spc="-5" dirty="0">
                <a:latin typeface="Arial"/>
                <a:cs typeface="Arial"/>
              </a:rPr>
              <a:t>de </a:t>
            </a:r>
            <a:r>
              <a:rPr sz="3200" spc="-10" dirty="0">
                <a:latin typeface="Arial"/>
                <a:cs typeface="Arial"/>
              </a:rPr>
              <a:t>transformación, </a:t>
            </a:r>
            <a:r>
              <a:rPr sz="3200" spc="-5" dirty="0">
                <a:latin typeface="Arial"/>
                <a:cs typeface="Arial"/>
              </a:rPr>
              <a:t>y la </a:t>
            </a:r>
            <a:r>
              <a:rPr sz="3200" spc="-10" dirty="0">
                <a:latin typeface="Arial"/>
                <a:cs typeface="Arial"/>
              </a:rPr>
              <a:t>cantidad  </a:t>
            </a:r>
            <a:r>
              <a:rPr sz="3200" spc="-5" dirty="0">
                <a:latin typeface="Arial"/>
                <a:cs typeface="Arial"/>
              </a:rPr>
              <a:t>de </a:t>
            </a:r>
            <a:r>
              <a:rPr sz="3200" spc="-10" dirty="0">
                <a:latin typeface="Arial"/>
                <a:cs typeface="Arial"/>
              </a:rPr>
              <a:t>insumos utilizados para obtener esa  cantidad </a:t>
            </a:r>
            <a:r>
              <a:rPr sz="3200" spc="-5" dirty="0">
                <a:latin typeface="Arial"/>
                <a:cs typeface="Arial"/>
              </a:rPr>
              <a:t>de</a:t>
            </a:r>
            <a:r>
              <a:rPr sz="3200" spc="-65" dirty="0">
                <a:latin typeface="Arial"/>
                <a:cs typeface="Arial"/>
              </a:rPr>
              <a:t> </a:t>
            </a:r>
            <a:r>
              <a:rPr sz="3200" spc="-5" dirty="0">
                <a:latin typeface="Arial"/>
                <a:cs typeface="Arial"/>
              </a:rPr>
              <a:t>productos</a:t>
            </a:r>
            <a:r>
              <a:rPr sz="3200" u="heavy" spc="-5" dirty="0">
                <a:solidFill>
                  <a:srgbClr val="009A9A"/>
                </a:solidFill>
                <a:latin typeface="Arial"/>
                <a:cs typeface="Arial"/>
                <a:hlinkClick r:id="rId2" action="ppaction://hlinksldjump"/>
              </a:rPr>
              <a:t>[1]</a:t>
            </a:r>
            <a:endParaRPr sz="3200">
              <a:latin typeface="Arial"/>
              <a:cs typeface="Arial"/>
            </a:endParaRPr>
          </a:p>
          <a:p>
            <a:pPr marL="12700" marR="5080">
              <a:lnSpc>
                <a:spcPct val="112700"/>
              </a:lnSpc>
              <a:spcBef>
                <a:spcPts val="1885"/>
              </a:spcBef>
              <a:tabLst>
                <a:tab pos="433070" algn="l"/>
              </a:tabLst>
            </a:pPr>
            <a:r>
              <a:rPr sz="1800" u="heavy" spc="-5" dirty="0">
                <a:solidFill>
                  <a:srgbClr val="009A9A"/>
                </a:solidFill>
                <a:latin typeface="Arial"/>
                <a:cs typeface="Arial"/>
                <a:hlinkClick r:id="rId2" action="ppaction://hlinksldjump"/>
              </a:rPr>
              <a:t>[1]</a:t>
            </a:r>
            <a:r>
              <a:rPr sz="1800" spc="-5" dirty="0">
                <a:solidFill>
                  <a:srgbClr val="009A9A"/>
                </a:solidFill>
                <a:latin typeface="Arial"/>
                <a:cs typeface="Arial"/>
              </a:rPr>
              <a:t>	</a:t>
            </a:r>
            <a:r>
              <a:rPr sz="1800" spc="-5" dirty="0">
                <a:latin typeface="Arial"/>
                <a:cs typeface="Arial"/>
              </a:rPr>
              <a:t>Francisco A. </a:t>
            </a:r>
            <a:r>
              <a:rPr sz="1800" dirty="0">
                <a:latin typeface="Arial"/>
                <a:cs typeface="Arial"/>
              </a:rPr>
              <a:t>García. </a:t>
            </a:r>
            <a:r>
              <a:rPr sz="1800" spc="-5" dirty="0">
                <a:latin typeface="Arial"/>
                <a:cs typeface="Arial"/>
              </a:rPr>
              <a:t>Manual Teórico-Practico de </a:t>
            </a:r>
            <a:r>
              <a:rPr sz="1800" spc="260" dirty="0">
                <a:latin typeface="Arial"/>
                <a:cs typeface="Arial"/>
              </a:rPr>
              <a:t> </a:t>
            </a:r>
            <a:r>
              <a:rPr sz="1800" spc="-5" dirty="0">
                <a:latin typeface="Arial"/>
                <a:cs typeface="Arial"/>
              </a:rPr>
              <a:t>Administración</a:t>
            </a:r>
            <a:r>
              <a:rPr sz="1800" spc="125" dirty="0">
                <a:latin typeface="Arial"/>
                <a:cs typeface="Arial"/>
              </a:rPr>
              <a:t> </a:t>
            </a:r>
            <a:r>
              <a:rPr sz="1800" spc="-10" dirty="0">
                <a:latin typeface="Arial"/>
                <a:cs typeface="Arial"/>
              </a:rPr>
              <a:t>de  </a:t>
            </a:r>
            <a:r>
              <a:rPr sz="1800" spc="-5" dirty="0">
                <a:latin typeface="Arial"/>
                <a:cs typeface="Arial"/>
              </a:rPr>
              <a:t>la Producción. ULA-Mérida, Trabajo de Ascenso, 1996. p</a:t>
            </a:r>
            <a:r>
              <a:rPr sz="1800" spc="-35" dirty="0">
                <a:latin typeface="Arial"/>
                <a:cs typeface="Arial"/>
              </a:rPr>
              <a:t> </a:t>
            </a:r>
            <a:r>
              <a:rPr sz="1800" spc="-5" dirty="0">
                <a:latin typeface="Arial"/>
                <a:cs typeface="Arial"/>
              </a:rPr>
              <a:t>30</a:t>
            </a:r>
            <a:r>
              <a:rPr sz="3200" spc="-5" dirty="0">
                <a:latin typeface="Arial"/>
                <a:cs typeface="Arial"/>
              </a:rPr>
              <a:t>.</a:t>
            </a:r>
            <a:endParaRPr sz="3200">
              <a:latin typeface="Arial"/>
              <a:cs typeface="Aria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1467" rIns="0" bIns="0" rtlCol="0">
            <a:spAutoFit/>
          </a:bodyPr>
          <a:lstStyle/>
          <a:p>
            <a:pPr marL="1123315" marR="5080" indent="-752475">
              <a:lnSpc>
                <a:spcPct val="100000"/>
              </a:lnSpc>
            </a:pPr>
            <a:r>
              <a:rPr spc="-5" dirty="0"/>
              <a:t>Administración del Mantenimiento  Concepto e</a:t>
            </a:r>
            <a:r>
              <a:rPr spc="-95" dirty="0"/>
              <a:t> </a:t>
            </a:r>
            <a:r>
              <a:rPr spc="-5" dirty="0"/>
              <a:t>importancia</a:t>
            </a:r>
          </a:p>
        </p:txBody>
      </p:sp>
      <p:sp>
        <p:nvSpPr>
          <p:cNvPr id="3" name="object 3"/>
          <p:cNvSpPr txBox="1"/>
          <p:nvPr/>
        </p:nvSpPr>
        <p:spPr>
          <a:xfrm>
            <a:off x="371735" y="1309370"/>
            <a:ext cx="8406130" cy="5170646"/>
          </a:xfrm>
          <a:prstGeom prst="rect">
            <a:avLst/>
          </a:prstGeom>
        </p:spPr>
        <p:txBody>
          <a:bodyPr vert="horz" wrap="square" lIns="0" tIns="0" rIns="0" bIns="0" rtlCol="0">
            <a:spAutoFit/>
          </a:bodyPr>
          <a:lstStyle/>
          <a:p>
            <a:pPr marL="12700" marR="120650" algn="just">
              <a:lnSpc>
                <a:spcPts val="1950"/>
              </a:lnSpc>
            </a:pPr>
            <a:r>
              <a:rPr sz="1800" spc="-5" dirty="0">
                <a:latin typeface="Arial"/>
                <a:cs typeface="Arial"/>
              </a:rPr>
              <a:t>Toda empresa posee recursos humanos </a:t>
            </a:r>
            <a:r>
              <a:rPr sz="1800" dirty="0">
                <a:latin typeface="Arial"/>
                <a:cs typeface="Arial"/>
              </a:rPr>
              <a:t>y </a:t>
            </a:r>
            <a:r>
              <a:rPr sz="1800" spc="-5" dirty="0">
                <a:latin typeface="Arial"/>
                <a:cs typeface="Arial"/>
              </a:rPr>
              <a:t>materiales los cuales debe proteger </a:t>
            </a:r>
            <a:r>
              <a:rPr sz="1800" dirty="0">
                <a:latin typeface="Arial"/>
                <a:cs typeface="Arial"/>
              </a:rPr>
              <a:t>y  </a:t>
            </a:r>
            <a:r>
              <a:rPr sz="1800" spc="-5" dirty="0">
                <a:latin typeface="Arial"/>
                <a:cs typeface="Arial"/>
              </a:rPr>
              <a:t>mantener en estado funcional. Es por ello que el mantenimiento </a:t>
            </a:r>
            <a:r>
              <a:rPr sz="1800" dirty="0">
                <a:latin typeface="Arial"/>
                <a:cs typeface="Arial"/>
              </a:rPr>
              <a:t>y </a:t>
            </a:r>
            <a:r>
              <a:rPr sz="1800" spc="-5" dirty="0">
                <a:latin typeface="Arial"/>
                <a:cs typeface="Arial"/>
              </a:rPr>
              <a:t>la seguridad </a:t>
            </a:r>
            <a:r>
              <a:rPr sz="1800" spc="-10" dirty="0">
                <a:latin typeface="Arial"/>
                <a:cs typeface="Arial"/>
              </a:rPr>
              <a:t>en  </a:t>
            </a:r>
            <a:r>
              <a:rPr sz="1800" spc="-5" dirty="0">
                <a:latin typeface="Arial"/>
                <a:cs typeface="Arial"/>
              </a:rPr>
              <a:t>el trabajo son actividades importantes para la</a:t>
            </a:r>
            <a:r>
              <a:rPr sz="1800" dirty="0">
                <a:latin typeface="Arial"/>
                <a:cs typeface="Arial"/>
              </a:rPr>
              <a:t> </a:t>
            </a:r>
            <a:r>
              <a:rPr sz="1800" spc="-10" dirty="0">
                <a:latin typeface="Arial"/>
                <a:cs typeface="Arial"/>
              </a:rPr>
              <a:t>producción.</a:t>
            </a:r>
            <a:endParaRPr sz="1800" dirty="0">
              <a:latin typeface="Arial"/>
              <a:cs typeface="Arial"/>
            </a:endParaRPr>
          </a:p>
          <a:p>
            <a:pPr algn="just">
              <a:lnSpc>
                <a:spcPct val="100000"/>
              </a:lnSpc>
              <a:spcBef>
                <a:spcPts val="50"/>
              </a:spcBef>
            </a:pPr>
            <a:endParaRPr sz="1650" dirty="0">
              <a:latin typeface="Times New Roman"/>
              <a:cs typeface="Times New Roman"/>
            </a:endParaRPr>
          </a:p>
          <a:p>
            <a:pPr marL="12700" marR="5080" algn="just">
              <a:lnSpc>
                <a:spcPts val="1950"/>
              </a:lnSpc>
            </a:pPr>
            <a:r>
              <a:rPr sz="1800" spc="-5" dirty="0">
                <a:latin typeface="Arial"/>
                <a:cs typeface="Arial"/>
              </a:rPr>
              <a:t>Por lo tanto, el objetivo del mantenimiento </a:t>
            </a:r>
            <a:r>
              <a:rPr sz="1800" dirty="0">
                <a:latin typeface="Arial"/>
                <a:cs typeface="Arial"/>
              </a:rPr>
              <a:t>y </a:t>
            </a:r>
            <a:r>
              <a:rPr sz="1800" spc="-5" dirty="0">
                <a:latin typeface="Arial"/>
                <a:cs typeface="Arial"/>
              </a:rPr>
              <a:t>de la fiabilidad es mantener la  capacidad del sistema mientras se controlan los </a:t>
            </a:r>
            <a:r>
              <a:rPr sz="1800" dirty="0">
                <a:latin typeface="Arial"/>
                <a:cs typeface="Arial"/>
              </a:rPr>
              <a:t>costes. </a:t>
            </a:r>
            <a:r>
              <a:rPr sz="1800" spc="-5" dirty="0">
                <a:latin typeface="Arial"/>
                <a:cs typeface="Arial"/>
              </a:rPr>
              <a:t>Un buen sistema de  mantenimiento reduce la variabilidad del sistema </a:t>
            </a:r>
            <a:r>
              <a:rPr sz="1800" dirty="0">
                <a:latin typeface="Arial"/>
                <a:cs typeface="Arial"/>
              </a:rPr>
              <a:t>y </a:t>
            </a:r>
            <a:r>
              <a:rPr sz="1800" spc="-5" dirty="0">
                <a:latin typeface="Arial"/>
                <a:cs typeface="Arial"/>
              </a:rPr>
              <a:t>este debe incluir todas </a:t>
            </a:r>
            <a:r>
              <a:rPr sz="1800" spc="-10" dirty="0">
                <a:latin typeface="Arial"/>
                <a:cs typeface="Arial"/>
              </a:rPr>
              <a:t>las  </a:t>
            </a:r>
            <a:r>
              <a:rPr sz="1800" spc="-5" dirty="0">
                <a:latin typeface="Arial"/>
                <a:cs typeface="Arial"/>
              </a:rPr>
              <a:t>actividades involucradas en mantener un equipo para que funcione</a:t>
            </a:r>
            <a:r>
              <a:rPr sz="1800" spc="5" dirty="0">
                <a:latin typeface="Arial"/>
                <a:cs typeface="Arial"/>
              </a:rPr>
              <a:t> </a:t>
            </a:r>
            <a:r>
              <a:rPr sz="1800" spc="-10" dirty="0">
                <a:latin typeface="Arial"/>
                <a:cs typeface="Arial"/>
              </a:rPr>
              <a:t>correctamente.</a:t>
            </a:r>
            <a:endParaRPr sz="1800" dirty="0">
              <a:latin typeface="Arial"/>
              <a:cs typeface="Arial"/>
            </a:endParaRPr>
          </a:p>
          <a:p>
            <a:pPr algn="just">
              <a:lnSpc>
                <a:spcPct val="100000"/>
              </a:lnSpc>
              <a:spcBef>
                <a:spcPts val="50"/>
              </a:spcBef>
            </a:pPr>
            <a:endParaRPr sz="1650" dirty="0">
              <a:latin typeface="Times New Roman"/>
              <a:cs typeface="Times New Roman"/>
            </a:endParaRPr>
          </a:p>
          <a:p>
            <a:pPr marL="12700" marR="525145" algn="just">
              <a:lnSpc>
                <a:spcPts val="1950"/>
              </a:lnSpc>
            </a:pPr>
            <a:r>
              <a:rPr sz="1800" spc="-5" dirty="0">
                <a:latin typeface="Arial"/>
                <a:cs typeface="Arial"/>
              </a:rPr>
              <a:t>Es por esta razón que la función del departamento de mantenimiento es el </a:t>
            </a:r>
            <a:r>
              <a:rPr sz="1800" spc="-10" dirty="0">
                <a:latin typeface="Arial"/>
                <a:cs typeface="Arial"/>
              </a:rPr>
              <a:t>de  </a:t>
            </a:r>
            <a:r>
              <a:rPr sz="1800" spc="-5" dirty="0">
                <a:latin typeface="Arial"/>
                <a:cs typeface="Arial"/>
              </a:rPr>
              <a:t>asegurar la regularidad de la ejecución de los recursos materiales </a:t>
            </a:r>
            <a:r>
              <a:rPr sz="1800" dirty="0">
                <a:latin typeface="Arial"/>
                <a:cs typeface="Arial"/>
              </a:rPr>
              <a:t>y </a:t>
            </a:r>
            <a:r>
              <a:rPr sz="1800" spc="-5" dirty="0">
                <a:latin typeface="Arial"/>
                <a:cs typeface="Arial"/>
              </a:rPr>
              <a:t>que su  mantenimiento origine un estado propicio para su</a:t>
            </a:r>
            <a:r>
              <a:rPr sz="1800" spc="-30" dirty="0">
                <a:latin typeface="Arial"/>
                <a:cs typeface="Arial"/>
              </a:rPr>
              <a:t> </a:t>
            </a:r>
            <a:r>
              <a:rPr sz="1800" spc="-10" dirty="0">
                <a:latin typeface="Arial"/>
                <a:cs typeface="Arial"/>
              </a:rPr>
              <a:t>ejecución.</a:t>
            </a:r>
            <a:endParaRPr sz="1800" dirty="0">
              <a:latin typeface="Arial"/>
              <a:cs typeface="Arial"/>
            </a:endParaRPr>
          </a:p>
          <a:p>
            <a:pPr algn="just">
              <a:lnSpc>
                <a:spcPct val="100000"/>
              </a:lnSpc>
              <a:spcBef>
                <a:spcPts val="50"/>
              </a:spcBef>
            </a:pPr>
            <a:endParaRPr sz="1650" dirty="0">
              <a:latin typeface="Times New Roman"/>
              <a:cs typeface="Times New Roman"/>
            </a:endParaRPr>
          </a:p>
          <a:p>
            <a:pPr marL="12700" marR="157480" algn="just">
              <a:lnSpc>
                <a:spcPts val="1950"/>
              </a:lnSpc>
            </a:pPr>
            <a:r>
              <a:rPr sz="1800" spc="-5" dirty="0">
                <a:solidFill>
                  <a:srgbClr val="009A00"/>
                </a:solidFill>
                <a:latin typeface="Arial"/>
                <a:cs typeface="Arial"/>
              </a:rPr>
              <a:t>¿Pero hasta donde invertir en el mantenimiento de los equipos </a:t>
            </a:r>
            <a:r>
              <a:rPr sz="1800" dirty="0">
                <a:solidFill>
                  <a:srgbClr val="009A00"/>
                </a:solidFill>
                <a:latin typeface="Arial"/>
                <a:cs typeface="Arial"/>
              </a:rPr>
              <a:t>y </a:t>
            </a:r>
            <a:r>
              <a:rPr sz="1800" spc="-5" dirty="0">
                <a:solidFill>
                  <a:srgbClr val="009A00"/>
                </a:solidFill>
                <a:latin typeface="Arial"/>
                <a:cs typeface="Arial"/>
              </a:rPr>
              <a:t>en la </a:t>
            </a:r>
            <a:r>
              <a:rPr sz="1800" spc="-10" dirty="0">
                <a:solidFill>
                  <a:srgbClr val="009A00"/>
                </a:solidFill>
                <a:latin typeface="Arial"/>
                <a:cs typeface="Arial"/>
              </a:rPr>
              <a:t>seguridad  </a:t>
            </a:r>
            <a:r>
              <a:rPr sz="1800" spc="-5" dirty="0">
                <a:solidFill>
                  <a:srgbClr val="009A00"/>
                </a:solidFill>
                <a:latin typeface="Arial"/>
                <a:cs typeface="Arial"/>
              </a:rPr>
              <a:t>del personal? </a:t>
            </a:r>
            <a:r>
              <a:rPr sz="1800" spc="-5" dirty="0">
                <a:latin typeface="Arial"/>
                <a:cs typeface="Arial"/>
              </a:rPr>
              <a:t>La idea es buscar un equilibrio entre el mantenimiento preventivo a  fin de que no se originen costos significativos por mantenimiento </a:t>
            </a:r>
            <a:r>
              <a:rPr sz="1800" spc="-10" dirty="0">
                <a:latin typeface="Arial"/>
                <a:cs typeface="Arial"/>
              </a:rPr>
              <a:t>correctivo.</a:t>
            </a:r>
            <a:endParaRPr sz="1800" dirty="0">
              <a:latin typeface="Arial"/>
              <a:cs typeface="Arial"/>
            </a:endParaRPr>
          </a:p>
          <a:p>
            <a:pPr algn="just">
              <a:lnSpc>
                <a:spcPct val="100000"/>
              </a:lnSpc>
              <a:spcBef>
                <a:spcPts val="50"/>
              </a:spcBef>
            </a:pPr>
            <a:endParaRPr sz="1650" dirty="0">
              <a:latin typeface="Times New Roman"/>
              <a:cs typeface="Times New Roman"/>
            </a:endParaRPr>
          </a:p>
          <a:p>
            <a:pPr marL="12700" marR="132080" algn="just">
              <a:lnSpc>
                <a:spcPts val="1950"/>
              </a:lnSpc>
            </a:pPr>
            <a:r>
              <a:rPr sz="1800" spc="-5" dirty="0">
                <a:solidFill>
                  <a:srgbClr val="CC6500"/>
                </a:solidFill>
                <a:latin typeface="Arial"/>
                <a:cs typeface="Arial"/>
              </a:rPr>
              <a:t>Mantenimiento Preventivo: </a:t>
            </a:r>
            <a:r>
              <a:rPr sz="1800" dirty="0">
                <a:latin typeface="Arial"/>
                <a:cs typeface="Arial"/>
              </a:rPr>
              <a:t>Este </a:t>
            </a:r>
            <a:r>
              <a:rPr sz="1800" spc="-5" dirty="0">
                <a:latin typeface="Arial"/>
                <a:cs typeface="Arial"/>
              </a:rPr>
              <a:t>implica inspecciones rutinarias </a:t>
            </a:r>
            <a:r>
              <a:rPr sz="1800" dirty="0">
                <a:latin typeface="Arial"/>
                <a:cs typeface="Arial"/>
              </a:rPr>
              <a:t>y </a:t>
            </a:r>
            <a:r>
              <a:rPr sz="1800" spc="-5" dirty="0">
                <a:latin typeface="Arial"/>
                <a:cs typeface="Arial"/>
              </a:rPr>
              <a:t>de servicio, </a:t>
            </a:r>
            <a:r>
              <a:rPr sz="1800" dirty="0">
                <a:latin typeface="Arial"/>
                <a:cs typeface="Arial"/>
              </a:rPr>
              <a:t>así  </a:t>
            </a:r>
            <a:r>
              <a:rPr sz="1800" spc="-5" dirty="0">
                <a:latin typeface="Arial"/>
                <a:cs typeface="Arial"/>
              </a:rPr>
              <a:t>como el mantenimiento de las instalaciones para reparar los bienes </a:t>
            </a:r>
            <a:r>
              <a:rPr sz="1800" dirty="0">
                <a:latin typeface="Arial"/>
                <a:cs typeface="Arial"/>
              </a:rPr>
              <a:t>y </a:t>
            </a:r>
            <a:r>
              <a:rPr sz="1800" spc="-5" dirty="0">
                <a:latin typeface="Arial"/>
                <a:cs typeface="Arial"/>
              </a:rPr>
              <a:t>prevenir </a:t>
            </a:r>
            <a:r>
              <a:rPr sz="1800" spc="-10" dirty="0">
                <a:latin typeface="Arial"/>
                <a:cs typeface="Arial"/>
              </a:rPr>
              <a:t>los  </a:t>
            </a:r>
            <a:r>
              <a:rPr sz="1800" spc="-5" dirty="0">
                <a:latin typeface="Arial"/>
                <a:cs typeface="Arial"/>
              </a:rPr>
              <a:t>Fallos.</a:t>
            </a:r>
            <a:endParaRPr sz="1800" dirty="0">
              <a:latin typeface="Arial"/>
              <a:cs typeface="Aria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1467" rIns="0" bIns="0" rtlCol="0">
            <a:spAutoFit/>
          </a:bodyPr>
          <a:lstStyle/>
          <a:p>
            <a:pPr marL="1123315" marR="5080" indent="-752475">
              <a:lnSpc>
                <a:spcPct val="100000"/>
              </a:lnSpc>
            </a:pPr>
            <a:r>
              <a:rPr spc="-5" dirty="0"/>
              <a:t>Administración del Mantenimiento  Concepto e</a:t>
            </a:r>
            <a:r>
              <a:rPr spc="-95" dirty="0"/>
              <a:t> </a:t>
            </a:r>
            <a:r>
              <a:rPr spc="-5" dirty="0"/>
              <a:t>importancia</a:t>
            </a:r>
          </a:p>
        </p:txBody>
      </p:sp>
      <p:sp>
        <p:nvSpPr>
          <p:cNvPr id="3" name="object 3"/>
          <p:cNvSpPr txBox="1"/>
          <p:nvPr/>
        </p:nvSpPr>
        <p:spPr>
          <a:xfrm>
            <a:off x="371735" y="1303528"/>
            <a:ext cx="8405495" cy="3432810"/>
          </a:xfrm>
          <a:prstGeom prst="rect">
            <a:avLst/>
          </a:prstGeom>
        </p:spPr>
        <p:txBody>
          <a:bodyPr vert="horz" wrap="square" lIns="0" tIns="0" rIns="0" bIns="0" rtlCol="0">
            <a:spAutoFit/>
          </a:bodyPr>
          <a:lstStyle/>
          <a:p>
            <a:pPr marL="12700" marR="72390" algn="just">
              <a:lnSpc>
                <a:spcPct val="100000"/>
              </a:lnSpc>
            </a:pPr>
            <a:r>
              <a:rPr sz="1600" spc="-5" dirty="0">
                <a:solidFill>
                  <a:srgbClr val="CC6500"/>
                </a:solidFill>
                <a:latin typeface="Arial"/>
                <a:cs typeface="Arial"/>
              </a:rPr>
              <a:t>Mantenimiento Correctivo: </a:t>
            </a:r>
            <a:r>
              <a:rPr sz="1600" spc="-5" dirty="0">
                <a:latin typeface="Arial"/>
                <a:cs typeface="Arial"/>
              </a:rPr>
              <a:t>Este se lleva </a:t>
            </a:r>
            <a:r>
              <a:rPr sz="1600" dirty="0">
                <a:latin typeface="Arial"/>
                <a:cs typeface="Arial"/>
              </a:rPr>
              <a:t>a </a:t>
            </a:r>
            <a:r>
              <a:rPr sz="1600" spc="-5" dirty="0">
                <a:latin typeface="Arial"/>
                <a:cs typeface="Arial"/>
              </a:rPr>
              <a:t>cabo cuando el equipo falla </a:t>
            </a:r>
            <a:r>
              <a:rPr sz="1600" dirty="0">
                <a:latin typeface="Arial"/>
                <a:cs typeface="Arial"/>
              </a:rPr>
              <a:t>y </a:t>
            </a:r>
            <a:r>
              <a:rPr sz="1600" spc="-5" dirty="0">
                <a:latin typeface="Arial"/>
                <a:cs typeface="Arial"/>
              </a:rPr>
              <a:t>se tiene que reparar  debido </a:t>
            </a:r>
            <a:r>
              <a:rPr sz="1600" dirty="0">
                <a:latin typeface="Arial"/>
                <a:cs typeface="Arial"/>
              </a:rPr>
              <a:t>a </a:t>
            </a:r>
            <a:r>
              <a:rPr sz="1600" spc="-5" dirty="0">
                <a:latin typeface="Arial"/>
                <a:cs typeface="Arial"/>
              </a:rPr>
              <a:t>una emergencia </a:t>
            </a:r>
            <a:r>
              <a:rPr sz="1600" dirty="0">
                <a:latin typeface="Arial"/>
                <a:cs typeface="Arial"/>
              </a:rPr>
              <a:t>o </a:t>
            </a:r>
            <a:r>
              <a:rPr sz="1600" spc="-5" dirty="0">
                <a:latin typeface="Arial"/>
                <a:cs typeface="Arial"/>
              </a:rPr>
              <a:t>una</a:t>
            </a:r>
            <a:r>
              <a:rPr sz="1600" spc="-70" dirty="0">
                <a:latin typeface="Arial"/>
                <a:cs typeface="Arial"/>
              </a:rPr>
              <a:t> </a:t>
            </a:r>
            <a:r>
              <a:rPr sz="1600" spc="-5" dirty="0">
                <a:latin typeface="Arial"/>
                <a:cs typeface="Arial"/>
              </a:rPr>
              <a:t>prioridad.</a:t>
            </a:r>
            <a:endParaRPr sz="1600" dirty="0">
              <a:latin typeface="Arial"/>
              <a:cs typeface="Arial"/>
            </a:endParaRPr>
          </a:p>
          <a:p>
            <a:pPr algn="just">
              <a:lnSpc>
                <a:spcPct val="100000"/>
              </a:lnSpc>
              <a:spcBef>
                <a:spcPts val="25"/>
              </a:spcBef>
            </a:pPr>
            <a:endParaRPr sz="1650" dirty="0">
              <a:latin typeface="Times New Roman"/>
              <a:cs typeface="Times New Roman"/>
            </a:endParaRPr>
          </a:p>
          <a:p>
            <a:pPr marL="12700" marR="5080" indent="-635" algn="just">
              <a:lnSpc>
                <a:spcPct val="100000"/>
              </a:lnSpc>
            </a:pPr>
            <a:r>
              <a:rPr sz="1600" b="1" spc="-5" dirty="0">
                <a:latin typeface="Arial"/>
                <a:cs typeface="Arial"/>
              </a:rPr>
              <a:t>Problema 1: </a:t>
            </a:r>
            <a:r>
              <a:rPr sz="1600" spc="-5" dirty="0">
                <a:latin typeface="Arial"/>
                <a:cs typeface="Arial"/>
              </a:rPr>
              <a:t>Con el objetivo de racionalizar los trabajos de mantenimiento, el responsable  Del departamento ha emprendido el estudio de los trabajos de inspección </a:t>
            </a:r>
            <a:r>
              <a:rPr sz="1600" dirty="0">
                <a:latin typeface="Arial"/>
                <a:cs typeface="Arial"/>
              </a:rPr>
              <a:t>y </a:t>
            </a:r>
            <a:r>
              <a:rPr sz="1600" spc="-5" dirty="0">
                <a:latin typeface="Arial"/>
                <a:cs typeface="Arial"/>
              </a:rPr>
              <a:t>de reparación  ejecutados en cien máquinas de la empresa. Esta persona ha hecho notar que, si el número  de inspecciones aumenta, pueden descubrirse ciertas necesidades menores de reparación,  lo cual como consecuencia reducirá en número de reparaciones correctivas. El resultado del  estudio aparece al final de este</a:t>
            </a:r>
            <a:r>
              <a:rPr sz="1600" spc="-25" dirty="0">
                <a:latin typeface="Arial"/>
                <a:cs typeface="Arial"/>
              </a:rPr>
              <a:t> </a:t>
            </a:r>
            <a:r>
              <a:rPr sz="1600" spc="-5" dirty="0">
                <a:latin typeface="Arial"/>
                <a:cs typeface="Arial"/>
              </a:rPr>
              <a:t>problema.</a:t>
            </a:r>
            <a:endParaRPr sz="1600" dirty="0">
              <a:latin typeface="Arial"/>
              <a:cs typeface="Arial"/>
            </a:endParaRPr>
          </a:p>
          <a:p>
            <a:pPr algn="just">
              <a:lnSpc>
                <a:spcPct val="100000"/>
              </a:lnSpc>
              <a:spcBef>
                <a:spcPts val="25"/>
              </a:spcBef>
            </a:pPr>
            <a:endParaRPr sz="1650" dirty="0">
              <a:latin typeface="Times New Roman"/>
              <a:cs typeface="Times New Roman"/>
            </a:endParaRPr>
          </a:p>
          <a:p>
            <a:pPr marL="12700" algn="just">
              <a:lnSpc>
                <a:spcPct val="100000"/>
              </a:lnSpc>
            </a:pPr>
            <a:r>
              <a:rPr sz="1600" spc="-5" dirty="0">
                <a:latin typeface="Arial"/>
                <a:cs typeface="Arial"/>
              </a:rPr>
              <a:t>El costo de una reparación preventiva es de $20, </a:t>
            </a:r>
            <a:r>
              <a:rPr sz="1600" dirty="0">
                <a:latin typeface="Arial"/>
                <a:cs typeface="Arial"/>
              </a:rPr>
              <a:t>y </a:t>
            </a:r>
            <a:r>
              <a:rPr sz="1600" spc="-5" dirty="0">
                <a:latin typeface="Arial"/>
                <a:cs typeface="Arial"/>
              </a:rPr>
              <a:t>el de una reparación correctiva es</a:t>
            </a:r>
            <a:r>
              <a:rPr sz="1600" spc="95" dirty="0">
                <a:latin typeface="Arial"/>
                <a:cs typeface="Arial"/>
              </a:rPr>
              <a:t> </a:t>
            </a:r>
            <a:r>
              <a:rPr sz="1600" spc="-5" dirty="0">
                <a:latin typeface="Arial"/>
                <a:cs typeface="Arial"/>
              </a:rPr>
              <a:t>de</a:t>
            </a:r>
            <a:endParaRPr sz="1600" dirty="0">
              <a:latin typeface="Arial"/>
              <a:cs typeface="Arial"/>
            </a:endParaRPr>
          </a:p>
          <a:p>
            <a:pPr marL="12700" marR="67945" algn="just">
              <a:lnSpc>
                <a:spcPct val="100000"/>
              </a:lnSpc>
              <a:spcBef>
                <a:spcPts val="5"/>
              </a:spcBef>
            </a:pPr>
            <a:r>
              <a:rPr sz="1600" spc="-5" dirty="0">
                <a:latin typeface="Arial"/>
                <a:cs typeface="Arial"/>
              </a:rPr>
              <a:t>$60. El costo de inspección es de $2 </a:t>
            </a:r>
            <a:r>
              <a:rPr sz="1600" dirty="0">
                <a:latin typeface="Arial"/>
                <a:cs typeface="Arial"/>
              </a:rPr>
              <a:t>para </a:t>
            </a:r>
            <a:r>
              <a:rPr sz="1600" spc="-5" dirty="0">
                <a:latin typeface="Arial"/>
                <a:cs typeface="Arial"/>
              </a:rPr>
              <a:t>cada máquina. ¿Cuántas inspecciones deben  efectuar el departamento de mantenimiento </a:t>
            </a:r>
            <a:r>
              <a:rPr sz="1600" dirty="0">
                <a:latin typeface="Arial"/>
                <a:cs typeface="Arial"/>
              </a:rPr>
              <a:t>a </a:t>
            </a:r>
            <a:r>
              <a:rPr sz="1600" spc="-10" dirty="0">
                <a:latin typeface="Arial"/>
                <a:cs typeface="Arial"/>
              </a:rPr>
              <a:t>fin </a:t>
            </a:r>
            <a:r>
              <a:rPr sz="1600" spc="-5" dirty="0">
                <a:latin typeface="Arial"/>
                <a:cs typeface="Arial"/>
              </a:rPr>
              <a:t>de reducir el costo total de mantenimiento?  Elabore el gráfico de los costos</a:t>
            </a:r>
            <a:r>
              <a:rPr sz="1600" spc="-45" dirty="0">
                <a:latin typeface="Arial"/>
                <a:cs typeface="Arial"/>
              </a:rPr>
              <a:t> </a:t>
            </a:r>
            <a:r>
              <a:rPr sz="1600" spc="-5" dirty="0">
                <a:latin typeface="Arial"/>
                <a:cs typeface="Arial"/>
              </a:rPr>
              <a:t>correspondiente.</a:t>
            </a:r>
            <a:endParaRPr sz="1600" dirty="0">
              <a:latin typeface="Arial"/>
              <a:cs typeface="Arial"/>
            </a:endParaRPr>
          </a:p>
        </p:txBody>
      </p:sp>
      <p:graphicFrame>
        <p:nvGraphicFramePr>
          <p:cNvPr id="4" name="object 4"/>
          <p:cNvGraphicFramePr>
            <a:graphicFrameLocks noGrp="1"/>
          </p:cNvGraphicFramePr>
          <p:nvPr/>
        </p:nvGraphicFramePr>
        <p:xfrm>
          <a:off x="1592402" y="4920678"/>
          <a:ext cx="6095986" cy="1683257"/>
        </p:xfrm>
        <a:graphic>
          <a:graphicData uri="http://schemas.openxmlformats.org/drawingml/2006/table">
            <a:tbl>
              <a:tblPr firstRow="1" bandRow="1">
                <a:tableStyleId>{2D5ABB26-0587-4C30-8999-92F81FD0307C}</a:tableStyleId>
              </a:tblPr>
              <a:tblGrid>
                <a:gridCol w="2032254"/>
                <a:gridCol w="2031491"/>
                <a:gridCol w="2032241"/>
              </a:tblGrid>
              <a:tr h="515874">
                <a:tc>
                  <a:txBody>
                    <a:bodyPr/>
                    <a:lstStyle/>
                    <a:p>
                      <a:pPr marL="671195" marR="274320" indent="-398145">
                        <a:lnSpc>
                          <a:spcPct val="100000"/>
                        </a:lnSpc>
                        <a:spcBef>
                          <a:spcPts val="200"/>
                        </a:spcBef>
                      </a:pPr>
                      <a:r>
                        <a:rPr sz="1400" b="1" spc="-10" dirty="0">
                          <a:latin typeface="Arial"/>
                          <a:cs typeface="Arial"/>
                        </a:rPr>
                        <a:t>Inspecciones por  semana</a:t>
                      </a:r>
                      <a:endParaRPr sz="1400">
                        <a:latin typeface="Arial"/>
                        <a:cs typeface="Arial"/>
                      </a:endParaRPr>
                    </a:p>
                  </a:txBody>
                  <a:tcPr marL="0" marR="0" marT="0" marB="0">
                    <a:lnL w="28575">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a:txBody>
                    <a:bodyPr/>
                    <a:lstStyle/>
                    <a:p>
                      <a:pPr marL="536575" marR="420370" indent="-108585">
                        <a:lnSpc>
                          <a:spcPct val="100000"/>
                        </a:lnSpc>
                        <a:spcBef>
                          <a:spcPts val="200"/>
                        </a:spcBef>
                      </a:pPr>
                      <a:r>
                        <a:rPr sz="1400" b="1" spc="-5" dirty="0">
                          <a:latin typeface="Arial"/>
                          <a:cs typeface="Arial"/>
                        </a:rPr>
                        <a:t>Reparaciones  </a:t>
                      </a:r>
                      <a:r>
                        <a:rPr sz="1400" b="1" spc="-10" dirty="0">
                          <a:latin typeface="Arial"/>
                          <a:cs typeface="Arial"/>
                        </a:rPr>
                        <a:t>correctivas</a:t>
                      </a:r>
                      <a:endParaRPr sz="1400">
                        <a:latin typeface="Arial"/>
                        <a:cs typeface="Arial"/>
                      </a:endParaRPr>
                    </a:p>
                  </a:txBody>
                  <a:tcPr marL="0" marR="0" marT="0"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a:txBody>
                    <a:bodyPr/>
                    <a:lstStyle/>
                    <a:p>
                      <a:pPr marL="516890" marR="413384" indent="-88900">
                        <a:lnSpc>
                          <a:spcPct val="100000"/>
                        </a:lnSpc>
                        <a:spcBef>
                          <a:spcPts val="200"/>
                        </a:spcBef>
                      </a:pPr>
                      <a:r>
                        <a:rPr sz="1400" b="1" spc="-5" dirty="0">
                          <a:latin typeface="Arial"/>
                          <a:cs typeface="Arial"/>
                        </a:rPr>
                        <a:t>Reparaciones  </a:t>
                      </a:r>
                      <a:r>
                        <a:rPr sz="1400" b="1" spc="-10" dirty="0">
                          <a:latin typeface="Arial"/>
                          <a:cs typeface="Arial"/>
                        </a:rPr>
                        <a:t>preventivas</a:t>
                      </a:r>
                      <a:endParaRPr sz="1400">
                        <a:latin typeface="Arial"/>
                        <a:cs typeface="Arial"/>
                      </a:endParaRPr>
                    </a:p>
                  </a:txBody>
                  <a:tcPr marL="0" marR="0" marT="0" marB="0">
                    <a:lnL w="12700">
                      <a:solidFill>
                        <a:srgbClr val="000000"/>
                      </a:solidFill>
                      <a:prstDash val="solid"/>
                    </a:lnL>
                    <a:lnR w="28575">
                      <a:solidFill>
                        <a:srgbClr val="000000"/>
                      </a:solidFill>
                      <a:prstDash val="solid"/>
                    </a:lnR>
                    <a:lnT w="28575">
                      <a:solidFill>
                        <a:srgbClr val="000000"/>
                      </a:solidFill>
                      <a:prstDash val="solid"/>
                    </a:lnT>
                    <a:lnB w="12700">
                      <a:solidFill>
                        <a:srgbClr val="000000"/>
                      </a:solidFill>
                      <a:prstDash val="solid"/>
                    </a:lnB>
                  </a:tcPr>
                </a:tc>
              </a:tr>
              <a:tr h="257889">
                <a:tc>
                  <a:txBody>
                    <a:bodyPr/>
                    <a:lstStyle/>
                    <a:p>
                      <a:pPr marL="959485">
                        <a:lnSpc>
                          <a:spcPct val="100000"/>
                        </a:lnSpc>
                        <a:spcBef>
                          <a:spcPts val="290"/>
                        </a:spcBef>
                      </a:pPr>
                      <a:r>
                        <a:rPr sz="1200" dirty="0">
                          <a:latin typeface="Arial"/>
                          <a:cs typeface="Arial"/>
                        </a:rPr>
                        <a:t>0</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tcPr>
                </a:tc>
                <a:tc>
                  <a:txBody>
                    <a:bodyPr/>
                    <a:lstStyle/>
                    <a:p>
                      <a:pPr algn="ctr">
                        <a:lnSpc>
                          <a:spcPct val="100000"/>
                        </a:lnSpc>
                        <a:spcBef>
                          <a:spcPts val="290"/>
                        </a:spcBef>
                      </a:pPr>
                      <a:r>
                        <a:rPr sz="1200" spc="-10" dirty="0">
                          <a:latin typeface="Arial"/>
                          <a:cs typeface="Arial"/>
                        </a:rPr>
                        <a:t>40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tcPr>
                </a:tc>
                <a:tc>
                  <a:txBody>
                    <a:bodyPr/>
                    <a:lstStyle/>
                    <a:p>
                      <a:pPr marL="7620" algn="ctr">
                        <a:lnSpc>
                          <a:spcPct val="100000"/>
                        </a:lnSpc>
                        <a:spcBef>
                          <a:spcPts val="290"/>
                        </a:spcBef>
                      </a:pPr>
                      <a:r>
                        <a:rPr sz="1200" dirty="0">
                          <a:latin typeface="Arial"/>
                          <a:cs typeface="Arial"/>
                        </a:rPr>
                        <a:t>0</a:t>
                      </a:r>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tcPr>
                </a:tc>
              </a:tr>
              <a:tr h="219075">
                <a:tc>
                  <a:txBody>
                    <a:bodyPr/>
                    <a:lstStyle/>
                    <a:p>
                      <a:pPr marL="959485">
                        <a:lnSpc>
                          <a:spcPct val="100000"/>
                        </a:lnSpc>
                        <a:spcBef>
                          <a:spcPts val="30"/>
                        </a:spcBef>
                      </a:pPr>
                      <a:r>
                        <a:rPr sz="1200" dirty="0">
                          <a:latin typeface="Arial"/>
                          <a:cs typeface="Arial"/>
                        </a:rPr>
                        <a:t>1</a:t>
                      </a:r>
                      <a:endParaRPr sz="1200">
                        <a:latin typeface="Arial"/>
                        <a:cs typeface="Arial"/>
                      </a:endParaRPr>
                    </a:p>
                  </a:txBody>
                  <a:tcPr marL="0" marR="0" marT="0" marB="0">
                    <a:lnL w="28575">
                      <a:solidFill>
                        <a:srgbClr val="000000"/>
                      </a:solidFill>
                      <a:prstDash val="solid"/>
                    </a:lnL>
                    <a:lnR w="12700">
                      <a:solidFill>
                        <a:srgbClr val="000000"/>
                      </a:solidFill>
                      <a:prstDash val="solid"/>
                    </a:lnR>
                  </a:tcPr>
                </a:tc>
                <a:tc>
                  <a:txBody>
                    <a:bodyPr/>
                    <a:lstStyle/>
                    <a:p>
                      <a:pPr algn="ctr">
                        <a:lnSpc>
                          <a:spcPct val="100000"/>
                        </a:lnSpc>
                        <a:spcBef>
                          <a:spcPts val="30"/>
                        </a:spcBef>
                      </a:pPr>
                      <a:r>
                        <a:rPr sz="1200" spc="-10" dirty="0">
                          <a:latin typeface="Arial"/>
                          <a:cs typeface="Arial"/>
                        </a:rPr>
                        <a:t>25</a:t>
                      </a:r>
                      <a:endParaRPr sz="1200">
                        <a:latin typeface="Arial"/>
                        <a:cs typeface="Arial"/>
                      </a:endParaRPr>
                    </a:p>
                  </a:txBody>
                  <a:tcPr marL="0" marR="0" marT="0" marB="0">
                    <a:lnL w="12700">
                      <a:solidFill>
                        <a:srgbClr val="000000"/>
                      </a:solidFill>
                      <a:prstDash val="solid"/>
                    </a:lnL>
                    <a:lnR w="12700">
                      <a:solidFill>
                        <a:srgbClr val="000000"/>
                      </a:solidFill>
                      <a:prstDash val="solid"/>
                    </a:lnR>
                  </a:tcPr>
                </a:tc>
                <a:tc>
                  <a:txBody>
                    <a:bodyPr/>
                    <a:lstStyle/>
                    <a:p>
                      <a:pPr marL="6985" algn="ctr">
                        <a:lnSpc>
                          <a:spcPct val="100000"/>
                        </a:lnSpc>
                        <a:spcBef>
                          <a:spcPts val="30"/>
                        </a:spcBef>
                      </a:pPr>
                      <a:r>
                        <a:rPr sz="1200" spc="-10" dirty="0">
                          <a:latin typeface="Arial"/>
                          <a:cs typeface="Arial"/>
                        </a:rPr>
                        <a:t>42</a:t>
                      </a:r>
                      <a:endParaRPr sz="1200">
                        <a:latin typeface="Arial"/>
                        <a:cs typeface="Arial"/>
                      </a:endParaRPr>
                    </a:p>
                  </a:txBody>
                  <a:tcPr marL="0" marR="0" marT="0" marB="0">
                    <a:lnL w="12700">
                      <a:solidFill>
                        <a:srgbClr val="000000"/>
                      </a:solidFill>
                      <a:prstDash val="solid"/>
                    </a:lnL>
                    <a:lnR w="28575">
                      <a:solidFill>
                        <a:srgbClr val="000000"/>
                      </a:solidFill>
                      <a:prstDash val="solid"/>
                    </a:lnR>
                  </a:tcPr>
                </a:tc>
              </a:tr>
              <a:tr h="219075">
                <a:tc>
                  <a:txBody>
                    <a:bodyPr/>
                    <a:lstStyle/>
                    <a:p>
                      <a:pPr marL="959485">
                        <a:lnSpc>
                          <a:spcPct val="100000"/>
                        </a:lnSpc>
                        <a:spcBef>
                          <a:spcPts val="35"/>
                        </a:spcBef>
                      </a:pPr>
                      <a:r>
                        <a:rPr sz="1200" dirty="0">
                          <a:latin typeface="Arial"/>
                          <a:cs typeface="Arial"/>
                        </a:rPr>
                        <a:t>2</a:t>
                      </a:r>
                      <a:endParaRPr sz="1200">
                        <a:latin typeface="Arial"/>
                        <a:cs typeface="Arial"/>
                      </a:endParaRPr>
                    </a:p>
                  </a:txBody>
                  <a:tcPr marL="0" marR="0" marT="0" marB="0">
                    <a:lnL w="28575">
                      <a:solidFill>
                        <a:srgbClr val="000000"/>
                      </a:solidFill>
                      <a:prstDash val="solid"/>
                    </a:lnL>
                    <a:lnR w="12700">
                      <a:solidFill>
                        <a:srgbClr val="000000"/>
                      </a:solidFill>
                      <a:prstDash val="solid"/>
                    </a:lnR>
                  </a:tcPr>
                </a:tc>
                <a:tc>
                  <a:txBody>
                    <a:bodyPr/>
                    <a:lstStyle/>
                    <a:p>
                      <a:pPr algn="ctr">
                        <a:lnSpc>
                          <a:spcPct val="100000"/>
                        </a:lnSpc>
                        <a:spcBef>
                          <a:spcPts val="35"/>
                        </a:spcBef>
                      </a:pPr>
                      <a:r>
                        <a:rPr sz="1200" spc="-10" dirty="0">
                          <a:latin typeface="Arial"/>
                          <a:cs typeface="Arial"/>
                        </a:rPr>
                        <a:t>16</a:t>
                      </a:r>
                      <a:endParaRPr sz="1200">
                        <a:latin typeface="Arial"/>
                        <a:cs typeface="Arial"/>
                      </a:endParaRPr>
                    </a:p>
                  </a:txBody>
                  <a:tcPr marL="0" marR="0" marT="0" marB="0">
                    <a:lnL w="12700">
                      <a:solidFill>
                        <a:srgbClr val="000000"/>
                      </a:solidFill>
                      <a:prstDash val="solid"/>
                    </a:lnL>
                    <a:lnR w="12700">
                      <a:solidFill>
                        <a:srgbClr val="000000"/>
                      </a:solidFill>
                      <a:prstDash val="solid"/>
                    </a:lnR>
                  </a:tcPr>
                </a:tc>
                <a:tc>
                  <a:txBody>
                    <a:bodyPr/>
                    <a:lstStyle/>
                    <a:p>
                      <a:pPr marL="6985" algn="ctr">
                        <a:lnSpc>
                          <a:spcPct val="100000"/>
                        </a:lnSpc>
                        <a:spcBef>
                          <a:spcPts val="35"/>
                        </a:spcBef>
                      </a:pPr>
                      <a:r>
                        <a:rPr sz="1200" spc="-10" dirty="0">
                          <a:latin typeface="Arial"/>
                          <a:cs typeface="Arial"/>
                        </a:rPr>
                        <a:t>48</a:t>
                      </a:r>
                      <a:endParaRPr sz="1200">
                        <a:latin typeface="Arial"/>
                        <a:cs typeface="Arial"/>
                      </a:endParaRPr>
                    </a:p>
                  </a:txBody>
                  <a:tcPr marL="0" marR="0" marT="0" marB="0">
                    <a:lnL w="12700">
                      <a:solidFill>
                        <a:srgbClr val="000000"/>
                      </a:solidFill>
                      <a:prstDash val="solid"/>
                    </a:lnL>
                    <a:lnR w="28575">
                      <a:solidFill>
                        <a:srgbClr val="000000"/>
                      </a:solidFill>
                      <a:prstDash val="solid"/>
                    </a:lnR>
                  </a:tcPr>
                </a:tc>
              </a:tr>
              <a:tr h="219075">
                <a:tc>
                  <a:txBody>
                    <a:bodyPr/>
                    <a:lstStyle/>
                    <a:p>
                      <a:pPr marL="959485">
                        <a:lnSpc>
                          <a:spcPct val="100000"/>
                        </a:lnSpc>
                        <a:spcBef>
                          <a:spcPts val="30"/>
                        </a:spcBef>
                      </a:pPr>
                      <a:r>
                        <a:rPr sz="1200" dirty="0">
                          <a:latin typeface="Arial"/>
                          <a:cs typeface="Arial"/>
                        </a:rPr>
                        <a:t>3</a:t>
                      </a:r>
                      <a:endParaRPr sz="1200">
                        <a:latin typeface="Arial"/>
                        <a:cs typeface="Arial"/>
                      </a:endParaRPr>
                    </a:p>
                  </a:txBody>
                  <a:tcPr marL="0" marR="0" marT="0" marB="0">
                    <a:lnL w="28575">
                      <a:solidFill>
                        <a:srgbClr val="000000"/>
                      </a:solidFill>
                      <a:prstDash val="solid"/>
                    </a:lnL>
                    <a:lnR w="12700">
                      <a:solidFill>
                        <a:srgbClr val="000000"/>
                      </a:solidFill>
                      <a:prstDash val="solid"/>
                    </a:lnR>
                  </a:tcPr>
                </a:tc>
                <a:tc>
                  <a:txBody>
                    <a:bodyPr/>
                    <a:lstStyle/>
                    <a:p>
                      <a:pPr marL="635" algn="ctr">
                        <a:lnSpc>
                          <a:spcPct val="100000"/>
                        </a:lnSpc>
                        <a:spcBef>
                          <a:spcPts val="30"/>
                        </a:spcBef>
                      </a:pPr>
                      <a:r>
                        <a:rPr sz="1200" dirty="0">
                          <a:latin typeface="Arial"/>
                          <a:cs typeface="Arial"/>
                        </a:rPr>
                        <a:t>8</a:t>
                      </a:r>
                      <a:endParaRPr sz="1200">
                        <a:latin typeface="Arial"/>
                        <a:cs typeface="Arial"/>
                      </a:endParaRPr>
                    </a:p>
                  </a:txBody>
                  <a:tcPr marL="0" marR="0" marT="0" marB="0">
                    <a:lnL w="12700">
                      <a:solidFill>
                        <a:srgbClr val="000000"/>
                      </a:solidFill>
                      <a:prstDash val="solid"/>
                    </a:lnL>
                    <a:lnR w="12700">
                      <a:solidFill>
                        <a:srgbClr val="000000"/>
                      </a:solidFill>
                      <a:prstDash val="solid"/>
                    </a:lnR>
                  </a:tcPr>
                </a:tc>
                <a:tc>
                  <a:txBody>
                    <a:bodyPr/>
                    <a:lstStyle/>
                    <a:p>
                      <a:pPr marL="6985" algn="ctr">
                        <a:lnSpc>
                          <a:spcPct val="100000"/>
                        </a:lnSpc>
                        <a:spcBef>
                          <a:spcPts val="30"/>
                        </a:spcBef>
                      </a:pPr>
                      <a:r>
                        <a:rPr sz="1200" spc="-10" dirty="0">
                          <a:latin typeface="Arial"/>
                          <a:cs typeface="Arial"/>
                        </a:rPr>
                        <a:t>54</a:t>
                      </a:r>
                      <a:endParaRPr sz="1200">
                        <a:latin typeface="Arial"/>
                        <a:cs typeface="Arial"/>
                      </a:endParaRPr>
                    </a:p>
                  </a:txBody>
                  <a:tcPr marL="0" marR="0" marT="0" marB="0">
                    <a:lnL w="12700">
                      <a:solidFill>
                        <a:srgbClr val="000000"/>
                      </a:solidFill>
                      <a:prstDash val="solid"/>
                    </a:lnL>
                    <a:lnR w="28575">
                      <a:solidFill>
                        <a:srgbClr val="000000"/>
                      </a:solidFill>
                      <a:prstDash val="solid"/>
                    </a:lnR>
                  </a:tcPr>
                </a:tc>
              </a:tr>
              <a:tr h="252269">
                <a:tc>
                  <a:txBody>
                    <a:bodyPr/>
                    <a:lstStyle/>
                    <a:p>
                      <a:pPr marL="959485">
                        <a:lnSpc>
                          <a:spcPct val="100000"/>
                        </a:lnSpc>
                        <a:spcBef>
                          <a:spcPts val="35"/>
                        </a:spcBef>
                      </a:pPr>
                      <a:r>
                        <a:rPr sz="1200" dirty="0">
                          <a:latin typeface="Arial"/>
                          <a:cs typeface="Arial"/>
                        </a:rPr>
                        <a:t>6</a:t>
                      </a:r>
                      <a:endParaRPr sz="1200">
                        <a:latin typeface="Arial"/>
                        <a:cs typeface="Arial"/>
                      </a:endParaRPr>
                    </a:p>
                  </a:txBody>
                  <a:tcPr marL="0" marR="0" marT="0" marB="0">
                    <a:lnL w="28575">
                      <a:solidFill>
                        <a:srgbClr val="000000"/>
                      </a:solidFill>
                      <a:prstDash val="solid"/>
                    </a:lnL>
                    <a:lnR w="12700">
                      <a:solidFill>
                        <a:srgbClr val="000000"/>
                      </a:solidFill>
                      <a:prstDash val="solid"/>
                    </a:lnR>
                    <a:lnB w="28575">
                      <a:solidFill>
                        <a:srgbClr val="000000"/>
                      </a:solidFill>
                      <a:prstDash val="solid"/>
                    </a:lnB>
                  </a:tcPr>
                </a:tc>
                <a:tc>
                  <a:txBody>
                    <a:bodyPr/>
                    <a:lstStyle/>
                    <a:p>
                      <a:pPr marL="635" algn="ctr">
                        <a:lnSpc>
                          <a:spcPct val="100000"/>
                        </a:lnSpc>
                        <a:spcBef>
                          <a:spcPts val="35"/>
                        </a:spcBef>
                      </a:pPr>
                      <a:r>
                        <a:rPr sz="1200" dirty="0">
                          <a:latin typeface="Arial"/>
                          <a:cs typeface="Arial"/>
                        </a:rPr>
                        <a:t>2</a:t>
                      </a:r>
                      <a:endParaRPr sz="1200">
                        <a:latin typeface="Arial"/>
                        <a:cs typeface="Arial"/>
                      </a:endParaRPr>
                    </a:p>
                  </a:txBody>
                  <a:tcPr marL="0" marR="0" marT="0" marB="0">
                    <a:lnL w="12700">
                      <a:solidFill>
                        <a:srgbClr val="000000"/>
                      </a:solidFill>
                      <a:prstDash val="solid"/>
                    </a:lnL>
                    <a:lnR w="12700">
                      <a:solidFill>
                        <a:srgbClr val="000000"/>
                      </a:solidFill>
                      <a:prstDash val="solid"/>
                    </a:lnR>
                    <a:lnB w="28575">
                      <a:solidFill>
                        <a:srgbClr val="000000"/>
                      </a:solidFill>
                      <a:prstDash val="solid"/>
                    </a:lnB>
                  </a:tcPr>
                </a:tc>
                <a:tc>
                  <a:txBody>
                    <a:bodyPr/>
                    <a:lstStyle/>
                    <a:p>
                      <a:pPr marL="6985" algn="ctr">
                        <a:lnSpc>
                          <a:spcPct val="100000"/>
                        </a:lnSpc>
                        <a:spcBef>
                          <a:spcPts val="35"/>
                        </a:spcBef>
                      </a:pPr>
                      <a:r>
                        <a:rPr sz="1200" spc="-10" dirty="0">
                          <a:latin typeface="Arial"/>
                          <a:cs typeface="Arial"/>
                        </a:rPr>
                        <a:t>60</a:t>
                      </a:r>
                      <a:endParaRPr sz="1200">
                        <a:latin typeface="Arial"/>
                        <a:cs typeface="Arial"/>
                      </a:endParaRPr>
                    </a:p>
                  </a:txBody>
                  <a:tcPr marL="0" marR="0" marT="0" marB="0">
                    <a:lnL w="12700">
                      <a:solidFill>
                        <a:srgbClr val="000000"/>
                      </a:solidFill>
                      <a:prstDash val="solid"/>
                    </a:lnL>
                    <a:lnR w="28575">
                      <a:solidFill>
                        <a:srgbClr val="000000"/>
                      </a:solidFill>
                      <a:prstDash val="solid"/>
                    </a:lnR>
                    <a:lnB w="28575">
                      <a:solidFill>
                        <a:srgbClr val="000000"/>
                      </a:solidFill>
                      <a:prstDash val="solid"/>
                    </a:lnB>
                  </a:tcPr>
                </a:tc>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1467" rIns="0" bIns="0" rtlCol="0">
            <a:spAutoFit/>
          </a:bodyPr>
          <a:lstStyle/>
          <a:p>
            <a:pPr marL="2148840" marR="5080" indent="-1778000">
              <a:lnSpc>
                <a:spcPct val="100000"/>
              </a:lnSpc>
            </a:pPr>
            <a:r>
              <a:rPr spc="-5" dirty="0"/>
              <a:t>Administración del Mantenimiento  Fiabilidad</a:t>
            </a:r>
          </a:p>
        </p:txBody>
      </p:sp>
      <p:sp>
        <p:nvSpPr>
          <p:cNvPr id="3" name="object 3"/>
          <p:cNvSpPr txBox="1"/>
          <p:nvPr/>
        </p:nvSpPr>
        <p:spPr>
          <a:xfrm>
            <a:off x="371735" y="4871720"/>
            <a:ext cx="8241030" cy="1383665"/>
          </a:xfrm>
          <a:prstGeom prst="rect">
            <a:avLst/>
          </a:prstGeom>
        </p:spPr>
        <p:txBody>
          <a:bodyPr vert="horz" wrap="square" lIns="0" tIns="0" rIns="0" bIns="0" rtlCol="0">
            <a:spAutoFit/>
          </a:bodyPr>
          <a:lstStyle/>
          <a:p>
            <a:pPr marL="12700" marR="158115" algn="just">
              <a:lnSpc>
                <a:spcPct val="100000"/>
              </a:lnSpc>
            </a:pPr>
            <a:r>
              <a:rPr sz="1800" b="1" dirty="0">
                <a:latin typeface="Arial"/>
                <a:cs typeface="Arial"/>
              </a:rPr>
              <a:t>Problema </a:t>
            </a:r>
            <a:r>
              <a:rPr sz="1800" b="1" spc="-5" dirty="0">
                <a:latin typeface="Arial"/>
                <a:cs typeface="Arial"/>
              </a:rPr>
              <a:t>2: </a:t>
            </a:r>
            <a:r>
              <a:rPr sz="1800" spc="-5" dirty="0">
                <a:latin typeface="Arial"/>
                <a:cs typeface="Arial"/>
              </a:rPr>
              <a:t>Una compañía posee una máquina cuyo precio es de $ 30.000. </a:t>
            </a:r>
            <a:r>
              <a:rPr sz="1800" spc="-10" dirty="0">
                <a:latin typeface="Arial"/>
                <a:cs typeface="Arial"/>
              </a:rPr>
              <a:t>El  </a:t>
            </a:r>
            <a:r>
              <a:rPr sz="1800" spc="-5" dirty="0">
                <a:latin typeface="Arial"/>
                <a:cs typeface="Arial"/>
              </a:rPr>
              <a:t>costo anual de mantenimiento es una progresión aritmética, con valor inicial</a:t>
            </a:r>
            <a:r>
              <a:rPr sz="1800" spc="-55" dirty="0">
                <a:latin typeface="Arial"/>
                <a:cs typeface="Arial"/>
              </a:rPr>
              <a:t> </a:t>
            </a:r>
            <a:r>
              <a:rPr sz="1800" spc="-10" dirty="0">
                <a:latin typeface="Arial"/>
                <a:cs typeface="Arial"/>
              </a:rPr>
              <a:t>de</a:t>
            </a:r>
            <a:endParaRPr sz="1800" dirty="0">
              <a:latin typeface="Arial"/>
              <a:cs typeface="Arial"/>
            </a:endParaRPr>
          </a:p>
          <a:p>
            <a:pPr marL="12700" marR="5080" algn="just">
              <a:lnSpc>
                <a:spcPct val="100000"/>
              </a:lnSpc>
              <a:spcBef>
                <a:spcPts val="5"/>
              </a:spcBef>
            </a:pPr>
            <a:r>
              <a:rPr sz="1800" spc="-5" dirty="0">
                <a:latin typeface="Arial"/>
                <a:cs typeface="Arial"/>
              </a:rPr>
              <a:t>$ 5.000 </a:t>
            </a:r>
            <a:r>
              <a:rPr sz="1800" dirty="0">
                <a:latin typeface="Arial"/>
                <a:cs typeface="Arial"/>
              </a:rPr>
              <a:t>y </a:t>
            </a:r>
            <a:r>
              <a:rPr sz="1800" spc="-5" dirty="0">
                <a:latin typeface="Arial"/>
                <a:cs typeface="Arial"/>
              </a:rPr>
              <a:t>aumento anual de $ 3.000 (el segundo año este costo es de $ 8.000, </a:t>
            </a:r>
            <a:r>
              <a:rPr sz="1800" dirty="0">
                <a:latin typeface="Arial"/>
                <a:cs typeface="Arial"/>
              </a:rPr>
              <a:t>y  </a:t>
            </a:r>
            <a:r>
              <a:rPr sz="1800" spc="-5" dirty="0">
                <a:latin typeface="Arial"/>
                <a:cs typeface="Arial"/>
              </a:rPr>
              <a:t>el tercero es de $ 11.000 </a:t>
            </a:r>
            <a:r>
              <a:rPr sz="1800" dirty="0">
                <a:latin typeface="Arial"/>
                <a:cs typeface="Arial"/>
              </a:rPr>
              <a:t>y así </a:t>
            </a:r>
            <a:r>
              <a:rPr sz="1800" spc="-5" dirty="0">
                <a:latin typeface="Arial"/>
                <a:cs typeface="Arial"/>
              </a:rPr>
              <a:t>sucesivamente). ¿Después de cuanto tiempo  deberá reemplazarse la</a:t>
            </a:r>
            <a:r>
              <a:rPr sz="1800" spc="-65" dirty="0">
                <a:latin typeface="Arial"/>
                <a:cs typeface="Arial"/>
              </a:rPr>
              <a:t> </a:t>
            </a:r>
            <a:r>
              <a:rPr sz="1800" spc="-10" dirty="0">
                <a:latin typeface="Arial"/>
                <a:cs typeface="Arial"/>
              </a:rPr>
              <a:t>máquina?</a:t>
            </a:r>
            <a:endParaRPr sz="1800" dirty="0">
              <a:latin typeface="Arial"/>
              <a:cs typeface="Arial"/>
            </a:endParaRPr>
          </a:p>
        </p:txBody>
      </p:sp>
      <p:graphicFrame>
        <p:nvGraphicFramePr>
          <p:cNvPr id="4" name="object 4"/>
          <p:cNvGraphicFramePr>
            <a:graphicFrameLocks noGrp="1"/>
          </p:cNvGraphicFramePr>
          <p:nvPr/>
        </p:nvGraphicFramePr>
        <p:xfrm>
          <a:off x="1520774" y="1463484"/>
          <a:ext cx="6095982" cy="3036567"/>
        </p:xfrm>
        <a:graphic>
          <a:graphicData uri="http://schemas.openxmlformats.org/drawingml/2006/table">
            <a:tbl>
              <a:tblPr firstRow="1" bandRow="1">
                <a:tableStyleId>{2D5ABB26-0587-4C30-8999-92F81FD0307C}</a:tableStyleId>
              </a:tblPr>
              <a:tblGrid>
                <a:gridCol w="960881"/>
                <a:gridCol w="781049"/>
                <a:gridCol w="945641"/>
                <a:gridCol w="795527"/>
                <a:gridCol w="933437"/>
                <a:gridCol w="807720"/>
                <a:gridCol w="871727"/>
              </a:tblGrid>
              <a:tr h="579120">
                <a:tc gridSpan="2">
                  <a:txBody>
                    <a:bodyPr/>
                    <a:lstStyle/>
                    <a:p>
                      <a:pPr marL="325755">
                        <a:lnSpc>
                          <a:spcPct val="100000"/>
                        </a:lnSpc>
                        <a:spcBef>
                          <a:spcPts val="210"/>
                        </a:spcBef>
                      </a:pPr>
                      <a:r>
                        <a:rPr sz="1600" b="1" spc="-5" dirty="0">
                          <a:latin typeface="Arial"/>
                          <a:cs typeface="Arial"/>
                        </a:rPr>
                        <a:t>Inspección</a:t>
                      </a:r>
                      <a:endParaRPr sz="1600">
                        <a:latin typeface="Arial"/>
                        <a:cs typeface="Arial"/>
                      </a:endParaRPr>
                    </a:p>
                  </a:txBody>
                  <a:tcPr marL="0" marR="0" marT="0" marB="0">
                    <a:lnL w="28575">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hMerge="1">
                  <a:txBody>
                    <a:bodyPr/>
                    <a:lstStyle/>
                    <a:p>
                      <a:endParaRPr/>
                    </a:p>
                  </a:txBody>
                  <a:tcPr marL="0" marR="0" marT="0" marB="0"/>
                </a:tc>
                <a:tc gridSpan="2">
                  <a:txBody>
                    <a:bodyPr/>
                    <a:lstStyle/>
                    <a:p>
                      <a:pPr marL="304800" marR="191135" indent="-106680">
                        <a:lnSpc>
                          <a:spcPct val="100000"/>
                        </a:lnSpc>
                        <a:spcBef>
                          <a:spcPts val="210"/>
                        </a:spcBef>
                      </a:pPr>
                      <a:r>
                        <a:rPr sz="1600" b="1" spc="-5" dirty="0">
                          <a:latin typeface="Arial"/>
                          <a:cs typeface="Arial"/>
                        </a:rPr>
                        <a:t>Reparaciones  Correctivas</a:t>
                      </a:r>
                      <a:endParaRPr sz="1600">
                        <a:latin typeface="Arial"/>
                        <a:cs typeface="Arial"/>
                      </a:endParaRPr>
                    </a:p>
                  </a:txBody>
                  <a:tcPr marL="0" marR="0" marT="0"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hMerge="1">
                  <a:txBody>
                    <a:bodyPr/>
                    <a:lstStyle/>
                    <a:p>
                      <a:endParaRPr/>
                    </a:p>
                  </a:txBody>
                  <a:tcPr marL="0" marR="0" marT="0" marB="0"/>
                </a:tc>
                <a:tc gridSpan="2">
                  <a:txBody>
                    <a:bodyPr/>
                    <a:lstStyle/>
                    <a:p>
                      <a:pPr marL="294005" marR="191770" indent="-95250">
                        <a:lnSpc>
                          <a:spcPct val="100000"/>
                        </a:lnSpc>
                        <a:spcBef>
                          <a:spcPts val="210"/>
                        </a:spcBef>
                      </a:pPr>
                      <a:r>
                        <a:rPr sz="1600" b="1" spc="-5" dirty="0">
                          <a:latin typeface="Arial"/>
                          <a:cs typeface="Arial"/>
                        </a:rPr>
                        <a:t>R</a:t>
                      </a:r>
                      <a:r>
                        <a:rPr sz="1600" b="1" spc="-10" dirty="0">
                          <a:latin typeface="Arial"/>
                          <a:cs typeface="Arial"/>
                        </a:rPr>
                        <a:t>e</a:t>
                      </a:r>
                      <a:r>
                        <a:rPr sz="1600" b="1" spc="-5" dirty="0">
                          <a:latin typeface="Arial"/>
                          <a:cs typeface="Arial"/>
                        </a:rPr>
                        <a:t>par</a:t>
                      </a:r>
                      <a:r>
                        <a:rPr sz="1600" b="1" spc="-10" dirty="0">
                          <a:latin typeface="Arial"/>
                          <a:cs typeface="Arial"/>
                        </a:rPr>
                        <a:t>a</a:t>
                      </a:r>
                      <a:r>
                        <a:rPr sz="1600" b="1" spc="-5" dirty="0">
                          <a:latin typeface="Arial"/>
                          <a:cs typeface="Arial"/>
                        </a:rPr>
                        <a:t>ciones  Preventivas</a:t>
                      </a:r>
                      <a:endParaRPr sz="1600">
                        <a:latin typeface="Arial"/>
                        <a:cs typeface="Arial"/>
                      </a:endParaRPr>
                    </a:p>
                  </a:txBody>
                  <a:tcPr marL="0" marR="0" marT="0"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hMerge="1">
                  <a:txBody>
                    <a:bodyPr/>
                    <a:lstStyle/>
                    <a:p>
                      <a:endParaRPr/>
                    </a:p>
                  </a:txBody>
                  <a:tcPr marL="0" marR="0" marT="0" marB="0"/>
                </a:tc>
                <a:tc rowSpan="2">
                  <a:txBody>
                    <a:bodyPr/>
                    <a:lstStyle/>
                    <a:p>
                      <a:pPr marL="213995" marR="126364" indent="-73660">
                        <a:lnSpc>
                          <a:spcPct val="100000"/>
                        </a:lnSpc>
                        <a:spcBef>
                          <a:spcPts val="210"/>
                        </a:spcBef>
                      </a:pPr>
                      <a:r>
                        <a:rPr sz="1600" b="1" spc="-5" dirty="0">
                          <a:latin typeface="Arial"/>
                          <a:cs typeface="Arial"/>
                        </a:rPr>
                        <a:t>Costo  </a:t>
                      </a:r>
                      <a:r>
                        <a:rPr sz="1600" b="1" dirty="0">
                          <a:latin typeface="Arial"/>
                          <a:cs typeface="Arial"/>
                        </a:rPr>
                        <a:t>total</a:t>
                      </a:r>
                      <a:endParaRPr sz="1600">
                        <a:latin typeface="Arial"/>
                        <a:cs typeface="Arial"/>
                      </a:endParaRPr>
                    </a:p>
                  </a:txBody>
                  <a:tcPr marL="0" marR="0" marT="0" marB="0">
                    <a:lnL w="12700">
                      <a:solidFill>
                        <a:srgbClr val="000000"/>
                      </a:solidFill>
                      <a:prstDash val="solid"/>
                    </a:lnL>
                    <a:lnR w="28575">
                      <a:solidFill>
                        <a:srgbClr val="000000"/>
                      </a:solidFill>
                      <a:prstDash val="solid"/>
                    </a:lnR>
                    <a:lnT w="28575">
                      <a:solidFill>
                        <a:srgbClr val="000000"/>
                      </a:solidFill>
                      <a:prstDash val="solid"/>
                    </a:lnT>
                    <a:lnB w="12700">
                      <a:solidFill>
                        <a:srgbClr val="000000"/>
                      </a:solidFill>
                      <a:prstDash val="solid"/>
                    </a:lnB>
                  </a:tcPr>
                </a:tc>
              </a:tr>
              <a:tr h="424433">
                <a:tc>
                  <a:txBody>
                    <a:bodyPr/>
                    <a:lstStyle/>
                    <a:p>
                      <a:pPr marL="77470">
                        <a:lnSpc>
                          <a:spcPct val="100000"/>
                        </a:lnSpc>
                        <a:spcBef>
                          <a:spcPts val="280"/>
                        </a:spcBef>
                      </a:pPr>
                      <a:r>
                        <a:rPr sz="1600" spc="-5" dirty="0">
                          <a:latin typeface="Arial"/>
                          <a:cs typeface="Arial"/>
                        </a:rPr>
                        <a:t>Número</a:t>
                      </a:r>
                      <a:endParaRPr sz="16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5725">
                        <a:lnSpc>
                          <a:spcPct val="100000"/>
                        </a:lnSpc>
                        <a:spcBef>
                          <a:spcPts val="280"/>
                        </a:spcBef>
                      </a:pPr>
                      <a:r>
                        <a:rPr sz="1600" spc="-10" dirty="0">
                          <a:latin typeface="Arial"/>
                          <a:cs typeface="Arial"/>
                        </a:rPr>
                        <a:t>Costo</a:t>
                      </a:r>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5090">
                        <a:lnSpc>
                          <a:spcPct val="100000"/>
                        </a:lnSpc>
                        <a:spcBef>
                          <a:spcPts val="280"/>
                        </a:spcBef>
                      </a:pPr>
                      <a:r>
                        <a:rPr sz="1600" spc="-5" dirty="0">
                          <a:latin typeface="Arial"/>
                          <a:cs typeface="Arial"/>
                        </a:rPr>
                        <a:t>Número</a:t>
                      </a:r>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5725">
                        <a:lnSpc>
                          <a:spcPct val="100000"/>
                        </a:lnSpc>
                        <a:spcBef>
                          <a:spcPts val="280"/>
                        </a:spcBef>
                      </a:pPr>
                      <a:r>
                        <a:rPr sz="1600" spc="-5" dirty="0">
                          <a:latin typeface="Arial"/>
                          <a:cs typeface="Arial"/>
                        </a:rPr>
                        <a:t>Costo</a:t>
                      </a:r>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5725">
                        <a:lnSpc>
                          <a:spcPct val="100000"/>
                        </a:lnSpc>
                        <a:spcBef>
                          <a:spcPts val="280"/>
                        </a:spcBef>
                      </a:pPr>
                      <a:r>
                        <a:rPr sz="1600" spc="-5" dirty="0">
                          <a:latin typeface="Arial"/>
                          <a:cs typeface="Arial"/>
                        </a:rPr>
                        <a:t>Número</a:t>
                      </a:r>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6360">
                        <a:lnSpc>
                          <a:spcPct val="100000"/>
                        </a:lnSpc>
                        <a:spcBef>
                          <a:spcPts val="280"/>
                        </a:spcBef>
                      </a:pPr>
                      <a:r>
                        <a:rPr sz="1600" spc="-10" dirty="0">
                          <a:latin typeface="Arial"/>
                          <a:cs typeface="Arial"/>
                        </a:rPr>
                        <a:t>Costo</a:t>
                      </a:r>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28575">
                      <a:solidFill>
                        <a:srgbClr val="000000"/>
                      </a:solidFill>
                      <a:prstDash val="solid"/>
                    </a:lnR>
                    <a:lnT w="28575">
                      <a:solidFill>
                        <a:srgbClr val="000000"/>
                      </a:solidFill>
                      <a:prstDash val="solid"/>
                    </a:lnT>
                    <a:lnB w="12700">
                      <a:solidFill>
                        <a:srgbClr val="000000"/>
                      </a:solidFill>
                      <a:prstDash val="solid"/>
                    </a:lnB>
                  </a:tcPr>
                </a:tc>
              </a:tr>
              <a:tr h="423672">
                <a:tc>
                  <a:txBody>
                    <a:bodyPr/>
                    <a:lstStyle/>
                    <a:p>
                      <a:pPr marL="77470">
                        <a:lnSpc>
                          <a:spcPct val="100000"/>
                        </a:lnSpc>
                        <a:spcBef>
                          <a:spcPts val="275"/>
                        </a:spcBef>
                      </a:pPr>
                      <a:r>
                        <a:rPr sz="1600" dirty="0">
                          <a:latin typeface="Arial"/>
                          <a:cs typeface="Arial"/>
                        </a:rPr>
                        <a:t>0</a:t>
                      </a:r>
                      <a:endParaRPr sz="16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425196">
                <a:tc>
                  <a:txBody>
                    <a:bodyPr/>
                    <a:lstStyle/>
                    <a:p>
                      <a:pPr marL="77470">
                        <a:lnSpc>
                          <a:spcPct val="100000"/>
                        </a:lnSpc>
                        <a:spcBef>
                          <a:spcPts val="275"/>
                        </a:spcBef>
                      </a:pPr>
                      <a:r>
                        <a:rPr sz="1600" dirty="0">
                          <a:latin typeface="Arial"/>
                          <a:cs typeface="Arial"/>
                        </a:rPr>
                        <a:t>1</a:t>
                      </a:r>
                      <a:endParaRPr sz="16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425195">
                <a:tc>
                  <a:txBody>
                    <a:bodyPr/>
                    <a:lstStyle/>
                    <a:p>
                      <a:pPr marL="77470">
                        <a:lnSpc>
                          <a:spcPct val="100000"/>
                        </a:lnSpc>
                        <a:spcBef>
                          <a:spcPts val="275"/>
                        </a:spcBef>
                      </a:pPr>
                      <a:r>
                        <a:rPr sz="1600" dirty="0">
                          <a:latin typeface="Arial"/>
                          <a:cs typeface="Arial"/>
                        </a:rPr>
                        <a:t>2</a:t>
                      </a:r>
                      <a:endParaRPr sz="16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424434">
                <a:tc>
                  <a:txBody>
                    <a:bodyPr/>
                    <a:lstStyle/>
                    <a:p>
                      <a:pPr marL="77470">
                        <a:lnSpc>
                          <a:spcPct val="100000"/>
                        </a:lnSpc>
                        <a:spcBef>
                          <a:spcPts val="280"/>
                        </a:spcBef>
                      </a:pPr>
                      <a:r>
                        <a:rPr sz="1600" dirty="0">
                          <a:latin typeface="Arial"/>
                          <a:cs typeface="Arial"/>
                        </a:rPr>
                        <a:t>3</a:t>
                      </a:r>
                      <a:endParaRPr sz="16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334517">
                <a:tc>
                  <a:txBody>
                    <a:bodyPr/>
                    <a:lstStyle/>
                    <a:p>
                      <a:pPr marL="77470">
                        <a:lnSpc>
                          <a:spcPct val="100000"/>
                        </a:lnSpc>
                        <a:spcBef>
                          <a:spcPts val="275"/>
                        </a:spcBef>
                      </a:pPr>
                      <a:r>
                        <a:rPr sz="1600" dirty="0">
                          <a:latin typeface="Arial"/>
                          <a:cs typeface="Arial"/>
                        </a:rPr>
                        <a:t>6</a:t>
                      </a:r>
                      <a:endParaRPr sz="16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endParaRPr sz="16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28575">
                      <a:solidFill>
                        <a:srgbClr val="000000"/>
                      </a:solidFill>
                      <a:prstDash val="solid"/>
                    </a:lnB>
                  </a:tcPr>
                </a:tc>
              </a:tr>
            </a:tbl>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1467" rIns="0" bIns="0" rtlCol="0">
            <a:spAutoFit/>
          </a:bodyPr>
          <a:lstStyle/>
          <a:p>
            <a:pPr marL="2148840" marR="5080" indent="-1778000">
              <a:lnSpc>
                <a:spcPct val="100000"/>
              </a:lnSpc>
            </a:pPr>
            <a:r>
              <a:rPr spc="-5" dirty="0"/>
              <a:t>Administración del Mantenimiento  Fiabilidad</a:t>
            </a:r>
          </a:p>
        </p:txBody>
      </p:sp>
      <p:sp>
        <p:nvSpPr>
          <p:cNvPr id="3" name="object 3"/>
          <p:cNvSpPr txBox="1"/>
          <p:nvPr/>
        </p:nvSpPr>
        <p:spPr>
          <a:xfrm>
            <a:off x="371735" y="1379473"/>
            <a:ext cx="8444865" cy="3402983"/>
          </a:xfrm>
          <a:prstGeom prst="rect">
            <a:avLst/>
          </a:prstGeom>
        </p:spPr>
        <p:txBody>
          <a:bodyPr vert="horz" wrap="square" lIns="0" tIns="0" rIns="0" bIns="0" rtlCol="0">
            <a:spAutoFit/>
          </a:bodyPr>
          <a:lstStyle/>
          <a:p>
            <a:pPr marL="12700">
              <a:lnSpc>
                <a:spcPct val="100000"/>
              </a:lnSpc>
            </a:pPr>
            <a:r>
              <a:rPr sz="1800" spc="-5" dirty="0">
                <a:solidFill>
                  <a:srgbClr val="0000FF"/>
                </a:solidFill>
                <a:latin typeface="Arial"/>
                <a:cs typeface="Arial"/>
              </a:rPr>
              <a:t>Fiabilidad</a:t>
            </a:r>
            <a:endParaRPr sz="1800" dirty="0">
              <a:latin typeface="Arial"/>
              <a:cs typeface="Arial"/>
            </a:endParaRPr>
          </a:p>
          <a:p>
            <a:pPr>
              <a:lnSpc>
                <a:spcPct val="100000"/>
              </a:lnSpc>
            </a:pPr>
            <a:endParaRPr sz="1500" dirty="0">
              <a:latin typeface="Times New Roman"/>
              <a:cs typeface="Times New Roman"/>
            </a:endParaRPr>
          </a:p>
          <a:p>
            <a:pPr marL="12700" marR="183515" algn="just">
              <a:lnSpc>
                <a:spcPct val="79800"/>
              </a:lnSpc>
            </a:pPr>
            <a:r>
              <a:rPr sz="1800" spc="-5" dirty="0">
                <a:latin typeface="Arial"/>
                <a:cs typeface="Arial"/>
              </a:rPr>
              <a:t>La fiabilidad es la probabilidad de que una parte de la máquina o del </a:t>
            </a:r>
            <a:r>
              <a:rPr sz="1800" spc="-10" dirty="0">
                <a:latin typeface="Arial"/>
                <a:cs typeface="Arial"/>
              </a:rPr>
              <a:t>producto  </a:t>
            </a:r>
            <a:r>
              <a:rPr sz="1800" spc="-5" dirty="0">
                <a:latin typeface="Arial"/>
                <a:cs typeface="Arial"/>
              </a:rPr>
              <a:t>funcione adecuadamente en un momento determinado </a:t>
            </a:r>
            <a:r>
              <a:rPr sz="1800" dirty="0">
                <a:latin typeface="Arial"/>
                <a:cs typeface="Arial"/>
              </a:rPr>
              <a:t>y </a:t>
            </a:r>
            <a:r>
              <a:rPr sz="1800" spc="-5" dirty="0">
                <a:latin typeface="Arial"/>
                <a:cs typeface="Arial"/>
              </a:rPr>
              <a:t>bajo unas </a:t>
            </a:r>
            <a:r>
              <a:rPr sz="1800" spc="-10" dirty="0">
                <a:latin typeface="Arial"/>
                <a:cs typeface="Arial"/>
              </a:rPr>
              <a:t>condiciones  </a:t>
            </a:r>
            <a:r>
              <a:rPr sz="1800" spc="-5" dirty="0">
                <a:latin typeface="Arial"/>
                <a:cs typeface="Arial"/>
              </a:rPr>
              <a:t>establecidas. Los sistemas se componen de elementos individuales </a:t>
            </a:r>
            <a:r>
              <a:rPr sz="1800" spc="-10" dirty="0">
                <a:latin typeface="Arial"/>
                <a:cs typeface="Arial"/>
              </a:rPr>
              <a:t>relacionados  </a:t>
            </a:r>
            <a:r>
              <a:rPr sz="1800" spc="-5" dirty="0">
                <a:latin typeface="Arial"/>
                <a:cs typeface="Arial"/>
              </a:rPr>
              <a:t>entre </a:t>
            </a:r>
            <a:r>
              <a:rPr sz="1800" dirty="0">
                <a:latin typeface="Arial"/>
                <a:cs typeface="Arial"/>
              </a:rPr>
              <a:t>sí, </a:t>
            </a:r>
            <a:r>
              <a:rPr sz="1800" spc="-5" dirty="0">
                <a:latin typeface="Arial"/>
                <a:cs typeface="Arial"/>
              </a:rPr>
              <a:t>cada uno de los cuales desempeña una función determinada. Si, </a:t>
            </a:r>
            <a:r>
              <a:rPr sz="1800" spc="-10" dirty="0">
                <a:latin typeface="Arial"/>
                <a:cs typeface="Arial"/>
              </a:rPr>
              <a:t>por  </a:t>
            </a:r>
            <a:r>
              <a:rPr sz="1800" spc="-5" dirty="0">
                <a:latin typeface="Arial"/>
                <a:cs typeface="Arial"/>
              </a:rPr>
              <a:t>cualquier motivo, uno de los componentes falla al realizar su función, puede fallar  la totalidad del</a:t>
            </a:r>
            <a:r>
              <a:rPr sz="1800" spc="-20" dirty="0">
                <a:latin typeface="Arial"/>
                <a:cs typeface="Arial"/>
              </a:rPr>
              <a:t> </a:t>
            </a:r>
            <a:r>
              <a:rPr sz="1800" spc="-10" dirty="0">
                <a:latin typeface="Arial"/>
                <a:cs typeface="Arial"/>
              </a:rPr>
              <a:t>sistema.</a:t>
            </a:r>
            <a:endParaRPr sz="1800" dirty="0">
              <a:latin typeface="Arial"/>
              <a:cs typeface="Arial"/>
            </a:endParaRPr>
          </a:p>
          <a:p>
            <a:pPr algn="just">
              <a:lnSpc>
                <a:spcPct val="100000"/>
              </a:lnSpc>
              <a:spcBef>
                <a:spcPts val="55"/>
              </a:spcBef>
            </a:pPr>
            <a:endParaRPr sz="1450" dirty="0">
              <a:latin typeface="Times New Roman"/>
              <a:cs typeface="Times New Roman"/>
            </a:endParaRPr>
          </a:p>
          <a:p>
            <a:pPr marL="12700" marR="5080" algn="just">
              <a:lnSpc>
                <a:spcPct val="79900"/>
              </a:lnSpc>
            </a:pPr>
            <a:r>
              <a:rPr sz="1800" spc="-5" dirty="0">
                <a:latin typeface="Arial"/>
                <a:cs typeface="Arial"/>
              </a:rPr>
              <a:t>Puesto que se pueden producir fallos en el mundo real, entender que puede ocurrir  es un concepto de fiabilidad importante. Mientras un sistema presente </a:t>
            </a:r>
            <a:r>
              <a:rPr sz="1800" dirty="0">
                <a:latin typeface="Arial"/>
                <a:cs typeface="Arial"/>
              </a:rPr>
              <a:t>más  </a:t>
            </a:r>
            <a:r>
              <a:rPr sz="1800" spc="-5" dirty="0">
                <a:latin typeface="Arial"/>
                <a:cs typeface="Arial"/>
              </a:rPr>
              <a:t>componentes es riesgo de presentarse una falla es también es mayor debido a  que cada componente lleva consigo su propia fiabilidad. Por lo tanto la </a:t>
            </a:r>
            <a:r>
              <a:rPr sz="1800" spc="-10" dirty="0">
                <a:latin typeface="Arial"/>
                <a:cs typeface="Arial"/>
              </a:rPr>
              <a:t>fiabilidad  </a:t>
            </a:r>
            <a:r>
              <a:rPr sz="1800" spc="-5" dirty="0">
                <a:latin typeface="Arial"/>
                <a:cs typeface="Arial"/>
              </a:rPr>
              <a:t>total del sistema será la sumatoria de cada una de las fiabilidades individuales de  cada</a:t>
            </a:r>
            <a:r>
              <a:rPr sz="1800" spc="-50" dirty="0">
                <a:latin typeface="Arial"/>
                <a:cs typeface="Arial"/>
              </a:rPr>
              <a:t> </a:t>
            </a:r>
            <a:r>
              <a:rPr sz="1800" spc="-10" dirty="0">
                <a:latin typeface="Arial"/>
                <a:cs typeface="Arial"/>
              </a:rPr>
              <a:t>componente.</a:t>
            </a:r>
            <a:endParaRPr sz="1800" dirty="0">
              <a:latin typeface="Arial"/>
              <a:cs typeface="Aria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1467" rIns="0" bIns="0" rtlCol="0">
            <a:spAutoFit/>
          </a:bodyPr>
          <a:lstStyle/>
          <a:p>
            <a:pPr marL="2148840" marR="5080" indent="-1778000">
              <a:lnSpc>
                <a:spcPct val="100000"/>
              </a:lnSpc>
            </a:pPr>
            <a:r>
              <a:rPr spc="-5" dirty="0"/>
              <a:t>Administración del Mantenimiento  Fiabilidad</a:t>
            </a:r>
          </a:p>
        </p:txBody>
      </p:sp>
      <p:sp>
        <p:nvSpPr>
          <p:cNvPr id="3" name="object 3"/>
          <p:cNvSpPr txBox="1"/>
          <p:nvPr/>
        </p:nvSpPr>
        <p:spPr>
          <a:xfrm>
            <a:off x="371727" y="1309370"/>
            <a:ext cx="8307070" cy="5096267"/>
          </a:xfrm>
          <a:prstGeom prst="rect">
            <a:avLst/>
          </a:prstGeom>
        </p:spPr>
        <p:txBody>
          <a:bodyPr vert="horz" wrap="square" lIns="0" tIns="0" rIns="0" bIns="0" rtlCol="0">
            <a:spAutoFit/>
          </a:bodyPr>
          <a:lstStyle/>
          <a:p>
            <a:pPr marL="12700" marR="935355" algn="just">
              <a:lnSpc>
                <a:spcPts val="1950"/>
              </a:lnSpc>
            </a:pPr>
            <a:r>
              <a:rPr sz="1800" spc="-5" dirty="0">
                <a:solidFill>
                  <a:srgbClr val="009A00"/>
                </a:solidFill>
                <a:latin typeface="Arial"/>
                <a:cs typeface="Arial"/>
              </a:rPr>
              <a:t>Fórmulas: </a:t>
            </a:r>
            <a:r>
              <a:rPr sz="1800" spc="-5" dirty="0">
                <a:latin typeface="Arial"/>
                <a:cs typeface="Arial"/>
              </a:rPr>
              <a:t>La unidad básica de medida de fiabilidad es el índice de fallos  del producto (FR; failure Ratio). Las empresas que fabrican equipos</a:t>
            </a:r>
            <a:r>
              <a:rPr sz="1800" dirty="0">
                <a:latin typeface="Arial"/>
                <a:cs typeface="Arial"/>
              </a:rPr>
              <a:t> </a:t>
            </a:r>
            <a:r>
              <a:rPr sz="1800" spc="-10" dirty="0">
                <a:latin typeface="Arial"/>
                <a:cs typeface="Arial"/>
              </a:rPr>
              <a:t>de</a:t>
            </a:r>
            <a:endParaRPr sz="1800" dirty="0">
              <a:latin typeface="Arial"/>
              <a:cs typeface="Arial"/>
            </a:endParaRPr>
          </a:p>
          <a:p>
            <a:pPr marL="12700" algn="just">
              <a:lnSpc>
                <a:spcPts val="1920"/>
              </a:lnSpc>
            </a:pPr>
            <a:r>
              <a:rPr sz="1800" spc="-5" dirty="0">
                <a:latin typeface="Arial"/>
                <a:cs typeface="Arial"/>
              </a:rPr>
              <a:t>alta tecnología  suelen proporcionar datos del índice de fallos de sus</a:t>
            </a:r>
            <a:r>
              <a:rPr sz="1800" spc="80" dirty="0">
                <a:latin typeface="Arial"/>
                <a:cs typeface="Arial"/>
              </a:rPr>
              <a:t> </a:t>
            </a:r>
            <a:r>
              <a:rPr sz="1800" spc="-10" dirty="0">
                <a:latin typeface="Arial"/>
                <a:cs typeface="Arial"/>
              </a:rPr>
              <a:t>productos.</a:t>
            </a:r>
            <a:endParaRPr sz="1800" dirty="0">
              <a:latin typeface="Arial"/>
              <a:cs typeface="Arial"/>
            </a:endParaRPr>
          </a:p>
          <a:p>
            <a:pPr>
              <a:lnSpc>
                <a:spcPct val="100000"/>
              </a:lnSpc>
              <a:spcBef>
                <a:spcPts val="15"/>
              </a:spcBef>
            </a:pPr>
            <a:endParaRPr sz="1500" dirty="0">
              <a:latin typeface="Times New Roman"/>
              <a:cs typeface="Times New Roman"/>
            </a:endParaRPr>
          </a:p>
          <a:p>
            <a:pPr marL="12700">
              <a:lnSpc>
                <a:spcPct val="100000"/>
              </a:lnSpc>
            </a:pPr>
            <a:r>
              <a:rPr sz="1800" spc="-5" dirty="0">
                <a:latin typeface="Arial"/>
                <a:cs typeface="Arial"/>
              </a:rPr>
              <a:t>Fiabilidad total del sistema,  </a:t>
            </a:r>
            <a:r>
              <a:rPr sz="1800" dirty="0">
                <a:latin typeface="Arial"/>
                <a:cs typeface="Arial"/>
              </a:rPr>
              <a:t>R</a:t>
            </a:r>
            <a:r>
              <a:rPr sz="1800" baseline="-23148" dirty="0">
                <a:latin typeface="Arial"/>
                <a:cs typeface="Arial"/>
              </a:rPr>
              <a:t>s </a:t>
            </a:r>
            <a:r>
              <a:rPr sz="1800" dirty="0">
                <a:latin typeface="Arial"/>
                <a:cs typeface="Arial"/>
              </a:rPr>
              <a:t>= </a:t>
            </a:r>
            <a:r>
              <a:rPr sz="1800" spc="-5" dirty="0">
                <a:latin typeface="Arial"/>
                <a:cs typeface="Arial"/>
              </a:rPr>
              <a:t>R</a:t>
            </a:r>
            <a:r>
              <a:rPr sz="1800" spc="-7" baseline="-23148" dirty="0">
                <a:latin typeface="Arial"/>
                <a:cs typeface="Arial"/>
              </a:rPr>
              <a:t>1 </a:t>
            </a:r>
            <a:r>
              <a:rPr sz="1800" dirty="0">
                <a:latin typeface="Arial"/>
                <a:cs typeface="Arial"/>
              </a:rPr>
              <a:t>X </a:t>
            </a:r>
            <a:r>
              <a:rPr sz="1800" spc="-5" dirty="0">
                <a:latin typeface="Arial"/>
                <a:cs typeface="Arial"/>
              </a:rPr>
              <a:t>R</a:t>
            </a:r>
            <a:r>
              <a:rPr sz="1800" spc="-7" baseline="-23148" dirty="0">
                <a:latin typeface="Arial"/>
                <a:cs typeface="Arial"/>
              </a:rPr>
              <a:t>2 </a:t>
            </a:r>
            <a:r>
              <a:rPr sz="1800" dirty="0">
                <a:latin typeface="Arial"/>
                <a:cs typeface="Arial"/>
              </a:rPr>
              <a:t>X </a:t>
            </a:r>
            <a:r>
              <a:rPr sz="1800" spc="-5" dirty="0">
                <a:latin typeface="Arial"/>
                <a:cs typeface="Arial"/>
              </a:rPr>
              <a:t>R</a:t>
            </a:r>
            <a:r>
              <a:rPr sz="1800" spc="-7" baseline="-23148" dirty="0">
                <a:latin typeface="Arial"/>
                <a:cs typeface="Arial"/>
              </a:rPr>
              <a:t>3 </a:t>
            </a:r>
            <a:r>
              <a:rPr sz="1800" dirty="0">
                <a:latin typeface="Arial"/>
                <a:cs typeface="Arial"/>
              </a:rPr>
              <a:t>X . . . X</a:t>
            </a:r>
            <a:r>
              <a:rPr sz="1800" spc="-235" dirty="0">
                <a:latin typeface="Arial"/>
                <a:cs typeface="Arial"/>
              </a:rPr>
              <a:t> </a:t>
            </a:r>
            <a:r>
              <a:rPr sz="1800" spc="-5" dirty="0">
                <a:latin typeface="Arial"/>
                <a:cs typeface="Arial"/>
              </a:rPr>
              <a:t>R</a:t>
            </a:r>
            <a:r>
              <a:rPr sz="1800" spc="-7" baseline="-23148" dirty="0">
                <a:latin typeface="Arial"/>
                <a:cs typeface="Arial"/>
              </a:rPr>
              <a:t>N</a:t>
            </a:r>
            <a:endParaRPr sz="1800" baseline="-23148" dirty="0">
              <a:latin typeface="Arial"/>
              <a:cs typeface="Arial"/>
            </a:endParaRPr>
          </a:p>
          <a:p>
            <a:pPr marL="12700">
              <a:lnSpc>
                <a:spcPts val="2055"/>
              </a:lnSpc>
              <a:spcBef>
                <a:spcPts val="1739"/>
              </a:spcBef>
              <a:tabLst>
                <a:tab pos="3535679" algn="l"/>
                <a:tab pos="6216015" algn="l"/>
              </a:tabLst>
            </a:pPr>
            <a:r>
              <a:rPr sz="1800" spc="-5" dirty="0">
                <a:latin typeface="Arial"/>
                <a:cs typeface="Arial"/>
              </a:rPr>
              <a:t>Índice de fallos, </a:t>
            </a:r>
            <a:r>
              <a:rPr sz="1800" spc="40" dirty="0">
                <a:latin typeface="Arial"/>
                <a:cs typeface="Arial"/>
              </a:rPr>
              <a:t> </a:t>
            </a:r>
            <a:r>
              <a:rPr sz="1800" spc="-5" dirty="0">
                <a:latin typeface="Arial"/>
                <a:cs typeface="Arial"/>
              </a:rPr>
              <a:t>FR(%)</a:t>
            </a:r>
            <a:r>
              <a:rPr sz="1800" spc="5" dirty="0">
                <a:latin typeface="Arial"/>
                <a:cs typeface="Arial"/>
              </a:rPr>
              <a:t> </a:t>
            </a:r>
            <a:r>
              <a:rPr sz="1800" dirty="0">
                <a:latin typeface="Arial"/>
                <a:cs typeface="Arial"/>
              </a:rPr>
              <a:t>=</a:t>
            </a:r>
            <a:r>
              <a:rPr sz="1800" u="heavy" dirty="0">
                <a:latin typeface="Arial"/>
                <a:cs typeface="Arial"/>
              </a:rPr>
              <a:t> 	</a:t>
            </a:r>
            <a:r>
              <a:rPr sz="1800" u="heavy" spc="-5" dirty="0">
                <a:latin typeface="Arial"/>
                <a:cs typeface="Arial"/>
              </a:rPr>
              <a:t>Número</a:t>
            </a:r>
            <a:r>
              <a:rPr sz="1800" u="heavy" spc="-10" dirty="0">
                <a:latin typeface="Arial"/>
                <a:cs typeface="Arial"/>
              </a:rPr>
              <a:t> </a:t>
            </a:r>
            <a:r>
              <a:rPr sz="1800" u="heavy" spc="-5" dirty="0">
                <a:latin typeface="Arial"/>
                <a:cs typeface="Arial"/>
              </a:rPr>
              <a:t>de</a:t>
            </a:r>
            <a:r>
              <a:rPr sz="1800" u="heavy" spc="5" dirty="0">
                <a:latin typeface="Arial"/>
                <a:cs typeface="Arial"/>
              </a:rPr>
              <a:t> </a:t>
            </a:r>
            <a:r>
              <a:rPr sz="1800" u="heavy" spc="-5" dirty="0">
                <a:latin typeface="Arial"/>
                <a:cs typeface="Arial"/>
              </a:rPr>
              <a:t>fallos	</a:t>
            </a:r>
            <a:r>
              <a:rPr sz="1800" dirty="0">
                <a:latin typeface="Arial"/>
                <a:cs typeface="Arial"/>
              </a:rPr>
              <a:t>x</a:t>
            </a:r>
            <a:r>
              <a:rPr sz="1800" spc="-5" dirty="0">
                <a:latin typeface="Arial"/>
                <a:cs typeface="Arial"/>
              </a:rPr>
              <a:t> 100</a:t>
            </a:r>
            <a:endParaRPr sz="1800" dirty="0">
              <a:latin typeface="Arial"/>
              <a:cs typeface="Arial"/>
            </a:endParaRPr>
          </a:p>
          <a:p>
            <a:pPr marL="2806065">
              <a:lnSpc>
                <a:spcPts val="2055"/>
              </a:lnSpc>
            </a:pPr>
            <a:r>
              <a:rPr sz="1800" spc="-5" dirty="0">
                <a:latin typeface="Arial"/>
                <a:cs typeface="Arial"/>
              </a:rPr>
              <a:t>Número de unidades</a:t>
            </a:r>
            <a:r>
              <a:rPr sz="1800" spc="-55" dirty="0">
                <a:latin typeface="Arial"/>
                <a:cs typeface="Arial"/>
              </a:rPr>
              <a:t> </a:t>
            </a:r>
            <a:r>
              <a:rPr sz="1800" spc="-10" dirty="0">
                <a:latin typeface="Arial"/>
                <a:cs typeface="Arial"/>
              </a:rPr>
              <a:t>probadas</a:t>
            </a:r>
            <a:endParaRPr sz="1800" dirty="0">
              <a:latin typeface="Arial"/>
              <a:cs typeface="Arial"/>
            </a:endParaRPr>
          </a:p>
          <a:p>
            <a:pPr>
              <a:lnSpc>
                <a:spcPct val="100000"/>
              </a:lnSpc>
              <a:spcBef>
                <a:spcPts val="15"/>
              </a:spcBef>
            </a:pPr>
            <a:endParaRPr sz="1500" dirty="0">
              <a:latin typeface="Times New Roman"/>
              <a:cs typeface="Times New Roman"/>
            </a:endParaRPr>
          </a:p>
          <a:p>
            <a:pPr marL="12700">
              <a:lnSpc>
                <a:spcPts val="2055"/>
              </a:lnSpc>
            </a:pPr>
            <a:r>
              <a:rPr sz="1800" spc="-5" dirty="0">
                <a:latin typeface="Arial"/>
                <a:cs typeface="Arial"/>
              </a:rPr>
              <a:t>Número de fallos en</a:t>
            </a:r>
            <a:r>
              <a:rPr sz="1800" spc="-25" dirty="0">
                <a:latin typeface="Arial"/>
                <a:cs typeface="Arial"/>
              </a:rPr>
              <a:t> </a:t>
            </a:r>
            <a:r>
              <a:rPr sz="1800" spc="-5" dirty="0">
                <a:latin typeface="Arial"/>
                <a:cs typeface="Arial"/>
              </a:rPr>
              <a:t>un</a:t>
            </a:r>
            <a:endParaRPr sz="1800" dirty="0">
              <a:latin typeface="Arial"/>
              <a:cs typeface="Arial"/>
            </a:endParaRPr>
          </a:p>
          <a:p>
            <a:pPr marL="12700">
              <a:lnSpc>
                <a:spcPts val="1950"/>
              </a:lnSpc>
              <a:tabLst>
                <a:tab pos="4853305" algn="l"/>
                <a:tab pos="8293734" algn="l"/>
              </a:tabLst>
            </a:pPr>
            <a:r>
              <a:rPr sz="1800" spc="-5" dirty="0">
                <a:latin typeface="Arial"/>
                <a:cs typeface="Arial"/>
              </a:rPr>
              <a:t>Momento determinado,</a:t>
            </a:r>
            <a:r>
              <a:rPr sz="1800" spc="5" dirty="0">
                <a:latin typeface="Arial"/>
                <a:cs typeface="Arial"/>
              </a:rPr>
              <a:t> </a:t>
            </a:r>
            <a:r>
              <a:rPr sz="1800" spc="-5" dirty="0">
                <a:latin typeface="Arial"/>
                <a:cs typeface="Arial"/>
              </a:rPr>
              <a:t>FR(N</a:t>
            </a:r>
            <a:r>
              <a:rPr sz="1800" spc="-7" baseline="23148" dirty="0">
                <a:latin typeface="Arial"/>
                <a:cs typeface="Arial"/>
              </a:rPr>
              <a:t>o</a:t>
            </a:r>
            <a:r>
              <a:rPr sz="1800" spc="-5" dirty="0">
                <a:latin typeface="Arial"/>
                <a:cs typeface="Arial"/>
              </a:rPr>
              <a:t>)</a:t>
            </a:r>
            <a:r>
              <a:rPr sz="1800" dirty="0">
                <a:latin typeface="Arial"/>
                <a:cs typeface="Arial"/>
              </a:rPr>
              <a:t> =</a:t>
            </a:r>
            <a:r>
              <a:rPr sz="1800" u="heavy" dirty="0">
                <a:latin typeface="Arial"/>
                <a:cs typeface="Arial"/>
              </a:rPr>
              <a:t> 	</a:t>
            </a:r>
            <a:r>
              <a:rPr sz="1800" u="heavy" spc="-5" dirty="0">
                <a:latin typeface="Arial"/>
                <a:cs typeface="Arial"/>
              </a:rPr>
              <a:t>Número de</a:t>
            </a:r>
            <a:r>
              <a:rPr sz="1800" u="heavy" spc="-70" dirty="0">
                <a:latin typeface="Arial"/>
                <a:cs typeface="Arial"/>
              </a:rPr>
              <a:t> </a:t>
            </a:r>
            <a:r>
              <a:rPr sz="1800" u="heavy" spc="-5" dirty="0">
                <a:latin typeface="Arial"/>
                <a:cs typeface="Arial"/>
              </a:rPr>
              <a:t>fallos	</a:t>
            </a:r>
            <a:endParaRPr sz="1800" dirty="0">
              <a:latin typeface="Arial"/>
              <a:cs typeface="Arial"/>
            </a:endParaRPr>
          </a:p>
          <a:p>
            <a:pPr marL="3695065">
              <a:lnSpc>
                <a:spcPts val="1950"/>
              </a:lnSpc>
            </a:pPr>
            <a:r>
              <a:rPr sz="1800" spc="-5" dirty="0">
                <a:latin typeface="Arial"/>
                <a:cs typeface="Arial"/>
              </a:rPr>
              <a:t>Número de unidades por hora del tiempo</a:t>
            </a:r>
            <a:r>
              <a:rPr sz="1800" spc="-45" dirty="0">
                <a:latin typeface="Arial"/>
                <a:cs typeface="Arial"/>
              </a:rPr>
              <a:t> </a:t>
            </a:r>
            <a:r>
              <a:rPr sz="1800" spc="-10" dirty="0">
                <a:latin typeface="Arial"/>
                <a:cs typeface="Arial"/>
              </a:rPr>
              <a:t>de</a:t>
            </a:r>
            <a:endParaRPr sz="1800" dirty="0">
              <a:latin typeface="Arial"/>
              <a:cs typeface="Arial"/>
            </a:endParaRPr>
          </a:p>
          <a:p>
            <a:pPr marL="5218430">
              <a:lnSpc>
                <a:spcPts val="2055"/>
              </a:lnSpc>
            </a:pPr>
            <a:r>
              <a:rPr sz="1800" spc="-5" dirty="0">
                <a:latin typeface="Arial"/>
                <a:cs typeface="Arial"/>
              </a:rPr>
              <a:t>operación</a:t>
            </a:r>
            <a:endParaRPr sz="1800" dirty="0">
              <a:latin typeface="Arial"/>
              <a:cs typeface="Arial"/>
            </a:endParaRPr>
          </a:p>
          <a:p>
            <a:pPr>
              <a:lnSpc>
                <a:spcPct val="100000"/>
              </a:lnSpc>
              <a:spcBef>
                <a:spcPts val="25"/>
              </a:spcBef>
            </a:pPr>
            <a:endParaRPr sz="1700" dirty="0">
              <a:latin typeface="Times New Roman"/>
              <a:cs typeface="Times New Roman"/>
            </a:endParaRPr>
          </a:p>
          <a:p>
            <a:pPr marL="12700" marR="31750">
              <a:lnSpc>
                <a:spcPts val="1950"/>
              </a:lnSpc>
            </a:pPr>
            <a:r>
              <a:rPr sz="1800" spc="-5" dirty="0">
                <a:latin typeface="Arial"/>
                <a:cs typeface="Arial"/>
              </a:rPr>
              <a:t>Tiempo medio entre fallos </a:t>
            </a:r>
            <a:r>
              <a:rPr sz="1800" dirty="0">
                <a:latin typeface="Arial"/>
                <a:cs typeface="Arial"/>
              </a:rPr>
              <a:t>(TMEF): Es </a:t>
            </a:r>
            <a:r>
              <a:rPr sz="1800" spc="-5" dirty="0">
                <a:latin typeface="Arial"/>
                <a:cs typeface="Arial"/>
              </a:rPr>
              <a:t>el tiempo esperado entre la reparación </a:t>
            </a:r>
            <a:r>
              <a:rPr sz="1800" dirty="0">
                <a:latin typeface="Arial"/>
                <a:cs typeface="Arial"/>
              </a:rPr>
              <a:t>y </a:t>
            </a:r>
            <a:r>
              <a:rPr sz="1800" spc="-5" dirty="0">
                <a:latin typeface="Arial"/>
                <a:cs typeface="Arial"/>
              </a:rPr>
              <a:t>el  siguiente fallo de un componente, de un máquina, de un proceso, o de un  </a:t>
            </a:r>
            <a:r>
              <a:rPr sz="1800" spc="-10" dirty="0">
                <a:latin typeface="Arial"/>
                <a:cs typeface="Arial"/>
              </a:rPr>
              <a:t>producto.</a:t>
            </a:r>
            <a:endParaRPr sz="1800" dirty="0">
              <a:latin typeface="Arial"/>
              <a:cs typeface="Arial"/>
            </a:endParaRPr>
          </a:p>
          <a:p>
            <a:pPr>
              <a:lnSpc>
                <a:spcPct val="100000"/>
              </a:lnSpc>
              <a:spcBef>
                <a:spcPts val="40"/>
              </a:spcBef>
            </a:pPr>
            <a:endParaRPr sz="1450" dirty="0">
              <a:latin typeface="Times New Roman"/>
              <a:cs typeface="Times New Roman"/>
            </a:endParaRPr>
          </a:p>
          <a:p>
            <a:pPr marL="12700">
              <a:lnSpc>
                <a:spcPts val="2055"/>
              </a:lnSpc>
              <a:tabLst>
                <a:tab pos="1211580" algn="l"/>
                <a:tab pos="1718945" algn="l"/>
              </a:tabLst>
            </a:pPr>
            <a:r>
              <a:rPr sz="1800" dirty="0">
                <a:latin typeface="Arial"/>
                <a:cs typeface="Arial"/>
              </a:rPr>
              <a:t>TMEF</a:t>
            </a:r>
            <a:r>
              <a:rPr sz="1800" spc="-5" dirty="0">
                <a:latin typeface="Arial"/>
                <a:cs typeface="Arial"/>
              </a:rPr>
              <a:t> </a:t>
            </a:r>
            <a:r>
              <a:rPr sz="1800" dirty="0">
                <a:latin typeface="Arial"/>
                <a:cs typeface="Arial"/>
              </a:rPr>
              <a:t>=</a:t>
            </a:r>
            <a:r>
              <a:rPr sz="1800" u="heavy" dirty="0">
                <a:latin typeface="Arial"/>
                <a:cs typeface="Arial"/>
              </a:rPr>
              <a:t> 	</a:t>
            </a:r>
            <a:r>
              <a:rPr sz="1800" u="heavy" spc="-5" dirty="0">
                <a:latin typeface="Arial"/>
                <a:cs typeface="Arial"/>
              </a:rPr>
              <a:t>1	</a:t>
            </a:r>
            <a:endParaRPr sz="1800" dirty="0">
              <a:latin typeface="Arial"/>
              <a:cs typeface="Arial"/>
            </a:endParaRPr>
          </a:p>
          <a:p>
            <a:pPr marL="1028065">
              <a:lnSpc>
                <a:spcPts val="2055"/>
              </a:lnSpc>
            </a:pPr>
            <a:r>
              <a:rPr sz="1800" spc="-5" dirty="0">
                <a:latin typeface="Arial"/>
                <a:cs typeface="Arial"/>
              </a:rPr>
              <a:t>FR(N</a:t>
            </a:r>
            <a:r>
              <a:rPr sz="1800" spc="-7" baseline="23148" dirty="0">
                <a:latin typeface="Arial"/>
                <a:cs typeface="Arial"/>
              </a:rPr>
              <a:t>o</a:t>
            </a:r>
            <a:r>
              <a:rPr sz="1800" spc="-5" dirty="0">
                <a:latin typeface="Arial"/>
                <a:cs typeface="Arial"/>
              </a:rPr>
              <a:t>)</a:t>
            </a:r>
            <a:endParaRPr sz="1800" dirty="0">
              <a:latin typeface="Arial"/>
              <a:cs typeface="Aria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1467" rIns="0" bIns="0" rtlCol="0">
            <a:spAutoFit/>
          </a:bodyPr>
          <a:lstStyle/>
          <a:p>
            <a:pPr marL="1149350" marR="5080" indent="-778510">
              <a:lnSpc>
                <a:spcPct val="100000"/>
              </a:lnSpc>
            </a:pPr>
            <a:r>
              <a:rPr spc="-5" dirty="0"/>
              <a:t>Administración del Mantenimiento  Problemas de</a:t>
            </a:r>
            <a:r>
              <a:rPr spc="-95" dirty="0"/>
              <a:t> </a:t>
            </a:r>
            <a:r>
              <a:rPr spc="-5" dirty="0"/>
              <a:t>fiabilidad</a:t>
            </a:r>
          </a:p>
        </p:txBody>
      </p:sp>
      <p:sp>
        <p:nvSpPr>
          <p:cNvPr id="3" name="object 3"/>
          <p:cNvSpPr txBox="1"/>
          <p:nvPr/>
        </p:nvSpPr>
        <p:spPr>
          <a:xfrm>
            <a:off x="371727" y="4033507"/>
            <a:ext cx="8446135" cy="2562240"/>
          </a:xfrm>
          <a:prstGeom prst="rect">
            <a:avLst/>
          </a:prstGeom>
        </p:spPr>
        <p:txBody>
          <a:bodyPr vert="horz" wrap="square" lIns="0" tIns="0" rIns="0" bIns="0" rtlCol="0">
            <a:spAutoFit/>
          </a:bodyPr>
          <a:lstStyle/>
          <a:p>
            <a:pPr marL="12700" marR="5080">
              <a:lnSpc>
                <a:spcPts val="1950"/>
              </a:lnSpc>
            </a:pPr>
            <a:r>
              <a:rPr sz="1800" spc="-5" dirty="0">
                <a:latin typeface="Arial"/>
                <a:cs typeface="Arial"/>
              </a:rPr>
              <a:t>Si la fiabilidad de los empleados es de </a:t>
            </a:r>
            <a:r>
              <a:rPr sz="1800" dirty="0">
                <a:latin typeface="Arial"/>
                <a:cs typeface="Arial"/>
              </a:rPr>
              <a:t>0.90, </a:t>
            </a:r>
            <a:r>
              <a:rPr sz="1800" spc="-5" dirty="0">
                <a:latin typeface="Arial"/>
                <a:cs typeface="Arial"/>
              </a:rPr>
              <a:t>0.80, </a:t>
            </a:r>
            <a:r>
              <a:rPr sz="1800" dirty="0">
                <a:latin typeface="Arial"/>
                <a:cs typeface="Arial"/>
              </a:rPr>
              <a:t>y </a:t>
            </a:r>
            <a:r>
              <a:rPr sz="1800" spc="-5" dirty="0">
                <a:latin typeface="Arial"/>
                <a:cs typeface="Arial"/>
              </a:rPr>
              <a:t>0.99 ¿cuál será la fiabilidad del  </a:t>
            </a:r>
            <a:r>
              <a:rPr sz="1800" spc="-10" dirty="0">
                <a:latin typeface="Arial"/>
                <a:cs typeface="Arial"/>
              </a:rPr>
              <a:t>proceso?</a:t>
            </a:r>
            <a:endParaRPr sz="1800" dirty="0">
              <a:latin typeface="Arial"/>
              <a:cs typeface="Arial"/>
            </a:endParaRPr>
          </a:p>
          <a:p>
            <a:pPr>
              <a:lnSpc>
                <a:spcPct val="100000"/>
              </a:lnSpc>
              <a:spcBef>
                <a:spcPts val="50"/>
              </a:spcBef>
            </a:pPr>
            <a:endParaRPr sz="1650" dirty="0">
              <a:latin typeface="Times New Roman"/>
              <a:cs typeface="Times New Roman"/>
            </a:endParaRPr>
          </a:p>
          <a:p>
            <a:pPr marL="12700" marR="17780" algn="just">
              <a:lnSpc>
                <a:spcPts val="1950"/>
              </a:lnSpc>
            </a:pPr>
            <a:r>
              <a:rPr sz="1800" b="1" dirty="0">
                <a:latin typeface="Arial"/>
                <a:cs typeface="Arial"/>
              </a:rPr>
              <a:t>Problema </a:t>
            </a:r>
            <a:r>
              <a:rPr sz="1800" b="1" spc="-5" dirty="0">
                <a:latin typeface="Arial"/>
                <a:cs typeface="Arial"/>
              </a:rPr>
              <a:t>2: </a:t>
            </a:r>
            <a:r>
              <a:rPr sz="1800" spc="-5" dirty="0">
                <a:latin typeface="Arial"/>
                <a:cs typeface="Arial"/>
              </a:rPr>
              <a:t>Los veinte sistemas de aire acondicionado que utilizan </a:t>
            </a:r>
            <a:r>
              <a:rPr sz="1800" spc="-10" dirty="0">
                <a:latin typeface="Arial"/>
                <a:cs typeface="Arial"/>
              </a:rPr>
              <a:t>los  </a:t>
            </a:r>
            <a:r>
              <a:rPr sz="1800" spc="-5" dirty="0">
                <a:latin typeface="Arial"/>
                <a:cs typeface="Arial"/>
              </a:rPr>
              <a:t>astronautas en las lanzaderas espaciales de la NASA, se sometieron a una </a:t>
            </a:r>
            <a:r>
              <a:rPr sz="1800" spc="-10" dirty="0">
                <a:latin typeface="Arial"/>
                <a:cs typeface="Arial"/>
              </a:rPr>
              <a:t>prueba  </a:t>
            </a:r>
            <a:r>
              <a:rPr sz="1800" spc="-5" dirty="0">
                <a:latin typeface="Arial"/>
                <a:cs typeface="Arial"/>
              </a:rPr>
              <a:t>de 1.000 horas de duración en sus instalaciones en Huntsville, Alabama. Dos de  los sistemas fallaron durante la prueba, uno después de 200 horas </a:t>
            </a:r>
            <a:r>
              <a:rPr sz="1800" dirty="0">
                <a:latin typeface="Arial"/>
                <a:cs typeface="Arial"/>
              </a:rPr>
              <a:t>y </a:t>
            </a:r>
            <a:r>
              <a:rPr sz="1800" spc="-5" dirty="0">
                <a:latin typeface="Arial"/>
                <a:cs typeface="Arial"/>
              </a:rPr>
              <a:t>el </a:t>
            </a:r>
            <a:r>
              <a:rPr sz="1800" spc="-10" dirty="0">
                <a:latin typeface="Arial"/>
                <a:cs typeface="Arial"/>
              </a:rPr>
              <a:t>otro  </a:t>
            </a:r>
            <a:r>
              <a:rPr sz="1800" spc="-5" dirty="0">
                <a:latin typeface="Arial"/>
                <a:cs typeface="Arial"/>
              </a:rPr>
              <a:t>después de 600 horas.</a:t>
            </a:r>
            <a:r>
              <a:rPr sz="1800" spc="-50" dirty="0">
                <a:latin typeface="Arial"/>
                <a:cs typeface="Arial"/>
              </a:rPr>
              <a:t> </a:t>
            </a:r>
            <a:r>
              <a:rPr sz="1800" spc="-10" dirty="0">
                <a:latin typeface="Arial"/>
                <a:cs typeface="Arial"/>
              </a:rPr>
              <a:t>Calcule:</a:t>
            </a:r>
            <a:endParaRPr sz="1800" dirty="0">
              <a:latin typeface="Arial"/>
              <a:cs typeface="Arial"/>
            </a:endParaRPr>
          </a:p>
          <a:p>
            <a:pPr marL="12700">
              <a:lnSpc>
                <a:spcPts val="1814"/>
              </a:lnSpc>
              <a:tabLst>
                <a:tab pos="621665" algn="l"/>
                <a:tab pos="2297430" algn="l"/>
                <a:tab pos="4223385" algn="l"/>
              </a:tabLst>
            </a:pPr>
            <a:r>
              <a:rPr sz="1800" spc="-5" dirty="0">
                <a:latin typeface="Arial"/>
                <a:cs typeface="Arial"/>
              </a:rPr>
              <a:t>a)	FR(%)	b)</a:t>
            </a:r>
            <a:r>
              <a:rPr sz="1800" dirty="0">
                <a:latin typeface="Arial"/>
                <a:cs typeface="Arial"/>
              </a:rPr>
              <a:t> </a:t>
            </a:r>
            <a:r>
              <a:rPr sz="1800" spc="-5" dirty="0">
                <a:latin typeface="Arial"/>
                <a:cs typeface="Arial"/>
              </a:rPr>
              <a:t>FR(N</a:t>
            </a:r>
            <a:r>
              <a:rPr sz="1800" spc="-7" baseline="23148" dirty="0">
                <a:latin typeface="Arial"/>
                <a:cs typeface="Arial"/>
              </a:rPr>
              <a:t>o</a:t>
            </a:r>
            <a:r>
              <a:rPr sz="1800" spc="-5" dirty="0">
                <a:latin typeface="Arial"/>
                <a:cs typeface="Arial"/>
              </a:rPr>
              <a:t>)	c)</a:t>
            </a:r>
            <a:r>
              <a:rPr sz="1800" spc="-105" dirty="0">
                <a:latin typeface="Arial"/>
                <a:cs typeface="Arial"/>
              </a:rPr>
              <a:t> </a:t>
            </a:r>
            <a:r>
              <a:rPr sz="1800" dirty="0">
                <a:latin typeface="Arial"/>
                <a:cs typeface="Arial"/>
              </a:rPr>
              <a:t>TMEF</a:t>
            </a:r>
          </a:p>
          <a:p>
            <a:pPr marL="12700">
              <a:lnSpc>
                <a:spcPts val="2055"/>
              </a:lnSpc>
            </a:pPr>
            <a:r>
              <a:rPr sz="1800" spc="-5" dirty="0">
                <a:latin typeface="Arial"/>
                <a:cs typeface="Arial"/>
              </a:rPr>
              <a:t>d) El índice de fallos por viaje, si cada uno tarda aproximadamente 60</a:t>
            </a:r>
            <a:r>
              <a:rPr sz="1800" spc="195" dirty="0">
                <a:latin typeface="Arial"/>
                <a:cs typeface="Arial"/>
              </a:rPr>
              <a:t> </a:t>
            </a:r>
            <a:r>
              <a:rPr sz="1800" spc="-5" dirty="0">
                <a:latin typeface="Arial"/>
                <a:cs typeface="Arial"/>
              </a:rPr>
              <a:t>días.</a:t>
            </a:r>
            <a:endParaRPr sz="1800" dirty="0">
              <a:latin typeface="Arial"/>
              <a:cs typeface="Arial"/>
            </a:endParaRPr>
          </a:p>
        </p:txBody>
      </p:sp>
      <p:sp>
        <p:nvSpPr>
          <p:cNvPr id="4" name="object 4"/>
          <p:cNvSpPr/>
          <p:nvPr/>
        </p:nvSpPr>
        <p:spPr>
          <a:xfrm>
            <a:off x="887361" y="2198623"/>
            <a:ext cx="7272655" cy="1439545"/>
          </a:xfrm>
          <a:custGeom>
            <a:avLst/>
            <a:gdLst/>
            <a:ahLst/>
            <a:cxnLst/>
            <a:rect l="l" t="t" r="r" b="b"/>
            <a:pathLst>
              <a:path w="7272655" h="1439545">
                <a:moveTo>
                  <a:pt x="0" y="0"/>
                </a:moveTo>
                <a:lnTo>
                  <a:pt x="0" y="1439418"/>
                </a:lnTo>
                <a:lnTo>
                  <a:pt x="7272528" y="1439418"/>
                </a:lnTo>
                <a:lnTo>
                  <a:pt x="7272528" y="0"/>
                </a:lnTo>
                <a:lnTo>
                  <a:pt x="0" y="0"/>
                </a:lnTo>
                <a:close/>
              </a:path>
            </a:pathLst>
          </a:custGeom>
          <a:ln w="9524">
            <a:solidFill>
              <a:srgbClr val="000000"/>
            </a:solidFill>
          </a:ln>
        </p:spPr>
        <p:txBody>
          <a:bodyPr wrap="square" lIns="0" tIns="0" rIns="0" bIns="0" rtlCol="0"/>
          <a:lstStyle/>
          <a:p>
            <a:endParaRPr/>
          </a:p>
        </p:txBody>
      </p:sp>
      <p:sp>
        <p:nvSpPr>
          <p:cNvPr id="5" name="object 5"/>
          <p:cNvSpPr txBox="1"/>
          <p:nvPr/>
        </p:nvSpPr>
        <p:spPr>
          <a:xfrm>
            <a:off x="371735" y="1309370"/>
            <a:ext cx="7198995" cy="1203325"/>
          </a:xfrm>
          <a:prstGeom prst="rect">
            <a:avLst/>
          </a:prstGeom>
        </p:spPr>
        <p:txBody>
          <a:bodyPr vert="horz" wrap="square" lIns="0" tIns="0" rIns="0" bIns="0" rtlCol="0">
            <a:spAutoFit/>
          </a:bodyPr>
          <a:lstStyle/>
          <a:p>
            <a:pPr marL="12700" marR="5080">
              <a:lnSpc>
                <a:spcPts val="1950"/>
              </a:lnSpc>
            </a:pPr>
            <a:r>
              <a:rPr sz="1800" b="1" dirty="0">
                <a:latin typeface="Arial"/>
                <a:cs typeface="Arial"/>
              </a:rPr>
              <a:t>Problema </a:t>
            </a:r>
            <a:r>
              <a:rPr sz="1800" b="1" spc="-5" dirty="0">
                <a:latin typeface="Arial"/>
                <a:cs typeface="Arial"/>
              </a:rPr>
              <a:t>1: </a:t>
            </a:r>
            <a:r>
              <a:rPr sz="1800" spc="-5" dirty="0">
                <a:latin typeface="Arial"/>
                <a:cs typeface="Arial"/>
              </a:rPr>
              <a:t>El Banco Nacional de Greeley, Colorado, lleva a cabo </a:t>
            </a:r>
            <a:r>
              <a:rPr sz="1800" spc="-10" dirty="0">
                <a:latin typeface="Arial"/>
                <a:cs typeface="Arial"/>
              </a:rPr>
              <a:t>las  </a:t>
            </a:r>
            <a:r>
              <a:rPr sz="1800" spc="-5" dirty="0">
                <a:latin typeface="Arial"/>
                <a:cs typeface="Arial"/>
              </a:rPr>
              <a:t>operaciones de créditos con </a:t>
            </a:r>
            <a:r>
              <a:rPr sz="1800" dirty="0">
                <a:latin typeface="Arial"/>
                <a:cs typeface="Arial"/>
              </a:rPr>
              <a:t>tres </a:t>
            </a:r>
            <a:r>
              <a:rPr sz="1800" spc="-5" dirty="0">
                <a:latin typeface="Arial"/>
                <a:cs typeface="Arial"/>
              </a:rPr>
              <a:t>empleados dispuestos en</a:t>
            </a:r>
            <a:r>
              <a:rPr sz="1800" spc="-55" dirty="0">
                <a:latin typeface="Arial"/>
                <a:cs typeface="Arial"/>
              </a:rPr>
              <a:t> </a:t>
            </a:r>
            <a:r>
              <a:rPr sz="1800" spc="-10" dirty="0">
                <a:latin typeface="Arial"/>
                <a:cs typeface="Arial"/>
              </a:rPr>
              <a:t>serie:</a:t>
            </a:r>
            <a:endParaRPr sz="1800">
              <a:latin typeface="Arial"/>
              <a:cs typeface="Arial"/>
            </a:endParaRPr>
          </a:p>
          <a:p>
            <a:pPr>
              <a:lnSpc>
                <a:spcPct val="100000"/>
              </a:lnSpc>
            </a:pPr>
            <a:endParaRPr sz="1800">
              <a:latin typeface="Times New Roman"/>
              <a:cs typeface="Times New Roman"/>
            </a:endParaRPr>
          </a:p>
          <a:p>
            <a:pPr marL="1253490">
              <a:lnSpc>
                <a:spcPct val="100000"/>
              </a:lnSpc>
              <a:spcBef>
                <a:spcPts val="1345"/>
              </a:spcBef>
              <a:tabLst>
                <a:tab pos="2836545" algn="l"/>
                <a:tab pos="4565015" algn="l"/>
              </a:tabLst>
            </a:pPr>
            <a:r>
              <a:rPr sz="1800" spc="-5" dirty="0">
                <a:latin typeface="Arial"/>
                <a:cs typeface="Arial"/>
              </a:rPr>
              <a:t>R</a:t>
            </a:r>
            <a:r>
              <a:rPr sz="1800" spc="-7" baseline="-23148" dirty="0">
                <a:latin typeface="Arial"/>
                <a:cs typeface="Arial"/>
              </a:rPr>
              <a:t>1	</a:t>
            </a:r>
            <a:r>
              <a:rPr sz="1800" spc="-5" dirty="0">
                <a:latin typeface="Arial"/>
                <a:cs typeface="Arial"/>
              </a:rPr>
              <a:t>R</a:t>
            </a:r>
            <a:r>
              <a:rPr sz="1800" spc="-7" baseline="-23148" dirty="0">
                <a:latin typeface="Arial"/>
                <a:cs typeface="Arial"/>
              </a:rPr>
              <a:t>2	</a:t>
            </a:r>
            <a:r>
              <a:rPr sz="1800" spc="-5" dirty="0">
                <a:latin typeface="Arial"/>
                <a:cs typeface="Arial"/>
              </a:rPr>
              <a:t>R</a:t>
            </a:r>
            <a:r>
              <a:rPr sz="1800" spc="-7" baseline="-23148" dirty="0">
                <a:latin typeface="Arial"/>
                <a:cs typeface="Arial"/>
              </a:rPr>
              <a:t>3</a:t>
            </a:r>
            <a:endParaRPr sz="1800" baseline="-23148">
              <a:latin typeface="Arial"/>
              <a:cs typeface="Arial"/>
            </a:endParaRPr>
          </a:p>
        </p:txBody>
      </p:sp>
      <p:sp>
        <p:nvSpPr>
          <p:cNvPr id="6" name="object 6"/>
          <p:cNvSpPr txBox="1"/>
          <p:nvPr/>
        </p:nvSpPr>
        <p:spPr>
          <a:xfrm>
            <a:off x="7158875" y="2741167"/>
            <a:ext cx="633730" cy="334010"/>
          </a:xfrm>
          <a:prstGeom prst="rect">
            <a:avLst/>
          </a:prstGeom>
        </p:spPr>
        <p:txBody>
          <a:bodyPr vert="horz" wrap="square" lIns="0" tIns="0" rIns="0" bIns="0" rtlCol="0">
            <a:spAutoFit/>
          </a:bodyPr>
          <a:lstStyle/>
          <a:p>
            <a:pPr marL="12700">
              <a:lnSpc>
                <a:spcPct val="100000"/>
              </a:lnSpc>
            </a:pPr>
            <a:r>
              <a:rPr sz="1800" spc="-5" dirty="0">
                <a:latin typeface="Arial"/>
                <a:cs typeface="Arial"/>
              </a:rPr>
              <a:t>R</a:t>
            </a:r>
            <a:r>
              <a:rPr sz="1800" spc="-7" baseline="-23148" dirty="0">
                <a:latin typeface="Arial"/>
                <a:cs typeface="Arial"/>
              </a:rPr>
              <a:t>s </a:t>
            </a:r>
            <a:r>
              <a:rPr sz="1800" dirty="0">
                <a:latin typeface="Arial"/>
                <a:cs typeface="Arial"/>
              </a:rPr>
              <a:t>=</a:t>
            </a:r>
            <a:r>
              <a:rPr sz="1800" spc="-200" dirty="0">
                <a:latin typeface="Arial"/>
                <a:cs typeface="Arial"/>
              </a:rPr>
              <a:t> </a:t>
            </a:r>
            <a:r>
              <a:rPr sz="1800" spc="-5" dirty="0">
                <a:latin typeface="Arial"/>
                <a:cs typeface="Arial"/>
              </a:rPr>
              <a:t>?</a:t>
            </a:r>
            <a:endParaRPr sz="1800">
              <a:latin typeface="Arial"/>
              <a:cs typeface="Arial"/>
            </a:endParaRPr>
          </a:p>
        </p:txBody>
      </p:sp>
      <p:sp>
        <p:nvSpPr>
          <p:cNvPr id="7" name="object 7"/>
          <p:cNvSpPr txBox="1"/>
          <p:nvPr/>
        </p:nvSpPr>
        <p:spPr>
          <a:xfrm>
            <a:off x="1463433" y="2629916"/>
            <a:ext cx="575310" cy="505459"/>
          </a:xfrm>
          <a:prstGeom prst="rect">
            <a:avLst/>
          </a:prstGeom>
          <a:solidFill>
            <a:srgbClr val="CCFFFF"/>
          </a:solidFill>
          <a:ln w="9525">
            <a:solidFill>
              <a:srgbClr val="000000"/>
            </a:solidFill>
          </a:ln>
        </p:spPr>
        <p:txBody>
          <a:bodyPr vert="horz" wrap="square" lIns="0" tIns="107950" rIns="0" bIns="0" rtlCol="0">
            <a:spAutoFit/>
          </a:bodyPr>
          <a:lstStyle/>
          <a:p>
            <a:pPr marL="85725">
              <a:lnSpc>
                <a:spcPct val="100000"/>
              </a:lnSpc>
              <a:spcBef>
                <a:spcPts val="850"/>
              </a:spcBef>
            </a:pPr>
            <a:r>
              <a:rPr sz="1600" spc="-5" dirty="0">
                <a:latin typeface="Arial"/>
                <a:cs typeface="Arial"/>
              </a:rPr>
              <a:t>0.90</a:t>
            </a:r>
            <a:endParaRPr sz="1600">
              <a:latin typeface="Arial"/>
              <a:cs typeface="Arial"/>
            </a:endParaRPr>
          </a:p>
        </p:txBody>
      </p:sp>
      <p:sp>
        <p:nvSpPr>
          <p:cNvPr id="8" name="object 8"/>
          <p:cNvSpPr txBox="1"/>
          <p:nvPr/>
        </p:nvSpPr>
        <p:spPr>
          <a:xfrm>
            <a:off x="3046869" y="2629916"/>
            <a:ext cx="649605" cy="505459"/>
          </a:xfrm>
          <a:prstGeom prst="rect">
            <a:avLst/>
          </a:prstGeom>
          <a:solidFill>
            <a:srgbClr val="CCFFFF"/>
          </a:solidFill>
          <a:ln w="9525">
            <a:solidFill>
              <a:srgbClr val="000000"/>
            </a:solidFill>
          </a:ln>
        </p:spPr>
        <p:txBody>
          <a:bodyPr vert="horz" wrap="square" lIns="0" tIns="107950" rIns="0" bIns="0" rtlCol="0">
            <a:spAutoFit/>
          </a:bodyPr>
          <a:lstStyle/>
          <a:p>
            <a:pPr marL="85725">
              <a:lnSpc>
                <a:spcPct val="100000"/>
              </a:lnSpc>
              <a:spcBef>
                <a:spcPts val="850"/>
              </a:spcBef>
            </a:pPr>
            <a:r>
              <a:rPr sz="1600" spc="-5" dirty="0">
                <a:latin typeface="Arial"/>
                <a:cs typeface="Arial"/>
              </a:rPr>
              <a:t>0.80</a:t>
            </a:r>
            <a:endParaRPr sz="1600">
              <a:latin typeface="Arial"/>
              <a:cs typeface="Arial"/>
            </a:endParaRPr>
          </a:p>
        </p:txBody>
      </p:sp>
      <p:sp>
        <p:nvSpPr>
          <p:cNvPr id="9" name="object 9"/>
          <p:cNvSpPr txBox="1"/>
          <p:nvPr/>
        </p:nvSpPr>
        <p:spPr>
          <a:xfrm>
            <a:off x="4775085" y="2629916"/>
            <a:ext cx="649605" cy="505459"/>
          </a:xfrm>
          <a:prstGeom prst="rect">
            <a:avLst/>
          </a:prstGeom>
          <a:solidFill>
            <a:srgbClr val="CCFFFF"/>
          </a:solidFill>
          <a:ln w="9525">
            <a:solidFill>
              <a:srgbClr val="000000"/>
            </a:solidFill>
          </a:ln>
        </p:spPr>
        <p:txBody>
          <a:bodyPr vert="horz" wrap="square" lIns="0" tIns="107950" rIns="0" bIns="0" rtlCol="0">
            <a:spAutoFit/>
          </a:bodyPr>
          <a:lstStyle/>
          <a:p>
            <a:pPr marL="121920">
              <a:lnSpc>
                <a:spcPct val="100000"/>
              </a:lnSpc>
              <a:spcBef>
                <a:spcPts val="850"/>
              </a:spcBef>
            </a:pPr>
            <a:r>
              <a:rPr sz="1600" spc="-5" dirty="0">
                <a:latin typeface="Arial"/>
                <a:cs typeface="Arial"/>
              </a:rPr>
              <a:t>0.99</a:t>
            </a:r>
            <a:endParaRPr sz="1600">
              <a:latin typeface="Arial"/>
              <a:cs typeface="Arial"/>
            </a:endParaRPr>
          </a:p>
        </p:txBody>
      </p:sp>
      <p:sp>
        <p:nvSpPr>
          <p:cNvPr id="10" name="object 10"/>
          <p:cNvSpPr/>
          <p:nvPr/>
        </p:nvSpPr>
        <p:spPr>
          <a:xfrm>
            <a:off x="2033409" y="2808223"/>
            <a:ext cx="942340" cy="76200"/>
          </a:xfrm>
          <a:custGeom>
            <a:avLst/>
            <a:gdLst/>
            <a:ahLst/>
            <a:cxnLst/>
            <a:rect l="l" t="t" r="r" b="b"/>
            <a:pathLst>
              <a:path w="942339" h="76200">
                <a:moveTo>
                  <a:pt x="883157" y="38099"/>
                </a:moveTo>
                <a:lnTo>
                  <a:pt x="881633" y="34289"/>
                </a:lnTo>
                <a:lnTo>
                  <a:pt x="877823" y="32765"/>
                </a:lnTo>
                <a:lnTo>
                  <a:pt x="5334" y="32765"/>
                </a:lnTo>
                <a:lnTo>
                  <a:pt x="1524" y="34289"/>
                </a:lnTo>
                <a:lnTo>
                  <a:pt x="0" y="38100"/>
                </a:lnTo>
                <a:lnTo>
                  <a:pt x="1524" y="41148"/>
                </a:lnTo>
                <a:lnTo>
                  <a:pt x="5334" y="42671"/>
                </a:lnTo>
                <a:lnTo>
                  <a:pt x="877823" y="42671"/>
                </a:lnTo>
                <a:lnTo>
                  <a:pt x="881633" y="41147"/>
                </a:lnTo>
                <a:lnTo>
                  <a:pt x="883157" y="38099"/>
                </a:lnTo>
                <a:close/>
              </a:path>
              <a:path w="942339" h="76200">
                <a:moveTo>
                  <a:pt x="941832" y="38099"/>
                </a:moveTo>
                <a:lnTo>
                  <a:pt x="865632" y="0"/>
                </a:lnTo>
                <a:lnTo>
                  <a:pt x="865632" y="32765"/>
                </a:lnTo>
                <a:lnTo>
                  <a:pt x="877823" y="32765"/>
                </a:lnTo>
                <a:lnTo>
                  <a:pt x="881633" y="34289"/>
                </a:lnTo>
                <a:lnTo>
                  <a:pt x="883157" y="38099"/>
                </a:lnTo>
                <a:lnTo>
                  <a:pt x="883157" y="67436"/>
                </a:lnTo>
                <a:lnTo>
                  <a:pt x="941832" y="38099"/>
                </a:lnTo>
                <a:close/>
              </a:path>
              <a:path w="942339" h="76200">
                <a:moveTo>
                  <a:pt x="883157" y="67436"/>
                </a:moveTo>
                <a:lnTo>
                  <a:pt x="883157" y="38099"/>
                </a:lnTo>
                <a:lnTo>
                  <a:pt x="881633" y="41147"/>
                </a:lnTo>
                <a:lnTo>
                  <a:pt x="877823" y="42671"/>
                </a:lnTo>
                <a:lnTo>
                  <a:pt x="865632" y="42671"/>
                </a:lnTo>
                <a:lnTo>
                  <a:pt x="865632" y="76199"/>
                </a:lnTo>
                <a:lnTo>
                  <a:pt x="883157" y="67436"/>
                </a:lnTo>
                <a:close/>
              </a:path>
            </a:pathLst>
          </a:custGeom>
          <a:solidFill>
            <a:srgbClr val="00CCFF"/>
          </a:solidFill>
        </p:spPr>
        <p:txBody>
          <a:bodyPr wrap="square" lIns="0" tIns="0" rIns="0" bIns="0" rtlCol="0"/>
          <a:lstStyle/>
          <a:p>
            <a:endParaRPr/>
          </a:p>
        </p:txBody>
      </p:sp>
      <p:sp>
        <p:nvSpPr>
          <p:cNvPr id="11" name="object 11"/>
          <p:cNvSpPr/>
          <p:nvPr/>
        </p:nvSpPr>
        <p:spPr>
          <a:xfrm>
            <a:off x="3690759" y="2808223"/>
            <a:ext cx="1013460" cy="76200"/>
          </a:xfrm>
          <a:custGeom>
            <a:avLst/>
            <a:gdLst/>
            <a:ahLst/>
            <a:cxnLst/>
            <a:rect l="l" t="t" r="r" b="b"/>
            <a:pathLst>
              <a:path w="1013460" h="76200">
                <a:moveTo>
                  <a:pt x="954024" y="38099"/>
                </a:moveTo>
                <a:lnTo>
                  <a:pt x="953262" y="34289"/>
                </a:lnTo>
                <a:lnTo>
                  <a:pt x="949451" y="32765"/>
                </a:lnTo>
                <a:lnTo>
                  <a:pt x="5334" y="32765"/>
                </a:lnTo>
                <a:lnTo>
                  <a:pt x="1524" y="34289"/>
                </a:lnTo>
                <a:lnTo>
                  <a:pt x="0" y="38099"/>
                </a:lnTo>
                <a:lnTo>
                  <a:pt x="1524" y="41147"/>
                </a:lnTo>
                <a:lnTo>
                  <a:pt x="5334" y="42671"/>
                </a:lnTo>
                <a:lnTo>
                  <a:pt x="949451" y="42671"/>
                </a:lnTo>
                <a:lnTo>
                  <a:pt x="953262" y="41147"/>
                </a:lnTo>
                <a:lnTo>
                  <a:pt x="954024" y="38099"/>
                </a:lnTo>
                <a:close/>
              </a:path>
              <a:path w="1013460" h="76200">
                <a:moveTo>
                  <a:pt x="1013460" y="38099"/>
                </a:moveTo>
                <a:lnTo>
                  <a:pt x="937260" y="0"/>
                </a:lnTo>
                <a:lnTo>
                  <a:pt x="937260" y="32765"/>
                </a:lnTo>
                <a:lnTo>
                  <a:pt x="949451" y="32765"/>
                </a:lnTo>
                <a:lnTo>
                  <a:pt x="953262" y="34289"/>
                </a:lnTo>
                <a:lnTo>
                  <a:pt x="954024" y="38099"/>
                </a:lnTo>
                <a:lnTo>
                  <a:pt x="954024" y="67817"/>
                </a:lnTo>
                <a:lnTo>
                  <a:pt x="1013460" y="38099"/>
                </a:lnTo>
                <a:close/>
              </a:path>
              <a:path w="1013460" h="76200">
                <a:moveTo>
                  <a:pt x="954024" y="67817"/>
                </a:moveTo>
                <a:lnTo>
                  <a:pt x="954024" y="38099"/>
                </a:lnTo>
                <a:lnTo>
                  <a:pt x="953262" y="41147"/>
                </a:lnTo>
                <a:lnTo>
                  <a:pt x="949451" y="42671"/>
                </a:lnTo>
                <a:lnTo>
                  <a:pt x="937260" y="42671"/>
                </a:lnTo>
                <a:lnTo>
                  <a:pt x="937260" y="76199"/>
                </a:lnTo>
                <a:lnTo>
                  <a:pt x="954024" y="67817"/>
                </a:lnTo>
                <a:close/>
              </a:path>
            </a:pathLst>
          </a:custGeom>
          <a:solidFill>
            <a:srgbClr val="00CCFF"/>
          </a:solidFill>
        </p:spPr>
        <p:txBody>
          <a:bodyPr wrap="square" lIns="0" tIns="0" rIns="0" bIns="0" rtlCol="0"/>
          <a:lstStyle/>
          <a:p>
            <a:endParaRPr/>
          </a:p>
        </p:txBody>
      </p:sp>
      <p:sp>
        <p:nvSpPr>
          <p:cNvPr id="12" name="object 12"/>
          <p:cNvSpPr/>
          <p:nvPr/>
        </p:nvSpPr>
        <p:spPr>
          <a:xfrm>
            <a:off x="5418213" y="2808223"/>
            <a:ext cx="1085850" cy="76200"/>
          </a:xfrm>
          <a:custGeom>
            <a:avLst/>
            <a:gdLst/>
            <a:ahLst/>
            <a:cxnLst/>
            <a:rect l="l" t="t" r="r" b="b"/>
            <a:pathLst>
              <a:path w="1085850" h="76200">
                <a:moveTo>
                  <a:pt x="1027163" y="38099"/>
                </a:moveTo>
                <a:lnTo>
                  <a:pt x="1025651" y="34289"/>
                </a:lnTo>
                <a:lnTo>
                  <a:pt x="1022603" y="32765"/>
                </a:lnTo>
                <a:lnTo>
                  <a:pt x="4572" y="32765"/>
                </a:lnTo>
                <a:lnTo>
                  <a:pt x="1524" y="34289"/>
                </a:lnTo>
                <a:lnTo>
                  <a:pt x="0" y="38099"/>
                </a:lnTo>
                <a:lnTo>
                  <a:pt x="1524" y="41147"/>
                </a:lnTo>
                <a:lnTo>
                  <a:pt x="4572" y="42671"/>
                </a:lnTo>
                <a:lnTo>
                  <a:pt x="1022603" y="42671"/>
                </a:lnTo>
                <a:lnTo>
                  <a:pt x="1025651" y="41147"/>
                </a:lnTo>
                <a:lnTo>
                  <a:pt x="1027163" y="38099"/>
                </a:lnTo>
                <a:close/>
              </a:path>
              <a:path w="1085850" h="76200">
                <a:moveTo>
                  <a:pt x="1085837" y="38099"/>
                </a:moveTo>
                <a:lnTo>
                  <a:pt x="1009637" y="0"/>
                </a:lnTo>
                <a:lnTo>
                  <a:pt x="1009637" y="32765"/>
                </a:lnTo>
                <a:lnTo>
                  <a:pt x="1022603" y="32765"/>
                </a:lnTo>
                <a:lnTo>
                  <a:pt x="1025651" y="34289"/>
                </a:lnTo>
                <a:lnTo>
                  <a:pt x="1027163" y="38099"/>
                </a:lnTo>
                <a:lnTo>
                  <a:pt x="1027163" y="67436"/>
                </a:lnTo>
                <a:lnTo>
                  <a:pt x="1085837" y="38099"/>
                </a:lnTo>
                <a:close/>
              </a:path>
              <a:path w="1085850" h="76200">
                <a:moveTo>
                  <a:pt x="1027163" y="67436"/>
                </a:moveTo>
                <a:lnTo>
                  <a:pt x="1027163" y="38099"/>
                </a:lnTo>
                <a:lnTo>
                  <a:pt x="1025651" y="41147"/>
                </a:lnTo>
                <a:lnTo>
                  <a:pt x="1022603" y="42671"/>
                </a:lnTo>
                <a:lnTo>
                  <a:pt x="1009637" y="42671"/>
                </a:lnTo>
                <a:lnTo>
                  <a:pt x="1009637" y="76199"/>
                </a:lnTo>
                <a:lnTo>
                  <a:pt x="1027163" y="67436"/>
                </a:lnTo>
                <a:close/>
              </a:path>
            </a:pathLst>
          </a:custGeom>
          <a:solidFill>
            <a:srgbClr val="00CCFF"/>
          </a:solidFill>
        </p:spPr>
        <p:txBody>
          <a:bodyPr wrap="square" lIns="0" tIns="0" rIns="0" bIns="0" rtlCol="0"/>
          <a:lstStyle/>
          <a:p>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1467" rIns="0" bIns="0" rtlCol="0">
            <a:spAutoFit/>
          </a:bodyPr>
          <a:lstStyle/>
          <a:p>
            <a:pPr marL="563245" marR="5080" indent="-192405">
              <a:lnSpc>
                <a:spcPct val="100000"/>
              </a:lnSpc>
            </a:pPr>
            <a:r>
              <a:rPr spc="-5" dirty="0"/>
              <a:t>Administración del Mantenimiento  </a:t>
            </a:r>
            <a:r>
              <a:rPr dirty="0"/>
              <a:t>Como proporcionar</a:t>
            </a:r>
            <a:r>
              <a:rPr spc="-65" dirty="0"/>
              <a:t> </a:t>
            </a:r>
            <a:r>
              <a:rPr spc="-5" dirty="0"/>
              <a:t>excedentes</a:t>
            </a:r>
          </a:p>
        </p:txBody>
      </p:sp>
      <p:sp>
        <p:nvSpPr>
          <p:cNvPr id="3" name="object 3"/>
          <p:cNvSpPr txBox="1"/>
          <p:nvPr/>
        </p:nvSpPr>
        <p:spPr>
          <a:xfrm>
            <a:off x="371735" y="1300988"/>
            <a:ext cx="8380730" cy="3855085"/>
          </a:xfrm>
          <a:prstGeom prst="rect">
            <a:avLst/>
          </a:prstGeom>
        </p:spPr>
        <p:txBody>
          <a:bodyPr vert="horz" wrap="square" lIns="0" tIns="0" rIns="0" bIns="0" rtlCol="0">
            <a:spAutoFit/>
          </a:bodyPr>
          <a:lstStyle/>
          <a:p>
            <a:pPr marL="12700" marR="5080" algn="just">
              <a:lnSpc>
                <a:spcPct val="100000"/>
              </a:lnSpc>
            </a:pPr>
            <a:r>
              <a:rPr sz="1800" spc="-5" dirty="0">
                <a:latin typeface="Arial"/>
                <a:cs typeface="Arial"/>
              </a:rPr>
              <a:t>Puesto que el fallo registrado en el problema 2 es probablemente muy alto, </a:t>
            </a:r>
            <a:r>
              <a:rPr sz="1800" spc="-10" dirty="0">
                <a:latin typeface="Arial"/>
                <a:cs typeface="Arial"/>
              </a:rPr>
              <a:t>la  </a:t>
            </a:r>
            <a:r>
              <a:rPr sz="1800" spc="-5" dirty="0">
                <a:latin typeface="Arial"/>
                <a:cs typeface="Arial"/>
              </a:rPr>
              <a:t>NASA quiere aumentar la confiabilidad de los componentes individuales </a:t>
            </a:r>
            <a:r>
              <a:rPr sz="1800" dirty="0">
                <a:latin typeface="Arial"/>
                <a:cs typeface="Arial"/>
              </a:rPr>
              <a:t>y </a:t>
            </a:r>
            <a:r>
              <a:rPr sz="1800" spc="-5" dirty="0">
                <a:latin typeface="Arial"/>
                <a:cs typeface="Arial"/>
              </a:rPr>
              <a:t>por </a:t>
            </a:r>
            <a:r>
              <a:rPr sz="1800" spc="-10" dirty="0">
                <a:latin typeface="Arial"/>
                <a:cs typeface="Arial"/>
              </a:rPr>
              <a:t>lo  </a:t>
            </a:r>
            <a:r>
              <a:rPr sz="1800" spc="-5" dirty="0">
                <a:latin typeface="Arial"/>
                <a:cs typeface="Arial"/>
              </a:rPr>
              <a:t>tanto del sistema, o instalar varias unidades de aire acondicionado </a:t>
            </a:r>
            <a:r>
              <a:rPr sz="1800" spc="-10" dirty="0">
                <a:latin typeface="Arial"/>
                <a:cs typeface="Arial"/>
              </a:rPr>
              <a:t>suplementarias  </a:t>
            </a:r>
            <a:r>
              <a:rPr sz="1800" spc="-5" dirty="0">
                <a:latin typeface="Arial"/>
                <a:cs typeface="Arial"/>
              </a:rPr>
              <a:t>en cada lanzadera</a:t>
            </a:r>
            <a:r>
              <a:rPr sz="1800" spc="10" dirty="0">
                <a:latin typeface="Arial"/>
                <a:cs typeface="Arial"/>
              </a:rPr>
              <a:t> </a:t>
            </a:r>
            <a:r>
              <a:rPr sz="1800" spc="-5" dirty="0">
                <a:latin typeface="Arial"/>
                <a:cs typeface="Arial"/>
              </a:rPr>
              <a:t>espacial.</a:t>
            </a:r>
            <a:endParaRPr sz="1800" dirty="0">
              <a:latin typeface="Arial"/>
              <a:cs typeface="Arial"/>
            </a:endParaRPr>
          </a:p>
          <a:p>
            <a:pPr algn="just">
              <a:lnSpc>
                <a:spcPct val="100000"/>
              </a:lnSpc>
              <a:spcBef>
                <a:spcPts val="35"/>
              </a:spcBef>
            </a:pPr>
            <a:endParaRPr sz="1850" dirty="0">
              <a:latin typeface="Times New Roman"/>
              <a:cs typeface="Times New Roman"/>
            </a:endParaRPr>
          </a:p>
          <a:p>
            <a:pPr marL="12700" marR="245745" algn="just">
              <a:lnSpc>
                <a:spcPct val="100000"/>
              </a:lnSpc>
            </a:pPr>
            <a:r>
              <a:rPr sz="1800" spc="-5" dirty="0">
                <a:solidFill>
                  <a:srgbClr val="0000FF"/>
                </a:solidFill>
                <a:latin typeface="Arial"/>
                <a:cs typeface="Arial"/>
              </a:rPr>
              <a:t>Utilización de excedentes: </a:t>
            </a:r>
            <a:r>
              <a:rPr sz="1800" spc="-5" dirty="0">
                <a:latin typeface="Arial"/>
                <a:cs typeface="Arial"/>
              </a:rPr>
              <a:t>Para aumentar la fiabilidad del sistema, se </a:t>
            </a:r>
            <a:r>
              <a:rPr sz="1800" spc="-10" dirty="0">
                <a:latin typeface="Arial"/>
                <a:cs typeface="Arial"/>
              </a:rPr>
              <a:t>utilizan  </a:t>
            </a:r>
            <a:r>
              <a:rPr sz="1800" spc="-5" dirty="0">
                <a:latin typeface="Arial"/>
                <a:cs typeface="Arial"/>
              </a:rPr>
              <a:t>excedentes. Esta técnica consiste en respaldar los componentes </a:t>
            </a:r>
            <a:r>
              <a:rPr sz="1800" spc="-10" dirty="0">
                <a:latin typeface="Arial"/>
                <a:cs typeface="Arial"/>
              </a:rPr>
              <a:t>con  </a:t>
            </a:r>
            <a:r>
              <a:rPr sz="1800" spc="-5" dirty="0">
                <a:latin typeface="Arial"/>
                <a:cs typeface="Arial"/>
              </a:rPr>
              <a:t>componentes adicionales. Ello se conoce como técnica de poner unidades </a:t>
            </a:r>
            <a:r>
              <a:rPr sz="1800" spc="-10" dirty="0">
                <a:latin typeface="Arial"/>
                <a:cs typeface="Arial"/>
              </a:rPr>
              <a:t>en  </a:t>
            </a:r>
            <a:r>
              <a:rPr sz="1800" spc="-5" dirty="0">
                <a:latin typeface="Arial"/>
                <a:cs typeface="Arial"/>
              </a:rPr>
              <a:t>Paralelo. Los componentes aseguran que si uno de los componentes falla, el  sistema puede recurrir a otro. Por ejemplo, la fiabilidad de un componente es</a:t>
            </a:r>
            <a:r>
              <a:rPr sz="1800" spc="130" dirty="0">
                <a:latin typeface="Arial"/>
                <a:cs typeface="Arial"/>
              </a:rPr>
              <a:t> </a:t>
            </a:r>
            <a:r>
              <a:rPr sz="1800" spc="-10" dirty="0">
                <a:latin typeface="Arial"/>
                <a:cs typeface="Arial"/>
              </a:rPr>
              <a:t>de</a:t>
            </a:r>
            <a:endParaRPr sz="1800" dirty="0">
              <a:latin typeface="Arial"/>
              <a:cs typeface="Arial"/>
            </a:endParaRPr>
          </a:p>
          <a:p>
            <a:pPr marL="12700" marR="93345" algn="just">
              <a:lnSpc>
                <a:spcPct val="100000"/>
              </a:lnSpc>
              <a:spcBef>
                <a:spcPts val="5"/>
              </a:spcBef>
            </a:pPr>
            <a:r>
              <a:rPr sz="1800" spc="-5" dirty="0">
                <a:latin typeface="Arial"/>
                <a:cs typeface="Arial"/>
              </a:rPr>
              <a:t>0.80 </a:t>
            </a:r>
            <a:r>
              <a:rPr sz="1800" dirty="0">
                <a:latin typeface="Arial"/>
                <a:cs typeface="Arial"/>
              </a:rPr>
              <a:t>y </a:t>
            </a:r>
            <a:r>
              <a:rPr sz="1800" spc="-5" dirty="0">
                <a:latin typeface="Arial"/>
                <a:cs typeface="Arial"/>
              </a:rPr>
              <a:t>la del componente de apoyo es de 0.80. La fiabilidad resultante es la </a:t>
            </a:r>
            <a:r>
              <a:rPr sz="1800" spc="-10" dirty="0">
                <a:latin typeface="Arial"/>
                <a:cs typeface="Arial"/>
              </a:rPr>
              <a:t>suma  </a:t>
            </a:r>
            <a:r>
              <a:rPr sz="1800" spc="-5" dirty="0">
                <a:latin typeface="Arial"/>
                <a:cs typeface="Arial"/>
              </a:rPr>
              <a:t>de que el primer componente funcione, con el producto de la probabilidad de </a:t>
            </a:r>
            <a:r>
              <a:rPr sz="1800" spc="-10" dirty="0">
                <a:latin typeface="Arial"/>
                <a:cs typeface="Arial"/>
              </a:rPr>
              <a:t>que  </a:t>
            </a:r>
            <a:r>
              <a:rPr sz="1800" spc="-5" dirty="0">
                <a:latin typeface="Arial"/>
                <a:cs typeface="Arial"/>
              </a:rPr>
              <a:t>el componente de apoyo funcione (en paralelo) por la probabilidad de necesitar </a:t>
            </a:r>
            <a:r>
              <a:rPr sz="1800" spc="-10" dirty="0">
                <a:latin typeface="Arial"/>
                <a:cs typeface="Arial"/>
              </a:rPr>
              <a:t>el  </a:t>
            </a:r>
            <a:r>
              <a:rPr sz="1800" spc="-5" dirty="0">
                <a:latin typeface="Arial"/>
                <a:cs typeface="Arial"/>
              </a:rPr>
              <a:t>componente de apoyo (1 – 0.80 </a:t>
            </a:r>
            <a:r>
              <a:rPr sz="1800" dirty="0">
                <a:latin typeface="Arial"/>
                <a:cs typeface="Arial"/>
              </a:rPr>
              <a:t>= </a:t>
            </a:r>
            <a:r>
              <a:rPr sz="1800" spc="-5" dirty="0">
                <a:latin typeface="Arial"/>
                <a:cs typeface="Arial"/>
              </a:rPr>
              <a:t>0.2). Por</a:t>
            </a:r>
            <a:r>
              <a:rPr sz="1800" spc="-35" dirty="0">
                <a:latin typeface="Arial"/>
                <a:cs typeface="Arial"/>
              </a:rPr>
              <a:t> </a:t>
            </a:r>
            <a:r>
              <a:rPr sz="1800" spc="-5" dirty="0">
                <a:latin typeface="Arial"/>
                <a:cs typeface="Arial"/>
              </a:rPr>
              <a:t>tanto:</a:t>
            </a:r>
            <a:endParaRPr sz="1800" dirty="0">
              <a:latin typeface="Arial"/>
              <a:cs typeface="Arial"/>
            </a:endParaRPr>
          </a:p>
        </p:txBody>
      </p:sp>
      <p:sp>
        <p:nvSpPr>
          <p:cNvPr id="4" name="object 4"/>
          <p:cNvSpPr txBox="1"/>
          <p:nvPr/>
        </p:nvSpPr>
        <p:spPr>
          <a:xfrm>
            <a:off x="5242681" y="5694908"/>
            <a:ext cx="139700" cy="285115"/>
          </a:xfrm>
          <a:prstGeom prst="rect">
            <a:avLst/>
          </a:prstGeom>
        </p:spPr>
        <p:txBody>
          <a:bodyPr vert="horz" wrap="square" lIns="0" tIns="0" rIns="0" bIns="0" rtlCol="0">
            <a:spAutoFit/>
          </a:bodyPr>
          <a:lstStyle/>
          <a:p>
            <a:pPr marL="12700">
              <a:lnSpc>
                <a:spcPct val="100000"/>
              </a:lnSpc>
            </a:pPr>
            <a:r>
              <a:rPr sz="1800" dirty="0">
                <a:latin typeface="Arial"/>
                <a:cs typeface="Arial"/>
              </a:rPr>
              <a:t>x</a:t>
            </a:r>
            <a:endParaRPr sz="1800">
              <a:latin typeface="Arial"/>
              <a:cs typeface="Arial"/>
            </a:endParaRPr>
          </a:p>
        </p:txBody>
      </p:sp>
      <p:sp>
        <p:nvSpPr>
          <p:cNvPr id="5" name="object 5"/>
          <p:cNvSpPr txBox="1"/>
          <p:nvPr/>
        </p:nvSpPr>
        <p:spPr>
          <a:xfrm>
            <a:off x="371735" y="5420588"/>
            <a:ext cx="1677035" cy="1108710"/>
          </a:xfrm>
          <a:prstGeom prst="rect">
            <a:avLst/>
          </a:prstGeom>
        </p:spPr>
        <p:txBody>
          <a:bodyPr vert="horz" wrap="square" lIns="0" tIns="0" rIns="0" bIns="0" rtlCol="0">
            <a:spAutoFit/>
          </a:bodyPr>
          <a:lstStyle/>
          <a:p>
            <a:pPr marL="12700" marR="5080" indent="189230">
              <a:lnSpc>
                <a:spcPct val="100000"/>
              </a:lnSpc>
            </a:pPr>
            <a:r>
              <a:rPr sz="1800" spc="-10" dirty="0">
                <a:latin typeface="Arial"/>
                <a:cs typeface="Arial"/>
              </a:rPr>
              <a:t>Probabilidad  </a:t>
            </a:r>
            <a:r>
              <a:rPr sz="1800" spc="-5" dirty="0">
                <a:latin typeface="Arial"/>
                <a:cs typeface="Arial"/>
              </a:rPr>
              <a:t>de que el</a:t>
            </a:r>
            <a:r>
              <a:rPr sz="1800" spc="-45" dirty="0">
                <a:latin typeface="Arial"/>
                <a:cs typeface="Arial"/>
              </a:rPr>
              <a:t> </a:t>
            </a:r>
            <a:r>
              <a:rPr sz="1800" spc="-5" dirty="0">
                <a:latin typeface="Arial"/>
                <a:cs typeface="Arial"/>
              </a:rPr>
              <a:t>primer  componente</a:t>
            </a:r>
            <a:endParaRPr sz="1800">
              <a:latin typeface="Arial"/>
              <a:cs typeface="Arial"/>
            </a:endParaRPr>
          </a:p>
          <a:p>
            <a:pPr marL="393065">
              <a:lnSpc>
                <a:spcPct val="100000"/>
              </a:lnSpc>
            </a:pPr>
            <a:r>
              <a:rPr sz="1800" spc="-5" dirty="0">
                <a:latin typeface="Arial"/>
                <a:cs typeface="Arial"/>
              </a:rPr>
              <a:t>funcione</a:t>
            </a:r>
            <a:endParaRPr sz="1800">
              <a:latin typeface="Arial"/>
              <a:cs typeface="Arial"/>
            </a:endParaRPr>
          </a:p>
        </p:txBody>
      </p:sp>
      <p:sp>
        <p:nvSpPr>
          <p:cNvPr id="6" name="object 6"/>
          <p:cNvSpPr txBox="1"/>
          <p:nvPr/>
        </p:nvSpPr>
        <p:spPr>
          <a:xfrm>
            <a:off x="2339409" y="5420588"/>
            <a:ext cx="2357755" cy="1108710"/>
          </a:xfrm>
          <a:prstGeom prst="rect">
            <a:avLst/>
          </a:prstGeom>
        </p:spPr>
        <p:txBody>
          <a:bodyPr vert="horz" wrap="square" lIns="0" tIns="0" rIns="0" bIns="0" rtlCol="0">
            <a:spAutoFit/>
          </a:bodyPr>
          <a:lstStyle/>
          <a:p>
            <a:pPr marL="839469">
              <a:lnSpc>
                <a:spcPct val="100000"/>
              </a:lnSpc>
            </a:pPr>
            <a:r>
              <a:rPr sz="1800" spc="-5" dirty="0">
                <a:latin typeface="Arial"/>
                <a:cs typeface="Arial"/>
              </a:rPr>
              <a:t>Probabilidad</a:t>
            </a:r>
            <a:endParaRPr sz="1800">
              <a:latin typeface="Arial"/>
              <a:cs typeface="Arial"/>
            </a:endParaRPr>
          </a:p>
          <a:p>
            <a:pPr marL="12700">
              <a:lnSpc>
                <a:spcPct val="100000"/>
              </a:lnSpc>
              <a:tabLst>
                <a:tab pos="462280" algn="l"/>
              </a:tabLst>
            </a:pPr>
            <a:r>
              <a:rPr sz="1800" dirty="0">
                <a:latin typeface="Arial"/>
                <a:cs typeface="Arial"/>
              </a:rPr>
              <a:t>+	</a:t>
            </a:r>
            <a:r>
              <a:rPr sz="1800" spc="-5" dirty="0">
                <a:latin typeface="Arial"/>
                <a:cs typeface="Arial"/>
              </a:rPr>
              <a:t>de que el</a:t>
            </a:r>
            <a:r>
              <a:rPr sz="1800" spc="-40" dirty="0">
                <a:latin typeface="Arial"/>
                <a:cs typeface="Arial"/>
              </a:rPr>
              <a:t> </a:t>
            </a:r>
            <a:r>
              <a:rPr sz="1800" spc="-5" dirty="0">
                <a:latin typeface="Arial"/>
                <a:cs typeface="Arial"/>
              </a:rPr>
              <a:t>segundo</a:t>
            </a:r>
            <a:endParaRPr sz="1800">
              <a:latin typeface="Arial"/>
              <a:cs typeface="Arial"/>
            </a:endParaRPr>
          </a:p>
          <a:p>
            <a:pPr marL="1004569" marR="201930" indent="-115570">
              <a:lnSpc>
                <a:spcPct val="100000"/>
              </a:lnSpc>
              <a:spcBef>
                <a:spcPts val="5"/>
              </a:spcBef>
            </a:pPr>
            <a:r>
              <a:rPr sz="1800" spc="-10" dirty="0">
                <a:latin typeface="Arial"/>
                <a:cs typeface="Arial"/>
              </a:rPr>
              <a:t>componente  </a:t>
            </a:r>
            <a:r>
              <a:rPr sz="1800" spc="-5" dirty="0">
                <a:latin typeface="Arial"/>
                <a:cs typeface="Arial"/>
              </a:rPr>
              <a:t>funcione</a:t>
            </a:r>
            <a:endParaRPr sz="1800">
              <a:latin typeface="Arial"/>
              <a:cs typeface="Arial"/>
            </a:endParaRPr>
          </a:p>
        </p:txBody>
      </p:sp>
      <p:sp>
        <p:nvSpPr>
          <p:cNvPr id="7" name="object 7"/>
          <p:cNvSpPr txBox="1"/>
          <p:nvPr/>
        </p:nvSpPr>
        <p:spPr>
          <a:xfrm>
            <a:off x="5928253" y="5420588"/>
            <a:ext cx="1329055" cy="1108710"/>
          </a:xfrm>
          <a:prstGeom prst="rect">
            <a:avLst/>
          </a:prstGeom>
        </p:spPr>
        <p:txBody>
          <a:bodyPr vert="horz" wrap="square" lIns="0" tIns="0" rIns="0" bIns="0" rtlCol="0">
            <a:spAutoFit/>
          </a:bodyPr>
          <a:lstStyle/>
          <a:p>
            <a:pPr marL="12700" marR="5080" indent="31750" algn="just">
              <a:lnSpc>
                <a:spcPct val="100000"/>
              </a:lnSpc>
            </a:pPr>
            <a:r>
              <a:rPr sz="1800" spc="-5" dirty="0">
                <a:latin typeface="Arial"/>
                <a:cs typeface="Arial"/>
              </a:rPr>
              <a:t>Probabilidad  de </a:t>
            </a:r>
            <a:r>
              <a:rPr sz="1800" spc="-10" dirty="0">
                <a:latin typeface="Arial"/>
                <a:cs typeface="Arial"/>
              </a:rPr>
              <a:t>necesitar  </a:t>
            </a:r>
            <a:r>
              <a:rPr sz="1800" spc="-5" dirty="0">
                <a:latin typeface="Arial"/>
                <a:cs typeface="Arial"/>
              </a:rPr>
              <a:t>un </a:t>
            </a:r>
            <a:r>
              <a:rPr sz="1800" spc="-10" dirty="0">
                <a:latin typeface="Arial"/>
                <a:cs typeface="Arial"/>
              </a:rPr>
              <a:t>segundo  </a:t>
            </a:r>
            <a:r>
              <a:rPr sz="1800" spc="-5" dirty="0">
                <a:latin typeface="Arial"/>
                <a:cs typeface="Arial"/>
              </a:rPr>
              <a:t>componente</a:t>
            </a:r>
            <a:endParaRPr sz="1800">
              <a:latin typeface="Arial"/>
              <a:cs typeface="Arial"/>
            </a:endParaRPr>
          </a:p>
        </p:txBody>
      </p:sp>
      <p:sp>
        <p:nvSpPr>
          <p:cNvPr id="8" name="object 8"/>
          <p:cNvSpPr/>
          <p:nvPr/>
        </p:nvSpPr>
        <p:spPr>
          <a:xfrm>
            <a:off x="166509" y="5510276"/>
            <a:ext cx="289560" cy="936625"/>
          </a:xfrm>
          <a:custGeom>
            <a:avLst/>
            <a:gdLst/>
            <a:ahLst/>
            <a:cxnLst/>
            <a:rect l="l" t="t" r="r" b="b"/>
            <a:pathLst>
              <a:path w="289559" h="936625">
                <a:moveTo>
                  <a:pt x="216407" y="0"/>
                </a:moveTo>
                <a:lnTo>
                  <a:pt x="182244" y="41436"/>
                </a:lnTo>
                <a:lnTo>
                  <a:pt x="148839" y="83051"/>
                </a:lnTo>
                <a:lnTo>
                  <a:pt x="116953" y="124932"/>
                </a:lnTo>
                <a:lnTo>
                  <a:pt x="87343" y="167164"/>
                </a:lnTo>
                <a:lnTo>
                  <a:pt x="60769" y="209835"/>
                </a:lnTo>
                <a:lnTo>
                  <a:pt x="37990" y="253032"/>
                </a:lnTo>
                <a:lnTo>
                  <a:pt x="19764" y="296842"/>
                </a:lnTo>
                <a:lnTo>
                  <a:pt x="6851" y="341351"/>
                </a:lnTo>
                <a:lnTo>
                  <a:pt x="10" y="386647"/>
                </a:lnTo>
                <a:lnTo>
                  <a:pt x="0" y="432815"/>
                </a:lnTo>
                <a:lnTo>
                  <a:pt x="5770" y="472048"/>
                </a:lnTo>
                <a:lnTo>
                  <a:pt x="16315" y="511982"/>
                </a:lnTo>
                <a:lnTo>
                  <a:pt x="31206" y="552557"/>
                </a:lnTo>
                <a:lnTo>
                  <a:pt x="50009" y="593710"/>
                </a:lnTo>
                <a:lnTo>
                  <a:pt x="72295" y="635383"/>
                </a:lnTo>
                <a:lnTo>
                  <a:pt x="97631" y="677513"/>
                </a:lnTo>
                <a:lnTo>
                  <a:pt x="125586" y="720040"/>
                </a:lnTo>
                <a:lnTo>
                  <a:pt x="155730" y="762903"/>
                </a:lnTo>
                <a:lnTo>
                  <a:pt x="187630" y="806041"/>
                </a:lnTo>
                <a:lnTo>
                  <a:pt x="220856" y="849393"/>
                </a:lnTo>
                <a:lnTo>
                  <a:pt x="254976" y="892899"/>
                </a:lnTo>
                <a:lnTo>
                  <a:pt x="289559" y="936498"/>
                </a:lnTo>
              </a:path>
            </a:pathLst>
          </a:custGeom>
          <a:ln w="9525">
            <a:solidFill>
              <a:srgbClr val="000000"/>
            </a:solidFill>
          </a:ln>
        </p:spPr>
        <p:txBody>
          <a:bodyPr wrap="square" lIns="0" tIns="0" rIns="0" bIns="0" rtlCol="0"/>
          <a:lstStyle/>
          <a:p>
            <a:endParaRPr/>
          </a:p>
        </p:txBody>
      </p:sp>
      <p:sp>
        <p:nvSpPr>
          <p:cNvPr id="9" name="object 9"/>
          <p:cNvSpPr/>
          <p:nvPr/>
        </p:nvSpPr>
        <p:spPr>
          <a:xfrm>
            <a:off x="1822335" y="5510276"/>
            <a:ext cx="368935" cy="936625"/>
          </a:xfrm>
          <a:custGeom>
            <a:avLst/>
            <a:gdLst/>
            <a:ahLst/>
            <a:cxnLst/>
            <a:rect l="l" t="t" r="r" b="b"/>
            <a:pathLst>
              <a:path w="368935" h="936625">
                <a:moveTo>
                  <a:pt x="216407" y="0"/>
                </a:moveTo>
                <a:lnTo>
                  <a:pt x="240853" y="47576"/>
                </a:lnTo>
                <a:lnTo>
                  <a:pt x="264759" y="95066"/>
                </a:lnTo>
                <a:lnTo>
                  <a:pt x="287548" y="142384"/>
                </a:lnTo>
                <a:lnTo>
                  <a:pt x="308644" y="189445"/>
                </a:lnTo>
                <a:lnTo>
                  <a:pt x="327470" y="236162"/>
                </a:lnTo>
                <a:lnTo>
                  <a:pt x="343448" y="282450"/>
                </a:lnTo>
                <a:lnTo>
                  <a:pt x="356001" y="328223"/>
                </a:lnTo>
                <a:lnTo>
                  <a:pt x="364553" y="373394"/>
                </a:lnTo>
                <a:lnTo>
                  <a:pt x="368525" y="417879"/>
                </a:lnTo>
                <a:lnTo>
                  <a:pt x="367342" y="461591"/>
                </a:lnTo>
                <a:lnTo>
                  <a:pt x="360425" y="504444"/>
                </a:lnTo>
                <a:lnTo>
                  <a:pt x="348750" y="542951"/>
                </a:lnTo>
                <a:lnTo>
                  <a:pt x="332299" y="580792"/>
                </a:lnTo>
                <a:lnTo>
                  <a:pt x="311503" y="618029"/>
                </a:lnTo>
                <a:lnTo>
                  <a:pt x="286794" y="654727"/>
                </a:lnTo>
                <a:lnTo>
                  <a:pt x="258603" y="690948"/>
                </a:lnTo>
                <a:lnTo>
                  <a:pt x="227361" y="726757"/>
                </a:lnTo>
                <a:lnTo>
                  <a:pt x="193500" y="762216"/>
                </a:lnTo>
                <a:lnTo>
                  <a:pt x="157451" y="797390"/>
                </a:lnTo>
                <a:lnTo>
                  <a:pt x="119645" y="832342"/>
                </a:lnTo>
                <a:lnTo>
                  <a:pt x="80514" y="867134"/>
                </a:lnTo>
                <a:lnTo>
                  <a:pt x="40488" y="901832"/>
                </a:lnTo>
                <a:lnTo>
                  <a:pt x="0" y="936498"/>
                </a:lnTo>
              </a:path>
            </a:pathLst>
          </a:custGeom>
          <a:ln w="9525">
            <a:solidFill>
              <a:srgbClr val="000000"/>
            </a:solidFill>
          </a:ln>
        </p:spPr>
        <p:txBody>
          <a:bodyPr wrap="square" lIns="0" tIns="0" rIns="0" bIns="0" rtlCol="0"/>
          <a:lstStyle/>
          <a:p>
            <a:endParaRPr/>
          </a:p>
        </p:txBody>
      </p:sp>
      <p:sp>
        <p:nvSpPr>
          <p:cNvPr id="10" name="object 10"/>
          <p:cNvSpPr/>
          <p:nvPr/>
        </p:nvSpPr>
        <p:spPr>
          <a:xfrm>
            <a:off x="2543187" y="5510276"/>
            <a:ext cx="144780" cy="0"/>
          </a:xfrm>
          <a:custGeom>
            <a:avLst/>
            <a:gdLst/>
            <a:ahLst/>
            <a:cxnLst/>
            <a:rect l="l" t="t" r="r" b="b"/>
            <a:pathLst>
              <a:path w="144780">
                <a:moveTo>
                  <a:pt x="144780" y="0"/>
                </a:moveTo>
                <a:lnTo>
                  <a:pt x="0" y="0"/>
                </a:lnTo>
              </a:path>
            </a:pathLst>
          </a:custGeom>
          <a:ln w="9525">
            <a:solidFill>
              <a:srgbClr val="000000"/>
            </a:solidFill>
          </a:ln>
        </p:spPr>
        <p:txBody>
          <a:bodyPr wrap="square" lIns="0" tIns="0" rIns="0" bIns="0" rtlCol="0"/>
          <a:lstStyle/>
          <a:p>
            <a:endParaRPr/>
          </a:p>
        </p:txBody>
      </p:sp>
      <p:sp>
        <p:nvSpPr>
          <p:cNvPr id="11" name="object 11"/>
          <p:cNvSpPr/>
          <p:nvPr/>
        </p:nvSpPr>
        <p:spPr>
          <a:xfrm>
            <a:off x="2543187" y="5510276"/>
            <a:ext cx="0" cy="1007744"/>
          </a:xfrm>
          <a:custGeom>
            <a:avLst/>
            <a:gdLst/>
            <a:ahLst/>
            <a:cxnLst/>
            <a:rect l="l" t="t" r="r" b="b"/>
            <a:pathLst>
              <a:path h="1007745">
                <a:moveTo>
                  <a:pt x="0" y="0"/>
                </a:moveTo>
                <a:lnTo>
                  <a:pt x="0" y="1007364"/>
                </a:lnTo>
              </a:path>
            </a:pathLst>
          </a:custGeom>
          <a:ln w="9525">
            <a:solidFill>
              <a:srgbClr val="000000"/>
            </a:solidFill>
          </a:ln>
        </p:spPr>
        <p:txBody>
          <a:bodyPr wrap="square" lIns="0" tIns="0" rIns="0" bIns="0" rtlCol="0"/>
          <a:lstStyle/>
          <a:p>
            <a:endParaRPr/>
          </a:p>
        </p:txBody>
      </p:sp>
      <p:sp>
        <p:nvSpPr>
          <p:cNvPr id="12" name="object 12"/>
          <p:cNvSpPr/>
          <p:nvPr/>
        </p:nvSpPr>
        <p:spPr>
          <a:xfrm>
            <a:off x="2543187" y="6517640"/>
            <a:ext cx="144780" cy="0"/>
          </a:xfrm>
          <a:custGeom>
            <a:avLst/>
            <a:gdLst/>
            <a:ahLst/>
            <a:cxnLst/>
            <a:rect l="l" t="t" r="r" b="b"/>
            <a:pathLst>
              <a:path w="144780">
                <a:moveTo>
                  <a:pt x="0" y="0"/>
                </a:moveTo>
                <a:lnTo>
                  <a:pt x="144780" y="0"/>
                </a:lnTo>
              </a:path>
            </a:pathLst>
          </a:custGeom>
          <a:ln w="9525">
            <a:solidFill>
              <a:srgbClr val="000000"/>
            </a:solidFill>
          </a:ln>
        </p:spPr>
        <p:txBody>
          <a:bodyPr wrap="square" lIns="0" tIns="0" rIns="0" bIns="0" rtlCol="0"/>
          <a:lstStyle/>
          <a:p>
            <a:endParaRPr/>
          </a:p>
        </p:txBody>
      </p:sp>
      <p:sp>
        <p:nvSpPr>
          <p:cNvPr id="13" name="object 13"/>
          <p:cNvSpPr/>
          <p:nvPr/>
        </p:nvSpPr>
        <p:spPr>
          <a:xfrm>
            <a:off x="2700159" y="5510276"/>
            <a:ext cx="289560" cy="936625"/>
          </a:xfrm>
          <a:custGeom>
            <a:avLst/>
            <a:gdLst/>
            <a:ahLst/>
            <a:cxnLst/>
            <a:rect l="l" t="t" r="r" b="b"/>
            <a:pathLst>
              <a:path w="289560" h="936625">
                <a:moveTo>
                  <a:pt x="216407" y="0"/>
                </a:moveTo>
                <a:lnTo>
                  <a:pt x="182244" y="41436"/>
                </a:lnTo>
                <a:lnTo>
                  <a:pt x="148839" y="83051"/>
                </a:lnTo>
                <a:lnTo>
                  <a:pt x="116953" y="124932"/>
                </a:lnTo>
                <a:lnTo>
                  <a:pt x="87343" y="167164"/>
                </a:lnTo>
                <a:lnTo>
                  <a:pt x="60769" y="209835"/>
                </a:lnTo>
                <a:lnTo>
                  <a:pt x="37990" y="253032"/>
                </a:lnTo>
                <a:lnTo>
                  <a:pt x="19764" y="296842"/>
                </a:lnTo>
                <a:lnTo>
                  <a:pt x="6851" y="341351"/>
                </a:lnTo>
                <a:lnTo>
                  <a:pt x="10" y="386647"/>
                </a:lnTo>
                <a:lnTo>
                  <a:pt x="0" y="432815"/>
                </a:lnTo>
                <a:lnTo>
                  <a:pt x="5770" y="472048"/>
                </a:lnTo>
                <a:lnTo>
                  <a:pt x="16315" y="511982"/>
                </a:lnTo>
                <a:lnTo>
                  <a:pt x="31206" y="552557"/>
                </a:lnTo>
                <a:lnTo>
                  <a:pt x="50009" y="593710"/>
                </a:lnTo>
                <a:lnTo>
                  <a:pt x="72295" y="635383"/>
                </a:lnTo>
                <a:lnTo>
                  <a:pt x="97631" y="677513"/>
                </a:lnTo>
                <a:lnTo>
                  <a:pt x="125586" y="720040"/>
                </a:lnTo>
                <a:lnTo>
                  <a:pt x="155730" y="762903"/>
                </a:lnTo>
                <a:lnTo>
                  <a:pt x="187630" y="806041"/>
                </a:lnTo>
                <a:lnTo>
                  <a:pt x="220856" y="849393"/>
                </a:lnTo>
                <a:lnTo>
                  <a:pt x="254976" y="892899"/>
                </a:lnTo>
                <a:lnTo>
                  <a:pt x="289560" y="936498"/>
                </a:lnTo>
              </a:path>
            </a:pathLst>
          </a:custGeom>
          <a:ln w="9525">
            <a:solidFill>
              <a:srgbClr val="000000"/>
            </a:solidFill>
          </a:ln>
        </p:spPr>
        <p:txBody>
          <a:bodyPr wrap="square" lIns="0" tIns="0" rIns="0" bIns="0" rtlCol="0"/>
          <a:lstStyle/>
          <a:p>
            <a:endParaRPr/>
          </a:p>
        </p:txBody>
      </p:sp>
      <p:sp>
        <p:nvSpPr>
          <p:cNvPr id="14" name="object 14"/>
          <p:cNvSpPr/>
          <p:nvPr/>
        </p:nvSpPr>
        <p:spPr>
          <a:xfrm>
            <a:off x="4487811" y="5510276"/>
            <a:ext cx="368935" cy="936625"/>
          </a:xfrm>
          <a:custGeom>
            <a:avLst/>
            <a:gdLst/>
            <a:ahLst/>
            <a:cxnLst/>
            <a:rect l="l" t="t" r="r" b="b"/>
            <a:pathLst>
              <a:path w="368935" h="936625">
                <a:moveTo>
                  <a:pt x="216407" y="0"/>
                </a:moveTo>
                <a:lnTo>
                  <a:pt x="240853" y="47576"/>
                </a:lnTo>
                <a:lnTo>
                  <a:pt x="264759" y="95066"/>
                </a:lnTo>
                <a:lnTo>
                  <a:pt x="287548" y="142384"/>
                </a:lnTo>
                <a:lnTo>
                  <a:pt x="308644" y="189445"/>
                </a:lnTo>
                <a:lnTo>
                  <a:pt x="327470" y="236162"/>
                </a:lnTo>
                <a:lnTo>
                  <a:pt x="343448" y="282450"/>
                </a:lnTo>
                <a:lnTo>
                  <a:pt x="356001" y="328223"/>
                </a:lnTo>
                <a:lnTo>
                  <a:pt x="364553" y="373394"/>
                </a:lnTo>
                <a:lnTo>
                  <a:pt x="368525" y="417879"/>
                </a:lnTo>
                <a:lnTo>
                  <a:pt x="367342" y="461591"/>
                </a:lnTo>
                <a:lnTo>
                  <a:pt x="360425" y="504444"/>
                </a:lnTo>
                <a:lnTo>
                  <a:pt x="348750" y="542951"/>
                </a:lnTo>
                <a:lnTo>
                  <a:pt x="332299" y="580792"/>
                </a:lnTo>
                <a:lnTo>
                  <a:pt x="311503" y="618029"/>
                </a:lnTo>
                <a:lnTo>
                  <a:pt x="286794" y="654727"/>
                </a:lnTo>
                <a:lnTo>
                  <a:pt x="258603" y="690948"/>
                </a:lnTo>
                <a:lnTo>
                  <a:pt x="227361" y="726757"/>
                </a:lnTo>
                <a:lnTo>
                  <a:pt x="193500" y="762216"/>
                </a:lnTo>
                <a:lnTo>
                  <a:pt x="157451" y="797390"/>
                </a:lnTo>
                <a:lnTo>
                  <a:pt x="119645" y="832342"/>
                </a:lnTo>
                <a:lnTo>
                  <a:pt x="80514" y="867134"/>
                </a:lnTo>
                <a:lnTo>
                  <a:pt x="40488" y="901832"/>
                </a:lnTo>
                <a:lnTo>
                  <a:pt x="0" y="936498"/>
                </a:lnTo>
              </a:path>
            </a:pathLst>
          </a:custGeom>
          <a:ln w="9525">
            <a:solidFill>
              <a:srgbClr val="000000"/>
            </a:solidFill>
          </a:ln>
        </p:spPr>
        <p:txBody>
          <a:bodyPr wrap="square" lIns="0" tIns="0" rIns="0" bIns="0" rtlCol="0"/>
          <a:lstStyle/>
          <a:p>
            <a:endParaRPr/>
          </a:p>
        </p:txBody>
      </p:sp>
      <p:sp>
        <p:nvSpPr>
          <p:cNvPr id="15" name="object 15"/>
          <p:cNvSpPr/>
          <p:nvPr/>
        </p:nvSpPr>
        <p:spPr>
          <a:xfrm>
            <a:off x="7223391" y="5510276"/>
            <a:ext cx="368935" cy="936625"/>
          </a:xfrm>
          <a:custGeom>
            <a:avLst/>
            <a:gdLst/>
            <a:ahLst/>
            <a:cxnLst/>
            <a:rect l="l" t="t" r="r" b="b"/>
            <a:pathLst>
              <a:path w="368934" h="936625">
                <a:moveTo>
                  <a:pt x="215633" y="0"/>
                </a:moveTo>
                <a:lnTo>
                  <a:pt x="240271" y="47576"/>
                </a:lnTo>
                <a:lnTo>
                  <a:pt x="264334" y="95066"/>
                </a:lnTo>
                <a:lnTo>
                  <a:pt x="287250" y="142384"/>
                </a:lnTo>
                <a:lnTo>
                  <a:pt x="308445" y="189445"/>
                </a:lnTo>
                <a:lnTo>
                  <a:pt x="327344" y="236162"/>
                </a:lnTo>
                <a:lnTo>
                  <a:pt x="343375" y="282450"/>
                </a:lnTo>
                <a:lnTo>
                  <a:pt x="355964" y="328223"/>
                </a:lnTo>
                <a:lnTo>
                  <a:pt x="364537" y="373394"/>
                </a:lnTo>
                <a:lnTo>
                  <a:pt x="368521" y="417879"/>
                </a:lnTo>
                <a:lnTo>
                  <a:pt x="367341" y="461591"/>
                </a:lnTo>
                <a:lnTo>
                  <a:pt x="360425" y="504444"/>
                </a:lnTo>
                <a:lnTo>
                  <a:pt x="348735" y="542951"/>
                </a:lnTo>
                <a:lnTo>
                  <a:pt x="332245" y="580792"/>
                </a:lnTo>
                <a:lnTo>
                  <a:pt x="311394" y="618029"/>
                </a:lnTo>
                <a:lnTo>
                  <a:pt x="286622" y="654727"/>
                </a:lnTo>
                <a:lnTo>
                  <a:pt x="258367" y="690948"/>
                </a:lnTo>
                <a:lnTo>
                  <a:pt x="227071" y="726757"/>
                </a:lnTo>
                <a:lnTo>
                  <a:pt x="193171" y="762216"/>
                </a:lnTo>
                <a:lnTo>
                  <a:pt x="157107" y="797390"/>
                </a:lnTo>
                <a:lnTo>
                  <a:pt x="119319" y="832342"/>
                </a:lnTo>
                <a:lnTo>
                  <a:pt x="80245" y="867134"/>
                </a:lnTo>
                <a:lnTo>
                  <a:pt x="40326" y="901832"/>
                </a:lnTo>
                <a:lnTo>
                  <a:pt x="0" y="936498"/>
                </a:lnTo>
              </a:path>
            </a:pathLst>
          </a:custGeom>
          <a:ln w="9524">
            <a:solidFill>
              <a:srgbClr val="000000"/>
            </a:solidFill>
          </a:ln>
        </p:spPr>
        <p:txBody>
          <a:bodyPr wrap="square" lIns="0" tIns="0" rIns="0" bIns="0" rtlCol="0"/>
          <a:lstStyle/>
          <a:p>
            <a:endParaRPr/>
          </a:p>
        </p:txBody>
      </p:sp>
      <p:sp>
        <p:nvSpPr>
          <p:cNvPr id="16" name="object 16"/>
          <p:cNvSpPr/>
          <p:nvPr/>
        </p:nvSpPr>
        <p:spPr>
          <a:xfrm>
            <a:off x="5651385" y="5510276"/>
            <a:ext cx="288925" cy="936625"/>
          </a:xfrm>
          <a:custGeom>
            <a:avLst/>
            <a:gdLst/>
            <a:ahLst/>
            <a:cxnLst/>
            <a:rect l="l" t="t" r="r" b="b"/>
            <a:pathLst>
              <a:path w="288925" h="936625">
                <a:moveTo>
                  <a:pt x="216407" y="0"/>
                </a:moveTo>
                <a:lnTo>
                  <a:pt x="182244" y="41436"/>
                </a:lnTo>
                <a:lnTo>
                  <a:pt x="148839" y="83051"/>
                </a:lnTo>
                <a:lnTo>
                  <a:pt x="116953" y="124932"/>
                </a:lnTo>
                <a:lnTo>
                  <a:pt x="87343" y="167164"/>
                </a:lnTo>
                <a:lnTo>
                  <a:pt x="60769" y="209835"/>
                </a:lnTo>
                <a:lnTo>
                  <a:pt x="37990" y="253032"/>
                </a:lnTo>
                <a:lnTo>
                  <a:pt x="19764" y="296842"/>
                </a:lnTo>
                <a:lnTo>
                  <a:pt x="6851" y="341351"/>
                </a:lnTo>
                <a:lnTo>
                  <a:pt x="10" y="386647"/>
                </a:lnTo>
                <a:lnTo>
                  <a:pt x="0" y="432815"/>
                </a:lnTo>
                <a:lnTo>
                  <a:pt x="5766" y="472048"/>
                </a:lnTo>
                <a:lnTo>
                  <a:pt x="16307" y="511982"/>
                </a:lnTo>
                <a:lnTo>
                  <a:pt x="31187" y="552557"/>
                </a:lnTo>
                <a:lnTo>
                  <a:pt x="49972" y="593710"/>
                </a:lnTo>
                <a:lnTo>
                  <a:pt x="72229" y="635383"/>
                </a:lnTo>
                <a:lnTo>
                  <a:pt x="97524" y="677513"/>
                </a:lnTo>
                <a:lnTo>
                  <a:pt x="125423" y="720040"/>
                </a:lnTo>
                <a:lnTo>
                  <a:pt x="155492" y="762903"/>
                </a:lnTo>
                <a:lnTo>
                  <a:pt x="187296" y="806041"/>
                </a:lnTo>
                <a:lnTo>
                  <a:pt x="220402" y="849393"/>
                </a:lnTo>
                <a:lnTo>
                  <a:pt x="254377" y="892899"/>
                </a:lnTo>
                <a:lnTo>
                  <a:pt x="288785" y="936498"/>
                </a:lnTo>
              </a:path>
            </a:pathLst>
          </a:custGeom>
          <a:ln w="9525">
            <a:solidFill>
              <a:srgbClr val="000000"/>
            </a:solidFill>
          </a:ln>
        </p:spPr>
        <p:txBody>
          <a:bodyPr wrap="square" lIns="0" tIns="0" rIns="0" bIns="0" rtlCol="0"/>
          <a:lstStyle/>
          <a:p>
            <a:endParaRPr/>
          </a:p>
        </p:txBody>
      </p:sp>
      <p:sp>
        <p:nvSpPr>
          <p:cNvPr id="17" name="object 17"/>
          <p:cNvSpPr/>
          <p:nvPr/>
        </p:nvSpPr>
        <p:spPr>
          <a:xfrm>
            <a:off x="7872615" y="5510276"/>
            <a:ext cx="0" cy="1007744"/>
          </a:xfrm>
          <a:custGeom>
            <a:avLst/>
            <a:gdLst/>
            <a:ahLst/>
            <a:cxnLst/>
            <a:rect l="l" t="t" r="r" b="b"/>
            <a:pathLst>
              <a:path h="1007745">
                <a:moveTo>
                  <a:pt x="0" y="0"/>
                </a:moveTo>
                <a:lnTo>
                  <a:pt x="0" y="1007364"/>
                </a:lnTo>
              </a:path>
            </a:pathLst>
          </a:custGeom>
          <a:ln w="9525">
            <a:solidFill>
              <a:srgbClr val="000000"/>
            </a:solidFill>
          </a:ln>
        </p:spPr>
        <p:txBody>
          <a:bodyPr wrap="square" lIns="0" tIns="0" rIns="0" bIns="0" rtlCol="0"/>
          <a:lstStyle/>
          <a:p>
            <a:endParaRPr/>
          </a:p>
        </p:txBody>
      </p:sp>
      <p:sp>
        <p:nvSpPr>
          <p:cNvPr id="18" name="object 18"/>
          <p:cNvSpPr/>
          <p:nvPr/>
        </p:nvSpPr>
        <p:spPr>
          <a:xfrm>
            <a:off x="7799451" y="5510276"/>
            <a:ext cx="73660" cy="0"/>
          </a:xfrm>
          <a:custGeom>
            <a:avLst/>
            <a:gdLst/>
            <a:ahLst/>
            <a:cxnLst/>
            <a:rect l="l" t="t" r="r" b="b"/>
            <a:pathLst>
              <a:path w="73659">
                <a:moveTo>
                  <a:pt x="0" y="0"/>
                </a:moveTo>
                <a:lnTo>
                  <a:pt x="73164" y="0"/>
                </a:lnTo>
              </a:path>
            </a:pathLst>
          </a:custGeom>
          <a:ln w="9525">
            <a:solidFill>
              <a:srgbClr val="000000"/>
            </a:solidFill>
          </a:ln>
        </p:spPr>
        <p:txBody>
          <a:bodyPr wrap="square" lIns="0" tIns="0" rIns="0" bIns="0" rtlCol="0"/>
          <a:lstStyle/>
          <a:p>
            <a:endParaRPr/>
          </a:p>
        </p:txBody>
      </p:sp>
      <p:sp>
        <p:nvSpPr>
          <p:cNvPr id="19" name="object 19"/>
          <p:cNvSpPr/>
          <p:nvPr/>
        </p:nvSpPr>
        <p:spPr>
          <a:xfrm>
            <a:off x="7727822" y="6517640"/>
            <a:ext cx="144780" cy="0"/>
          </a:xfrm>
          <a:custGeom>
            <a:avLst/>
            <a:gdLst/>
            <a:ahLst/>
            <a:cxnLst/>
            <a:rect l="l" t="t" r="r" b="b"/>
            <a:pathLst>
              <a:path w="144779">
                <a:moveTo>
                  <a:pt x="0" y="0"/>
                </a:moveTo>
                <a:lnTo>
                  <a:pt x="144792" y="0"/>
                </a:lnTo>
              </a:path>
            </a:pathLst>
          </a:custGeom>
          <a:ln w="9525">
            <a:solidFill>
              <a:srgbClr val="000000"/>
            </a:solidFill>
          </a:ln>
        </p:spPr>
        <p:txBody>
          <a:bodyPr wrap="square" lIns="0" tIns="0" rIns="0" bIns="0" rtlCol="0"/>
          <a:lstStyle/>
          <a:p>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1467" rIns="0" bIns="0" rtlCol="0">
            <a:spAutoFit/>
          </a:bodyPr>
          <a:lstStyle/>
          <a:p>
            <a:pPr marL="1149350" marR="5080" indent="-778510">
              <a:lnSpc>
                <a:spcPct val="100000"/>
              </a:lnSpc>
            </a:pPr>
            <a:r>
              <a:rPr spc="-5" dirty="0"/>
              <a:t>Administración del Mantenimiento  Problemas de</a:t>
            </a:r>
            <a:r>
              <a:rPr spc="-95" dirty="0"/>
              <a:t> </a:t>
            </a:r>
            <a:r>
              <a:rPr spc="-5" dirty="0"/>
              <a:t>fiabilidad</a:t>
            </a:r>
          </a:p>
        </p:txBody>
      </p:sp>
      <p:sp>
        <p:nvSpPr>
          <p:cNvPr id="3" name="object 3"/>
          <p:cNvSpPr txBox="1"/>
          <p:nvPr/>
        </p:nvSpPr>
        <p:spPr>
          <a:xfrm>
            <a:off x="371735" y="1300988"/>
            <a:ext cx="8166100" cy="1099185"/>
          </a:xfrm>
          <a:prstGeom prst="rect">
            <a:avLst/>
          </a:prstGeom>
        </p:spPr>
        <p:txBody>
          <a:bodyPr vert="horz" wrap="square" lIns="0" tIns="0" rIns="0" bIns="0" rtlCol="0">
            <a:spAutoFit/>
          </a:bodyPr>
          <a:lstStyle/>
          <a:p>
            <a:pPr marL="12700" marR="5080" algn="just">
              <a:lnSpc>
                <a:spcPct val="100000"/>
              </a:lnSpc>
            </a:pPr>
            <a:r>
              <a:rPr sz="1800" b="1" dirty="0">
                <a:latin typeface="Arial"/>
                <a:cs typeface="Arial"/>
              </a:rPr>
              <a:t>Problema </a:t>
            </a:r>
            <a:r>
              <a:rPr sz="1800" b="1" spc="-5" dirty="0">
                <a:latin typeface="Arial"/>
                <a:cs typeface="Arial"/>
              </a:rPr>
              <a:t>3: </a:t>
            </a:r>
            <a:r>
              <a:rPr sz="1800" spc="-5" dirty="0">
                <a:latin typeface="Arial"/>
                <a:cs typeface="Arial"/>
              </a:rPr>
              <a:t>El Banco Nacional Está preocupado porque sus operaciones </a:t>
            </a:r>
            <a:r>
              <a:rPr sz="1800" spc="-10" dirty="0">
                <a:latin typeface="Arial"/>
                <a:cs typeface="Arial"/>
              </a:rPr>
              <a:t>de  </a:t>
            </a:r>
            <a:r>
              <a:rPr sz="1800" spc="-5" dirty="0">
                <a:latin typeface="Arial"/>
                <a:cs typeface="Arial"/>
              </a:rPr>
              <a:t>crédito sólo tienen un confiabilidad del 0.713 (véase problema 1). Por lo tanto, </a:t>
            </a:r>
            <a:r>
              <a:rPr sz="1800" spc="-10" dirty="0">
                <a:latin typeface="Arial"/>
                <a:cs typeface="Arial"/>
              </a:rPr>
              <a:t>el  </a:t>
            </a:r>
            <a:r>
              <a:rPr sz="1800" spc="-5" dirty="0">
                <a:latin typeface="Arial"/>
                <a:cs typeface="Arial"/>
              </a:rPr>
              <a:t>banco decide proporcionar excedentes a los dos empleados con menor  confiabilidad. Los resultados del procedimiento se muestran a</a:t>
            </a:r>
            <a:r>
              <a:rPr sz="1800" spc="85" dirty="0">
                <a:latin typeface="Arial"/>
                <a:cs typeface="Arial"/>
              </a:rPr>
              <a:t> </a:t>
            </a:r>
            <a:r>
              <a:rPr sz="1800" spc="-5" dirty="0">
                <a:latin typeface="Arial"/>
                <a:cs typeface="Arial"/>
              </a:rPr>
              <a:t>continuación:</a:t>
            </a:r>
            <a:endParaRPr sz="1800" dirty="0">
              <a:latin typeface="Arial"/>
              <a:cs typeface="Arial"/>
            </a:endParaRPr>
          </a:p>
        </p:txBody>
      </p:sp>
      <p:sp>
        <p:nvSpPr>
          <p:cNvPr id="4" name="object 4"/>
          <p:cNvSpPr txBox="1"/>
          <p:nvPr/>
        </p:nvSpPr>
        <p:spPr>
          <a:xfrm>
            <a:off x="371735" y="5970511"/>
            <a:ext cx="8228330" cy="559435"/>
          </a:xfrm>
          <a:prstGeom prst="rect">
            <a:avLst/>
          </a:prstGeom>
        </p:spPr>
        <p:txBody>
          <a:bodyPr vert="horz" wrap="square" lIns="0" tIns="0" rIns="0" bIns="0" rtlCol="0">
            <a:spAutoFit/>
          </a:bodyPr>
          <a:lstStyle/>
          <a:p>
            <a:pPr marL="12700" marR="5080">
              <a:lnSpc>
                <a:spcPct val="100000"/>
              </a:lnSpc>
            </a:pPr>
            <a:r>
              <a:rPr sz="1800" spc="-5" dirty="0">
                <a:latin typeface="Arial"/>
                <a:cs typeface="Arial"/>
              </a:rPr>
              <a:t>Muestre cómo pueden los excedentes mejorar la fiabilidad de las operaciones </a:t>
            </a:r>
            <a:r>
              <a:rPr sz="1800" spc="-10" dirty="0">
                <a:latin typeface="Arial"/>
                <a:cs typeface="Arial"/>
              </a:rPr>
              <a:t>de  </a:t>
            </a:r>
            <a:r>
              <a:rPr sz="1800" spc="-5" dirty="0">
                <a:latin typeface="Arial"/>
                <a:cs typeface="Arial"/>
              </a:rPr>
              <a:t>créditos presentadas en el problema</a:t>
            </a:r>
            <a:r>
              <a:rPr sz="1800" spc="-80" dirty="0">
                <a:latin typeface="Arial"/>
                <a:cs typeface="Arial"/>
              </a:rPr>
              <a:t> </a:t>
            </a:r>
            <a:r>
              <a:rPr sz="1800" spc="-10" dirty="0">
                <a:latin typeface="Arial"/>
                <a:cs typeface="Arial"/>
              </a:rPr>
              <a:t>1.</a:t>
            </a:r>
            <a:endParaRPr sz="1800">
              <a:latin typeface="Arial"/>
              <a:cs typeface="Arial"/>
            </a:endParaRPr>
          </a:p>
        </p:txBody>
      </p:sp>
      <p:sp>
        <p:nvSpPr>
          <p:cNvPr id="5" name="object 5"/>
          <p:cNvSpPr/>
          <p:nvPr/>
        </p:nvSpPr>
        <p:spPr>
          <a:xfrm>
            <a:off x="814209" y="2846323"/>
            <a:ext cx="7272655" cy="2664460"/>
          </a:xfrm>
          <a:custGeom>
            <a:avLst/>
            <a:gdLst/>
            <a:ahLst/>
            <a:cxnLst/>
            <a:rect l="l" t="t" r="r" b="b"/>
            <a:pathLst>
              <a:path w="7272655" h="2664460">
                <a:moveTo>
                  <a:pt x="0" y="0"/>
                </a:moveTo>
                <a:lnTo>
                  <a:pt x="0" y="2663952"/>
                </a:lnTo>
                <a:lnTo>
                  <a:pt x="7272528" y="2663952"/>
                </a:lnTo>
                <a:lnTo>
                  <a:pt x="7272528" y="0"/>
                </a:lnTo>
                <a:lnTo>
                  <a:pt x="0" y="0"/>
                </a:lnTo>
                <a:close/>
              </a:path>
            </a:pathLst>
          </a:custGeom>
          <a:ln w="9525">
            <a:solidFill>
              <a:srgbClr val="000000"/>
            </a:solidFill>
          </a:ln>
        </p:spPr>
        <p:txBody>
          <a:bodyPr wrap="square" lIns="0" tIns="0" rIns="0" bIns="0" rtlCol="0"/>
          <a:lstStyle/>
          <a:p>
            <a:endParaRPr/>
          </a:p>
        </p:txBody>
      </p:sp>
      <p:sp>
        <p:nvSpPr>
          <p:cNvPr id="6" name="object 6"/>
          <p:cNvSpPr txBox="1"/>
          <p:nvPr/>
        </p:nvSpPr>
        <p:spPr>
          <a:xfrm>
            <a:off x="1469008" y="3174746"/>
            <a:ext cx="275590" cy="334010"/>
          </a:xfrm>
          <a:prstGeom prst="rect">
            <a:avLst/>
          </a:prstGeom>
        </p:spPr>
        <p:txBody>
          <a:bodyPr vert="horz" wrap="square" lIns="0" tIns="0" rIns="0" bIns="0" rtlCol="0">
            <a:spAutoFit/>
          </a:bodyPr>
          <a:lstStyle/>
          <a:p>
            <a:pPr marL="12700">
              <a:lnSpc>
                <a:spcPct val="100000"/>
              </a:lnSpc>
            </a:pPr>
            <a:r>
              <a:rPr sz="1800" spc="-5" dirty="0">
                <a:latin typeface="Arial"/>
                <a:cs typeface="Arial"/>
              </a:rPr>
              <a:t>R</a:t>
            </a:r>
            <a:r>
              <a:rPr sz="1800" spc="-7" baseline="-23148" dirty="0">
                <a:latin typeface="Arial"/>
                <a:cs typeface="Arial"/>
              </a:rPr>
              <a:t>1</a:t>
            </a:r>
            <a:endParaRPr sz="1800" baseline="-23148">
              <a:latin typeface="Arial"/>
              <a:cs typeface="Arial"/>
            </a:endParaRPr>
          </a:p>
        </p:txBody>
      </p:sp>
      <p:sp>
        <p:nvSpPr>
          <p:cNvPr id="7" name="object 7"/>
          <p:cNvSpPr txBox="1"/>
          <p:nvPr/>
        </p:nvSpPr>
        <p:spPr>
          <a:xfrm>
            <a:off x="3268853" y="3246373"/>
            <a:ext cx="275590" cy="334010"/>
          </a:xfrm>
          <a:prstGeom prst="rect">
            <a:avLst/>
          </a:prstGeom>
        </p:spPr>
        <p:txBody>
          <a:bodyPr vert="horz" wrap="square" lIns="0" tIns="0" rIns="0" bIns="0" rtlCol="0">
            <a:spAutoFit/>
          </a:bodyPr>
          <a:lstStyle/>
          <a:p>
            <a:pPr marL="12700">
              <a:lnSpc>
                <a:spcPct val="100000"/>
              </a:lnSpc>
            </a:pPr>
            <a:r>
              <a:rPr sz="1800" spc="-5" dirty="0">
                <a:latin typeface="Arial"/>
                <a:cs typeface="Arial"/>
              </a:rPr>
              <a:t>R</a:t>
            </a:r>
            <a:r>
              <a:rPr sz="1800" spc="-7" baseline="-23148" dirty="0">
                <a:latin typeface="Arial"/>
                <a:cs typeface="Arial"/>
              </a:rPr>
              <a:t>2</a:t>
            </a:r>
            <a:endParaRPr sz="1800" baseline="-23148">
              <a:latin typeface="Arial"/>
              <a:cs typeface="Arial"/>
            </a:endParaRPr>
          </a:p>
        </p:txBody>
      </p:sp>
      <p:sp>
        <p:nvSpPr>
          <p:cNvPr id="8" name="object 8"/>
          <p:cNvSpPr txBox="1"/>
          <p:nvPr/>
        </p:nvSpPr>
        <p:spPr>
          <a:xfrm>
            <a:off x="4924678" y="3246373"/>
            <a:ext cx="275590" cy="334010"/>
          </a:xfrm>
          <a:prstGeom prst="rect">
            <a:avLst/>
          </a:prstGeom>
        </p:spPr>
        <p:txBody>
          <a:bodyPr vert="horz" wrap="square" lIns="0" tIns="0" rIns="0" bIns="0" rtlCol="0">
            <a:spAutoFit/>
          </a:bodyPr>
          <a:lstStyle/>
          <a:p>
            <a:pPr marL="12700">
              <a:lnSpc>
                <a:spcPct val="100000"/>
              </a:lnSpc>
            </a:pPr>
            <a:r>
              <a:rPr sz="1800" spc="-5" dirty="0">
                <a:latin typeface="Arial"/>
                <a:cs typeface="Arial"/>
              </a:rPr>
              <a:t>R</a:t>
            </a:r>
            <a:r>
              <a:rPr sz="1800" spc="-7" baseline="-23148" dirty="0">
                <a:latin typeface="Arial"/>
                <a:cs typeface="Arial"/>
              </a:rPr>
              <a:t>3</a:t>
            </a:r>
            <a:endParaRPr sz="1800" baseline="-23148">
              <a:latin typeface="Arial"/>
              <a:cs typeface="Arial"/>
            </a:endParaRPr>
          </a:p>
        </p:txBody>
      </p:sp>
      <p:sp>
        <p:nvSpPr>
          <p:cNvPr id="9" name="object 9"/>
          <p:cNvSpPr txBox="1"/>
          <p:nvPr/>
        </p:nvSpPr>
        <p:spPr>
          <a:xfrm>
            <a:off x="6856348" y="4901438"/>
            <a:ext cx="654050" cy="334010"/>
          </a:xfrm>
          <a:prstGeom prst="rect">
            <a:avLst/>
          </a:prstGeom>
        </p:spPr>
        <p:txBody>
          <a:bodyPr vert="horz" wrap="square" lIns="0" tIns="0" rIns="0" bIns="0" rtlCol="0">
            <a:spAutoFit/>
          </a:bodyPr>
          <a:lstStyle/>
          <a:p>
            <a:pPr marL="12700">
              <a:lnSpc>
                <a:spcPct val="100000"/>
              </a:lnSpc>
            </a:pPr>
            <a:r>
              <a:rPr sz="1800" spc="120" dirty="0">
                <a:latin typeface="Arial"/>
                <a:cs typeface="Arial"/>
              </a:rPr>
              <a:t>R</a:t>
            </a:r>
            <a:r>
              <a:rPr sz="1800" spc="179" baseline="-23148" dirty="0">
                <a:latin typeface="Arial"/>
                <a:cs typeface="Arial"/>
              </a:rPr>
              <a:t>s</a:t>
            </a:r>
            <a:r>
              <a:rPr sz="1800" spc="120" dirty="0">
                <a:latin typeface="Arial"/>
                <a:cs typeface="Arial"/>
              </a:rPr>
              <a:t>=?</a:t>
            </a:r>
            <a:r>
              <a:rPr sz="1800" spc="-5" dirty="0">
                <a:latin typeface="Arial"/>
                <a:cs typeface="Arial"/>
              </a:rPr>
              <a:t> </a:t>
            </a:r>
            <a:endParaRPr sz="1800">
              <a:latin typeface="Arial"/>
              <a:cs typeface="Arial"/>
            </a:endParaRPr>
          </a:p>
        </p:txBody>
      </p:sp>
      <p:sp>
        <p:nvSpPr>
          <p:cNvPr id="10" name="object 10"/>
          <p:cNvSpPr txBox="1"/>
          <p:nvPr/>
        </p:nvSpPr>
        <p:spPr>
          <a:xfrm>
            <a:off x="1246263" y="4717796"/>
            <a:ext cx="574675" cy="504825"/>
          </a:xfrm>
          <a:prstGeom prst="rect">
            <a:avLst/>
          </a:prstGeom>
          <a:solidFill>
            <a:srgbClr val="CCFFFF"/>
          </a:solidFill>
          <a:ln w="9525">
            <a:solidFill>
              <a:srgbClr val="000000"/>
            </a:solidFill>
          </a:ln>
        </p:spPr>
        <p:txBody>
          <a:bodyPr vert="horz" wrap="square" lIns="0" tIns="109855" rIns="0" bIns="0" rtlCol="0">
            <a:spAutoFit/>
          </a:bodyPr>
          <a:lstStyle/>
          <a:p>
            <a:pPr marL="86360">
              <a:lnSpc>
                <a:spcPct val="100000"/>
              </a:lnSpc>
              <a:spcBef>
                <a:spcPts val="865"/>
              </a:spcBef>
            </a:pPr>
            <a:r>
              <a:rPr sz="1600" spc="-5" dirty="0">
                <a:latin typeface="Arial"/>
                <a:cs typeface="Arial"/>
              </a:rPr>
              <a:t>0.90</a:t>
            </a:r>
            <a:endParaRPr sz="1600">
              <a:latin typeface="Arial"/>
              <a:cs typeface="Arial"/>
            </a:endParaRPr>
          </a:p>
        </p:txBody>
      </p:sp>
      <p:sp>
        <p:nvSpPr>
          <p:cNvPr id="11" name="object 11"/>
          <p:cNvSpPr txBox="1"/>
          <p:nvPr/>
        </p:nvSpPr>
        <p:spPr>
          <a:xfrm>
            <a:off x="3046869" y="4717796"/>
            <a:ext cx="649605" cy="504825"/>
          </a:xfrm>
          <a:prstGeom prst="rect">
            <a:avLst/>
          </a:prstGeom>
          <a:solidFill>
            <a:srgbClr val="CCFFFF"/>
          </a:solidFill>
          <a:ln w="9525">
            <a:solidFill>
              <a:srgbClr val="000000"/>
            </a:solidFill>
          </a:ln>
        </p:spPr>
        <p:txBody>
          <a:bodyPr vert="horz" wrap="square" lIns="0" tIns="109855" rIns="0" bIns="0" rtlCol="0">
            <a:spAutoFit/>
          </a:bodyPr>
          <a:lstStyle/>
          <a:p>
            <a:pPr marL="156210">
              <a:lnSpc>
                <a:spcPct val="100000"/>
              </a:lnSpc>
              <a:spcBef>
                <a:spcPts val="865"/>
              </a:spcBef>
            </a:pPr>
            <a:r>
              <a:rPr sz="1600" spc="-5" dirty="0">
                <a:latin typeface="Arial"/>
                <a:cs typeface="Arial"/>
              </a:rPr>
              <a:t>0.80</a:t>
            </a:r>
            <a:endParaRPr sz="1600">
              <a:latin typeface="Arial"/>
              <a:cs typeface="Arial"/>
            </a:endParaRPr>
          </a:p>
        </p:txBody>
      </p:sp>
      <p:sp>
        <p:nvSpPr>
          <p:cNvPr id="12" name="object 12"/>
          <p:cNvSpPr txBox="1"/>
          <p:nvPr/>
        </p:nvSpPr>
        <p:spPr>
          <a:xfrm>
            <a:off x="4775085" y="4717796"/>
            <a:ext cx="649605" cy="504825"/>
          </a:xfrm>
          <a:prstGeom prst="rect">
            <a:avLst/>
          </a:prstGeom>
          <a:solidFill>
            <a:srgbClr val="CCFFFF"/>
          </a:solidFill>
          <a:ln w="9525">
            <a:solidFill>
              <a:srgbClr val="000000"/>
            </a:solidFill>
          </a:ln>
        </p:spPr>
        <p:txBody>
          <a:bodyPr vert="horz" wrap="square" lIns="0" tIns="109855" rIns="0" bIns="0" rtlCol="0">
            <a:spAutoFit/>
          </a:bodyPr>
          <a:lstStyle/>
          <a:p>
            <a:pPr marL="121920">
              <a:lnSpc>
                <a:spcPct val="100000"/>
              </a:lnSpc>
              <a:spcBef>
                <a:spcPts val="865"/>
              </a:spcBef>
            </a:pPr>
            <a:r>
              <a:rPr sz="1600" spc="-5" dirty="0">
                <a:latin typeface="Arial"/>
                <a:cs typeface="Arial"/>
              </a:rPr>
              <a:t>0.99</a:t>
            </a:r>
            <a:endParaRPr sz="1600">
              <a:latin typeface="Arial"/>
              <a:cs typeface="Arial"/>
            </a:endParaRPr>
          </a:p>
        </p:txBody>
      </p:sp>
      <p:sp>
        <p:nvSpPr>
          <p:cNvPr id="13" name="object 13"/>
          <p:cNvSpPr/>
          <p:nvPr/>
        </p:nvSpPr>
        <p:spPr>
          <a:xfrm>
            <a:off x="1817763" y="4968494"/>
            <a:ext cx="941069" cy="76200"/>
          </a:xfrm>
          <a:custGeom>
            <a:avLst/>
            <a:gdLst/>
            <a:ahLst/>
            <a:cxnLst/>
            <a:rect l="l" t="t" r="r" b="b"/>
            <a:pathLst>
              <a:path w="941069" h="76200">
                <a:moveTo>
                  <a:pt x="882395" y="38100"/>
                </a:moveTo>
                <a:lnTo>
                  <a:pt x="881633" y="35051"/>
                </a:lnTo>
                <a:lnTo>
                  <a:pt x="877823" y="33527"/>
                </a:lnTo>
                <a:lnTo>
                  <a:pt x="4572" y="33527"/>
                </a:lnTo>
                <a:lnTo>
                  <a:pt x="1524" y="35051"/>
                </a:lnTo>
                <a:lnTo>
                  <a:pt x="0" y="38100"/>
                </a:lnTo>
                <a:lnTo>
                  <a:pt x="1524" y="41909"/>
                </a:lnTo>
                <a:lnTo>
                  <a:pt x="4572" y="42671"/>
                </a:lnTo>
                <a:lnTo>
                  <a:pt x="877823" y="42671"/>
                </a:lnTo>
                <a:lnTo>
                  <a:pt x="881633" y="41909"/>
                </a:lnTo>
                <a:lnTo>
                  <a:pt x="882395" y="38100"/>
                </a:lnTo>
                <a:close/>
              </a:path>
              <a:path w="941069" h="76200">
                <a:moveTo>
                  <a:pt x="941069" y="38100"/>
                </a:moveTo>
                <a:lnTo>
                  <a:pt x="864869" y="0"/>
                </a:lnTo>
                <a:lnTo>
                  <a:pt x="864869" y="33527"/>
                </a:lnTo>
                <a:lnTo>
                  <a:pt x="877823" y="33527"/>
                </a:lnTo>
                <a:lnTo>
                  <a:pt x="881633" y="35051"/>
                </a:lnTo>
                <a:lnTo>
                  <a:pt x="882395" y="38100"/>
                </a:lnTo>
                <a:lnTo>
                  <a:pt x="882395" y="67437"/>
                </a:lnTo>
                <a:lnTo>
                  <a:pt x="941069" y="38100"/>
                </a:lnTo>
                <a:close/>
              </a:path>
              <a:path w="941069" h="76200">
                <a:moveTo>
                  <a:pt x="882395" y="67437"/>
                </a:moveTo>
                <a:lnTo>
                  <a:pt x="882395" y="38100"/>
                </a:lnTo>
                <a:lnTo>
                  <a:pt x="881633" y="41909"/>
                </a:lnTo>
                <a:lnTo>
                  <a:pt x="877823" y="42671"/>
                </a:lnTo>
                <a:lnTo>
                  <a:pt x="864869" y="42671"/>
                </a:lnTo>
                <a:lnTo>
                  <a:pt x="864869" y="76200"/>
                </a:lnTo>
                <a:lnTo>
                  <a:pt x="882395" y="67437"/>
                </a:lnTo>
                <a:close/>
              </a:path>
            </a:pathLst>
          </a:custGeom>
          <a:solidFill>
            <a:srgbClr val="00CCFF"/>
          </a:solidFill>
        </p:spPr>
        <p:txBody>
          <a:bodyPr wrap="square" lIns="0" tIns="0" rIns="0" bIns="0" rtlCol="0"/>
          <a:lstStyle/>
          <a:p>
            <a:endParaRPr/>
          </a:p>
        </p:txBody>
      </p:sp>
      <p:sp>
        <p:nvSpPr>
          <p:cNvPr id="14" name="object 14"/>
          <p:cNvSpPr/>
          <p:nvPr/>
        </p:nvSpPr>
        <p:spPr>
          <a:xfrm>
            <a:off x="3690759" y="4968494"/>
            <a:ext cx="1013460" cy="76200"/>
          </a:xfrm>
          <a:custGeom>
            <a:avLst/>
            <a:gdLst/>
            <a:ahLst/>
            <a:cxnLst/>
            <a:rect l="l" t="t" r="r" b="b"/>
            <a:pathLst>
              <a:path w="1013460" h="76200">
                <a:moveTo>
                  <a:pt x="954024" y="38100"/>
                </a:moveTo>
                <a:lnTo>
                  <a:pt x="953262" y="35051"/>
                </a:lnTo>
                <a:lnTo>
                  <a:pt x="949451" y="33527"/>
                </a:lnTo>
                <a:lnTo>
                  <a:pt x="5334" y="33527"/>
                </a:lnTo>
                <a:lnTo>
                  <a:pt x="1524" y="35051"/>
                </a:lnTo>
                <a:lnTo>
                  <a:pt x="0" y="38100"/>
                </a:lnTo>
                <a:lnTo>
                  <a:pt x="1524" y="41909"/>
                </a:lnTo>
                <a:lnTo>
                  <a:pt x="5334" y="42671"/>
                </a:lnTo>
                <a:lnTo>
                  <a:pt x="949451" y="42671"/>
                </a:lnTo>
                <a:lnTo>
                  <a:pt x="953262" y="41909"/>
                </a:lnTo>
                <a:lnTo>
                  <a:pt x="954024" y="38100"/>
                </a:lnTo>
                <a:close/>
              </a:path>
              <a:path w="1013460" h="76200">
                <a:moveTo>
                  <a:pt x="1013460" y="38100"/>
                </a:moveTo>
                <a:lnTo>
                  <a:pt x="937260" y="0"/>
                </a:lnTo>
                <a:lnTo>
                  <a:pt x="937260" y="33527"/>
                </a:lnTo>
                <a:lnTo>
                  <a:pt x="949451" y="33527"/>
                </a:lnTo>
                <a:lnTo>
                  <a:pt x="953262" y="35051"/>
                </a:lnTo>
                <a:lnTo>
                  <a:pt x="954024" y="38100"/>
                </a:lnTo>
                <a:lnTo>
                  <a:pt x="954024" y="67818"/>
                </a:lnTo>
                <a:lnTo>
                  <a:pt x="1013460" y="38100"/>
                </a:lnTo>
                <a:close/>
              </a:path>
              <a:path w="1013460" h="76200">
                <a:moveTo>
                  <a:pt x="954024" y="67818"/>
                </a:moveTo>
                <a:lnTo>
                  <a:pt x="954024" y="38100"/>
                </a:lnTo>
                <a:lnTo>
                  <a:pt x="953262" y="41909"/>
                </a:lnTo>
                <a:lnTo>
                  <a:pt x="949451" y="42671"/>
                </a:lnTo>
                <a:lnTo>
                  <a:pt x="937260" y="42671"/>
                </a:lnTo>
                <a:lnTo>
                  <a:pt x="937260" y="76200"/>
                </a:lnTo>
                <a:lnTo>
                  <a:pt x="954024" y="67818"/>
                </a:lnTo>
                <a:close/>
              </a:path>
            </a:pathLst>
          </a:custGeom>
          <a:solidFill>
            <a:srgbClr val="00CCFF"/>
          </a:solidFill>
        </p:spPr>
        <p:txBody>
          <a:bodyPr wrap="square" lIns="0" tIns="0" rIns="0" bIns="0" rtlCol="0"/>
          <a:lstStyle/>
          <a:p>
            <a:endParaRPr/>
          </a:p>
        </p:txBody>
      </p:sp>
      <p:sp>
        <p:nvSpPr>
          <p:cNvPr id="15" name="object 15"/>
          <p:cNvSpPr/>
          <p:nvPr/>
        </p:nvSpPr>
        <p:spPr>
          <a:xfrm>
            <a:off x="5418213" y="4968494"/>
            <a:ext cx="1085850" cy="76200"/>
          </a:xfrm>
          <a:custGeom>
            <a:avLst/>
            <a:gdLst/>
            <a:ahLst/>
            <a:cxnLst/>
            <a:rect l="l" t="t" r="r" b="b"/>
            <a:pathLst>
              <a:path w="1085850" h="76200">
                <a:moveTo>
                  <a:pt x="1027163" y="38100"/>
                </a:moveTo>
                <a:lnTo>
                  <a:pt x="1025651" y="35051"/>
                </a:lnTo>
                <a:lnTo>
                  <a:pt x="1022603" y="33527"/>
                </a:lnTo>
                <a:lnTo>
                  <a:pt x="4572" y="33527"/>
                </a:lnTo>
                <a:lnTo>
                  <a:pt x="1524" y="35051"/>
                </a:lnTo>
                <a:lnTo>
                  <a:pt x="0" y="38100"/>
                </a:lnTo>
                <a:lnTo>
                  <a:pt x="1524" y="41909"/>
                </a:lnTo>
                <a:lnTo>
                  <a:pt x="4572" y="42671"/>
                </a:lnTo>
                <a:lnTo>
                  <a:pt x="1022603" y="42671"/>
                </a:lnTo>
                <a:lnTo>
                  <a:pt x="1025651" y="41909"/>
                </a:lnTo>
                <a:lnTo>
                  <a:pt x="1027163" y="38100"/>
                </a:lnTo>
                <a:close/>
              </a:path>
              <a:path w="1085850" h="76200">
                <a:moveTo>
                  <a:pt x="1085837" y="38100"/>
                </a:moveTo>
                <a:lnTo>
                  <a:pt x="1009637" y="0"/>
                </a:lnTo>
                <a:lnTo>
                  <a:pt x="1009637" y="33527"/>
                </a:lnTo>
                <a:lnTo>
                  <a:pt x="1022603" y="33527"/>
                </a:lnTo>
                <a:lnTo>
                  <a:pt x="1025651" y="35051"/>
                </a:lnTo>
                <a:lnTo>
                  <a:pt x="1027163" y="38100"/>
                </a:lnTo>
                <a:lnTo>
                  <a:pt x="1027163" y="67437"/>
                </a:lnTo>
                <a:lnTo>
                  <a:pt x="1085837" y="38100"/>
                </a:lnTo>
                <a:close/>
              </a:path>
              <a:path w="1085850" h="76200">
                <a:moveTo>
                  <a:pt x="1027163" y="67437"/>
                </a:moveTo>
                <a:lnTo>
                  <a:pt x="1027163" y="38100"/>
                </a:lnTo>
                <a:lnTo>
                  <a:pt x="1025651" y="41909"/>
                </a:lnTo>
                <a:lnTo>
                  <a:pt x="1022603" y="42671"/>
                </a:lnTo>
                <a:lnTo>
                  <a:pt x="1009637" y="42671"/>
                </a:lnTo>
                <a:lnTo>
                  <a:pt x="1009637" y="76200"/>
                </a:lnTo>
                <a:lnTo>
                  <a:pt x="1027163" y="67437"/>
                </a:lnTo>
                <a:close/>
              </a:path>
            </a:pathLst>
          </a:custGeom>
          <a:solidFill>
            <a:srgbClr val="00CCFF"/>
          </a:solidFill>
        </p:spPr>
        <p:txBody>
          <a:bodyPr wrap="square" lIns="0" tIns="0" rIns="0" bIns="0" rtlCol="0"/>
          <a:lstStyle/>
          <a:p>
            <a:endParaRPr/>
          </a:p>
        </p:txBody>
      </p:sp>
      <p:sp>
        <p:nvSpPr>
          <p:cNvPr id="16" name="object 16"/>
          <p:cNvSpPr txBox="1"/>
          <p:nvPr/>
        </p:nvSpPr>
        <p:spPr>
          <a:xfrm>
            <a:off x="1246263" y="3709670"/>
            <a:ext cx="574675" cy="505459"/>
          </a:xfrm>
          <a:prstGeom prst="rect">
            <a:avLst/>
          </a:prstGeom>
          <a:solidFill>
            <a:srgbClr val="CCFFFF"/>
          </a:solidFill>
          <a:ln w="9525">
            <a:solidFill>
              <a:srgbClr val="000000"/>
            </a:solidFill>
          </a:ln>
        </p:spPr>
        <p:txBody>
          <a:bodyPr vert="horz" wrap="square" lIns="0" tIns="109855" rIns="0" bIns="0" rtlCol="0">
            <a:spAutoFit/>
          </a:bodyPr>
          <a:lstStyle/>
          <a:p>
            <a:pPr marL="86360">
              <a:lnSpc>
                <a:spcPct val="100000"/>
              </a:lnSpc>
              <a:spcBef>
                <a:spcPts val="865"/>
              </a:spcBef>
            </a:pPr>
            <a:r>
              <a:rPr sz="1600" spc="-5" dirty="0">
                <a:latin typeface="Arial"/>
                <a:cs typeface="Arial"/>
              </a:rPr>
              <a:t>0.90</a:t>
            </a:r>
            <a:endParaRPr sz="1600">
              <a:latin typeface="Arial"/>
              <a:cs typeface="Arial"/>
            </a:endParaRPr>
          </a:p>
        </p:txBody>
      </p:sp>
      <p:sp>
        <p:nvSpPr>
          <p:cNvPr id="17" name="object 17"/>
          <p:cNvSpPr txBox="1"/>
          <p:nvPr/>
        </p:nvSpPr>
        <p:spPr>
          <a:xfrm>
            <a:off x="3046869" y="3709670"/>
            <a:ext cx="649605" cy="505459"/>
          </a:xfrm>
          <a:prstGeom prst="rect">
            <a:avLst/>
          </a:prstGeom>
          <a:solidFill>
            <a:srgbClr val="CCFFFF"/>
          </a:solidFill>
          <a:ln w="9525">
            <a:solidFill>
              <a:srgbClr val="000000"/>
            </a:solidFill>
          </a:ln>
        </p:spPr>
        <p:txBody>
          <a:bodyPr vert="horz" wrap="square" lIns="0" tIns="109855" rIns="0" bIns="0" rtlCol="0">
            <a:spAutoFit/>
          </a:bodyPr>
          <a:lstStyle/>
          <a:p>
            <a:pPr marL="156210">
              <a:lnSpc>
                <a:spcPct val="100000"/>
              </a:lnSpc>
              <a:spcBef>
                <a:spcPts val="865"/>
              </a:spcBef>
            </a:pPr>
            <a:r>
              <a:rPr sz="1600" spc="-5" dirty="0">
                <a:latin typeface="Arial"/>
                <a:cs typeface="Arial"/>
              </a:rPr>
              <a:t>0.80</a:t>
            </a:r>
            <a:endParaRPr sz="1600">
              <a:latin typeface="Arial"/>
              <a:cs typeface="Arial"/>
            </a:endParaRPr>
          </a:p>
        </p:txBody>
      </p:sp>
      <p:sp>
        <p:nvSpPr>
          <p:cNvPr id="18" name="object 18"/>
          <p:cNvSpPr/>
          <p:nvPr/>
        </p:nvSpPr>
        <p:spPr>
          <a:xfrm>
            <a:off x="1496961" y="4209541"/>
            <a:ext cx="76200" cy="508634"/>
          </a:xfrm>
          <a:custGeom>
            <a:avLst/>
            <a:gdLst/>
            <a:ahLst/>
            <a:cxnLst/>
            <a:rect l="l" t="t" r="r" b="b"/>
            <a:pathLst>
              <a:path w="76200" h="508635">
                <a:moveTo>
                  <a:pt x="76200" y="432054"/>
                </a:moveTo>
                <a:lnTo>
                  <a:pt x="0" y="432054"/>
                </a:lnTo>
                <a:lnTo>
                  <a:pt x="33527" y="499110"/>
                </a:lnTo>
                <a:lnTo>
                  <a:pt x="33527" y="445008"/>
                </a:lnTo>
                <a:lnTo>
                  <a:pt x="35051" y="448056"/>
                </a:lnTo>
                <a:lnTo>
                  <a:pt x="38100" y="449580"/>
                </a:lnTo>
                <a:lnTo>
                  <a:pt x="41909" y="448056"/>
                </a:lnTo>
                <a:lnTo>
                  <a:pt x="42671" y="445008"/>
                </a:lnTo>
                <a:lnTo>
                  <a:pt x="42671" y="499110"/>
                </a:lnTo>
                <a:lnTo>
                  <a:pt x="76200" y="432054"/>
                </a:lnTo>
                <a:close/>
              </a:path>
              <a:path w="76200" h="508635">
                <a:moveTo>
                  <a:pt x="42671" y="432054"/>
                </a:moveTo>
                <a:lnTo>
                  <a:pt x="42671" y="5334"/>
                </a:lnTo>
                <a:lnTo>
                  <a:pt x="41909" y="1524"/>
                </a:lnTo>
                <a:lnTo>
                  <a:pt x="38100" y="0"/>
                </a:lnTo>
                <a:lnTo>
                  <a:pt x="35051" y="1524"/>
                </a:lnTo>
                <a:lnTo>
                  <a:pt x="33527" y="5334"/>
                </a:lnTo>
                <a:lnTo>
                  <a:pt x="33527" y="432054"/>
                </a:lnTo>
                <a:lnTo>
                  <a:pt x="42671" y="432054"/>
                </a:lnTo>
                <a:close/>
              </a:path>
              <a:path w="76200" h="508635">
                <a:moveTo>
                  <a:pt x="42671" y="499110"/>
                </a:moveTo>
                <a:lnTo>
                  <a:pt x="42671" y="445008"/>
                </a:lnTo>
                <a:lnTo>
                  <a:pt x="41909" y="448056"/>
                </a:lnTo>
                <a:lnTo>
                  <a:pt x="38100" y="449580"/>
                </a:lnTo>
                <a:lnTo>
                  <a:pt x="35051" y="448056"/>
                </a:lnTo>
                <a:lnTo>
                  <a:pt x="33527" y="445008"/>
                </a:lnTo>
                <a:lnTo>
                  <a:pt x="33527" y="499110"/>
                </a:lnTo>
                <a:lnTo>
                  <a:pt x="38100" y="508254"/>
                </a:lnTo>
                <a:lnTo>
                  <a:pt x="42671" y="499110"/>
                </a:lnTo>
                <a:close/>
              </a:path>
            </a:pathLst>
          </a:custGeom>
          <a:solidFill>
            <a:srgbClr val="00CCFF"/>
          </a:solidFill>
        </p:spPr>
        <p:txBody>
          <a:bodyPr wrap="square" lIns="0" tIns="0" rIns="0" bIns="0" rtlCol="0"/>
          <a:lstStyle/>
          <a:p>
            <a:endParaRPr/>
          </a:p>
        </p:txBody>
      </p:sp>
      <p:sp>
        <p:nvSpPr>
          <p:cNvPr id="19" name="object 19"/>
          <p:cNvSpPr/>
          <p:nvPr/>
        </p:nvSpPr>
        <p:spPr>
          <a:xfrm>
            <a:off x="3297567" y="4209541"/>
            <a:ext cx="76200" cy="508634"/>
          </a:xfrm>
          <a:custGeom>
            <a:avLst/>
            <a:gdLst/>
            <a:ahLst/>
            <a:cxnLst/>
            <a:rect l="l" t="t" r="r" b="b"/>
            <a:pathLst>
              <a:path w="76200" h="508635">
                <a:moveTo>
                  <a:pt x="76200" y="432054"/>
                </a:moveTo>
                <a:lnTo>
                  <a:pt x="0" y="432054"/>
                </a:lnTo>
                <a:lnTo>
                  <a:pt x="32765" y="497586"/>
                </a:lnTo>
                <a:lnTo>
                  <a:pt x="32765" y="445008"/>
                </a:lnTo>
                <a:lnTo>
                  <a:pt x="34289" y="448056"/>
                </a:lnTo>
                <a:lnTo>
                  <a:pt x="38100" y="449580"/>
                </a:lnTo>
                <a:lnTo>
                  <a:pt x="41148" y="448056"/>
                </a:lnTo>
                <a:lnTo>
                  <a:pt x="42672" y="445008"/>
                </a:lnTo>
                <a:lnTo>
                  <a:pt x="42672" y="499110"/>
                </a:lnTo>
                <a:lnTo>
                  <a:pt x="76200" y="432054"/>
                </a:lnTo>
                <a:close/>
              </a:path>
              <a:path w="76200" h="508635">
                <a:moveTo>
                  <a:pt x="42672" y="432054"/>
                </a:moveTo>
                <a:lnTo>
                  <a:pt x="42672" y="5334"/>
                </a:lnTo>
                <a:lnTo>
                  <a:pt x="41148" y="1524"/>
                </a:lnTo>
                <a:lnTo>
                  <a:pt x="38100" y="0"/>
                </a:lnTo>
                <a:lnTo>
                  <a:pt x="34289" y="1524"/>
                </a:lnTo>
                <a:lnTo>
                  <a:pt x="32765" y="5334"/>
                </a:lnTo>
                <a:lnTo>
                  <a:pt x="32765" y="432054"/>
                </a:lnTo>
                <a:lnTo>
                  <a:pt x="42672" y="432054"/>
                </a:lnTo>
                <a:close/>
              </a:path>
              <a:path w="76200" h="508635">
                <a:moveTo>
                  <a:pt x="42672" y="499110"/>
                </a:moveTo>
                <a:lnTo>
                  <a:pt x="42672" y="445008"/>
                </a:lnTo>
                <a:lnTo>
                  <a:pt x="41148" y="448056"/>
                </a:lnTo>
                <a:lnTo>
                  <a:pt x="38100" y="449580"/>
                </a:lnTo>
                <a:lnTo>
                  <a:pt x="34289" y="448056"/>
                </a:lnTo>
                <a:lnTo>
                  <a:pt x="32765" y="445008"/>
                </a:lnTo>
                <a:lnTo>
                  <a:pt x="32765" y="497586"/>
                </a:lnTo>
                <a:lnTo>
                  <a:pt x="38100" y="508254"/>
                </a:lnTo>
                <a:lnTo>
                  <a:pt x="42672" y="499110"/>
                </a:lnTo>
                <a:close/>
              </a:path>
            </a:pathLst>
          </a:custGeom>
          <a:solidFill>
            <a:srgbClr val="00CCFF"/>
          </a:solidFill>
        </p:spPr>
        <p:txBody>
          <a:bodyPr wrap="square" lIns="0" tIns="0" rIns="0" bIns="0" rtlCol="0"/>
          <a:lstStyle/>
          <a:p>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1467" rIns="0" bIns="0" rtlCol="0">
            <a:spAutoFit/>
          </a:bodyPr>
          <a:lstStyle/>
          <a:p>
            <a:pPr marL="2137410">
              <a:lnSpc>
                <a:spcPct val="100000"/>
              </a:lnSpc>
            </a:pPr>
            <a:r>
              <a:rPr spc="-5" dirty="0">
                <a:solidFill>
                  <a:srgbClr val="009A9A"/>
                </a:solidFill>
              </a:rPr>
              <a:t>UNIDAD</a:t>
            </a:r>
            <a:r>
              <a:rPr spc="-65" dirty="0">
                <a:solidFill>
                  <a:srgbClr val="009A9A"/>
                </a:solidFill>
              </a:rPr>
              <a:t> </a:t>
            </a:r>
            <a:r>
              <a:rPr spc="-5" dirty="0">
                <a:solidFill>
                  <a:srgbClr val="009A9A"/>
                </a:solidFill>
              </a:rPr>
              <a:t>4</a:t>
            </a:r>
          </a:p>
          <a:p>
            <a:pPr marL="752475">
              <a:lnSpc>
                <a:spcPct val="100000"/>
              </a:lnSpc>
            </a:pPr>
            <a:r>
              <a:rPr spc="-5" dirty="0">
                <a:solidFill>
                  <a:srgbClr val="009A9A"/>
                </a:solidFill>
              </a:rPr>
              <a:t>Diseño del Trabajo y</a:t>
            </a:r>
            <a:r>
              <a:rPr spc="-85" dirty="0">
                <a:solidFill>
                  <a:srgbClr val="009A9A"/>
                </a:solidFill>
              </a:rPr>
              <a:t> </a:t>
            </a:r>
            <a:r>
              <a:rPr spc="-5" dirty="0">
                <a:solidFill>
                  <a:srgbClr val="009A9A"/>
                </a:solidFill>
              </a:rPr>
              <a:t>Medición</a:t>
            </a:r>
          </a:p>
        </p:txBody>
      </p:sp>
      <p:sp>
        <p:nvSpPr>
          <p:cNvPr id="3" name="object 3"/>
          <p:cNvSpPr txBox="1"/>
          <p:nvPr/>
        </p:nvSpPr>
        <p:spPr>
          <a:xfrm>
            <a:off x="828928" y="1999741"/>
            <a:ext cx="7911465" cy="2902585"/>
          </a:xfrm>
          <a:prstGeom prst="rect">
            <a:avLst/>
          </a:prstGeom>
        </p:spPr>
        <p:txBody>
          <a:bodyPr vert="horz" wrap="square" lIns="0" tIns="0" rIns="0" bIns="0" rtlCol="0">
            <a:spAutoFit/>
          </a:bodyPr>
          <a:lstStyle/>
          <a:p>
            <a:pPr marL="545465" indent="-532765">
              <a:lnSpc>
                <a:spcPct val="100000"/>
              </a:lnSpc>
              <a:buAutoNum type="arabicPeriod"/>
              <a:tabLst>
                <a:tab pos="545465" algn="l"/>
                <a:tab pos="546100" algn="l"/>
              </a:tabLst>
            </a:pPr>
            <a:r>
              <a:rPr sz="1800" spc="-5" dirty="0">
                <a:latin typeface="Arial"/>
                <a:cs typeface="Arial"/>
              </a:rPr>
              <a:t>Definición e</a:t>
            </a:r>
            <a:r>
              <a:rPr sz="1800" spc="5" dirty="0">
                <a:latin typeface="Arial"/>
                <a:cs typeface="Arial"/>
              </a:rPr>
              <a:t> </a:t>
            </a:r>
            <a:r>
              <a:rPr sz="1800" spc="-5" dirty="0">
                <a:latin typeface="Arial"/>
                <a:cs typeface="Arial"/>
              </a:rPr>
              <a:t>importancia.</a:t>
            </a:r>
            <a:endParaRPr sz="1800">
              <a:latin typeface="Arial"/>
              <a:cs typeface="Arial"/>
            </a:endParaRPr>
          </a:p>
          <a:p>
            <a:pPr marL="545465" indent="-532765">
              <a:lnSpc>
                <a:spcPct val="100000"/>
              </a:lnSpc>
              <a:spcBef>
                <a:spcPts val="225"/>
              </a:spcBef>
              <a:buAutoNum type="arabicPeriod"/>
              <a:tabLst>
                <a:tab pos="545465" algn="l"/>
                <a:tab pos="546100" algn="l"/>
              </a:tabLst>
            </a:pPr>
            <a:r>
              <a:rPr sz="1800" spc="-5" dirty="0">
                <a:latin typeface="Arial"/>
                <a:cs typeface="Arial"/>
              </a:rPr>
              <a:t>Ergonomía.</a:t>
            </a:r>
            <a:endParaRPr sz="1800">
              <a:latin typeface="Arial"/>
              <a:cs typeface="Arial"/>
            </a:endParaRPr>
          </a:p>
          <a:p>
            <a:pPr marL="545465" indent="-532765">
              <a:lnSpc>
                <a:spcPct val="100000"/>
              </a:lnSpc>
              <a:spcBef>
                <a:spcPts val="225"/>
              </a:spcBef>
              <a:buAutoNum type="arabicPeriod"/>
              <a:tabLst>
                <a:tab pos="545465" algn="l"/>
                <a:tab pos="546100" algn="l"/>
              </a:tabLst>
            </a:pPr>
            <a:r>
              <a:rPr sz="1800" spc="-5" dirty="0">
                <a:latin typeface="Arial"/>
                <a:cs typeface="Arial"/>
              </a:rPr>
              <a:t>Economía de</a:t>
            </a:r>
            <a:r>
              <a:rPr sz="1800" dirty="0">
                <a:latin typeface="Arial"/>
                <a:cs typeface="Arial"/>
              </a:rPr>
              <a:t> </a:t>
            </a:r>
            <a:r>
              <a:rPr sz="1800" spc="-5" dirty="0">
                <a:latin typeface="Arial"/>
                <a:cs typeface="Arial"/>
              </a:rPr>
              <a:t>Movimientos.</a:t>
            </a:r>
            <a:endParaRPr sz="1800">
              <a:latin typeface="Arial"/>
              <a:cs typeface="Arial"/>
            </a:endParaRPr>
          </a:p>
          <a:p>
            <a:pPr marL="545465" indent="-532765">
              <a:lnSpc>
                <a:spcPct val="100000"/>
              </a:lnSpc>
              <a:spcBef>
                <a:spcPts val="225"/>
              </a:spcBef>
              <a:buAutoNum type="arabicPeriod"/>
              <a:tabLst>
                <a:tab pos="545465" algn="l"/>
                <a:tab pos="546100" algn="l"/>
              </a:tabLst>
            </a:pPr>
            <a:r>
              <a:rPr sz="1800" spc="-5" dirty="0">
                <a:latin typeface="Arial"/>
                <a:cs typeface="Arial"/>
              </a:rPr>
              <a:t>Cultura del trabajo en las</a:t>
            </a:r>
            <a:r>
              <a:rPr sz="1800" spc="5" dirty="0">
                <a:latin typeface="Arial"/>
                <a:cs typeface="Arial"/>
              </a:rPr>
              <a:t> </a:t>
            </a:r>
            <a:r>
              <a:rPr sz="1800" spc="-5" dirty="0">
                <a:latin typeface="Arial"/>
                <a:cs typeface="Arial"/>
              </a:rPr>
              <a:t>Organizaciones</a:t>
            </a:r>
            <a:endParaRPr sz="1800">
              <a:latin typeface="Arial"/>
              <a:cs typeface="Arial"/>
            </a:endParaRPr>
          </a:p>
          <a:p>
            <a:pPr marL="545465" marR="527685" indent="-532765">
              <a:lnSpc>
                <a:spcPts val="1950"/>
              </a:lnSpc>
              <a:spcBef>
                <a:spcPts val="465"/>
              </a:spcBef>
              <a:buAutoNum type="arabicPeriod"/>
              <a:tabLst>
                <a:tab pos="545465" algn="l"/>
                <a:tab pos="546100" algn="l"/>
              </a:tabLst>
            </a:pPr>
            <a:r>
              <a:rPr sz="1800" spc="-5" dirty="0">
                <a:latin typeface="Arial"/>
                <a:cs typeface="Arial"/>
              </a:rPr>
              <a:t>Estudios de Métodos, gráfica hombre-máquina. Gráficas de flujo </a:t>
            </a:r>
            <a:r>
              <a:rPr sz="1800" spc="-10" dirty="0">
                <a:latin typeface="Arial"/>
                <a:cs typeface="Arial"/>
              </a:rPr>
              <a:t>de  procesos.</a:t>
            </a:r>
            <a:endParaRPr sz="1800">
              <a:latin typeface="Arial"/>
              <a:cs typeface="Arial"/>
            </a:endParaRPr>
          </a:p>
          <a:p>
            <a:pPr marL="545465" marR="5080" indent="-532765">
              <a:lnSpc>
                <a:spcPts val="1950"/>
              </a:lnSpc>
              <a:spcBef>
                <a:spcPts val="430"/>
              </a:spcBef>
              <a:buAutoNum type="arabicPeriod"/>
              <a:tabLst>
                <a:tab pos="545465" algn="l"/>
                <a:tab pos="546100" algn="l"/>
              </a:tabLst>
            </a:pPr>
            <a:r>
              <a:rPr sz="1800" spc="-5" dirty="0">
                <a:latin typeface="Arial"/>
                <a:cs typeface="Arial"/>
              </a:rPr>
              <a:t>Estándares de trabajo basados en: experiencia histórica, estudios </a:t>
            </a:r>
            <a:r>
              <a:rPr sz="1800" spc="-10" dirty="0">
                <a:latin typeface="Arial"/>
                <a:cs typeface="Arial"/>
              </a:rPr>
              <a:t>de  </a:t>
            </a:r>
            <a:r>
              <a:rPr sz="1800" spc="-5" dirty="0">
                <a:latin typeface="Arial"/>
                <a:cs typeface="Arial"/>
              </a:rPr>
              <a:t>tiempos, estándares de tiempo predeterminados  </a:t>
            </a:r>
            <a:r>
              <a:rPr sz="1800" dirty="0">
                <a:latin typeface="Arial"/>
                <a:cs typeface="Arial"/>
              </a:rPr>
              <a:t>y </a:t>
            </a:r>
            <a:r>
              <a:rPr sz="1800" spc="-5" dirty="0">
                <a:latin typeface="Arial"/>
                <a:cs typeface="Arial"/>
              </a:rPr>
              <a:t>muestreo del</a:t>
            </a:r>
            <a:r>
              <a:rPr sz="1800" spc="5" dirty="0">
                <a:latin typeface="Arial"/>
                <a:cs typeface="Arial"/>
              </a:rPr>
              <a:t> </a:t>
            </a:r>
            <a:r>
              <a:rPr sz="1800" spc="-5" dirty="0">
                <a:latin typeface="Arial"/>
                <a:cs typeface="Arial"/>
              </a:rPr>
              <a:t>trabajo.</a:t>
            </a:r>
            <a:endParaRPr sz="1800">
              <a:latin typeface="Arial"/>
              <a:cs typeface="Arial"/>
            </a:endParaRPr>
          </a:p>
          <a:p>
            <a:pPr marL="545465" indent="-532765">
              <a:lnSpc>
                <a:spcPct val="100000"/>
              </a:lnSpc>
              <a:spcBef>
                <a:spcPts val="195"/>
              </a:spcBef>
              <a:buAutoNum type="arabicPeriod"/>
              <a:tabLst>
                <a:tab pos="545465" algn="l"/>
                <a:tab pos="546100" algn="l"/>
              </a:tabLst>
            </a:pPr>
            <a:r>
              <a:rPr sz="1800" spc="-5" dirty="0">
                <a:latin typeface="Arial"/>
                <a:cs typeface="Arial"/>
              </a:rPr>
              <a:t>Curvas de</a:t>
            </a:r>
            <a:r>
              <a:rPr sz="1800" spc="-40" dirty="0">
                <a:latin typeface="Arial"/>
                <a:cs typeface="Arial"/>
              </a:rPr>
              <a:t> </a:t>
            </a:r>
            <a:r>
              <a:rPr sz="1800" spc="-10" dirty="0">
                <a:latin typeface="Arial"/>
                <a:cs typeface="Arial"/>
              </a:rPr>
              <a:t>Aprendizaje.</a:t>
            </a:r>
            <a:endParaRPr sz="1800">
              <a:latin typeface="Arial"/>
              <a:cs typeface="Arial"/>
            </a:endParaRPr>
          </a:p>
          <a:p>
            <a:pPr marL="545465" indent="-532765">
              <a:lnSpc>
                <a:spcPct val="100000"/>
              </a:lnSpc>
              <a:spcBef>
                <a:spcPts val="225"/>
              </a:spcBef>
              <a:buAutoNum type="arabicPeriod"/>
              <a:tabLst>
                <a:tab pos="545465" algn="l"/>
                <a:tab pos="546100" algn="l"/>
              </a:tabLst>
            </a:pPr>
            <a:r>
              <a:rPr sz="1800" spc="-5" dirty="0">
                <a:latin typeface="Arial"/>
                <a:cs typeface="Arial"/>
              </a:rPr>
              <a:t>Seguridad e Higiene en el</a:t>
            </a:r>
            <a:r>
              <a:rPr sz="1800" spc="30" dirty="0">
                <a:latin typeface="Arial"/>
                <a:cs typeface="Arial"/>
              </a:rPr>
              <a:t> </a:t>
            </a:r>
            <a:r>
              <a:rPr sz="1800" spc="-5" dirty="0">
                <a:latin typeface="Arial"/>
                <a:cs typeface="Arial"/>
              </a:rPr>
              <a:t>trabajo.</a:t>
            </a:r>
            <a:endParaRPr sz="1800">
              <a:latin typeface="Arial"/>
              <a:cs typeface="Aria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1467" rIns="0" bIns="0" rtlCol="0">
            <a:spAutoFit/>
          </a:bodyPr>
          <a:lstStyle/>
          <a:p>
            <a:pPr marL="2137410">
              <a:lnSpc>
                <a:spcPct val="100000"/>
              </a:lnSpc>
            </a:pPr>
            <a:r>
              <a:rPr spc="-5" dirty="0">
                <a:solidFill>
                  <a:srgbClr val="009A9A"/>
                </a:solidFill>
              </a:rPr>
              <a:t>UNIDAD</a:t>
            </a:r>
            <a:r>
              <a:rPr spc="-65" dirty="0">
                <a:solidFill>
                  <a:srgbClr val="009A9A"/>
                </a:solidFill>
              </a:rPr>
              <a:t> </a:t>
            </a:r>
            <a:r>
              <a:rPr spc="-5" dirty="0">
                <a:solidFill>
                  <a:srgbClr val="009A9A"/>
                </a:solidFill>
              </a:rPr>
              <a:t>4</a:t>
            </a:r>
          </a:p>
          <a:p>
            <a:pPr marL="752475">
              <a:lnSpc>
                <a:spcPct val="100000"/>
              </a:lnSpc>
            </a:pPr>
            <a:r>
              <a:rPr spc="-5" dirty="0">
                <a:solidFill>
                  <a:srgbClr val="009A9A"/>
                </a:solidFill>
              </a:rPr>
              <a:t>Diseño del Trabajo y</a:t>
            </a:r>
            <a:r>
              <a:rPr spc="-85" dirty="0">
                <a:solidFill>
                  <a:srgbClr val="009A9A"/>
                </a:solidFill>
              </a:rPr>
              <a:t> </a:t>
            </a:r>
            <a:r>
              <a:rPr spc="-5" dirty="0">
                <a:solidFill>
                  <a:srgbClr val="009A9A"/>
                </a:solidFill>
              </a:rPr>
              <a:t>Medición</a:t>
            </a:r>
          </a:p>
        </p:txBody>
      </p:sp>
      <p:sp>
        <p:nvSpPr>
          <p:cNvPr id="3" name="object 3"/>
          <p:cNvSpPr txBox="1"/>
          <p:nvPr/>
        </p:nvSpPr>
        <p:spPr>
          <a:xfrm>
            <a:off x="606425" y="1389806"/>
            <a:ext cx="7923530" cy="4963795"/>
          </a:xfrm>
          <a:prstGeom prst="rect">
            <a:avLst/>
          </a:prstGeom>
        </p:spPr>
        <p:txBody>
          <a:bodyPr vert="horz" wrap="square" lIns="0" tIns="0" rIns="0" bIns="0" rtlCol="0">
            <a:spAutoFit/>
          </a:bodyPr>
          <a:lstStyle/>
          <a:p>
            <a:pPr marL="12700" marR="5080" algn="just">
              <a:lnSpc>
                <a:spcPct val="120400"/>
              </a:lnSpc>
            </a:pPr>
            <a:r>
              <a:rPr sz="1800" spc="-5" dirty="0">
                <a:latin typeface="Arial"/>
                <a:cs typeface="Arial"/>
              </a:rPr>
              <a:t>El estudio de trabajo </a:t>
            </a:r>
            <a:r>
              <a:rPr sz="1800" dirty="0">
                <a:latin typeface="Arial"/>
                <a:cs typeface="Arial"/>
              </a:rPr>
              <a:t>y </a:t>
            </a:r>
            <a:r>
              <a:rPr sz="1800" spc="-5" dirty="0">
                <a:latin typeface="Arial"/>
                <a:cs typeface="Arial"/>
              </a:rPr>
              <a:t>su medición concebido por Taylor, tiene como </a:t>
            </a:r>
            <a:r>
              <a:rPr sz="1800" spc="-10" dirty="0">
                <a:latin typeface="Arial"/>
                <a:cs typeface="Arial"/>
              </a:rPr>
              <a:t>objetivo  </a:t>
            </a:r>
            <a:r>
              <a:rPr sz="1800" spc="-5" dirty="0">
                <a:latin typeface="Arial"/>
                <a:cs typeface="Arial"/>
              </a:rPr>
              <a:t>Primario investigar las </a:t>
            </a:r>
            <a:r>
              <a:rPr sz="1800" dirty="0">
                <a:latin typeface="Arial"/>
                <a:cs typeface="Arial"/>
              </a:rPr>
              <a:t>formas </a:t>
            </a:r>
            <a:r>
              <a:rPr sz="1800" spc="-5" dirty="0">
                <a:latin typeface="Arial"/>
                <a:cs typeface="Arial"/>
              </a:rPr>
              <a:t>de aumentar la eficiencia de los </a:t>
            </a:r>
            <a:r>
              <a:rPr sz="1800" spc="-10" dirty="0">
                <a:latin typeface="Arial"/>
                <a:cs typeface="Arial"/>
              </a:rPr>
              <a:t>procedimientos  </a:t>
            </a:r>
            <a:r>
              <a:rPr sz="1800" spc="-5" dirty="0">
                <a:latin typeface="Arial"/>
                <a:cs typeface="Arial"/>
              </a:rPr>
              <a:t>administrativos e industriales. El nombre del departamento que asume </a:t>
            </a:r>
            <a:r>
              <a:rPr sz="1800" spc="-10" dirty="0">
                <a:latin typeface="Arial"/>
                <a:cs typeface="Arial"/>
              </a:rPr>
              <a:t>esta  </a:t>
            </a:r>
            <a:r>
              <a:rPr sz="1800" spc="-5" dirty="0">
                <a:latin typeface="Arial"/>
                <a:cs typeface="Arial"/>
              </a:rPr>
              <a:t>función varia según el dominio de intervención; cuando se trata de trabajo  administrativo, el título es de Organización </a:t>
            </a:r>
            <a:r>
              <a:rPr sz="1800" dirty="0">
                <a:latin typeface="Arial"/>
                <a:cs typeface="Arial"/>
              </a:rPr>
              <a:t>y </a:t>
            </a:r>
            <a:r>
              <a:rPr sz="1800" spc="-5" dirty="0">
                <a:latin typeface="Arial"/>
                <a:cs typeface="Arial"/>
              </a:rPr>
              <a:t>Métodos </a:t>
            </a:r>
            <a:r>
              <a:rPr sz="1800" dirty="0">
                <a:latin typeface="Arial"/>
                <a:cs typeface="Arial"/>
              </a:rPr>
              <a:t>y </a:t>
            </a:r>
            <a:r>
              <a:rPr sz="1800" spc="-5" dirty="0">
                <a:latin typeface="Arial"/>
                <a:cs typeface="Arial"/>
              </a:rPr>
              <a:t>en el </a:t>
            </a:r>
            <a:r>
              <a:rPr sz="1800" spc="-10" dirty="0">
                <a:latin typeface="Arial"/>
                <a:cs typeface="Arial"/>
              </a:rPr>
              <a:t>dominio  </a:t>
            </a:r>
            <a:r>
              <a:rPr sz="1800" spc="-5" dirty="0">
                <a:latin typeface="Arial"/>
                <a:cs typeface="Arial"/>
              </a:rPr>
              <a:t>industrial </a:t>
            </a:r>
            <a:r>
              <a:rPr sz="1800" dirty="0">
                <a:latin typeface="Arial"/>
                <a:cs typeface="Arial"/>
              </a:rPr>
              <a:t>y </a:t>
            </a:r>
            <a:r>
              <a:rPr sz="1800" spc="-5" dirty="0">
                <a:latin typeface="Arial"/>
                <a:cs typeface="Arial"/>
              </a:rPr>
              <a:t>operacional se habla de departamento de Ingeniería</a:t>
            </a:r>
            <a:r>
              <a:rPr sz="1800" spc="10" dirty="0">
                <a:latin typeface="Arial"/>
                <a:cs typeface="Arial"/>
              </a:rPr>
              <a:t> </a:t>
            </a:r>
            <a:r>
              <a:rPr sz="1800" spc="-5" dirty="0">
                <a:latin typeface="Arial"/>
                <a:cs typeface="Arial"/>
              </a:rPr>
              <a:t>Industrial.</a:t>
            </a:r>
            <a:endParaRPr sz="1800" dirty="0">
              <a:latin typeface="Arial"/>
              <a:cs typeface="Arial"/>
            </a:endParaRPr>
          </a:p>
          <a:p>
            <a:pPr algn="just">
              <a:lnSpc>
                <a:spcPct val="100000"/>
              </a:lnSpc>
            </a:pPr>
            <a:endParaRPr sz="2250" dirty="0">
              <a:latin typeface="Times New Roman"/>
              <a:cs typeface="Times New Roman"/>
            </a:endParaRPr>
          </a:p>
          <a:p>
            <a:pPr marL="12700" marR="411480" algn="just">
              <a:lnSpc>
                <a:spcPct val="120600"/>
              </a:lnSpc>
            </a:pPr>
            <a:r>
              <a:rPr sz="1800" spc="-5" dirty="0">
                <a:latin typeface="Arial"/>
                <a:cs typeface="Arial"/>
              </a:rPr>
              <a:t>El estudio científico del trabajo comprende dos aspectos: el estudio de </a:t>
            </a:r>
            <a:r>
              <a:rPr sz="1800" spc="-10" dirty="0">
                <a:latin typeface="Arial"/>
                <a:cs typeface="Arial"/>
              </a:rPr>
              <a:t>los  </a:t>
            </a:r>
            <a:r>
              <a:rPr sz="1800" spc="-5" dirty="0">
                <a:latin typeface="Arial"/>
                <a:cs typeface="Arial"/>
              </a:rPr>
              <a:t>métodos </a:t>
            </a:r>
            <a:r>
              <a:rPr sz="1800" dirty="0">
                <a:latin typeface="Arial"/>
                <a:cs typeface="Arial"/>
              </a:rPr>
              <a:t>y </a:t>
            </a:r>
            <a:r>
              <a:rPr sz="1800" spc="-5" dirty="0">
                <a:latin typeface="Arial"/>
                <a:cs typeface="Arial"/>
              </a:rPr>
              <a:t>la medición del</a:t>
            </a:r>
            <a:r>
              <a:rPr sz="1800" spc="-60" dirty="0">
                <a:latin typeface="Arial"/>
                <a:cs typeface="Arial"/>
              </a:rPr>
              <a:t> </a:t>
            </a:r>
            <a:r>
              <a:rPr sz="1800" spc="-5" dirty="0">
                <a:latin typeface="Arial"/>
                <a:cs typeface="Arial"/>
              </a:rPr>
              <a:t>trabajo.</a:t>
            </a:r>
            <a:endParaRPr sz="1800" dirty="0">
              <a:latin typeface="Arial"/>
              <a:cs typeface="Arial"/>
            </a:endParaRPr>
          </a:p>
          <a:p>
            <a:pPr algn="just">
              <a:lnSpc>
                <a:spcPct val="100000"/>
              </a:lnSpc>
              <a:spcBef>
                <a:spcPts val="5"/>
              </a:spcBef>
            </a:pPr>
            <a:endParaRPr sz="2250" dirty="0">
              <a:latin typeface="Times New Roman"/>
              <a:cs typeface="Times New Roman"/>
            </a:endParaRPr>
          </a:p>
          <a:p>
            <a:pPr marL="12700" marR="168275" algn="just">
              <a:lnSpc>
                <a:spcPct val="120400"/>
              </a:lnSpc>
            </a:pPr>
            <a:r>
              <a:rPr sz="1800" spc="-5" dirty="0">
                <a:solidFill>
                  <a:srgbClr val="0000FF"/>
                </a:solidFill>
                <a:latin typeface="Arial"/>
                <a:cs typeface="Arial"/>
              </a:rPr>
              <a:t>Estudio de los Métodos: </a:t>
            </a:r>
            <a:r>
              <a:rPr sz="1800" dirty="0">
                <a:latin typeface="Arial"/>
                <a:cs typeface="Arial"/>
              </a:rPr>
              <a:t>Este </a:t>
            </a:r>
            <a:r>
              <a:rPr sz="1800" spc="-5" dirty="0">
                <a:latin typeface="Arial"/>
                <a:cs typeface="Arial"/>
              </a:rPr>
              <a:t>estudio consiste en registrar </a:t>
            </a:r>
            <a:r>
              <a:rPr sz="1800" dirty="0">
                <a:latin typeface="Arial"/>
                <a:cs typeface="Arial"/>
              </a:rPr>
              <a:t>y </a:t>
            </a:r>
            <a:r>
              <a:rPr sz="1800" spc="-5" dirty="0">
                <a:latin typeface="Arial"/>
                <a:cs typeface="Arial"/>
              </a:rPr>
              <a:t>analizar los  Desplazamientos efectuados en el desempeño de un trabajo dado, a fin </a:t>
            </a:r>
            <a:r>
              <a:rPr sz="1800" spc="-10" dirty="0">
                <a:latin typeface="Arial"/>
                <a:cs typeface="Arial"/>
              </a:rPr>
              <a:t>de  </a:t>
            </a:r>
            <a:r>
              <a:rPr sz="1800" spc="-5" dirty="0">
                <a:latin typeface="Arial"/>
                <a:cs typeface="Arial"/>
              </a:rPr>
              <a:t>evitar los movimientos inútiles </a:t>
            </a:r>
            <a:r>
              <a:rPr sz="1800" dirty="0">
                <a:latin typeface="Arial"/>
                <a:cs typeface="Arial"/>
              </a:rPr>
              <a:t>y </a:t>
            </a:r>
            <a:r>
              <a:rPr sz="1800" spc="-5" dirty="0">
                <a:latin typeface="Arial"/>
                <a:cs typeface="Arial"/>
              </a:rPr>
              <a:t>determinar el método de trabajo </a:t>
            </a:r>
            <a:r>
              <a:rPr sz="1800" dirty="0">
                <a:latin typeface="Arial"/>
                <a:cs typeface="Arial"/>
              </a:rPr>
              <a:t>más </a:t>
            </a:r>
            <a:r>
              <a:rPr sz="1800" spc="-5" dirty="0">
                <a:latin typeface="Arial"/>
                <a:cs typeface="Arial"/>
              </a:rPr>
              <a:t>eficaz.  Las herramientas básica del estudio de los métodos son: </a:t>
            </a:r>
            <a:r>
              <a:rPr sz="1800" spc="-10" dirty="0">
                <a:latin typeface="Arial"/>
                <a:cs typeface="Arial"/>
              </a:rPr>
              <a:t>gráficas,  </a:t>
            </a:r>
            <a:r>
              <a:rPr sz="1800" spc="-5" dirty="0">
                <a:latin typeface="Arial"/>
                <a:cs typeface="Arial"/>
              </a:rPr>
              <a:t>cinematografía, carteles,</a:t>
            </a:r>
            <a:r>
              <a:rPr sz="1800" spc="-100" dirty="0">
                <a:latin typeface="Arial"/>
                <a:cs typeface="Arial"/>
              </a:rPr>
              <a:t> </a:t>
            </a:r>
            <a:r>
              <a:rPr sz="1800" spc="-5" dirty="0">
                <a:latin typeface="Arial"/>
                <a:cs typeface="Arial"/>
              </a:rPr>
              <a:t>etc.</a:t>
            </a:r>
            <a:endParaRPr sz="1800" dirty="0">
              <a:latin typeface="Arial"/>
              <a:cs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01839" y="374395"/>
            <a:ext cx="7543800" cy="1143000"/>
          </a:xfrm>
          <a:prstGeom prst="rect">
            <a:avLst/>
          </a:prstGeom>
          <a:ln w="9525">
            <a:solidFill>
              <a:srgbClr val="000000"/>
            </a:solidFill>
          </a:ln>
        </p:spPr>
        <p:txBody>
          <a:bodyPr vert="horz" wrap="square" lIns="0" tIns="215900" rIns="0" bIns="0" rtlCol="0">
            <a:spAutoFit/>
          </a:bodyPr>
          <a:lstStyle/>
          <a:p>
            <a:pPr marL="2072639">
              <a:lnSpc>
                <a:spcPct val="100000"/>
              </a:lnSpc>
              <a:spcBef>
                <a:spcPts val="1700"/>
              </a:spcBef>
            </a:pPr>
            <a:r>
              <a:rPr sz="4400" b="0" spc="-5" dirty="0">
                <a:solidFill>
                  <a:srgbClr val="009A00"/>
                </a:solidFill>
                <a:latin typeface="Arial"/>
                <a:cs typeface="Arial"/>
              </a:rPr>
              <a:t>Productividad</a:t>
            </a:r>
            <a:endParaRPr sz="4400">
              <a:latin typeface="Arial"/>
              <a:cs typeface="Arial"/>
            </a:endParaRPr>
          </a:p>
        </p:txBody>
      </p:sp>
      <p:sp>
        <p:nvSpPr>
          <p:cNvPr id="3" name="object 3"/>
          <p:cNvSpPr/>
          <p:nvPr/>
        </p:nvSpPr>
        <p:spPr>
          <a:xfrm>
            <a:off x="901839" y="1898395"/>
            <a:ext cx="7543800" cy="4267200"/>
          </a:xfrm>
          <a:custGeom>
            <a:avLst/>
            <a:gdLst/>
            <a:ahLst/>
            <a:cxnLst/>
            <a:rect l="l" t="t" r="r" b="b"/>
            <a:pathLst>
              <a:path w="7543800" h="4267200">
                <a:moveTo>
                  <a:pt x="0" y="0"/>
                </a:moveTo>
                <a:lnTo>
                  <a:pt x="0" y="4267200"/>
                </a:lnTo>
                <a:lnTo>
                  <a:pt x="7543800" y="4267200"/>
                </a:lnTo>
                <a:lnTo>
                  <a:pt x="7543800" y="0"/>
                </a:lnTo>
                <a:lnTo>
                  <a:pt x="0" y="0"/>
                </a:lnTo>
                <a:close/>
              </a:path>
            </a:pathLst>
          </a:custGeom>
          <a:ln w="9525">
            <a:solidFill>
              <a:srgbClr val="000000"/>
            </a:solidFill>
          </a:ln>
        </p:spPr>
        <p:txBody>
          <a:bodyPr wrap="square" lIns="0" tIns="0" rIns="0" bIns="0" rtlCol="0"/>
          <a:lstStyle/>
          <a:p>
            <a:endParaRPr/>
          </a:p>
        </p:txBody>
      </p:sp>
      <p:sp>
        <p:nvSpPr>
          <p:cNvPr id="4" name="object 4"/>
          <p:cNvSpPr txBox="1"/>
          <p:nvPr/>
        </p:nvSpPr>
        <p:spPr>
          <a:xfrm>
            <a:off x="985900" y="1950973"/>
            <a:ext cx="7366000" cy="4224233"/>
          </a:xfrm>
          <a:prstGeom prst="rect">
            <a:avLst/>
          </a:prstGeom>
        </p:spPr>
        <p:txBody>
          <a:bodyPr vert="horz" wrap="square" lIns="0" tIns="0" rIns="0" bIns="0" rtlCol="0">
            <a:spAutoFit/>
          </a:bodyPr>
          <a:lstStyle/>
          <a:p>
            <a:pPr marL="12700" marR="120014" algn="just">
              <a:lnSpc>
                <a:spcPts val="1950"/>
              </a:lnSpc>
            </a:pPr>
            <a:r>
              <a:rPr sz="1800" spc="-5" dirty="0">
                <a:latin typeface="Arial"/>
                <a:cs typeface="Arial"/>
              </a:rPr>
              <a:t>La creación de bienes </a:t>
            </a:r>
            <a:r>
              <a:rPr sz="1800" dirty="0">
                <a:latin typeface="Arial"/>
                <a:cs typeface="Arial"/>
              </a:rPr>
              <a:t>y </a:t>
            </a:r>
            <a:r>
              <a:rPr sz="1800" spc="-5" dirty="0">
                <a:latin typeface="Arial"/>
                <a:cs typeface="Arial"/>
              </a:rPr>
              <a:t>servicios requiere transformar los recursos </a:t>
            </a:r>
            <a:r>
              <a:rPr sz="1800" spc="-10" dirty="0">
                <a:latin typeface="Arial"/>
                <a:cs typeface="Arial"/>
              </a:rPr>
              <a:t>en  </a:t>
            </a:r>
            <a:r>
              <a:rPr sz="1800" spc="-5" dirty="0">
                <a:latin typeface="Arial"/>
                <a:cs typeface="Arial"/>
              </a:rPr>
              <a:t>dichos bienes </a:t>
            </a:r>
            <a:r>
              <a:rPr sz="1800" dirty="0">
                <a:latin typeface="Arial"/>
                <a:cs typeface="Arial"/>
              </a:rPr>
              <a:t>y </a:t>
            </a:r>
            <a:r>
              <a:rPr sz="1800" spc="-5" dirty="0">
                <a:latin typeface="Arial"/>
                <a:cs typeface="Arial"/>
              </a:rPr>
              <a:t>servicios. Cuanto más eficazmente realicemos </a:t>
            </a:r>
            <a:r>
              <a:rPr sz="1800" spc="-10" dirty="0">
                <a:latin typeface="Arial"/>
                <a:cs typeface="Arial"/>
              </a:rPr>
              <a:t>esta  </a:t>
            </a:r>
            <a:r>
              <a:rPr sz="1800" spc="-5" dirty="0">
                <a:latin typeface="Arial"/>
                <a:cs typeface="Arial"/>
              </a:rPr>
              <a:t>transformación, tanto más productivos seremos. La Productividad es </a:t>
            </a:r>
            <a:r>
              <a:rPr sz="1800" spc="-10" dirty="0">
                <a:latin typeface="Arial"/>
                <a:cs typeface="Arial"/>
              </a:rPr>
              <a:t>la  </a:t>
            </a:r>
            <a:r>
              <a:rPr sz="1800" spc="-5" dirty="0">
                <a:latin typeface="Arial"/>
                <a:cs typeface="Arial"/>
              </a:rPr>
              <a:t>proporción de outputs (bienes </a:t>
            </a:r>
            <a:r>
              <a:rPr sz="1800" dirty="0">
                <a:latin typeface="Arial"/>
                <a:cs typeface="Arial"/>
              </a:rPr>
              <a:t>y </a:t>
            </a:r>
            <a:r>
              <a:rPr sz="1800" spc="-5" dirty="0">
                <a:latin typeface="Arial"/>
                <a:cs typeface="Arial"/>
              </a:rPr>
              <a:t>servicios) dividida por los </a:t>
            </a:r>
            <a:r>
              <a:rPr sz="1800" spc="-10" dirty="0">
                <a:latin typeface="Arial"/>
                <a:cs typeface="Arial"/>
              </a:rPr>
              <a:t>inputs  </a:t>
            </a:r>
            <a:r>
              <a:rPr sz="1800" dirty="0">
                <a:latin typeface="Arial"/>
                <a:cs typeface="Arial"/>
              </a:rPr>
              <a:t>(recursos </a:t>
            </a:r>
            <a:r>
              <a:rPr sz="1800" spc="-5" dirty="0">
                <a:latin typeface="Arial"/>
                <a:cs typeface="Arial"/>
              </a:rPr>
              <a:t>como el trabajo o el capital). El trabajo de un gerente de  producción </a:t>
            </a:r>
            <a:r>
              <a:rPr sz="1800" dirty="0">
                <a:latin typeface="Arial"/>
                <a:cs typeface="Arial"/>
              </a:rPr>
              <a:t>y </a:t>
            </a:r>
            <a:r>
              <a:rPr sz="1800" spc="-5" dirty="0">
                <a:latin typeface="Arial"/>
                <a:cs typeface="Arial"/>
              </a:rPr>
              <a:t>operaciones es potenciar (mejorar) la proporción entre </a:t>
            </a:r>
            <a:r>
              <a:rPr sz="1800" spc="-10" dirty="0">
                <a:latin typeface="Arial"/>
                <a:cs typeface="Arial"/>
              </a:rPr>
              <a:t>los  </a:t>
            </a:r>
            <a:r>
              <a:rPr sz="1800" spc="-5" dirty="0">
                <a:latin typeface="Arial"/>
                <a:cs typeface="Arial"/>
              </a:rPr>
              <a:t>outputs e inputs. Mejorar la productividad significa mejorar la</a:t>
            </a:r>
            <a:r>
              <a:rPr sz="1800" spc="-20" dirty="0">
                <a:latin typeface="Arial"/>
                <a:cs typeface="Arial"/>
              </a:rPr>
              <a:t> </a:t>
            </a:r>
            <a:r>
              <a:rPr sz="1800" spc="-10" dirty="0">
                <a:latin typeface="Arial"/>
                <a:cs typeface="Arial"/>
              </a:rPr>
              <a:t>eficiencia.</a:t>
            </a:r>
            <a:endParaRPr sz="1800" dirty="0">
              <a:latin typeface="Arial"/>
              <a:cs typeface="Arial"/>
            </a:endParaRPr>
          </a:p>
          <a:p>
            <a:pPr algn="just">
              <a:lnSpc>
                <a:spcPct val="100000"/>
              </a:lnSpc>
              <a:spcBef>
                <a:spcPts val="10"/>
              </a:spcBef>
            </a:pPr>
            <a:endParaRPr sz="2450" dirty="0">
              <a:latin typeface="Times New Roman"/>
              <a:cs typeface="Times New Roman"/>
            </a:endParaRPr>
          </a:p>
          <a:p>
            <a:pPr marL="12700" marR="5080" algn="just">
              <a:lnSpc>
                <a:spcPts val="1950"/>
              </a:lnSpc>
            </a:pPr>
            <a:r>
              <a:rPr sz="1800" spc="-5" dirty="0">
                <a:latin typeface="Arial"/>
                <a:cs typeface="Arial"/>
              </a:rPr>
              <a:t>Medir la productividad en una excelente forma de evaluar la </a:t>
            </a:r>
            <a:r>
              <a:rPr sz="1800" spc="-10" dirty="0">
                <a:latin typeface="Arial"/>
                <a:cs typeface="Arial"/>
              </a:rPr>
              <a:t>capacidad  </a:t>
            </a:r>
            <a:r>
              <a:rPr sz="1800" spc="-5" dirty="0">
                <a:latin typeface="Arial"/>
                <a:cs typeface="Arial"/>
              </a:rPr>
              <a:t>de un país </a:t>
            </a:r>
            <a:r>
              <a:rPr sz="1800" dirty="0">
                <a:latin typeface="Arial"/>
                <a:cs typeface="Arial"/>
              </a:rPr>
              <a:t>y </a:t>
            </a:r>
            <a:r>
              <a:rPr sz="1800" spc="-5" dirty="0">
                <a:latin typeface="Arial"/>
                <a:cs typeface="Arial"/>
              </a:rPr>
              <a:t>de una empresa para proporcionar </a:t>
            </a:r>
            <a:r>
              <a:rPr sz="1800" dirty="0">
                <a:latin typeface="Arial"/>
                <a:cs typeface="Arial"/>
              </a:rPr>
              <a:t>y </a:t>
            </a:r>
            <a:r>
              <a:rPr sz="1800" spc="-5" dirty="0">
                <a:latin typeface="Arial"/>
                <a:cs typeface="Arial"/>
              </a:rPr>
              <a:t>mejorar el nivel </a:t>
            </a:r>
            <a:r>
              <a:rPr sz="1800" spc="-10" dirty="0">
                <a:latin typeface="Arial"/>
                <a:cs typeface="Arial"/>
              </a:rPr>
              <a:t>de  </a:t>
            </a:r>
            <a:r>
              <a:rPr sz="1800" spc="-5" dirty="0">
                <a:latin typeface="Arial"/>
                <a:cs typeface="Arial"/>
              </a:rPr>
              <a:t>vida de sus habitantes. Sólo mediante el aumento de la productividad </a:t>
            </a:r>
            <a:r>
              <a:rPr sz="1800" spc="-10" dirty="0">
                <a:latin typeface="Arial"/>
                <a:cs typeface="Arial"/>
              </a:rPr>
              <a:t>se  </a:t>
            </a:r>
            <a:r>
              <a:rPr sz="1800" spc="-5" dirty="0">
                <a:latin typeface="Arial"/>
                <a:cs typeface="Arial"/>
              </a:rPr>
              <a:t>puede mejorar el nivel de vida. Si los beneficios del trabajo, el capital, o  la gestión aumentan sin que aumente la productividad, los precios </a:t>
            </a:r>
            <a:r>
              <a:rPr sz="1800" spc="-10" dirty="0">
                <a:latin typeface="Arial"/>
                <a:cs typeface="Arial"/>
              </a:rPr>
              <a:t>se  </a:t>
            </a:r>
            <a:r>
              <a:rPr sz="1800" spc="-5" dirty="0">
                <a:latin typeface="Arial"/>
                <a:cs typeface="Arial"/>
              </a:rPr>
              <a:t>incrementan. Por otro lado, cuando se incrementa la productividad, </a:t>
            </a:r>
            <a:r>
              <a:rPr sz="1800" spc="-10" dirty="0">
                <a:latin typeface="Arial"/>
                <a:cs typeface="Arial"/>
              </a:rPr>
              <a:t>lo  </a:t>
            </a:r>
            <a:r>
              <a:rPr sz="1800" spc="-5" dirty="0">
                <a:latin typeface="Arial"/>
                <a:cs typeface="Arial"/>
              </a:rPr>
              <a:t>precios tienden a bajar, porque se está fabricando más con los mismos  recursos.</a:t>
            </a:r>
            <a:endParaRPr sz="1800" dirty="0">
              <a:latin typeface="Arial"/>
              <a:cs typeface="Aria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1467" rIns="0" bIns="0" rtlCol="0">
            <a:spAutoFit/>
          </a:bodyPr>
          <a:lstStyle/>
          <a:p>
            <a:pPr marL="2137410">
              <a:lnSpc>
                <a:spcPct val="100000"/>
              </a:lnSpc>
            </a:pPr>
            <a:r>
              <a:rPr spc="-5" dirty="0">
                <a:solidFill>
                  <a:srgbClr val="009A9A"/>
                </a:solidFill>
              </a:rPr>
              <a:t>UNIDAD</a:t>
            </a:r>
            <a:r>
              <a:rPr spc="-65" dirty="0">
                <a:solidFill>
                  <a:srgbClr val="009A9A"/>
                </a:solidFill>
              </a:rPr>
              <a:t> </a:t>
            </a:r>
            <a:r>
              <a:rPr spc="-5" dirty="0">
                <a:solidFill>
                  <a:srgbClr val="009A9A"/>
                </a:solidFill>
              </a:rPr>
              <a:t>4</a:t>
            </a:r>
          </a:p>
          <a:p>
            <a:pPr marL="752475">
              <a:lnSpc>
                <a:spcPct val="100000"/>
              </a:lnSpc>
            </a:pPr>
            <a:r>
              <a:rPr spc="-5" dirty="0">
                <a:solidFill>
                  <a:srgbClr val="009A9A"/>
                </a:solidFill>
              </a:rPr>
              <a:t>Diseño del Trabajo y</a:t>
            </a:r>
            <a:r>
              <a:rPr spc="-85" dirty="0">
                <a:solidFill>
                  <a:srgbClr val="009A9A"/>
                </a:solidFill>
              </a:rPr>
              <a:t> </a:t>
            </a:r>
            <a:r>
              <a:rPr spc="-5" dirty="0">
                <a:solidFill>
                  <a:srgbClr val="009A9A"/>
                </a:solidFill>
              </a:rPr>
              <a:t>Medición</a:t>
            </a:r>
          </a:p>
        </p:txBody>
      </p:sp>
      <p:sp>
        <p:nvSpPr>
          <p:cNvPr id="3" name="object 3"/>
          <p:cNvSpPr txBox="1"/>
          <p:nvPr/>
        </p:nvSpPr>
        <p:spPr>
          <a:xfrm>
            <a:off x="678065" y="1401571"/>
            <a:ext cx="7922895" cy="2785378"/>
          </a:xfrm>
          <a:prstGeom prst="rect">
            <a:avLst/>
          </a:prstGeom>
        </p:spPr>
        <p:txBody>
          <a:bodyPr vert="horz" wrap="square" lIns="0" tIns="0" rIns="0" bIns="0" rtlCol="0">
            <a:spAutoFit/>
          </a:bodyPr>
          <a:lstStyle/>
          <a:p>
            <a:pPr marL="12700" marR="66675" algn="just">
              <a:lnSpc>
                <a:spcPct val="100000"/>
              </a:lnSpc>
            </a:pPr>
            <a:r>
              <a:rPr sz="1800" spc="-5" dirty="0">
                <a:solidFill>
                  <a:srgbClr val="0000FF"/>
                </a:solidFill>
                <a:latin typeface="Arial"/>
                <a:cs typeface="Arial"/>
              </a:rPr>
              <a:t>Medición del Trabajo: </a:t>
            </a:r>
            <a:r>
              <a:rPr sz="1800" spc="-5" dirty="0">
                <a:latin typeface="Arial"/>
                <a:cs typeface="Arial"/>
              </a:rPr>
              <a:t>Tiene como objetivo fijar en forma </a:t>
            </a:r>
            <a:r>
              <a:rPr sz="1800" dirty="0">
                <a:latin typeface="Arial"/>
                <a:cs typeface="Arial"/>
              </a:rPr>
              <a:t>más </a:t>
            </a:r>
            <a:r>
              <a:rPr sz="1800" spc="-5" dirty="0">
                <a:latin typeface="Arial"/>
                <a:cs typeface="Arial"/>
              </a:rPr>
              <a:t>precisa posible,  el tiempo estándar concedido a un empleado para efectuar una tarea </a:t>
            </a:r>
            <a:r>
              <a:rPr sz="1800" spc="-10" dirty="0">
                <a:latin typeface="Arial"/>
                <a:cs typeface="Arial"/>
              </a:rPr>
              <a:t>en  </a:t>
            </a:r>
            <a:r>
              <a:rPr sz="1800" spc="-5" dirty="0">
                <a:latin typeface="Arial"/>
                <a:cs typeface="Arial"/>
              </a:rPr>
              <a:t>ciertas</a:t>
            </a:r>
            <a:r>
              <a:rPr sz="1800" spc="-15" dirty="0">
                <a:latin typeface="Arial"/>
                <a:cs typeface="Arial"/>
              </a:rPr>
              <a:t> </a:t>
            </a:r>
            <a:r>
              <a:rPr sz="1800" spc="-5" dirty="0">
                <a:latin typeface="Arial"/>
                <a:cs typeface="Arial"/>
              </a:rPr>
              <a:t>condiciones.</a:t>
            </a:r>
            <a:endParaRPr sz="1800" dirty="0">
              <a:latin typeface="Arial"/>
              <a:cs typeface="Arial"/>
            </a:endParaRPr>
          </a:p>
          <a:p>
            <a:pPr algn="just">
              <a:lnSpc>
                <a:spcPct val="100000"/>
              </a:lnSpc>
              <a:spcBef>
                <a:spcPts val="35"/>
              </a:spcBef>
            </a:pPr>
            <a:endParaRPr sz="1850" dirty="0">
              <a:latin typeface="Times New Roman"/>
              <a:cs typeface="Times New Roman"/>
            </a:endParaRPr>
          </a:p>
          <a:p>
            <a:pPr marL="12700" marR="5080" algn="just">
              <a:lnSpc>
                <a:spcPct val="100000"/>
              </a:lnSpc>
            </a:pPr>
            <a:r>
              <a:rPr sz="1800" b="1" spc="-5" dirty="0">
                <a:latin typeface="Arial"/>
                <a:cs typeface="Arial"/>
              </a:rPr>
              <a:t>Etapas: </a:t>
            </a:r>
            <a:r>
              <a:rPr sz="1800" spc="-5" dirty="0">
                <a:latin typeface="Arial"/>
                <a:cs typeface="Arial"/>
              </a:rPr>
              <a:t>No es un asunto fácil, puesto que antes del cronometraje de </a:t>
            </a:r>
            <a:r>
              <a:rPr sz="1800" spc="-10" dirty="0">
                <a:latin typeface="Arial"/>
                <a:cs typeface="Arial"/>
              </a:rPr>
              <a:t>la  </a:t>
            </a:r>
            <a:r>
              <a:rPr sz="1800" spc="-5" dirty="0">
                <a:latin typeface="Arial"/>
                <a:cs typeface="Arial"/>
              </a:rPr>
              <a:t>operación, esta debe descomponerse en movimientos sucesivos medibles </a:t>
            </a:r>
            <a:r>
              <a:rPr sz="1800" dirty="0">
                <a:latin typeface="Arial"/>
                <a:cs typeface="Arial"/>
              </a:rPr>
              <a:t>y  </a:t>
            </a:r>
            <a:r>
              <a:rPr sz="1800" spc="-5" dirty="0">
                <a:latin typeface="Arial"/>
                <a:cs typeface="Arial"/>
              </a:rPr>
              <a:t>también debe asegurarse la estabilidad </a:t>
            </a:r>
            <a:r>
              <a:rPr sz="1800" dirty="0">
                <a:latin typeface="Arial"/>
                <a:cs typeface="Arial"/>
              </a:rPr>
              <a:t>y </a:t>
            </a:r>
            <a:r>
              <a:rPr sz="1800" spc="-5" dirty="0">
                <a:latin typeface="Arial"/>
                <a:cs typeface="Arial"/>
              </a:rPr>
              <a:t>la constancia en los movimientos </a:t>
            </a:r>
            <a:r>
              <a:rPr sz="1800" spc="-10" dirty="0">
                <a:latin typeface="Arial"/>
                <a:cs typeface="Arial"/>
              </a:rPr>
              <a:t>de  </a:t>
            </a:r>
            <a:r>
              <a:rPr sz="1800" spc="-5" dirty="0">
                <a:latin typeface="Arial"/>
                <a:cs typeface="Arial"/>
              </a:rPr>
              <a:t>ejecución </a:t>
            </a:r>
            <a:r>
              <a:rPr sz="1800" dirty="0">
                <a:latin typeface="Arial"/>
                <a:cs typeface="Arial"/>
              </a:rPr>
              <a:t>y </a:t>
            </a:r>
            <a:r>
              <a:rPr sz="1800" spc="-5" dirty="0">
                <a:latin typeface="Arial"/>
                <a:cs typeface="Arial"/>
              </a:rPr>
              <a:t>juzgarse la velocidad de los movimientos de los </a:t>
            </a:r>
            <a:r>
              <a:rPr sz="1800" spc="-10" dirty="0">
                <a:latin typeface="Arial"/>
                <a:cs typeface="Arial"/>
              </a:rPr>
              <a:t>ejecutantes.</a:t>
            </a:r>
            <a:endParaRPr sz="1800" dirty="0">
              <a:latin typeface="Arial"/>
              <a:cs typeface="Arial"/>
            </a:endParaRPr>
          </a:p>
          <a:p>
            <a:pPr algn="just">
              <a:lnSpc>
                <a:spcPct val="100000"/>
              </a:lnSpc>
              <a:spcBef>
                <a:spcPts val="35"/>
              </a:spcBef>
            </a:pPr>
            <a:endParaRPr sz="1850" dirty="0">
              <a:latin typeface="Times New Roman"/>
              <a:cs typeface="Times New Roman"/>
            </a:endParaRPr>
          </a:p>
          <a:p>
            <a:pPr marL="12700" algn="just">
              <a:lnSpc>
                <a:spcPct val="100000"/>
              </a:lnSpc>
              <a:tabLst>
                <a:tab pos="621665" algn="l"/>
              </a:tabLst>
            </a:pPr>
            <a:r>
              <a:rPr sz="1800" spc="-5" dirty="0">
                <a:latin typeface="Arial"/>
                <a:cs typeface="Arial"/>
              </a:rPr>
              <a:t>a)	Análisis del trabajo por</a:t>
            </a:r>
            <a:r>
              <a:rPr sz="1800" spc="-25" dirty="0">
                <a:latin typeface="Arial"/>
                <a:cs typeface="Arial"/>
              </a:rPr>
              <a:t> </a:t>
            </a:r>
            <a:r>
              <a:rPr sz="1800" spc="-10" dirty="0">
                <a:latin typeface="Arial"/>
                <a:cs typeface="Arial"/>
              </a:rPr>
              <a:t>ejecutar.</a:t>
            </a:r>
            <a:endParaRPr sz="1800" dirty="0">
              <a:latin typeface="Arial"/>
              <a:cs typeface="Arial"/>
            </a:endParaRPr>
          </a:p>
        </p:txBody>
      </p:sp>
      <p:sp>
        <p:nvSpPr>
          <p:cNvPr id="4" name="object 4"/>
          <p:cNvSpPr txBox="1"/>
          <p:nvPr/>
        </p:nvSpPr>
        <p:spPr>
          <a:xfrm>
            <a:off x="1135265" y="4422864"/>
            <a:ext cx="105410" cy="834390"/>
          </a:xfrm>
          <a:prstGeom prst="rect">
            <a:avLst/>
          </a:prstGeom>
        </p:spPr>
        <p:txBody>
          <a:bodyPr vert="horz" wrap="square" lIns="0" tIns="0" rIns="0" bIns="0" rtlCol="0">
            <a:spAutoFit/>
          </a:bodyPr>
          <a:lstStyle/>
          <a:p>
            <a:pPr marL="12700">
              <a:lnSpc>
                <a:spcPct val="100000"/>
              </a:lnSpc>
            </a:pPr>
            <a:r>
              <a:rPr sz="1800" spc="-5" dirty="0">
                <a:latin typeface="Arial"/>
                <a:cs typeface="Arial"/>
              </a:rPr>
              <a:t>•</a:t>
            </a:r>
            <a:endParaRPr sz="1800">
              <a:latin typeface="Arial"/>
              <a:cs typeface="Arial"/>
            </a:endParaRPr>
          </a:p>
          <a:p>
            <a:pPr marL="12700">
              <a:lnSpc>
                <a:spcPct val="100000"/>
              </a:lnSpc>
            </a:pPr>
            <a:r>
              <a:rPr sz="1800" spc="-5" dirty="0">
                <a:latin typeface="Arial"/>
                <a:cs typeface="Arial"/>
              </a:rPr>
              <a:t>•</a:t>
            </a:r>
            <a:endParaRPr sz="1800">
              <a:latin typeface="Arial"/>
              <a:cs typeface="Arial"/>
            </a:endParaRPr>
          </a:p>
          <a:p>
            <a:pPr marL="12700">
              <a:lnSpc>
                <a:spcPct val="100000"/>
              </a:lnSpc>
              <a:spcBef>
                <a:spcPts val="5"/>
              </a:spcBef>
            </a:pPr>
            <a:r>
              <a:rPr sz="1800" spc="-5" dirty="0">
                <a:latin typeface="Arial"/>
                <a:cs typeface="Arial"/>
              </a:rPr>
              <a:t>•</a:t>
            </a:r>
            <a:endParaRPr sz="1800">
              <a:latin typeface="Arial"/>
              <a:cs typeface="Arial"/>
            </a:endParaRPr>
          </a:p>
        </p:txBody>
      </p:sp>
      <p:sp>
        <p:nvSpPr>
          <p:cNvPr id="5" name="object 5"/>
          <p:cNvSpPr txBox="1"/>
          <p:nvPr/>
        </p:nvSpPr>
        <p:spPr>
          <a:xfrm>
            <a:off x="1668520" y="4422864"/>
            <a:ext cx="5116830" cy="834390"/>
          </a:xfrm>
          <a:prstGeom prst="rect">
            <a:avLst/>
          </a:prstGeom>
        </p:spPr>
        <p:txBody>
          <a:bodyPr vert="horz" wrap="square" lIns="0" tIns="0" rIns="0" bIns="0" rtlCol="0">
            <a:spAutoFit/>
          </a:bodyPr>
          <a:lstStyle/>
          <a:p>
            <a:pPr marL="12700" marR="5080">
              <a:lnSpc>
                <a:spcPct val="100000"/>
              </a:lnSpc>
            </a:pPr>
            <a:r>
              <a:rPr sz="1800" spc="-5" dirty="0">
                <a:latin typeface="Arial"/>
                <a:cs typeface="Arial"/>
              </a:rPr>
              <a:t>Movimientos exclusivamente </a:t>
            </a:r>
            <a:r>
              <a:rPr sz="1800" spc="-10" dirty="0">
                <a:latin typeface="Arial"/>
                <a:cs typeface="Arial"/>
              </a:rPr>
              <a:t>manuales  </a:t>
            </a:r>
            <a:r>
              <a:rPr sz="1800" spc="-5" dirty="0">
                <a:latin typeface="Arial"/>
                <a:cs typeface="Arial"/>
              </a:rPr>
              <a:t>Movimientos exclusivamente de </a:t>
            </a:r>
            <a:r>
              <a:rPr sz="1800" spc="-10" dirty="0">
                <a:latin typeface="Arial"/>
                <a:cs typeface="Arial"/>
              </a:rPr>
              <a:t>máquinas  </a:t>
            </a:r>
            <a:r>
              <a:rPr sz="1800" spc="-5" dirty="0">
                <a:latin typeface="Arial"/>
                <a:cs typeface="Arial"/>
              </a:rPr>
              <a:t>Movimientos exclusivamente de</a:t>
            </a:r>
            <a:r>
              <a:rPr sz="1800" spc="-20" dirty="0">
                <a:latin typeface="Arial"/>
                <a:cs typeface="Arial"/>
              </a:rPr>
              <a:t> </a:t>
            </a:r>
            <a:r>
              <a:rPr sz="1800" spc="-10" dirty="0">
                <a:latin typeface="Arial"/>
                <a:cs typeface="Arial"/>
              </a:rPr>
              <a:t>hombre-máquina.</a:t>
            </a:r>
            <a:endParaRPr sz="1800" dirty="0">
              <a:latin typeface="Arial"/>
              <a:cs typeface="Arial"/>
            </a:endParaRPr>
          </a:p>
        </p:txBody>
      </p:sp>
      <p:sp>
        <p:nvSpPr>
          <p:cNvPr id="6" name="object 6"/>
          <p:cNvSpPr txBox="1"/>
          <p:nvPr/>
        </p:nvSpPr>
        <p:spPr>
          <a:xfrm>
            <a:off x="678065" y="5246573"/>
            <a:ext cx="7950200" cy="1108710"/>
          </a:xfrm>
          <a:prstGeom prst="rect">
            <a:avLst/>
          </a:prstGeom>
        </p:spPr>
        <p:txBody>
          <a:bodyPr vert="horz" wrap="square" lIns="0" tIns="0" rIns="0" bIns="0" rtlCol="0">
            <a:spAutoFit/>
          </a:bodyPr>
          <a:lstStyle/>
          <a:p>
            <a:pPr marL="12700">
              <a:lnSpc>
                <a:spcPct val="100000"/>
              </a:lnSpc>
              <a:buAutoNum type="alphaLcParenR" startAt="2"/>
              <a:tabLst>
                <a:tab pos="279400" algn="l"/>
              </a:tabLst>
            </a:pPr>
            <a:r>
              <a:rPr sz="1800" spc="-5" dirty="0">
                <a:latin typeface="Arial"/>
                <a:cs typeface="Arial"/>
              </a:rPr>
              <a:t>Elección de un</a:t>
            </a:r>
            <a:r>
              <a:rPr sz="1800" spc="-45" dirty="0">
                <a:latin typeface="Arial"/>
                <a:cs typeface="Arial"/>
              </a:rPr>
              <a:t> </a:t>
            </a:r>
            <a:r>
              <a:rPr sz="1800" spc="-10" dirty="0">
                <a:latin typeface="Arial"/>
                <a:cs typeface="Arial"/>
              </a:rPr>
              <a:t>ejecutante</a:t>
            </a:r>
            <a:endParaRPr sz="1800" dirty="0">
              <a:latin typeface="Arial"/>
              <a:cs typeface="Arial"/>
            </a:endParaRPr>
          </a:p>
          <a:p>
            <a:pPr marL="12700" marR="5080" algn="just">
              <a:lnSpc>
                <a:spcPct val="100000"/>
              </a:lnSpc>
              <a:buAutoNum type="alphaLcParenR" startAt="2"/>
              <a:tabLst>
                <a:tab pos="266700" algn="l"/>
              </a:tabLst>
            </a:pPr>
            <a:r>
              <a:rPr sz="1800" spc="-5" dirty="0">
                <a:latin typeface="Arial"/>
                <a:cs typeface="Arial"/>
              </a:rPr>
              <a:t>Evaluación de una velocidad: EL </a:t>
            </a:r>
            <a:r>
              <a:rPr sz="1800" dirty="0">
                <a:latin typeface="Arial"/>
                <a:cs typeface="Arial"/>
              </a:rPr>
              <a:t>ritmo </a:t>
            </a:r>
            <a:r>
              <a:rPr sz="1800" spc="-5" dirty="0">
                <a:latin typeface="Arial"/>
                <a:cs typeface="Arial"/>
              </a:rPr>
              <a:t>de la velocidad se expresa </a:t>
            </a:r>
            <a:r>
              <a:rPr sz="1800" spc="-10" dirty="0">
                <a:latin typeface="Arial"/>
                <a:cs typeface="Arial"/>
              </a:rPr>
              <a:t>como  </a:t>
            </a:r>
            <a:r>
              <a:rPr sz="1800" spc="-5" dirty="0">
                <a:latin typeface="Arial"/>
                <a:cs typeface="Arial"/>
              </a:rPr>
              <a:t>porcentaje de la velocidad normal que comprende el 100%, así, una </a:t>
            </a:r>
            <a:r>
              <a:rPr sz="1800" spc="-10" dirty="0">
                <a:latin typeface="Arial"/>
                <a:cs typeface="Arial"/>
              </a:rPr>
              <a:t>velocidad  </a:t>
            </a:r>
            <a:r>
              <a:rPr sz="1800" spc="-5" dirty="0">
                <a:latin typeface="Arial"/>
                <a:cs typeface="Arial"/>
              </a:rPr>
              <a:t>de 110% constituye un ritmo de ejecución superior en 10% al ritmo</a:t>
            </a:r>
            <a:r>
              <a:rPr sz="1800" spc="185" dirty="0">
                <a:latin typeface="Arial"/>
                <a:cs typeface="Arial"/>
              </a:rPr>
              <a:t> </a:t>
            </a:r>
            <a:r>
              <a:rPr sz="1800" spc="-5" dirty="0">
                <a:latin typeface="Arial"/>
                <a:cs typeface="Arial"/>
              </a:rPr>
              <a:t>normal.</a:t>
            </a:r>
            <a:endParaRPr sz="1800" dirty="0">
              <a:latin typeface="Arial"/>
              <a:cs typeface="Aria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2258060">
              <a:lnSpc>
                <a:spcPct val="100000"/>
              </a:lnSpc>
            </a:pPr>
            <a:r>
              <a:rPr sz="2000" spc="-5" dirty="0">
                <a:solidFill>
                  <a:srgbClr val="009A9A"/>
                </a:solidFill>
              </a:rPr>
              <a:t>UNIDAD</a:t>
            </a:r>
            <a:r>
              <a:rPr sz="2000" spc="-75" dirty="0">
                <a:solidFill>
                  <a:srgbClr val="009A9A"/>
                </a:solidFill>
              </a:rPr>
              <a:t> </a:t>
            </a:r>
            <a:r>
              <a:rPr sz="2000" spc="-5" dirty="0">
                <a:solidFill>
                  <a:srgbClr val="009A9A"/>
                </a:solidFill>
              </a:rPr>
              <a:t>4</a:t>
            </a:r>
            <a:endParaRPr sz="2000"/>
          </a:p>
          <a:p>
            <a:pPr marL="1102995">
              <a:lnSpc>
                <a:spcPct val="100000"/>
              </a:lnSpc>
            </a:pPr>
            <a:r>
              <a:rPr sz="2000" spc="-10" dirty="0">
                <a:solidFill>
                  <a:srgbClr val="009A9A"/>
                </a:solidFill>
              </a:rPr>
              <a:t>Diseño </a:t>
            </a:r>
            <a:r>
              <a:rPr sz="2000" spc="-5" dirty="0">
                <a:solidFill>
                  <a:srgbClr val="009A9A"/>
                </a:solidFill>
              </a:rPr>
              <a:t>del </a:t>
            </a:r>
            <a:r>
              <a:rPr sz="2000" spc="-10" dirty="0">
                <a:solidFill>
                  <a:srgbClr val="009A9A"/>
                </a:solidFill>
              </a:rPr>
              <a:t>Trabajo </a:t>
            </a:r>
            <a:r>
              <a:rPr sz="2000" spc="-5" dirty="0">
                <a:solidFill>
                  <a:srgbClr val="009A9A"/>
                </a:solidFill>
              </a:rPr>
              <a:t>y</a:t>
            </a:r>
            <a:r>
              <a:rPr sz="2000" spc="25" dirty="0">
                <a:solidFill>
                  <a:srgbClr val="009A9A"/>
                </a:solidFill>
              </a:rPr>
              <a:t> </a:t>
            </a:r>
            <a:r>
              <a:rPr sz="2000" spc="-10" dirty="0">
                <a:solidFill>
                  <a:srgbClr val="009A9A"/>
                </a:solidFill>
              </a:rPr>
              <a:t>Medición</a:t>
            </a:r>
            <a:endParaRPr sz="2000"/>
          </a:p>
        </p:txBody>
      </p:sp>
      <p:sp>
        <p:nvSpPr>
          <p:cNvPr id="3" name="object 3"/>
          <p:cNvSpPr txBox="1"/>
          <p:nvPr/>
        </p:nvSpPr>
        <p:spPr>
          <a:xfrm>
            <a:off x="678065" y="1185926"/>
            <a:ext cx="3834765" cy="285115"/>
          </a:xfrm>
          <a:prstGeom prst="rect">
            <a:avLst/>
          </a:prstGeom>
        </p:spPr>
        <p:txBody>
          <a:bodyPr vert="horz" wrap="square" lIns="0" tIns="0" rIns="0" bIns="0" rtlCol="0">
            <a:spAutoFit/>
          </a:bodyPr>
          <a:lstStyle/>
          <a:p>
            <a:pPr marL="12700">
              <a:lnSpc>
                <a:spcPct val="100000"/>
              </a:lnSpc>
            </a:pPr>
            <a:r>
              <a:rPr sz="1800" spc="-5" dirty="0">
                <a:latin typeface="Arial"/>
                <a:cs typeface="Arial"/>
              </a:rPr>
              <a:t>d) Medición del Tiempo de</a:t>
            </a:r>
            <a:r>
              <a:rPr sz="1800" spc="-15" dirty="0">
                <a:latin typeface="Arial"/>
                <a:cs typeface="Arial"/>
              </a:rPr>
              <a:t> </a:t>
            </a:r>
            <a:r>
              <a:rPr sz="1800" spc="-10" dirty="0">
                <a:latin typeface="Arial"/>
                <a:cs typeface="Arial"/>
              </a:rPr>
              <a:t>Ejecución:</a:t>
            </a:r>
            <a:endParaRPr sz="1800">
              <a:latin typeface="Arial"/>
              <a:cs typeface="Arial"/>
            </a:endParaRPr>
          </a:p>
        </p:txBody>
      </p:sp>
      <p:sp>
        <p:nvSpPr>
          <p:cNvPr id="4" name="object 4"/>
          <p:cNvSpPr txBox="1"/>
          <p:nvPr/>
        </p:nvSpPr>
        <p:spPr>
          <a:xfrm>
            <a:off x="1287665" y="1460246"/>
            <a:ext cx="1448435" cy="285115"/>
          </a:xfrm>
          <a:prstGeom prst="rect">
            <a:avLst/>
          </a:prstGeom>
        </p:spPr>
        <p:txBody>
          <a:bodyPr vert="horz" wrap="square" lIns="0" tIns="0" rIns="0" bIns="0" rtlCol="0">
            <a:spAutoFit/>
          </a:bodyPr>
          <a:lstStyle/>
          <a:p>
            <a:pPr marL="12700">
              <a:lnSpc>
                <a:spcPct val="100000"/>
              </a:lnSpc>
            </a:pPr>
            <a:r>
              <a:rPr sz="1800" spc="-5" dirty="0">
                <a:latin typeface="Arial"/>
                <a:cs typeface="Arial"/>
              </a:rPr>
              <a:t>*</a:t>
            </a:r>
            <a:r>
              <a:rPr sz="1800" spc="-45" dirty="0">
                <a:latin typeface="Arial"/>
                <a:cs typeface="Arial"/>
              </a:rPr>
              <a:t> </a:t>
            </a:r>
            <a:r>
              <a:rPr sz="1800" spc="-5" dirty="0">
                <a:latin typeface="Arial"/>
                <a:cs typeface="Arial"/>
              </a:rPr>
              <a:t>Cronómetro:</a:t>
            </a:r>
            <a:endParaRPr sz="1800">
              <a:latin typeface="Arial"/>
              <a:cs typeface="Arial"/>
            </a:endParaRPr>
          </a:p>
        </p:txBody>
      </p:sp>
      <p:sp>
        <p:nvSpPr>
          <p:cNvPr id="5" name="object 5"/>
          <p:cNvSpPr txBox="1"/>
          <p:nvPr/>
        </p:nvSpPr>
        <p:spPr>
          <a:xfrm>
            <a:off x="2893948" y="1460246"/>
            <a:ext cx="1474470" cy="560070"/>
          </a:xfrm>
          <a:prstGeom prst="rect">
            <a:avLst/>
          </a:prstGeom>
        </p:spPr>
        <p:txBody>
          <a:bodyPr vert="horz" wrap="square" lIns="0" tIns="0" rIns="0" bIns="0" rtlCol="0">
            <a:spAutoFit/>
          </a:bodyPr>
          <a:lstStyle/>
          <a:p>
            <a:pPr marL="158750" indent="-139065">
              <a:lnSpc>
                <a:spcPct val="100000"/>
              </a:lnSpc>
              <a:buChar char="-"/>
              <a:tabLst>
                <a:tab pos="159385" algn="l"/>
              </a:tabLst>
            </a:pPr>
            <a:r>
              <a:rPr sz="1800" spc="-5" dirty="0">
                <a:latin typeface="Arial"/>
                <a:cs typeface="Arial"/>
              </a:rPr>
              <a:t>continuo</a:t>
            </a:r>
            <a:endParaRPr sz="1800">
              <a:latin typeface="Arial"/>
              <a:cs typeface="Arial"/>
            </a:endParaRPr>
          </a:p>
          <a:p>
            <a:pPr marL="152400" indent="-139700">
              <a:lnSpc>
                <a:spcPct val="100000"/>
              </a:lnSpc>
              <a:spcBef>
                <a:spcPts val="5"/>
              </a:spcBef>
              <a:buChar char="-"/>
              <a:tabLst>
                <a:tab pos="153035" algn="l"/>
              </a:tabLst>
            </a:pPr>
            <a:r>
              <a:rPr sz="1800" spc="-5" dirty="0">
                <a:latin typeface="Arial"/>
                <a:cs typeface="Arial"/>
              </a:rPr>
              <a:t>vuelta a</a:t>
            </a:r>
            <a:r>
              <a:rPr sz="1800" spc="-55" dirty="0">
                <a:latin typeface="Arial"/>
                <a:cs typeface="Arial"/>
              </a:rPr>
              <a:t> </a:t>
            </a:r>
            <a:r>
              <a:rPr sz="1800" spc="-5" dirty="0">
                <a:latin typeface="Arial"/>
                <a:cs typeface="Arial"/>
              </a:rPr>
              <a:t>cero</a:t>
            </a:r>
            <a:endParaRPr sz="1800">
              <a:latin typeface="Arial"/>
              <a:cs typeface="Arial"/>
            </a:endParaRPr>
          </a:p>
        </p:txBody>
      </p:sp>
      <p:sp>
        <p:nvSpPr>
          <p:cNvPr id="6" name="object 6"/>
          <p:cNvSpPr txBox="1"/>
          <p:nvPr/>
        </p:nvSpPr>
        <p:spPr>
          <a:xfrm>
            <a:off x="678040" y="2064786"/>
            <a:ext cx="7820659" cy="4509770"/>
          </a:xfrm>
          <a:prstGeom prst="rect">
            <a:avLst/>
          </a:prstGeom>
        </p:spPr>
        <p:txBody>
          <a:bodyPr vert="horz" wrap="square" lIns="0" tIns="0" rIns="0" bIns="0" rtlCol="0">
            <a:spAutoFit/>
          </a:bodyPr>
          <a:lstStyle/>
          <a:p>
            <a:pPr marL="622300">
              <a:lnSpc>
                <a:spcPts val="1510"/>
              </a:lnSpc>
            </a:pPr>
            <a:r>
              <a:rPr sz="1800" spc="-5" dirty="0">
                <a:latin typeface="Arial"/>
                <a:cs typeface="Arial"/>
              </a:rPr>
              <a:t>* Tablas de tiempos predeterminados: Los movimientos </a:t>
            </a:r>
            <a:r>
              <a:rPr sz="1800" dirty="0">
                <a:latin typeface="Arial"/>
                <a:cs typeface="Arial"/>
              </a:rPr>
              <a:t>y </a:t>
            </a:r>
            <a:r>
              <a:rPr sz="1800" spc="-5" dirty="0">
                <a:latin typeface="Arial"/>
                <a:cs typeface="Arial"/>
              </a:rPr>
              <a:t>los</a:t>
            </a:r>
            <a:r>
              <a:rPr sz="1800" spc="5" dirty="0">
                <a:latin typeface="Arial"/>
                <a:cs typeface="Arial"/>
              </a:rPr>
              <a:t> </a:t>
            </a:r>
            <a:r>
              <a:rPr sz="1800" spc="-5" dirty="0">
                <a:latin typeface="Arial"/>
                <a:cs typeface="Arial"/>
              </a:rPr>
              <a:t>tiempos</a:t>
            </a:r>
            <a:endParaRPr sz="1800" dirty="0">
              <a:latin typeface="Arial"/>
              <a:cs typeface="Arial"/>
            </a:endParaRPr>
          </a:p>
          <a:p>
            <a:pPr marL="622300" marR="5080">
              <a:lnSpc>
                <a:spcPct val="79800"/>
              </a:lnSpc>
              <a:spcBef>
                <a:spcPts val="220"/>
              </a:spcBef>
            </a:pPr>
            <a:r>
              <a:rPr sz="1800" spc="-5" dirty="0">
                <a:latin typeface="Arial"/>
                <a:cs typeface="Arial"/>
              </a:rPr>
              <a:t>predeterminados se dividen en 10 tablas, que representan los  principales movimientos como alcanzar, mover, pensar, voltear, </a:t>
            </a:r>
            <a:r>
              <a:rPr sz="1800" spc="-10" dirty="0">
                <a:latin typeface="Arial"/>
                <a:cs typeface="Arial"/>
              </a:rPr>
              <a:t>aplicar  </a:t>
            </a:r>
            <a:r>
              <a:rPr sz="1800" spc="-5" dirty="0">
                <a:latin typeface="Arial"/>
                <a:cs typeface="Arial"/>
              </a:rPr>
              <a:t>presión, poner en posición, soltar, retirar, movimientos </a:t>
            </a:r>
            <a:r>
              <a:rPr sz="1800" spc="-10" dirty="0">
                <a:latin typeface="Arial"/>
                <a:cs typeface="Arial"/>
              </a:rPr>
              <a:t>visuales,  </a:t>
            </a:r>
            <a:r>
              <a:rPr sz="1800" spc="-5" dirty="0">
                <a:latin typeface="Arial"/>
                <a:cs typeface="Arial"/>
              </a:rPr>
              <a:t>movimientos del cuerpo </a:t>
            </a:r>
            <a:r>
              <a:rPr sz="1800" dirty="0">
                <a:latin typeface="Arial"/>
                <a:cs typeface="Arial"/>
              </a:rPr>
              <a:t>y </a:t>
            </a:r>
            <a:r>
              <a:rPr sz="1800" spc="-5" dirty="0">
                <a:latin typeface="Arial"/>
                <a:cs typeface="Arial"/>
              </a:rPr>
              <a:t>miembros</a:t>
            </a:r>
            <a:r>
              <a:rPr sz="1800" spc="75" dirty="0">
                <a:latin typeface="Arial"/>
                <a:cs typeface="Arial"/>
              </a:rPr>
              <a:t> </a:t>
            </a:r>
            <a:r>
              <a:rPr sz="1800" spc="-5" dirty="0">
                <a:latin typeface="Arial"/>
                <a:cs typeface="Arial"/>
              </a:rPr>
              <a:t>inferiores.</a:t>
            </a:r>
            <a:endParaRPr sz="1800" dirty="0">
              <a:latin typeface="Arial"/>
              <a:cs typeface="Arial"/>
            </a:endParaRPr>
          </a:p>
          <a:p>
            <a:pPr marL="622300" marR="53975">
              <a:lnSpc>
                <a:spcPct val="79900"/>
              </a:lnSpc>
              <a:spcBef>
                <a:spcPts val="430"/>
              </a:spcBef>
            </a:pPr>
            <a:r>
              <a:rPr sz="1800" spc="-5" dirty="0">
                <a:latin typeface="Arial"/>
                <a:cs typeface="Arial"/>
              </a:rPr>
              <a:t>*Observaciones instantáneas: Este método permite a la vez registrar </a:t>
            </a:r>
            <a:r>
              <a:rPr sz="1800" dirty="0">
                <a:latin typeface="Arial"/>
                <a:cs typeface="Arial"/>
              </a:rPr>
              <a:t>y  </a:t>
            </a:r>
            <a:r>
              <a:rPr sz="1800" spc="-5" dirty="0">
                <a:latin typeface="Arial"/>
                <a:cs typeface="Arial"/>
              </a:rPr>
              <a:t>medir el tiempo. Se trata de registrar los eventos observados a  intervalos irregulares durante un periodo dado </a:t>
            </a:r>
            <a:r>
              <a:rPr sz="1800" dirty="0">
                <a:latin typeface="Arial"/>
                <a:cs typeface="Arial"/>
              </a:rPr>
              <a:t>y </a:t>
            </a:r>
            <a:r>
              <a:rPr sz="1800" spc="-5" dirty="0">
                <a:latin typeface="Arial"/>
                <a:cs typeface="Arial"/>
              </a:rPr>
              <a:t>posteriormente debe  hacerse evaluación de estos</a:t>
            </a:r>
            <a:r>
              <a:rPr sz="1800" spc="-50" dirty="0">
                <a:latin typeface="Arial"/>
                <a:cs typeface="Arial"/>
              </a:rPr>
              <a:t> </a:t>
            </a:r>
            <a:r>
              <a:rPr sz="1800" spc="-10" dirty="0">
                <a:latin typeface="Arial"/>
                <a:cs typeface="Arial"/>
              </a:rPr>
              <a:t>eventos.</a:t>
            </a:r>
            <a:endParaRPr sz="1800" dirty="0">
              <a:latin typeface="Arial"/>
              <a:cs typeface="Arial"/>
            </a:endParaRPr>
          </a:p>
          <a:p>
            <a:pPr>
              <a:lnSpc>
                <a:spcPct val="100000"/>
              </a:lnSpc>
              <a:spcBef>
                <a:spcPts val="35"/>
              </a:spcBef>
            </a:pPr>
            <a:endParaRPr sz="1850" dirty="0">
              <a:latin typeface="Times New Roman"/>
              <a:cs typeface="Times New Roman"/>
            </a:endParaRPr>
          </a:p>
          <a:p>
            <a:pPr marL="12700" marR="91440" algn="just">
              <a:lnSpc>
                <a:spcPct val="100000"/>
              </a:lnSpc>
            </a:pPr>
            <a:r>
              <a:rPr sz="1800" spc="-5" dirty="0">
                <a:latin typeface="Arial"/>
                <a:cs typeface="Arial"/>
              </a:rPr>
              <a:t>d) Recargo del tiempo medido: Tiene como finalidad normalizar el tiempo  cronometrado a partir de la velocidad del ejecutante </a:t>
            </a:r>
            <a:r>
              <a:rPr sz="1800" dirty="0">
                <a:latin typeface="Arial"/>
                <a:cs typeface="Arial"/>
              </a:rPr>
              <a:t>y </a:t>
            </a:r>
            <a:r>
              <a:rPr sz="1800" spc="-5" dirty="0">
                <a:latin typeface="Arial"/>
                <a:cs typeface="Arial"/>
              </a:rPr>
              <a:t>conceder tiempo </a:t>
            </a:r>
            <a:r>
              <a:rPr sz="1800" spc="-10" dirty="0">
                <a:latin typeface="Arial"/>
                <a:cs typeface="Arial"/>
              </a:rPr>
              <a:t>para  </a:t>
            </a:r>
            <a:r>
              <a:rPr sz="1800" spc="-5" dirty="0">
                <a:latin typeface="Arial"/>
                <a:cs typeface="Arial"/>
              </a:rPr>
              <a:t>compensar la fatiga, las necesidades personales o las demoras</a:t>
            </a:r>
            <a:r>
              <a:rPr sz="1800" spc="10" dirty="0">
                <a:latin typeface="Arial"/>
                <a:cs typeface="Arial"/>
              </a:rPr>
              <a:t> </a:t>
            </a:r>
            <a:r>
              <a:rPr sz="1800" spc="-10" dirty="0">
                <a:latin typeface="Arial"/>
                <a:cs typeface="Arial"/>
              </a:rPr>
              <a:t>inevitables.</a:t>
            </a:r>
            <a:endParaRPr sz="1800" dirty="0">
              <a:latin typeface="Arial"/>
              <a:cs typeface="Arial"/>
            </a:endParaRPr>
          </a:p>
          <a:p>
            <a:pPr>
              <a:lnSpc>
                <a:spcPct val="100000"/>
              </a:lnSpc>
              <a:spcBef>
                <a:spcPts val="30"/>
              </a:spcBef>
            </a:pPr>
            <a:endParaRPr sz="1850" dirty="0">
              <a:latin typeface="Times New Roman"/>
              <a:cs typeface="Times New Roman"/>
            </a:endParaRPr>
          </a:p>
          <a:p>
            <a:pPr marR="860425" algn="ctr">
              <a:lnSpc>
                <a:spcPct val="100000"/>
              </a:lnSpc>
            </a:pPr>
            <a:r>
              <a:rPr sz="1800" b="1" spc="-5" dirty="0">
                <a:latin typeface="Arial"/>
                <a:cs typeface="Arial"/>
              </a:rPr>
              <a:t>TN </a:t>
            </a:r>
            <a:r>
              <a:rPr sz="1800" b="1" dirty="0">
                <a:latin typeface="Arial"/>
                <a:cs typeface="Arial"/>
              </a:rPr>
              <a:t>= </a:t>
            </a:r>
            <a:r>
              <a:rPr sz="1800" b="1" spc="-5" dirty="0">
                <a:latin typeface="Arial"/>
                <a:cs typeface="Arial"/>
              </a:rPr>
              <a:t>TM x</a:t>
            </a:r>
            <a:r>
              <a:rPr sz="1800" b="1" spc="-95" dirty="0">
                <a:latin typeface="Arial"/>
                <a:cs typeface="Arial"/>
              </a:rPr>
              <a:t> </a:t>
            </a:r>
            <a:r>
              <a:rPr sz="1800" b="1" spc="-5" dirty="0">
                <a:latin typeface="Arial"/>
                <a:cs typeface="Arial"/>
              </a:rPr>
              <a:t>TV</a:t>
            </a:r>
            <a:endParaRPr sz="1800" dirty="0">
              <a:latin typeface="Arial"/>
              <a:cs typeface="Arial"/>
            </a:endParaRPr>
          </a:p>
          <a:p>
            <a:pPr marL="12700">
              <a:lnSpc>
                <a:spcPct val="100000"/>
              </a:lnSpc>
              <a:spcBef>
                <a:spcPts val="5"/>
              </a:spcBef>
            </a:pPr>
            <a:r>
              <a:rPr sz="1800" spc="-5" dirty="0">
                <a:latin typeface="Arial"/>
                <a:cs typeface="Arial"/>
              </a:rPr>
              <a:t>Donde  TN es el tiempo</a:t>
            </a:r>
            <a:r>
              <a:rPr sz="1800" spc="-180" dirty="0">
                <a:latin typeface="Arial"/>
                <a:cs typeface="Arial"/>
              </a:rPr>
              <a:t> </a:t>
            </a:r>
            <a:r>
              <a:rPr sz="1800" spc="-10" dirty="0">
                <a:latin typeface="Arial"/>
                <a:cs typeface="Arial"/>
              </a:rPr>
              <a:t>normal,</a:t>
            </a:r>
            <a:endParaRPr sz="1800" dirty="0">
              <a:latin typeface="Arial"/>
              <a:cs typeface="Arial"/>
            </a:endParaRPr>
          </a:p>
          <a:p>
            <a:pPr marL="774700" marR="2871470">
              <a:lnSpc>
                <a:spcPct val="100000"/>
              </a:lnSpc>
            </a:pPr>
            <a:r>
              <a:rPr sz="1800" dirty="0">
                <a:latin typeface="Arial"/>
                <a:cs typeface="Arial"/>
              </a:rPr>
              <a:t>TM </a:t>
            </a:r>
            <a:r>
              <a:rPr sz="1800" spc="-5" dirty="0">
                <a:latin typeface="Arial"/>
                <a:cs typeface="Arial"/>
              </a:rPr>
              <a:t>es el tiempo medido o cronometrado,  </a:t>
            </a:r>
            <a:r>
              <a:rPr sz="1800" dirty="0">
                <a:latin typeface="Arial"/>
                <a:cs typeface="Arial"/>
              </a:rPr>
              <a:t>TV </a:t>
            </a:r>
            <a:r>
              <a:rPr sz="1800" spc="-5" dirty="0">
                <a:latin typeface="Arial"/>
                <a:cs typeface="Arial"/>
              </a:rPr>
              <a:t>es la tasa de</a:t>
            </a:r>
            <a:r>
              <a:rPr sz="1800" spc="-15" dirty="0">
                <a:latin typeface="Arial"/>
                <a:cs typeface="Arial"/>
              </a:rPr>
              <a:t> </a:t>
            </a:r>
            <a:r>
              <a:rPr sz="1800" spc="-5" dirty="0">
                <a:latin typeface="Arial"/>
                <a:cs typeface="Arial"/>
              </a:rPr>
              <a:t>velocidad.</a:t>
            </a:r>
            <a:endParaRPr sz="1800" dirty="0">
              <a:latin typeface="Arial"/>
              <a:cs typeface="Aria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61467" rIns="0" bIns="0" rtlCol="0">
            <a:spAutoFit/>
          </a:bodyPr>
          <a:lstStyle/>
          <a:p>
            <a:pPr marL="2137410">
              <a:lnSpc>
                <a:spcPct val="100000"/>
              </a:lnSpc>
            </a:pPr>
            <a:r>
              <a:rPr spc="-5" dirty="0">
                <a:solidFill>
                  <a:srgbClr val="009A9A"/>
                </a:solidFill>
              </a:rPr>
              <a:t>UNIDAD</a:t>
            </a:r>
            <a:r>
              <a:rPr spc="-65" dirty="0">
                <a:solidFill>
                  <a:srgbClr val="009A9A"/>
                </a:solidFill>
              </a:rPr>
              <a:t> </a:t>
            </a:r>
            <a:r>
              <a:rPr spc="-5" dirty="0">
                <a:solidFill>
                  <a:srgbClr val="009A9A"/>
                </a:solidFill>
              </a:rPr>
              <a:t>4</a:t>
            </a:r>
          </a:p>
          <a:p>
            <a:pPr marL="752475">
              <a:lnSpc>
                <a:spcPct val="100000"/>
              </a:lnSpc>
            </a:pPr>
            <a:r>
              <a:rPr spc="-5" dirty="0">
                <a:solidFill>
                  <a:srgbClr val="009A9A"/>
                </a:solidFill>
              </a:rPr>
              <a:t>Diseño del Trabajo y</a:t>
            </a:r>
            <a:r>
              <a:rPr spc="-85" dirty="0">
                <a:solidFill>
                  <a:srgbClr val="009A9A"/>
                </a:solidFill>
              </a:rPr>
              <a:t> </a:t>
            </a:r>
            <a:r>
              <a:rPr spc="-5" dirty="0">
                <a:solidFill>
                  <a:srgbClr val="009A9A"/>
                </a:solidFill>
              </a:rPr>
              <a:t>Medición</a:t>
            </a:r>
          </a:p>
        </p:txBody>
      </p:sp>
      <p:sp>
        <p:nvSpPr>
          <p:cNvPr id="3" name="object 3"/>
          <p:cNvSpPr txBox="1"/>
          <p:nvPr/>
        </p:nvSpPr>
        <p:spPr>
          <a:xfrm>
            <a:off x="462349" y="1188720"/>
            <a:ext cx="8296909" cy="3116580"/>
          </a:xfrm>
          <a:prstGeom prst="rect">
            <a:avLst/>
          </a:prstGeom>
        </p:spPr>
        <p:txBody>
          <a:bodyPr vert="horz" wrap="square" lIns="0" tIns="0" rIns="0" bIns="0" rtlCol="0">
            <a:spAutoFit/>
          </a:bodyPr>
          <a:lstStyle/>
          <a:p>
            <a:pPr marL="927100" marR="4534535" indent="-914400">
              <a:lnSpc>
                <a:spcPct val="100000"/>
              </a:lnSpc>
            </a:pPr>
            <a:r>
              <a:rPr sz="1700" spc="-5" dirty="0">
                <a:latin typeface="Arial"/>
                <a:cs typeface="Arial"/>
              </a:rPr>
              <a:t>f) Establecimiento del tiempo estándar.  TE = TN +</a:t>
            </a:r>
            <a:r>
              <a:rPr sz="1700" spc="-60" dirty="0">
                <a:latin typeface="Arial"/>
                <a:cs typeface="Arial"/>
              </a:rPr>
              <a:t> </a:t>
            </a:r>
            <a:r>
              <a:rPr sz="1700" spc="-5" dirty="0">
                <a:latin typeface="Arial"/>
                <a:cs typeface="Arial"/>
              </a:rPr>
              <a:t>TC</a:t>
            </a:r>
            <a:endParaRPr sz="1700" dirty="0">
              <a:latin typeface="Arial"/>
              <a:cs typeface="Arial"/>
            </a:endParaRPr>
          </a:p>
          <a:p>
            <a:pPr marL="927100" marR="824230">
              <a:lnSpc>
                <a:spcPts val="2039"/>
              </a:lnSpc>
              <a:spcBef>
                <a:spcPts val="60"/>
              </a:spcBef>
              <a:tabLst>
                <a:tab pos="2524760" algn="l"/>
                <a:tab pos="3188970" algn="l"/>
              </a:tabLst>
            </a:pPr>
            <a:r>
              <a:rPr sz="1700" spc="-5" dirty="0">
                <a:latin typeface="Arial"/>
                <a:cs typeface="Arial"/>
              </a:rPr>
              <a:t>TC = β</a:t>
            </a:r>
            <a:r>
              <a:rPr sz="1700" spc="20" dirty="0">
                <a:latin typeface="Arial"/>
                <a:cs typeface="Arial"/>
              </a:rPr>
              <a:t> </a:t>
            </a:r>
            <a:r>
              <a:rPr sz="1700" spc="-5" dirty="0">
                <a:latin typeface="Arial"/>
                <a:cs typeface="Arial"/>
              </a:rPr>
              <a:t>x</a:t>
            </a:r>
            <a:r>
              <a:rPr sz="1700" spc="5" dirty="0">
                <a:latin typeface="Arial"/>
                <a:cs typeface="Arial"/>
              </a:rPr>
              <a:t> </a:t>
            </a:r>
            <a:r>
              <a:rPr sz="1700" spc="-5" dirty="0">
                <a:latin typeface="Arial"/>
                <a:cs typeface="Arial"/>
              </a:rPr>
              <a:t>TN	donde β es el porcentaje </a:t>
            </a:r>
            <a:r>
              <a:rPr sz="1700" spc="-10" dirty="0">
                <a:latin typeface="Arial"/>
                <a:cs typeface="Arial"/>
              </a:rPr>
              <a:t>total </a:t>
            </a:r>
            <a:r>
              <a:rPr sz="1700" spc="-5" dirty="0">
                <a:latin typeface="Arial"/>
                <a:cs typeface="Arial"/>
              </a:rPr>
              <a:t>del</a:t>
            </a:r>
            <a:r>
              <a:rPr sz="1700" spc="130" dirty="0">
                <a:latin typeface="Arial"/>
                <a:cs typeface="Arial"/>
              </a:rPr>
              <a:t> </a:t>
            </a:r>
            <a:r>
              <a:rPr sz="1700" spc="-5" dirty="0">
                <a:latin typeface="Arial"/>
                <a:cs typeface="Arial"/>
              </a:rPr>
              <a:t>tiempo</a:t>
            </a:r>
            <a:r>
              <a:rPr sz="1700" spc="10" dirty="0">
                <a:latin typeface="Arial"/>
                <a:cs typeface="Arial"/>
              </a:rPr>
              <a:t> </a:t>
            </a:r>
            <a:r>
              <a:rPr sz="1700" spc="-5" dirty="0">
                <a:latin typeface="Arial"/>
                <a:cs typeface="Arial"/>
              </a:rPr>
              <a:t>aprobado.  TE = TN + </a:t>
            </a:r>
            <a:r>
              <a:rPr sz="1700" spc="-10" dirty="0">
                <a:latin typeface="Arial"/>
                <a:cs typeface="Arial"/>
              </a:rPr>
              <a:t>(β</a:t>
            </a:r>
            <a:r>
              <a:rPr sz="1700" spc="55" dirty="0">
                <a:latin typeface="Arial"/>
                <a:cs typeface="Arial"/>
              </a:rPr>
              <a:t> </a:t>
            </a:r>
            <a:r>
              <a:rPr sz="1700" spc="-5" dirty="0">
                <a:latin typeface="Arial"/>
                <a:cs typeface="Arial"/>
              </a:rPr>
              <a:t>x</a:t>
            </a:r>
            <a:r>
              <a:rPr sz="1700" spc="5" dirty="0">
                <a:latin typeface="Arial"/>
                <a:cs typeface="Arial"/>
              </a:rPr>
              <a:t> </a:t>
            </a:r>
            <a:r>
              <a:rPr sz="1700" spc="-5" dirty="0">
                <a:latin typeface="Arial"/>
                <a:cs typeface="Arial"/>
              </a:rPr>
              <a:t>TN)	por</a:t>
            </a:r>
            <a:r>
              <a:rPr sz="1700" spc="-65" dirty="0">
                <a:latin typeface="Arial"/>
                <a:cs typeface="Arial"/>
              </a:rPr>
              <a:t> </a:t>
            </a:r>
            <a:r>
              <a:rPr sz="1700" spc="-5" dirty="0">
                <a:latin typeface="Arial"/>
                <a:cs typeface="Arial"/>
              </a:rPr>
              <a:t>tanto,</a:t>
            </a:r>
            <a:endParaRPr sz="1700" dirty="0">
              <a:latin typeface="Arial"/>
              <a:cs typeface="Arial"/>
            </a:endParaRPr>
          </a:p>
          <a:p>
            <a:pPr marL="927100">
              <a:lnSpc>
                <a:spcPts val="1964"/>
              </a:lnSpc>
            </a:pPr>
            <a:r>
              <a:rPr sz="1700" spc="-5" dirty="0">
                <a:latin typeface="Arial"/>
                <a:cs typeface="Arial"/>
              </a:rPr>
              <a:t>TE = TN x (1 +</a:t>
            </a:r>
            <a:r>
              <a:rPr sz="1700" spc="-45" dirty="0">
                <a:latin typeface="Arial"/>
                <a:cs typeface="Arial"/>
              </a:rPr>
              <a:t> </a:t>
            </a:r>
            <a:r>
              <a:rPr sz="1700" spc="-5" dirty="0">
                <a:latin typeface="Arial"/>
                <a:cs typeface="Arial"/>
              </a:rPr>
              <a:t>β)</a:t>
            </a:r>
            <a:endParaRPr sz="1700" dirty="0">
              <a:latin typeface="Arial"/>
              <a:cs typeface="Arial"/>
            </a:endParaRPr>
          </a:p>
          <a:p>
            <a:pPr>
              <a:lnSpc>
                <a:spcPct val="100000"/>
              </a:lnSpc>
              <a:spcBef>
                <a:spcPts val="25"/>
              </a:spcBef>
            </a:pPr>
            <a:endParaRPr sz="1750" dirty="0">
              <a:latin typeface="Times New Roman"/>
              <a:cs typeface="Times New Roman"/>
            </a:endParaRPr>
          </a:p>
          <a:p>
            <a:pPr marL="12700" marR="5080" algn="just">
              <a:lnSpc>
                <a:spcPct val="100000"/>
              </a:lnSpc>
            </a:pPr>
            <a:r>
              <a:rPr sz="1700" dirty="0">
                <a:solidFill>
                  <a:srgbClr val="009A00"/>
                </a:solidFill>
                <a:latin typeface="Arial"/>
                <a:cs typeface="Arial"/>
              </a:rPr>
              <a:t>Ejemplo: </a:t>
            </a:r>
            <a:r>
              <a:rPr sz="1700" spc="-5" dirty="0">
                <a:latin typeface="Arial"/>
                <a:cs typeface="Arial"/>
              </a:rPr>
              <a:t>La siguiente tabla representa tiempos medidos con la ayuda de un  cronómetro continuo en centésimas de </a:t>
            </a:r>
            <a:r>
              <a:rPr sz="1700" dirty="0">
                <a:latin typeface="Arial"/>
                <a:cs typeface="Arial"/>
              </a:rPr>
              <a:t>minuto </a:t>
            </a:r>
            <a:r>
              <a:rPr sz="1700" spc="-5" dirty="0">
                <a:latin typeface="Arial"/>
                <a:cs typeface="Arial"/>
              </a:rPr>
              <a:t>para una operación compuesta de  cuatro elementos de trabajo. El cronometraje se ha efectuado 10 veces. El analista ha  estimado la velocidad del movimiento A en 110, del B en 120 y del D en 120. El  movimiento C, es de la máquina. Se ha concedido 8% del tiempo normal a la fatiga y  a las necesidades personales. Calcule el tiempo estándar de</a:t>
            </a:r>
            <a:r>
              <a:rPr sz="1700" spc="225" dirty="0">
                <a:latin typeface="Arial"/>
                <a:cs typeface="Arial"/>
              </a:rPr>
              <a:t> </a:t>
            </a:r>
            <a:r>
              <a:rPr sz="1700" spc="-5" dirty="0">
                <a:latin typeface="Arial"/>
                <a:cs typeface="Arial"/>
              </a:rPr>
              <a:t>producción.</a:t>
            </a:r>
            <a:endParaRPr sz="1700" dirty="0">
              <a:latin typeface="Arial"/>
              <a:cs typeface="Arial"/>
            </a:endParaRPr>
          </a:p>
        </p:txBody>
      </p:sp>
      <p:graphicFrame>
        <p:nvGraphicFramePr>
          <p:cNvPr id="4" name="object 4"/>
          <p:cNvGraphicFramePr>
            <a:graphicFrameLocks noGrp="1"/>
          </p:cNvGraphicFramePr>
          <p:nvPr/>
        </p:nvGraphicFramePr>
        <p:xfrm>
          <a:off x="512648" y="4498530"/>
          <a:ext cx="7993371" cy="1919476"/>
        </p:xfrm>
        <a:graphic>
          <a:graphicData uri="http://schemas.openxmlformats.org/drawingml/2006/table">
            <a:tbl>
              <a:tblPr firstRow="1" bandRow="1">
                <a:tableStyleId>{2D5ABB26-0587-4C30-8999-92F81FD0307C}</a:tableStyleId>
              </a:tblPr>
              <a:tblGrid>
                <a:gridCol w="1295400"/>
                <a:gridCol w="433577"/>
                <a:gridCol w="432054"/>
                <a:gridCol w="358901"/>
                <a:gridCol w="432815"/>
                <a:gridCol w="432054"/>
                <a:gridCol w="432053"/>
                <a:gridCol w="431291"/>
                <a:gridCol w="432054"/>
                <a:gridCol w="432053"/>
                <a:gridCol w="384047"/>
                <a:gridCol w="498335"/>
                <a:gridCol w="499872"/>
                <a:gridCol w="499884"/>
                <a:gridCol w="493763"/>
                <a:gridCol w="505218"/>
              </a:tblGrid>
              <a:tr h="349758">
                <a:tc rowSpan="2">
                  <a:txBody>
                    <a:bodyPr/>
                    <a:lstStyle/>
                    <a:p>
                      <a:pPr marL="181610" marR="154305" indent="-28575">
                        <a:lnSpc>
                          <a:spcPct val="100000"/>
                        </a:lnSpc>
                        <a:spcBef>
                          <a:spcPts val="219"/>
                        </a:spcBef>
                      </a:pPr>
                      <a:r>
                        <a:rPr sz="1600" spc="-5" dirty="0">
                          <a:latin typeface="Arial"/>
                          <a:cs typeface="Arial"/>
                        </a:rPr>
                        <a:t>Elementos  de</a:t>
                      </a:r>
                      <a:r>
                        <a:rPr sz="1600" spc="-90" dirty="0">
                          <a:latin typeface="Arial"/>
                          <a:cs typeface="Arial"/>
                        </a:rPr>
                        <a:t> </a:t>
                      </a:r>
                      <a:r>
                        <a:rPr sz="1600" spc="-5" dirty="0">
                          <a:latin typeface="Arial"/>
                          <a:cs typeface="Arial"/>
                        </a:rPr>
                        <a:t>trabajo</a:t>
                      </a:r>
                      <a:endParaRPr sz="1600">
                        <a:latin typeface="Arial"/>
                        <a:cs typeface="Arial"/>
                      </a:endParaRPr>
                    </a:p>
                  </a:txBody>
                  <a:tcPr marL="0" marR="0" marT="0" marB="0">
                    <a:lnL w="28575">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gridSpan="10">
                  <a:txBody>
                    <a:bodyPr/>
                    <a:lstStyle/>
                    <a:p>
                      <a:pPr algn="ctr">
                        <a:lnSpc>
                          <a:spcPct val="100000"/>
                        </a:lnSpc>
                        <a:spcBef>
                          <a:spcPts val="219"/>
                        </a:spcBef>
                      </a:pPr>
                      <a:r>
                        <a:rPr sz="1600" spc="-5" dirty="0">
                          <a:latin typeface="Arial"/>
                          <a:cs typeface="Arial"/>
                        </a:rPr>
                        <a:t>CICLOS</a:t>
                      </a:r>
                      <a:endParaRPr sz="1600">
                        <a:latin typeface="Arial"/>
                        <a:cs typeface="Arial"/>
                      </a:endParaRPr>
                    </a:p>
                  </a:txBody>
                  <a:tcPr marL="0" marR="0" marT="0" marB="0">
                    <a:lnL w="12700">
                      <a:solidFill>
                        <a:srgbClr val="000000"/>
                      </a:solidFill>
                      <a:prstDash val="solid"/>
                    </a:lnL>
                    <a:lnR w="12700">
                      <a:solidFill>
                        <a:srgbClr val="000000"/>
                      </a:solidFill>
                      <a:prstDash val="solid"/>
                    </a:lnR>
                    <a:lnT w="28575">
                      <a:solidFill>
                        <a:srgbClr val="000000"/>
                      </a:solidFill>
                      <a:prstDash val="solid"/>
                    </a:lnT>
                    <a:lnB w="9525">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rowSpan="2">
                  <a:txBody>
                    <a:bodyPr/>
                    <a:lstStyle/>
                    <a:p>
                      <a:pPr marL="85725">
                        <a:lnSpc>
                          <a:spcPct val="100000"/>
                        </a:lnSpc>
                        <a:spcBef>
                          <a:spcPts val="200"/>
                        </a:spcBef>
                      </a:pPr>
                      <a:r>
                        <a:rPr sz="1400" spc="-5" dirty="0">
                          <a:latin typeface="Arial"/>
                          <a:cs typeface="Arial"/>
                        </a:rPr>
                        <a:t>t.t.c</a:t>
                      </a:r>
                      <a:endParaRPr sz="1400">
                        <a:latin typeface="Arial"/>
                        <a:cs typeface="Arial"/>
                      </a:endParaRPr>
                    </a:p>
                  </a:txBody>
                  <a:tcPr marL="0" marR="0" marT="0"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rowSpan="2">
                  <a:txBody>
                    <a:bodyPr/>
                    <a:lstStyle/>
                    <a:p>
                      <a:pPr marL="85725" marR="147955">
                        <a:lnSpc>
                          <a:spcPts val="1730"/>
                        </a:lnSpc>
                        <a:spcBef>
                          <a:spcPts val="40"/>
                        </a:spcBef>
                      </a:pPr>
                      <a:r>
                        <a:rPr sz="1200" spc="-5" dirty="0">
                          <a:latin typeface="Arial"/>
                          <a:cs typeface="Arial"/>
                        </a:rPr>
                        <a:t>No.  Lec</a:t>
                      </a:r>
                      <a:endParaRPr sz="1200">
                        <a:latin typeface="Arial"/>
                        <a:cs typeface="Arial"/>
                      </a:endParaRPr>
                    </a:p>
                  </a:txBody>
                  <a:tcPr marL="0" marR="0" marT="0"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rowSpan="2">
                  <a:txBody>
                    <a:bodyPr/>
                    <a:lstStyle/>
                    <a:p>
                      <a:pPr marL="85725">
                        <a:lnSpc>
                          <a:spcPct val="100000"/>
                        </a:lnSpc>
                        <a:spcBef>
                          <a:spcPts val="225"/>
                        </a:spcBef>
                      </a:pPr>
                      <a:r>
                        <a:rPr sz="1100" spc="-5" dirty="0">
                          <a:latin typeface="Arial"/>
                          <a:cs typeface="Arial"/>
                        </a:rPr>
                        <a:t>t.</a:t>
                      </a:r>
                      <a:r>
                        <a:rPr sz="1100" spc="-95" dirty="0">
                          <a:latin typeface="Arial"/>
                          <a:cs typeface="Arial"/>
                        </a:rPr>
                        <a:t> </a:t>
                      </a:r>
                      <a:r>
                        <a:rPr sz="1100" spc="-10" dirty="0">
                          <a:latin typeface="Arial"/>
                          <a:cs typeface="Arial"/>
                        </a:rPr>
                        <a:t>p.</a:t>
                      </a:r>
                      <a:endParaRPr sz="1100">
                        <a:latin typeface="Arial"/>
                        <a:cs typeface="Arial"/>
                      </a:endParaRPr>
                    </a:p>
                    <a:p>
                      <a:pPr marL="85725">
                        <a:lnSpc>
                          <a:spcPct val="100000"/>
                        </a:lnSpc>
                        <a:spcBef>
                          <a:spcPts val="290"/>
                        </a:spcBef>
                      </a:pPr>
                      <a:r>
                        <a:rPr sz="1100" spc="-5" dirty="0">
                          <a:latin typeface="Arial"/>
                          <a:cs typeface="Arial"/>
                        </a:rPr>
                        <a:t>cron</a:t>
                      </a:r>
                      <a:r>
                        <a:rPr sz="1200" spc="-5" dirty="0">
                          <a:latin typeface="Arial"/>
                          <a:cs typeface="Arial"/>
                        </a:rPr>
                        <a:t>.</a:t>
                      </a:r>
                      <a:endParaRPr sz="1200">
                        <a:latin typeface="Arial"/>
                        <a:cs typeface="Arial"/>
                      </a:endParaRPr>
                    </a:p>
                  </a:txBody>
                  <a:tcPr marL="0" marR="0" marT="0"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rowSpan="2">
                  <a:txBody>
                    <a:bodyPr/>
                    <a:lstStyle/>
                    <a:p>
                      <a:pPr marL="85725">
                        <a:lnSpc>
                          <a:spcPct val="100000"/>
                        </a:lnSpc>
                        <a:spcBef>
                          <a:spcPts val="219"/>
                        </a:spcBef>
                      </a:pPr>
                      <a:r>
                        <a:rPr sz="1600" spc="-5" dirty="0">
                          <a:latin typeface="Arial"/>
                          <a:cs typeface="Arial"/>
                        </a:rPr>
                        <a:t>TN</a:t>
                      </a:r>
                      <a:endParaRPr sz="1600">
                        <a:latin typeface="Arial"/>
                        <a:cs typeface="Arial"/>
                      </a:endParaRPr>
                    </a:p>
                  </a:txBody>
                  <a:tcPr marL="0" marR="0" marT="0"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rowSpan="2">
                  <a:txBody>
                    <a:bodyPr/>
                    <a:lstStyle/>
                    <a:p>
                      <a:pPr marL="85725">
                        <a:lnSpc>
                          <a:spcPct val="100000"/>
                        </a:lnSpc>
                        <a:spcBef>
                          <a:spcPts val="219"/>
                        </a:spcBef>
                      </a:pPr>
                      <a:r>
                        <a:rPr sz="1600" spc="-5" dirty="0">
                          <a:latin typeface="Arial"/>
                          <a:cs typeface="Arial"/>
                        </a:rPr>
                        <a:t>TE</a:t>
                      </a:r>
                      <a:endParaRPr sz="1600">
                        <a:latin typeface="Arial"/>
                        <a:cs typeface="Arial"/>
                      </a:endParaRPr>
                    </a:p>
                  </a:txBody>
                  <a:tcPr marL="0" marR="0" marT="0" marB="0">
                    <a:lnL w="12700">
                      <a:solidFill>
                        <a:srgbClr val="000000"/>
                      </a:solidFill>
                      <a:prstDash val="solid"/>
                    </a:lnL>
                    <a:lnR w="28575">
                      <a:solidFill>
                        <a:srgbClr val="000000"/>
                      </a:solidFill>
                      <a:prstDash val="solid"/>
                    </a:lnR>
                    <a:lnT w="28575">
                      <a:solidFill>
                        <a:srgbClr val="000000"/>
                      </a:solidFill>
                      <a:prstDash val="solid"/>
                    </a:lnT>
                    <a:lnB w="12700">
                      <a:solidFill>
                        <a:srgbClr val="000000"/>
                      </a:solidFill>
                      <a:prstDash val="solid"/>
                    </a:lnB>
                  </a:tcPr>
                </a:tc>
              </a:tr>
              <a:tr h="230124">
                <a:tc vMerge="1">
                  <a:txBody>
                    <a:bodyPr/>
                    <a:lstStyle/>
                    <a:p>
                      <a:endParaRPr/>
                    </a:p>
                  </a:txBody>
                  <a:tcPr marL="0" marR="0" marT="0" marB="0">
                    <a:lnL w="28575">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a:txBody>
                    <a:bodyPr/>
                    <a:lstStyle/>
                    <a:p>
                      <a:pPr algn="ctr">
                        <a:lnSpc>
                          <a:spcPct val="100000"/>
                        </a:lnSpc>
                        <a:spcBef>
                          <a:spcPts val="295"/>
                        </a:spcBef>
                      </a:pPr>
                      <a:r>
                        <a:rPr sz="800" dirty="0">
                          <a:latin typeface="Arial"/>
                          <a:cs typeface="Arial"/>
                        </a:rPr>
                        <a:t>1</a:t>
                      </a:r>
                      <a:endParaRPr sz="800">
                        <a:latin typeface="Arial"/>
                        <a:cs typeface="Arial"/>
                      </a:endParaRPr>
                    </a:p>
                  </a:txBody>
                  <a:tcPr marL="0" marR="0" marT="0" marB="0">
                    <a:lnL w="12700">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L="635" algn="ctr">
                        <a:lnSpc>
                          <a:spcPct val="100000"/>
                        </a:lnSpc>
                        <a:spcBef>
                          <a:spcPts val="295"/>
                        </a:spcBef>
                      </a:pPr>
                      <a:r>
                        <a:rPr sz="800" dirty="0">
                          <a:latin typeface="Arial"/>
                          <a:cs typeface="Arial"/>
                        </a:rPr>
                        <a:t>2</a:t>
                      </a:r>
                      <a:endParaRPr sz="800">
                        <a:latin typeface="Arial"/>
                        <a:cs typeface="Arial"/>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algn="ctr">
                        <a:lnSpc>
                          <a:spcPct val="100000"/>
                        </a:lnSpc>
                        <a:spcBef>
                          <a:spcPts val="295"/>
                        </a:spcBef>
                      </a:pPr>
                      <a:r>
                        <a:rPr sz="800" dirty="0">
                          <a:latin typeface="Arial"/>
                          <a:cs typeface="Arial"/>
                        </a:rPr>
                        <a:t>3</a:t>
                      </a:r>
                      <a:endParaRPr sz="800">
                        <a:latin typeface="Arial"/>
                        <a:cs typeface="Arial"/>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algn="ctr">
                        <a:lnSpc>
                          <a:spcPct val="100000"/>
                        </a:lnSpc>
                        <a:spcBef>
                          <a:spcPts val="295"/>
                        </a:spcBef>
                      </a:pPr>
                      <a:r>
                        <a:rPr sz="800" dirty="0">
                          <a:latin typeface="Arial"/>
                          <a:cs typeface="Arial"/>
                        </a:rPr>
                        <a:t>4</a:t>
                      </a:r>
                      <a:endParaRPr sz="800">
                        <a:latin typeface="Arial"/>
                        <a:cs typeface="Arial"/>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algn="ctr">
                        <a:lnSpc>
                          <a:spcPct val="100000"/>
                        </a:lnSpc>
                        <a:spcBef>
                          <a:spcPts val="295"/>
                        </a:spcBef>
                      </a:pPr>
                      <a:r>
                        <a:rPr sz="800" dirty="0">
                          <a:latin typeface="Arial"/>
                          <a:cs typeface="Arial"/>
                        </a:rPr>
                        <a:t>5</a:t>
                      </a:r>
                      <a:endParaRPr sz="800">
                        <a:latin typeface="Arial"/>
                        <a:cs typeface="Arial"/>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algn="ctr">
                        <a:lnSpc>
                          <a:spcPct val="100000"/>
                        </a:lnSpc>
                        <a:spcBef>
                          <a:spcPts val="295"/>
                        </a:spcBef>
                      </a:pPr>
                      <a:r>
                        <a:rPr sz="800" dirty="0">
                          <a:latin typeface="Arial"/>
                          <a:cs typeface="Arial"/>
                        </a:rPr>
                        <a:t>6</a:t>
                      </a:r>
                      <a:endParaRPr sz="800">
                        <a:latin typeface="Arial"/>
                        <a:cs typeface="Arial"/>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L="635" algn="ctr">
                        <a:lnSpc>
                          <a:spcPct val="100000"/>
                        </a:lnSpc>
                        <a:spcBef>
                          <a:spcPts val="295"/>
                        </a:spcBef>
                      </a:pPr>
                      <a:r>
                        <a:rPr sz="800" dirty="0">
                          <a:latin typeface="Arial"/>
                          <a:cs typeface="Arial"/>
                        </a:rPr>
                        <a:t>7</a:t>
                      </a:r>
                      <a:endParaRPr sz="800">
                        <a:latin typeface="Arial"/>
                        <a:cs typeface="Arial"/>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L="182880">
                        <a:lnSpc>
                          <a:spcPct val="100000"/>
                        </a:lnSpc>
                        <a:spcBef>
                          <a:spcPts val="295"/>
                        </a:spcBef>
                      </a:pPr>
                      <a:r>
                        <a:rPr sz="800" dirty="0">
                          <a:latin typeface="Arial"/>
                          <a:cs typeface="Arial"/>
                        </a:rPr>
                        <a:t>8</a:t>
                      </a:r>
                      <a:endParaRPr sz="800">
                        <a:latin typeface="Arial"/>
                        <a:cs typeface="Arial"/>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algn="ctr">
                        <a:lnSpc>
                          <a:spcPct val="100000"/>
                        </a:lnSpc>
                        <a:spcBef>
                          <a:spcPts val="295"/>
                        </a:spcBef>
                      </a:pPr>
                      <a:r>
                        <a:rPr sz="800" dirty="0">
                          <a:latin typeface="Arial"/>
                          <a:cs typeface="Arial"/>
                        </a:rPr>
                        <a:t>9</a:t>
                      </a:r>
                      <a:endParaRPr sz="800">
                        <a:latin typeface="Arial"/>
                        <a:cs typeface="Arial"/>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2700">
                      <a:solidFill>
                        <a:srgbClr val="000000"/>
                      </a:solidFill>
                      <a:prstDash val="solid"/>
                    </a:lnB>
                  </a:tcPr>
                </a:tc>
                <a:tc>
                  <a:txBody>
                    <a:bodyPr/>
                    <a:lstStyle/>
                    <a:p>
                      <a:pPr marL="118110">
                        <a:lnSpc>
                          <a:spcPct val="100000"/>
                        </a:lnSpc>
                        <a:spcBef>
                          <a:spcPts val="295"/>
                        </a:spcBef>
                      </a:pPr>
                      <a:r>
                        <a:rPr sz="800" dirty="0">
                          <a:latin typeface="Arial"/>
                          <a:cs typeface="Arial"/>
                        </a:rPr>
                        <a:t>10</a:t>
                      </a:r>
                      <a:endParaRPr sz="800">
                        <a:latin typeface="Arial"/>
                        <a:cs typeface="Arial"/>
                      </a:endParaRPr>
                    </a:p>
                  </a:txBody>
                  <a:tcPr marL="0" marR="0" marT="0" marB="0">
                    <a:lnL w="9525">
                      <a:solidFill>
                        <a:srgbClr val="000000"/>
                      </a:solidFill>
                      <a:prstDash val="solid"/>
                    </a:lnL>
                    <a:lnR w="12700">
                      <a:solidFill>
                        <a:srgbClr val="000000"/>
                      </a:solidFill>
                      <a:prstDash val="solid"/>
                    </a:lnR>
                    <a:lnT w="9525">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28575">
                      <a:solidFill>
                        <a:srgbClr val="000000"/>
                      </a:solidFill>
                      <a:prstDash val="solid"/>
                    </a:lnR>
                    <a:lnT w="28575">
                      <a:solidFill>
                        <a:srgbClr val="000000"/>
                      </a:solidFill>
                      <a:prstDash val="solid"/>
                    </a:lnT>
                    <a:lnB w="12700">
                      <a:solidFill>
                        <a:srgbClr val="000000"/>
                      </a:solidFill>
                      <a:prstDash val="solid"/>
                    </a:lnB>
                  </a:tcPr>
                </a:tc>
              </a:tr>
              <a:tr h="334517">
                <a:tc>
                  <a:txBody>
                    <a:bodyPr/>
                    <a:lstStyle/>
                    <a:p>
                      <a:pPr marR="560705" algn="r">
                        <a:lnSpc>
                          <a:spcPct val="100000"/>
                        </a:lnSpc>
                        <a:spcBef>
                          <a:spcPts val="275"/>
                        </a:spcBef>
                      </a:pPr>
                      <a:r>
                        <a:rPr sz="1600" b="1" dirty="0">
                          <a:latin typeface="Arial"/>
                          <a:cs typeface="Arial"/>
                        </a:rPr>
                        <a:t>A</a:t>
                      </a:r>
                      <a:endParaRPr sz="16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10" dirty="0">
                          <a:latin typeface="Arial"/>
                          <a:cs typeface="Arial"/>
                        </a:rPr>
                        <a:t>32</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10" dirty="0">
                          <a:latin typeface="Arial"/>
                          <a:cs typeface="Arial"/>
                        </a:rPr>
                        <a:t>30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10" dirty="0">
                          <a:latin typeface="Arial"/>
                          <a:cs typeface="Arial"/>
                        </a:rPr>
                        <a:t>31</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10" dirty="0">
                          <a:latin typeface="Arial"/>
                          <a:cs typeface="Arial"/>
                        </a:rPr>
                        <a:t>32</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10" dirty="0">
                          <a:latin typeface="Arial"/>
                          <a:cs typeface="Arial"/>
                        </a:rPr>
                        <a:t>28</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10" dirty="0">
                          <a:latin typeface="Arial"/>
                          <a:cs typeface="Arial"/>
                        </a:rPr>
                        <a:t>33</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10" dirty="0">
                          <a:latin typeface="Arial"/>
                          <a:cs typeface="Arial"/>
                        </a:rPr>
                        <a:t>30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3825">
                        <a:lnSpc>
                          <a:spcPct val="100000"/>
                        </a:lnSpc>
                        <a:spcBef>
                          <a:spcPts val="285"/>
                        </a:spcBef>
                      </a:pPr>
                      <a:r>
                        <a:rPr sz="1200" spc="-10" dirty="0">
                          <a:latin typeface="Arial"/>
                          <a:cs typeface="Arial"/>
                        </a:rPr>
                        <a:t>32</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10" dirty="0">
                          <a:latin typeface="Arial"/>
                          <a:cs typeface="Arial"/>
                        </a:rPr>
                        <a:t>29</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00330">
                        <a:lnSpc>
                          <a:spcPct val="100000"/>
                        </a:lnSpc>
                        <a:spcBef>
                          <a:spcPts val="285"/>
                        </a:spcBef>
                      </a:pPr>
                      <a:r>
                        <a:rPr sz="1200" spc="-10" dirty="0">
                          <a:latin typeface="Arial"/>
                          <a:cs typeface="Arial"/>
                        </a:rPr>
                        <a:t>31</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335280">
                <a:tc>
                  <a:txBody>
                    <a:bodyPr/>
                    <a:lstStyle/>
                    <a:p>
                      <a:pPr marR="560705" algn="r">
                        <a:lnSpc>
                          <a:spcPct val="100000"/>
                        </a:lnSpc>
                        <a:spcBef>
                          <a:spcPts val="280"/>
                        </a:spcBef>
                      </a:pPr>
                      <a:r>
                        <a:rPr sz="1600" b="1" dirty="0">
                          <a:latin typeface="Arial"/>
                          <a:cs typeface="Arial"/>
                        </a:rPr>
                        <a:t>B</a:t>
                      </a:r>
                      <a:endParaRPr sz="16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9</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8</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5" dirty="0">
                          <a:latin typeface="Arial"/>
                          <a:cs typeface="Arial"/>
                        </a:rPr>
                        <a:t>10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9</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5" dirty="0">
                          <a:latin typeface="Arial"/>
                          <a:cs typeface="Arial"/>
                        </a:rPr>
                        <a:t>11</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5" dirty="0">
                          <a:latin typeface="Arial"/>
                          <a:cs typeface="Arial"/>
                        </a:rPr>
                        <a:t>12</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5" dirty="0">
                          <a:latin typeface="Arial"/>
                          <a:cs typeface="Arial"/>
                        </a:rPr>
                        <a:t>10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67005">
                        <a:lnSpc>
                          <a:spcPct val="100000"/>
                        </a:lnSpc>
                        <a:spcBef>
                          <a:spcPts val="285"/>
                        </a:spcBef>
                      </a:pPr>
                      <a:r>
                        <a:rPr sz="1200" dirty="0">
                          <a:latin typeface="Arial"/>
                          <a:cs typeface="Arial"/>
                        </a:rPr>
                        <a:t>8</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9</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00330">
                        <a:lnSpc>
                          <a:spcPct val="100000"/>
                        </a:lnSpc>
                        <a:spcBef>
                          <a:spcPts val="285"/>
                        </a:spcBef>
                      </a:pPr>
                      <a:r>
                        <a:rPr sz="1200" spc="-5" dirty="0">
                          <a:latin typeface="Arial"/>
                          <a:cs typeface="Arial"/>
                        </a:rPr>
                        <a:t>11</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334517">
                <a:tc>
                  <a:txBody>
                    <a:bodyPr/>
                    <a:lstStyle/>
                    <a:p>
                      <a:pPr marR="560705" algn="r">
                        <a:lnSpc>
                          <a:spcPct val="100000"/>
                        </a:lnSpc>
                        <a:spcBef>
                          <a:spcPts val="275"/>
                        </a:spcBef>
                      </a:pPr>
                      <a:r>
                        <a:rPr sz="1600" b="1" dirty="0">
                          <a:latin typeface="Arial"/>
                          <a:cs typeface="Arial"/>
                        </a:rPr>
                        <a:t>C</a:t>
                      </a:r>
                      <a:endParaRPr sz="16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10" dirty="0">
                          <a:latin typeface="Arial"/>
                          <a:cs typeface="Arial"/>
                        </a:rPr>
                        <a:t>50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10" dirty="0">
                          <a:latin typeface="Arial"/>
                          <a:cs typeface="Arial"/>
                        </a:rPr>
                        <a:t>50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10" dirty="0">
                          <a:latin typeface="Arial"/>
                          <a:cs typeface="Arial"/>
                        </a:rPr>
                        <a:t>50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10" dirty="0">
                          <a:latin typeface="Arial"/>
                          <a:cs typeface="Arial"/>
                        </a:rPr>
                        <a:t>50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10" dirty="0">
                          <a:latin typeface="Arial"/>
                          <a:cs typeface="Arial"/>
                        </a:rPr>
                        <a:t>50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10" dirty="0">
                          <a:latin typeface="Arial"/>
                          <a:cs typeface="Arial"/>
                        </a:rPr>
                        <a:t>50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10" dirty="0">
                          <a:latin typeface="Arial"/>
                          <a:cs typeface="Arial"/>
                        </a:rPr>
                        <a:t>50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3825">
                        <a:lnSpc>
                          <a:spcPct val="100000"/>
                        </a:lnSpc>
                        <a:spcBef>
                          <a:spcPts val="285"/>
                        </a:spcBef>
                      </a:pPr>
                      <a:r>
                        <a:rPr sz="1200" spc="-10" dirty="0">
                          <a:latin typeface="Arial"/>
                          <a:cs typeface="Arial"/>
                        </a:rPr>
                        <a:t>50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10" dirty="0">
                          <a:latin typeface="Arial"/>
                          <a:cs typeface="Arial"/>
                        </a:rPr>
                        <a:t>50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00330">
                        <a:lnSpc>
                          <a:spcPct val="100000"/>
                        </a:lnSpc>
                        <a:spcBef>
                          <a:spcPts val="285"/>
                        </a:spcBef>
                      </a:pPr>
                      <a:r>
                        <a:rPr sz="1200" spc="-10" dirty="0">
                          <a:latin typeface="Arial"/>
                          <a:cs typeface="Arial"/>
                        </a:rPr>
                        <a:t>50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335280">
                <a:tc>
                  <a:txBody>
                    <a:bodyPr/>
                    <a:lstStyle/>
                    <a:p>
                      <a:pPr marR="560705" algn="r">
                        <a:lnSpc>
                          <a:spcPct val="100000"/>
                        </a:lnSpc>
                        <a:spcBef>
                          <a:spcPts val="280"/>
                        </a:spcBef>
                      </a:pPr>
                      <a:r>
                        <a:rPr sz="1600" b="1" dirty="0">
                          <a:latin typeface="Arial"/>
                          <a:cs typeface="Arial"/>
                        </a:rPr>
                        <a:t>D</a:t>
                      </a:r>
                      <a:endParaRPr sz="16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algn="ctr">
                        <a:lnSpc>
                          <a:spcPct val="100000"/>
                        </a:lnSpc>
                        <a:spcBef>
                          <a:spcPts val="285"/>
                        </a:spcBef>
                      </a:pPr>
                      <a:r>
                        <a:rPr sz="1200" dirty="0">
                          <a:latin typeface="Arial"/>
                          <a:cs typeface="Arial"/>
                        </a:rPr>
                        <a:t>8</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algn="ctr">
                        <a:lnSpc>
                          <a:spcPct val="100000"/>
                        </a:lnSpc>
                        <a:spcBef>
                          <a:spcPts val="285"/>
                        </a:spcBef>
                      </a:pPr>
                      <a:r>
                        <a:rPr sz="1200" dirty="0">
                          <a:latin typeface="Arial"/>
                          <a:cs typeface="Arial"/>
                        </a:rPr>
                        <a:t>9</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algn="ctr">
                        <a:lnSpc>
                          <a:spcPct val="100000"/>
                        </a:lnSpc>
                        <a:spcBef>
                          <a:spcPts val="285"/>
                        </a:spcBef>
                      </a:pPr>
                      <a:r>
                        <a:rPr sz="1200" spc="-10" dirty="0">
                          <a:latin typeface="Arial"/>
                          <a:cs typeface="Arial"/>
                        </a:rPr>
                        <a:t>10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algn="ctr">
                        <a:lnSpc>
                          <a:spcPct val="100000"/>
                        </a:lnSpc>
                        <a:spcBef>
                          <a:spcPts val="285"/>
                        </a:spcBef>
                      </a:pPr>
                      <a:r>
                        <a:rPr sz="1200" spc="-10" dirty="0">
                          <a:latin typeface="Arial"/>
                          <a:cs typeface="Arial"/>
                        </a:rPr>
                        <a:t>10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algn="ctr">
                        <a:lnSpc>
                          <a:spcPct val="100000"/>
                        </a:lnSpc>
                        <a:spcBef>
                          <a:spcPts val="285"/>
                        </a:spcBef>
                      </a:pPr>
                      <a:r>
                        <a:rPr sz="1200" dirty="0">
                          <a:latin typeface="Arial"/>
                          <a:cs typeface="Arial"/>
                        </a:rPr>
                        <a:t>7</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algn="ctr">
                        <a:lnSpc>
                          <a:spcPct val="100000"/>
                        </a:lnSpc>
                        <a:spcBef>
                          <a:spcPts val="285"/>
                        </a:spcBef>
                      </a:pPr>
                      <a:r>
                        <a:rPr sz="1200" spc="-10" dirty="0">
                          <a:latin typeface="Arial"/>
                          <a:cs typeface="Arial"/>
                        </a:rPr>
                        <a:t>11</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algn="ctr">
                        <a:lnSpc>
                          <a:spcPct val="100000"/>
                        </a:lnSpc>
                        <a:spcBef>
                          <a:spcPts val="285"/>
                        </a:spcBef>
                      </a:pPr>
                      <a:r>
                        <a:rPr sz="1200" spc="-10" dirty="0">
                          <a:latin typeface="Arial"/>
                          <a:cs typeface="Arial"/>
                        </a:rPr>
                        <a:t>10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marL="167005">
                        <a:lnSpc>
                          <a:spcPct val="100000"/>
                        </a:lnSpc>
                        <a:spcBef>
                          <a:spcPts val="285"/>
                        </a:spcBef>
                      </a:pPr>
                      <a:r>
                        <a:rPr sz="1200" dirty="0">
                          <a:latin typeface="Arial"/>
                          <a:cs typeface="Arial"/>
                        </a:rPr>
                        <a:t>9</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algn="ctr">
                        <a:lnSpc>
                          <a:spcPct val="100000"/>
                        </a:lnSpc>
                        <a:spcBef>
                          <a:spcPts val="285"/>
                        </a:spcBef>
                      </a:pPr>
                      <a:r>
                        <a:rPr sz="1200" dirty="0">
                          <a:latin typeface="Arial"/>
                          <a:cs typeface="Arial"/>
                        </a:rPr>
                        <a:t>8</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marL="100330">
                        <a:lnSpc>
                          <a:spcPct val="100000"/>
                        </a:lnSpc>
                        <a:spcBef>
                          <a:spcPts val="285"/>
                        </a:spcBef>
                      </a:pPr>
                      <a:r>
                        <a:rPr sz="1200" spc="-10" dirty="0">
                          <a:latin typeface="Arial"/>
                          <a:cs typeface="Arial"/>
                        </a:rPr>
                        <a:t>10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28575">
                      <a:solidFill>
                        <a:srgbClr val="000000"/>
                      </a:solidFill>
                      <a:prstDash val="solid"/>
                    </a:lnB>
                  </a:tcPr>
                </a:tc>
              </a:tr>
            </a:tbl>
          </a:graphicData>
        </a:graphic>
      </p:graphicFrame>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305435" algn="ctr">
              <a:lnSpc>
                <a:spcPct val="100000"/>
              </a:lnSpc>
            </a:pPr>
            <a:r>
              <a:rPr sz="2000" spc="-5" dirty="0">
                <a:solidFill>
                  <a:srgbClr val="009A9A"/>
                </a:solidFill>
              </a:rPr>
              <a:t>UNIDAD</a:t>
            </a:r>
            <a:r>
              <a:rPr sz="2000" spc="-75" dirty="0">
                <a:solidFill>
                  <a:srgbClr val="009A9A"/>
                </a:solidFill>
              </a:rPr>
              <a:t> </a:t>
            </a:r>
            <a:r>
              <a:rPr sz="2000" spc="-5" dirty="0">
                <a:solidFill>
                  <a:srgbClr val="009A9A"/>
                </a:solidFill>
              </a:rPr>
              <a:t>5</a:t>
            </a:r>
            <a:endParaRPr sz="2000"/>
          </a:p>
          <a:p>
            <a:pPr marL="305435" algn="ctr">
              <a:lnSpc>
                <a:spcPct val="100000"/>
              </a:lnSpc>
            </a:pPr>
            <a:r>
              <a:rPr sz="2000" spc="-5" dirty="0">
                <a:solidFill>
                  <a:srgbClr val="009A9A"/>
                </a:solidFill>
              </a:rPr>
              <a:t>Calidad</a:t>
            </a:r>
            <a:endParaRPr sz="2000"/>
          </a:p>
        </p:txBody>
      </p:sp>
      <p:sp>
        <p:nvSpPr>
          <p:cNvPr id="3" name="object 3"/>
          <p:cNvSpPr txBox="1"/>
          <p:nvPr/>
        </p:nvSpPr>
        <p:spPr>
          <a:xfrm>
            <a:off x="678040" y="1178051"/>
            <a:ext cx="7353300" cy="1565910"/>
          </a:xfrm>
          <a:prstGeom prst="rect">
            <a:avLst/>
          </a:prstGeom>
        </p:spPr>
        <p:txBody>
          <a:bodyPr vert="horz" wrap="square" lIns="0" tIns="0" rIns="0" bIns="0" rtlCol="0">
            <a:spAutoFit/>
          </a:bodyPr>
          <a:lstStyle/>
          <a:p>
            <a:pPr marL="12700" marR="39370">
              <a:lnSpc>
                <a:spcPct val="120000"/>
              </a:lnSpc>
            </a:pPr>
            <a:r>
              <a:rPr sz="1700" spc="-5" dirty="0">
                <a:solidFill>
                  <a:srgbClr val="0000FF"/>
                </a:solidFill>
                <a:latin typeface="Arial"/>
                <a:cs typeface="Arial"/>
              </a:rPr>
              <a:t>Concepto de Calidad: </a:t>
            </a:r>
            <a:r>
              <a:rPr sz="1700" spc="-5" dirty="0">
                <a:latin typeface="Arial"/>
                <a:cs typeface="Arial"/>
              </a:rPr>
              <a:t>Es la capacidad es un bien o servicio para cumplir las  expectativas y necesidades del</a:t>
            </a:r>
            <a:r>
              <a:rPr sz="1700" spc="65" dirty="0">
                <a:latin typeface="Arial"/>
                <a:cs typeface="Arial"/>
              </a:rPr>
              <a:t> </a:t>
            </a:r>
            <a:r>
              <a:rPr sz="1700" spc="-5" dirty="0">
                <a:latin typeface="Arial"/>
                <a:cs typeface="Arial"/>
              </a:rPr>
              <a:t>cliente.</a:t>
            </a:r>
            <a:endParaRPr sz="1700">
              <a:latin typeface="Arial"/>
              <a:cs typeface="Arial"/>
            </a:endParaRPr>
          </a:p>
          <a:p>
            <a:pPr>
              <a:lnSpc>
                <a:spcPct val="100000"/>
              </a:lnSpc>
              <a:spcBef>
                <a:spcPts val="35"/>
              </a:spcBef>
            </a:pPr>
            <a:endParaRPr sz="2100">
              <a:latin typeface="Times New Roman"/>
              <a:cs typeface="Times New Roman"/>
            </a:endParaRPr>
          </a:p>
          <a:p>
            <a:pPr marL="12700" marR="5080">
              <a:lnSpc>
                <a:spcPct val="120000"/>
              </a:lnSpc>
              <a:spcBef>
                <a:spcPts val="5"/>
              </a:spcBef>
            </a:pPr>
            <a:r>
              <a:rPr sz="1700" spc="-5" dirty="0">
                <a:solidFill>
                  <a:srgbClr val="0000FF"/>
                </a:solidFill>
                <a:latin typeface="Arial"/>
                <a:cs typeface="Arial"/>
              </a:rPr>
              <a:t>Costo de la Calidad: </a:t>
            </a:r>
            <a:r>
              <a:rPr sz="1700" spc="-5" dirty="0">
                <a:latin typeface="Arial"/>
                <a:cs typeface="Arial"/>
              </a:rPr>
              <a:t>Cuatro grandes costos se asocian con la calidad. Estos  son los denominados costos de la</a:t>
            </a:r>
            <a:r>
              <a:rPr sz="1700" spc="85" dirty="0">
                <a:latin typeface="Arial"/>
                <a:cs typeface="Arial"/>
              </a:rPr>
              <a:t> </a:t>
            </a:r>
            <a:r>
              <a:rPr sz="1700" spc="-5" dirty="0">
                <a:latin typeface="Arial"/>
                <a:cs typeface="Arial"/>
              </a:rPr>
              <a:t>calidad.</a:t>
            </a:r>
            <a:endParaRPr sz="1700">
              <a:latin typeface="Arial"/>
              <a:cs typeface="Arial"/>
            </a:endParaRPr>
          </a:p>
        </p:txBody>
      </p:sp>
      <p:sp>
        <p:nvSpPr>
          <p:cNvPr id="4" name="object 4"/>
          <p:cNvSpPr txBox="1"/>
          <p:nvPr/>
        </p:nvSpPr>
        <p:spPr>
          <a:xfrm>
            <a:off x="678040" y="3096755"/>
            <a:ext cx="100965" cy="1203325"/>
          </a:xfrm>
          <a:prstGeom prst="rect">
            <a:avLst/>
          </a:prstGeom>
        </p:spPr>
        <p:txBody>
          <a:bodyPr vert="horz" wrap="square" lIns="0" tIns="0" rIns="0" bIns="0" rtlCol="0">
            <a:spAutoFit/>
          </a:bodyPr>
          <a:lstStyle/>
          <a:p>
            <a:pPr marL="12700">
              <a:lnSpc>
                <a:spcPct val="100000"/>
              </a:lnSpc>
            </a:pPr>
            <a:r>
              <a:rPr sz="1700" spc="-5" dirty="0">
                <a:latin typeface="Arial"/>
                <a:cs typeface="Arial"/>
              </a:rPr>
              <a:t>•</a:t>
            </a:r>
            <a:endParaRPr sz="1700">
              <a:latin typeface="Arial"/>
              <a:cs typeface="Arial"/>
            </a:endParaRPr>
          </a:p>
          <a:p>
            <a:pPr marL="12700">
              <a:lnSpc>
                <a:spcPct val="100000"/>
              </a:lnSpc>
              <a:spcBef>
                <a:spcPts val="405"/>
              </a:spcBef>
            </a:pPr>
            <a:r>
              <a:rPr sz="1700" spc="-5" dirty="0">
                <a:latin typeface="Arial"/>
                <a:cs typeface="Arial"/>
              </a:rPr>
              <a:t>•</a:t>
            </a:r>
            <a:endParaRPr sz="1700">
              <a:latin typeface="Arial"/>
              <a:cs typeface="Arial"/>
            </a:endParaRPr>
          </a:p>
          <a:p>
            <a:pPr marL="12700">
              <a:lnSpc>
                <a:spcPct val="100000"/>
              </a:lnSpc>
              <a:spcBef>
                <a:spcPts val="409"/>
              </a:spcBef>
            </a:pPr>
            <a:r>
              <a:rPr sz="1700" spc="-5" dirty="0">
                <a:latin typeface="Arial"/>
                <a:cs typeface="Arial"/>
              </a:rPr>
              <a:t>•</a:t>
            </a:r>
            <a:endParaRPr sz="1700">
              <a:latin typeface="Arial"/>
              <a:cs typeface="Arial"/>
            </a:endParaRPr>
          </a:p>
          <a:p>
            <a:pPr marL="12700">
              <a:lnSpc>
                <a:spcPct val="100000"/>
              </a:lnSpc>
              <a:spcBef>
                <a:spcPts val="405"/>
              </a:spcBef>
            </a:pPr>
            <a:r>
              <a:rPr sz="1700" spc="-5" dirty="0">
                <a:latin typeface="Arial"/>
                <a:cs typeface="Arial"/>
              </a:rPr>
              <a:t>•</a:t>
            </a:r>
            <a:endParaRPr sz="1700">
              <a:latin typeface="Arial"/>
              <a:cs typeface="Arial"/>
            </a:endParaRPr>
          </a:p>
        </p:txBody>
      </p:sp>
      <p:sp>
        <p:nvSpPr>
          <p:cNvPr id="5" name="object 5"/>
          <p:cNvSpPr txBox="1"/>
          <p:nvPr/>
        </p:nvSpPr>
        <p:spPr>
          <a:xfrm>
            <a:off x="1287606" y="3044680"/>
            <a:ext cx="7042784" cy="1255395"/>
          </a:xfrm>
          <a:prstGeom prst="rect">
            <a:avLst/>
          </a:prstGeom>
        </p:spPr>
        <p:txBody>
          <a:bodyPr vert="horz" wrap="square" lIns="0" tIns="0" rIns="0" bIns="0" rtlCol="0">
            <a:spAutoFit/>
          </a:bodyPr>
          <a:lstStyle/>
          <a:p>
            <a:pPr marL="12700" marR="1099820">
              <a:lnSpc>
                <a:spcPct val="120100"/>
              </a:lnSpc>
            </a:pPr>
            <a:r>
              <a:rPr sz="1700" spc="-5" dirty="0">
                <a:latin typeface="Arial"/>
                <a:cs typeface="Arial"/>
              </a:rPr>
              <a:t>Costos de prevención: capacitación, mejora continua, etc.  Costos de evaluación: pruebas, laboratorios, inspectores, etc.  Fallas internas: retrabajo, desperdicio, descomposturas,</a:t>
            </a:r>
            <a:r>
              <a:rPr sz="1700" spc="195" dirty="0">
                <a:latin typeface="Arial"/>
                <a:cs typeface="Arial"/>
              </a:rPr>
              <a:t> </a:t>
            </a:r>
            <a:r>
              <a:rPr sz="1700" spc="-5" dirty="0">
                <a:latin typeface="Arial"/>
                <a:cs typeface="Arial"/>
              </a:rPr>
              <a:t>etc.</a:t>
            </a:r>
            <a:endParaRPr sz="1700">
              <a:latin typeface="Arial"/>
              <a:cs typeface="Arial"/>
            </a:endParaRPr>
          </a:p>
          <a:p>
            <a:pPr marL="12700">
              <a:lnSpc>
                <a:spcPct val="100000"/>
              </a:lnSpc>
              <a:spcBef>
                <a:spcPts val="405"/>
              </a:spcBef>
            </a:pPr>
            <a:r>
              <a:rPr sz="1700" spc="-5" dirty="0">
                <a:latin typeface="Arial"/>
                <a:cs typeface="Arial"/>
              </a:rPr>
              <a:t>Costos externos: bienes devueltos, pérdida de imagen, post servicio,</a:t>
            </a:r>
            <a:r>
              <a:rPr sz="1700" spc="235" dirty="0">
                <a:latin typeface="Arial"/>
                <a:cs typeface="Arial"/>
              </a:rPr>
              <a:t> </a:t>
            </a:r>
            <a:r>
              <a:rPr sz="1700" spc="-5" dirty="0">
                <a:latin typeface="Arial"/>
                <a:cs typeface="Arial"/>
              </a:rPr>
              <a:t>etc.</a:t>
            </a:r>
            <a:endParaRPr sz="1700">
              <a:latin typeface="Arial"/>
              <a:cs typeface="Arial"/>
            </a:endParaRPr>
          </a:p>
        </p:txBody>
      </p:sp>
      <p:sp>
        <p:nvSpPr>
          <p:cNvPr id="6" name="object 6"/>
          <p:cNvSpPr txBox="1"/>
          <p:nvPr/>
        </p:nvSpPr>
        <p:spPr>
          <a:xfrm>
            <a:off x="677989" y="4600671"/>
            <a:ext cx="7740015" cy="1877060"/>
          </a:xfrm>
          <a:prstGeom prst="rect">
            <a:avLst/>
          </a:prstGeom>
        </p:spPr>
        <p:txBody>
          <a:bodyPr vert="horz" wrap="square" lIns="0" tIns="0" rIns="0" bIns="0" rtlCol="0">
            <a:spAutoFit/>
          </a:bodyPr>
          <a:lstStyle/>
          <a:p>
            <a:pPr marL="12700" marR="5080" algn="just">
              <a:lnSpc>
                <a:spcPct val="120100"/>
              </a:lnSpc>
            </a:pPr>
            <a:r>
              <a:rPr sz="1700" spc="-5" dirty="0">
                <a:solidFill>
                  <a:srgbClr val="0000FF"/>
                </a:solidFill>
                <a:latin typeface="Arial"/>
                <a:cs typeface="Arial"/>
              </a:rPr>
              <a:t>Gestión de la Calidad Total (TQM): </a:t>
            </a:r>
            <a:r>
              <a:rPr sz="1700" spc="-5" dirty="0">
                <a:latin typeface="Arial"/>
                <a:cs typeface="Arial"/>
              </a:rPr>
              <a:t>Se refiere al énfasis que se pone en la  calidad en toda la organización, desde el proveedor </a:t>
            </a:r>
            <a:r>
              <a:rPr sz="1700" spc="-10" dirty="0">
                <a:latin typeface="Arial"/>
                <a:cs typeface="Arial"/>
              </a:rPr>
              <a:t>hasta </a:t>
            </a:r>
            <a:r>
              <a:rPr sz="1700" spc="-5" dirty="0">
                <a:latin typeface="Arial"/>
                <a:cs typeface="Arial"/>
              </a:rPr>
              <a:t>el cliente, con el  compromiso de todos los entes </a:t>
            </a:r>
            <a:r>
              <a:rPr sz="1700" dirty="0">
                <a:latin typeface="Arial"/>
                <a:cs typeface="Arial"/>
              </a:rPr>
              <a:t>ejecutivos </a:t>
            </a:r>
            <a:r>
              <a:rPr sz="1700" spc="-5" dirty="0">
                <a:latin typeface="Arial"/>
                <a:cs typeface="Arial"/>
              </a:rPr>
              <a:t>o de dirección de </a:t>
            </a:r>
            <a:r>
              <a:rPr sz="1700" dirty="0">
                <a:latin typeface="Arial"/>
                <a:cs typeface="Arial"/>
              </a:rPr>
              <a:t>la </a:t>
            </a:r>
            <a:r>
              <a:rPr sz="1700" spc="-5" dirty="0">
                <a:latin typeface="Arial"/>
                <a:cs typeface="Arial"/>
              </a:rPr>
              <a:t>organización, y  utilizando el control estadístico de procesos. Enfoques arcaicos centraban el  control al final del proceso, clasificando los productos en buenos y malos pero el  </a:t>
            </a:r>
            <a:r>
              <a:rPr sz="1700" spc="-5" dirty="0">
                <a:solidFill>
                  <a:srgbClr val="0000FF"/>
                </a:solidFill>
                <a:latin typeface="Arial"/>
                <a:cs typeface="Arial"/>
              </a:rPr>
              <a:t>TQM </a:t>
            </a:r>
            <a:r>
              <a:rPr sz="1700" spc="-5" dirty="0">
                <a:latin typeface="Arial"/>
                <a:cs typeface="Arial"/>
              </a:rPr>
              <a:t>propone control en cada etapa del proceso a fin de eliminar el</a:t>
            </a:r>
            <a:r>
              <a:rPr sz="1700" spc="280" dirty="0">
                <a:latin typeface="Arial"/>
                <a:cs typeface="Arial"/>
              </a:rPr>
              <a:t> </a:t>
            </a:r>
            <a:r>
              <a:rPr sz="1700" spc="-5" dirty="0">
                <a:latin typeface="Arial"/>
                <a:cs typeface="Arial"/>
              </a:rPr>
              <a:t>desperdicio.</a:t>
            </a:r>
            <a:endParaRPr sz="1700" dirty="0">
              <a:latin typeface="Arial"/>
              <a:cs typeface="Aria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305435" algn="ctr">
              <a:lnSpc>
                <a:spcPct val="100000"/>
              </a:lnSpc>
            </a:pPr>
            <a:r>
              <a:rPr sz="2000" spc="-5" dirty="0">
                <a:solidFill>
                  <a:srgbClr val="009A9A"/>
                </a:solidFill>
              </a:rPr>
              <a:t>UNIDAD</a:t>
            </a:r>
            <a:r>
              <a:rPr sz="2000" spc="-75" dirty="0">
                <a:solidFill>
                  <a:srgbClr val="009A9A"/>
                </a:solidFill>
              </a:rPr>
              <a:t> </a:t>
            </a:r>
            <a:r>
              <a:rPr sz="2000" spc="-5" dirty="0">
                <a:solidFill>
                  <a:srgbClr val="009A9A"/>
                </a:solidFill>
              </a:rPr>
              <a:t>5</a:t>
            </a:r>
            <a:endParaRPr sz="2000"/>
          </a:p>
          <a:p>
            <a:pPr marL="305435" algn="ctr">
              <a:lnSpc>
                <a:spcPct val="100000"/>
              </a:lnSpc>
            </a:pPr>
            <a:r>
              <a:rPr sz="2000" spc="-5" dirty="0">
                <a:solidFill>
                  <a:srgbClr val="009A9A"/>
                </a:solidFill>
              </a:rPr>
              <a:t>Calidad</a:t>
            </a:r>
            <a:endParaRPr sz="2000"/>
          </a:p>
        </p:txBody>
      </p:sp>
      <p:sp>
        <p:nvSpPr>
          <p:cNvPr id="3" name="object 3"/>
          <p:cNvSpPr txBox="1"/>
          <p:nvPr/>
        </p:nvSpPr>
        <p:spPr>
          <a:xfrm>
            <a:off x="678065" y="1210055"/>
            <a:ext cx="5229860" cy="269875"/>
          </a:xfrm>
          <a:prstGeom prst="rect">
            <a:avLst/>
          </a:prstGeom>
        </p:spPr>
        <p:txBody>
          <a:bodyPr vert="horz" wrap="square" lIns="0" tIns="0" rIns="0" bIns="0" rtlCol="0">
            <a:spAutoFit/>
          </a:bodyPr>
          <a:lstStyle/>
          <a:p>
            <a:pPr marL="12700">
              <a:lnSpc>
                <a:spcPct val="100000"/>
              </a:lnSpc>
            </a:pPr>
            <a:r>
              <a:rPr sz="1700" spc="-5" dirty="0">
                <a:solidFill>
                  <a:srgbClr val="0000FF"/>
                </a:solidFill>
                <a:latin typeface="Arial"/>
                <a:cs typeface="Arial"/>
              </a:rPr>
              <a:t>Herramientas de la TQM (importante </a:t>
            </a:r>
            <a:r>
              <a:rPr sz="1700" dirty="0">
                <a:solidFill>
                  <a:srgbClr val="0000FF"/>
                </a:solidFill>
                <a:latin typeface="Arial"/>
                <a:cs typeface="Arial"/>
              </a:rPr>
              <a:t>para </a:t>
            </a:r>
            <a:r>
              <a:rPr sz="1700" spc="-5" dirty="0">
                <a:solidFill>
                  <a:srgbClr val="0000FF"/>
                </a:solidFill>
                <a:latin typeface="Arial"/>
                <a:cs typeface="Arial"/>
              </a:rPr>
              <a:t>el</a:t>
            </a:r>
            <a:r>
              <a:rPr sz="1700" spc="105" dirty="0">
                <a:solidFill>
                  <a:srgbClr val="0000FF"/>
                </a:solidFill>
                <a:latin typeface="Arial"/>
                <a:cs typeface="Arial"/>
              </a:rPr>
              <a:t> </a:t>
            </a:r>
            <a:r>
              <a:rPr sz="1700" spc="-5" dirty="0">
                <a:solidFill>
                  <a:srgbClr val="0000FF"/>
                </a:solidFill>
                <a:latin typeface="Arial"/>
                <a:cs typeface="Arial"/>
              </a:rPr>
              <a:t>examen):</a:t>
            </a:r>
            <a:endParaRPr sz="1700">
              <a:latin typeface="Arial"/>
              <a:cs typeface="Arial"/>
            </a:endParaRPr>
          </a:p>
        </p:txBody>
      </p:sp>
      <p:sp>
        <p:nvSpPr>
          <p:cNvPr id="4" name="object 4"/>
          <p:cNvSpPr txBox="1"/>
          <p:nvPr/>
        </p:nvSpPr>
        <p:spPr>
          <a:xfrm>
            <a:off x="678065" y="1781555"/>
            <a:ext cx="206375" cy="269875"/>
          </a:xfrm>
          <a:prstGeom prst="rect">
            <a:avLst/>
          </a:prstGeom>
        </p:spPr>
        <p:txBody>
          <a:bodyPr vert="horz" wrap="square" lIns="0" tIns="0" rIns="0" bIns="0" rtlCol="0">
            <a:spAutoFit/>
          </a:bodyPr>
          <a:lstStyle/>
          <a:p>
            <a:pPr marL="12700">
              <a:lnSpc>
                <a:spcPct val="100000"/>
              </a:lnSpc>
            </a:pPr>
            <a:r>
              <a:rPr sz="1700" spc="-5" dirty="0">
                <a:solidFill>
                  <a:srgbClr val="9A6533"/>
                </a:solidFill>
                <a:latin typeface="Arial"/>
                <a:cs typeface="Arial"/>
              </a:rPr>
              <a:t>1.</a:t>
            </a:r>
            <a:endParaRPr sz="1700">
              <a:latin typeface="Arial"/>
              <a:cs typeface="Arial"/>
            </a:endParaRPr>
          </a:p>
        </p:txBody>
      </p:sp>
      <p:sp>
        <p:nvSpPr>
          <p:cNvPr id="5" name="object 5"/>
          <p:cNvSpPr txBox="1"/>
          <p:nvPr/>
        </p:nvSpPr>
        <p:spPr>
          <a:xfrm>
            <a:off x="678065" y="2300490"/>
            <a:ext cx="205740" cy="269875"/>
          </a:xfrm>
          <a:prstGeom prst="rect">
            <a:avLst/>
          </a:prstGeom>
        </p:spPr>
        <p:txBody>
          <a:bodyPr vert="horz" wrap="square" lIns="0" tIns="0" rIns="0" bIns="0" rtlCol="0">
            <a:spAutoFit/>
          </a:bodyPr>
          <a:lstStyle/>
          <a:p>
            <a:pPr marL="12700">
              <a:lnSpc>
                <a:spcPct val="100000"/>
              </a:lnSpc>
            </a:pPr>
            <a:r>
              <a:rPr sz="1700" spc="-5" dirty="0">
                <a:solidFill>
                  <a:srgbClr val="9A6533"/>
                </a:solidFill>
                <a:latin typeface="Arial"/>
                <a:cs typeface="Arial"/>
              </a:rPr>
              <a:t>2.</a:t>
            </a:r>
            <a:endParaRPr sz="1700">
              <a:latin typeface="Arial"/>
              <a:cs typeface="Arial"/>
            </a:endParaRPr>
          </a:p>
        </p:txBody>
      </p:sp>
      <p:sp>
        <p:nvSpPr>
          <p:cNvPr id="6" name="object 6"/>
          <p:cNvSpPr txBox="1"/>
          <p:nvPr/>
        </p:nvSpPr>
        <p:spPr>
          <a:xfrm>
            <a:off x="678078" y="2819425"/>
            <a:ext cx="206375" cy="269875"/>
          </a:xfrm>
          <a:prstGeom prst="rect">
            <a:avLst/>
          </a:prstGeom>
        </p:spPr>
        <p:txBody>
          <a:bodyPr vert="horz" wrap="square" lIns="0" tIns="0" rIns="0" bIns="0" rtlCol="0">
            <a:spAutoFit/>
          </a:bodyPr>
          <a:lstStyle/>
          <a:p>
            <a:pPr marL="12700">
              <a:lnSpc>
                <a:spcPct val="100000"/>
              </a:lnSpc>
            </a:pPr>
            <a:r>
              <a:rPr sz="1700" spc="-5" dirty="0">
                <a:solidFill>
                  <a:srgbClr val="9A6533"/>
                </a:solidFill>
                <a:latin typeface="Arial"/>
                <a:cs typeface="Arial"/>
              </a:rPr>
              <a:t>3.</a:t>
            </a:r>
            <a:endParaRPr sz="1700">
              <a:latin typeface="Arial"/>
              <a:cs typeface="Arial"/>
            </a:endParaRPr>
          </a:p>
        </p:txBody>
      </p:sp>
      <p:sp>
        <p:nvSpPr>
          <p:cNvPr id="7" name="object 7"/>
          <p:cNvSpPr txBox="1"/>
          <p:nvPr/>
        </p:nvSpPr>
        <p:spPr>
          <a:xfrm>
            <a:off x="678103" y="3338347"/>
            <a:ext cx="206375" cy="269875"/>
          </a:xfrm>
          <a:prstGeom prst="rect">
            <a:avLst/>
          </a:prstGeom>
        </p:spPr>
        <p:txBody>
          <a:bodyPr vert="horz" wrap="square" lIns="0" tIns="0" rIns="0" bIns="0" rtlCol="0">
            <a:spAutoFit/>
          </a:bodyPr>
          <a:lstStyle/>
          <a:p>
            <a:pPr marL="12700">
              <a:lnSpc>
                <a:spcPct val="100000"/>
              </a:lnSpc>
            </a:pPr>
            <a:r>
              <a:rPr sz="1700" spc="-5" dirty="0">
                <a:solidFill>
                  <a:srgbClr val="9A6533"/>
                </a:solidFill>
                <a:latin typeface="Arial"/>
                <a:cs typeface="Arial"/>
              </a:rPr>
              <a:t>4.</a:t>
            </a:r>
            <a:endParaRPr sz="1700">
              <a:latin typeface="Arial"/>
              <a:cs typeface="Arial"/>
            </a:endParaRPr>
          </a:p>
        </p:txBody>
      </p:sp>
      <p:sp>
        <p:nvSpPr>
          <p:cNvPr id="8" name="object 8"/>
          <p:cNvSpPr txBox="1"/>
          <p:nvPr/>
        </p:nvSpPr>
        <p:spPr>
          <a:xfrm>
            <a:off x="678129" y="3858031"/>
            <a:ext cx="205740" cy="555625"/>
          </a:xfrm>
          <a:prstGeom prst="rect">
            <a:avLst/>
          </a:prstGeom>
        </p:spPr>
        <p:txBody>
          <a:bodyPr vert="horz" wrap="square" lIns="0" tIns="0" rIns="0" bIns="0" rtlCol="0">
            <a:spAutoFit/>
          </a:bodyPr>
          <a:lstStyle/>
          <a:p>
            <a:pPr marL="12700">
              <a:lnSpc>
                <a:spcPct val="100000"/>
              </a:lnSpc>
            </a:pPr>
            <a:r>
              <a:rPr sz="1700" spc="-5" dirty="0">
                <a:solidFill>
                  <a:srgbClr val="9A6533"/>
                </a:solidFill>
                <a:latin typeface="Arial"/>
                <a:cs typeface="Arial"/>
              </a:rPr>
              <a:t>5.</a:t>
            </a:r>
            <a:endParaRPr sz="1700">
              <a:latin typeface="Arial"/>
              <a:cs typeface="Arial"/>
            </a:endParaRPr>
          </a:p>
          <a:p>
            <a:pPr marL="12700">
              <a:lnSpc>
                <a:spcPct val="100000"/>
              </a:lnSpc>
              <a:spcBef>
                <a:spcPts val="210"/>
              </a:spcBef>
            </a:pPr>
            <a:r>
              <a:rPr sz="1700" spc="-5" dirty="0">
                <a:solidFill>
                  <a:srgbClr val="9A6533"/>
                </a:solidFill>
                <a:latin typeface="Arial"/>
                <a:cs typeface="Arial"/>
              </a:rPr>
              <a:t>6.</a:t>
            </a:r>
            <a:endParaRPr sz="1700">
              <a:latin typeface="Arial"/>
              <a:cs typeface="Arial"/>
            </a:endParaRPr>
          </a:p>
        </p:txBody>
      </p:sp>
      <p:sp>
        <p:nvSpPr>
          <p:cNvPr id="9" name="object 9"/>
          <p:cNvSpPr txBox="1"/>
          <p:nvPr/>
        </p:nvSpPr>
        <p:spPr>
          <a:xfrm>
            <a:off x="678103" y="4662716"/>
            <a:ext cx="205740" cy="269875"/>
          </a:xfrm>
          <a:prstGeom prst="rect">
            <a:avLst/>
          </a:prstGeom>
        </p:spPr>
        <p:txBody>
          <a:bodyPr vert="horz" wrap="square" lIns="0" tIns="0" rIns="0" bIns="0" rtlCol="0">
            <a:spAutoFit/>
          </a:bodyPr>
          <a:lstStyle/>
          <a:p>
            <a:pPr marL="12700">
              <a:lnSpc>
                <a:spcPct val="100000"/>
              </a:lnSpc>
            </a:pPr>
            <a:r>
              <a:rPr sz="1700" spc="-5" dirty="0">
                <a:solidFill>
                  <a:srgbClr val="9A6533"/>
                </a:solidFill>
                <a:latin typeface="Arial"/>
                <a:cs typeface="Arial"/>
              </a:rPr>
              <a:t>7.</a:t>
            </a:r>
            <a:endParaRPr sz="1700">
              <a:latin typeface="Arial"/>
              <a:cs typeface="Arial"/>
            </a:endParaRPr>
          </a:p>
        </p:txBody>
      </p:sp>
      <p:sp>
        <p:nvSpPr>
          <p:cNvPr id="10" name="object 10"/>
          <p:cNvSpPr txBox="1">
            <a:spLocks noGrp="1"/>
          </p:cNvSpPr>
          <p:nvPr>
            <p:ph type="body" idx="1"/>
          </p:nvPr>
        </p:nvSpPr>
        <p:spPr>
          <a:prstGeom prst="rect">
            <a:avLst/>
          </a:prstGeom>
        </p:spPr>
        <p:txBody>
          <a:bodyPr vert="horz" wrap="square" lIns="0" tIns="212343" rIns="0" bIns="0" rtlCol="0">
            <a:spAutoFit/>
          </a:bodyPr>
          <a:lstStyle/>
          <a:p>
            <a:pPr marL="961390" marR="313690">
              <a:lnSpc>
                <a:spcPts val="1839"/>
              </a:lnSpc>
            </a:pPr>
            <a:r>
              <a:rPr spc="-5" dirty="0">
                <a:solidFill>
                  <a:srgbClr val="9A6533"/>
                </a:solidFill>
              </a:rPr>
              <a:t>Hoja de verificación: </a:t>
            </a:r>
            <a:r>
              <a:rPr spc="-5" dirty="0"/>
              <a:t>Es cualquier tipo de formato diseñado para registrar  datos. Ayudan a identificar defectos o el tipo de reclamaciones del</a:t>
            </a:r>
            <a:r>
              <a:rPr spc="260" dirty="0"/>
              <a:t> </a:t>
            </a:r>
            <a:r>
              <a:rPr spc="-5" dirty="0"/>
              <a:t>cliente.</a:t>
            </a:r>
          </a:p>
          <a:p>
            <a:pPr marL="961390" marR="345440" indent="-635">
              <a:lnSpc>
                <a:spcPts val="1839"/>
              </a:lnSpc>
              <a:spcBef>
                <a:spcPts val="409"/>
              </a:spcBef>
            </a:pPr>
            <a:r>
              <a:rPr spc="-5" dirty="0">
                <a:solidFill>
                  <a:srgbClr val="9A6533"/>
                </a:solidFill>
              </a:rPr>
              <a:t>Diagramas de dispersión: </a:t>
            </a:r>
            <a:r>
              <a:rPr spc="-5" dirty="0"/>
              <a:t>Muestra </a:t>
            </a:r>
            <a:r>
              <a:rPr dirty="0"/>
              <a:t>la </a:t>
            </a:r>
            <a:r>
              <a:rPr spc="-5" dirty="0"/>
              <a:t>relación entre dos </a:t>
            </a:r>
            <a:r>
              <a:rPr dirty="0"/>
              <a:t>medidas. </a:t>
            </a:r>
            <a:r>
              <a:rPr spc="-5" dirty="0"/>
              <a:t>Es ideal  cual se cree que una variable podría de depender de otra</a:t>
            </a:r>
            <a:r>
              <a:rPr spc="235" dirty="0"/>
              <a:t> </a:t>
            </a:r>
            <a:r>
              <a:rPr spc="-5" dirty="0"/>
              <a:t>independiente.</a:t>
            </a:r>
          </a:p>
          <a:p>
            <a:pPr marL="961390" marR="5080">
              <a:lnSpc>
                <a:spcPts val="1839"/>
              </a:lnSpc>
              <a:spcBef>
                <a:spcPts val="409"/>
              </a:spcBef>
            </a:pPr>
            <a:r>
              <a:rPr spc="-5" dirty="0">
                <a:solidFill>
                  <a:srgbClr val="9A6533"/>
                </a:solidFill>
              </a:rPr>
              <a:t>Diagrama de Causa y Efecto</a:t>
            </a:r>
            <a:r>
              <a:rPr spc="-5" dirty="0"/>
              <a:t>: El diagrama de Ishikawa es una técnica  esquemática usada par descubrir posibles lugares con problemas de</a:t>
            </a:r>
            <a:r>
              <a:rPr spc="225" dirty="0"/>
              <a:t> </a:t>
            </a:r>
            <a:r>
              <a:rPr spc="-5" dirty="0"/>
              <a:t>calidad.</a:t>
            </a:r>
          </a:p>
          <a:p>
            <a:pPr marL="961390" marR="246379" indent="-635">
              <a:lnSpc>
                <a:spcPts val="1839"/>
              </a:lnSpc>
              <a:spcBef>
                <a:spcPts val="409"/>
              </a:spcBef>
            </a:pPr>
            <a:r>
              <a:rPr spc="-5" dirty="0">
                <a:solidFill>
                  <a:srgbClr val="9A6533"/>
                </a:solidFill>
              </a:rPr>
              <a:t>Diagrama de Pareto: </a:t>
            </a:r>
            <a:r>
              <a:rPr spc="-5" dirty="0"/>
              <a:t>Gráfica que identifica los </a:t>
            </a:r>
            <a:r>
              <a:rPr dirty="0"/>
              <a:t>pocos </a:t>
            </a:r>
            <a:r>
              <a:rPr spc="-5" dirty="0"/>
              <a:t>elementos críticos en  oposición con los muchos </a:t>
            </a:r>
            <a:r>
              <a:rPr dirty="0"/>
              <a:t>elementos </a:t>
            </a:r>
            <a:r>
              <a:rPr spc="-5" dirty="0"/>
              <a:t>menos</a:t>
            </a:r>
            <a:r>
              <a:rPr spc="85" dirty="0"/>
              <a:t> </a:t>
            </a:r>
            <a:r>
              <a:rPr spc="-5" dirty="0"/>
              <a:t>importante.</a:t>
            </a:r>
          </a:p>
          <a:p>
            <a:pPr marL="961390">
              <a:lnSpc>
                <a:spcPct val="100000"/>
              </a:lnSpc>
              <a:spcBef>
                <a:spcPts val="180"/>
              </a:spcBef>
            </a:pPr>
            <a:r>
              <a:rPr spc="-5" dirty="0">
                <a:solidFill>
                  <a:srgbClr val="9A6533"/>
                </a:solidFill>
              </a:rPr>
              <a:t>Diagramas de Flujo: </a:t>
            </a:r>
            <a:r>
              <a:rPr spc="-5" dirty="0"/>
              <a:t>Describen gráficamente un proceso o</a:t>
            </a:r>
            <a:r>
              <a:rPr spc="210" dirty="0"/>
              <a:t> </a:t>
            </a:r>
            <a:r>
              <a:rPr spc="-5" dirty="0"/>
              <a:t>sistema.</a:t>
            </a:r>
          </a:p>
          <a:p>
            <a:pPr marL="961390" marR="78740" indent="-635">
              <a:lnSpc>
                <a:spcPts val="1839"/>
              </a:lnSpc>
              <a:spcBef>
                <a:spcPts val="434"/>
              </a:spcBef>
            </a:pPr>
            <a:r>
              <a:rPr spc="-5" dirty="0">
                <a:solidFill>
                  <a:srgbClr val="9A6533"/>
                </a:solidFill>
              </a:rPr>
              <a:t>Histogramas: </a:t>
            </a:r>
            <a:r>
              <a:rPr spc="-5" dirty="0"/>
              <a:t>Muestra el intervalos de valores de una medida y la frecuencia  con la que</a:t>
            </a:r>
            <a:r>
              <a:rPr spc="-20" dirty="0"/>
              <a:t> </a:t>
            </a:r>
            <a:r>
              <a:rPr spc="-5" dirty="0"/>
              <a:t>ocurre.</a:t>
            </a:r>
          </a:p>
          <a:p>
            <a:pPr marL="961390" marR="34290" indent="-635">
              <a:lnSpc>
                <a:spcPts val="1839"/>
              </a:lnSpc>
              <a:spcBef>
                <a:spcPts val="409"/>
              </a:spcBef>
            </a:pPr>
            <a:r>
              <a:rPr spc="-5" dirty="0">
                <a:solidFill>
                  <a:srgbClr val="9A6533"/>
                </a:solidFill>
              </a:rPr>
              <a:t>Gráfica de Control: </a:t>
            </a:r>
            <a:r>
              <a:rPr spc="-5" dirty="0"/>
              <a:t>Presentaciones gráficas de los datos de un proceso en el  tiempo con límites de control</a:t>
            </a:r>
            <a:r>
              <a:rPr spc="80" dirty="0"/>
              <a:t> </a:t>
            </a:r>
            <a:r>
              <a:rPr spc="-5" dirty="0"/>
              <a:t>predeterminados.</a:t>
            </a:r>
          </a:p>
        </p:txBody>
      </p:sp>
      <p:sp>
        <p:nvSpPr>
          <p:cNvPr id="11" name="object 11"/>
          <p:cNvSpPr txBox="1"/>
          <p:nvPr/>
        </p:nvSpPr>
        <p:spPr>
          <a:xfrm>
            <a:off x="678078" y="5440715"/>
            <a:ext cx="7687945" cy="868044"/>
          </a:xfrm>
          <a:prstGeom prst="rect">
            <a:avLst/>
          </a:prstGeom>
        </p:spPr>
        <p:txBody>
          <a:bodyPr vert="horz" wrap="square" lIns="0" tIns="0" rIns="0" bIns="0" rtlCol="0">
            <a:spAutoFit/>
          </a:bodyPr>
          <a:lstStyle/>
          <a:p>
            <a:pPr marL="12700" marR="5080">
              <a:lnSpc>
                <a:spcPct val="110300"/>
              </a:lnSpc>
            </a:pPr>
            <a:r>
              <a:rPr sz="1700" spc="-5" dirty="0">
                <a:solidFill>
                  <a:srgbClr val="0000FF"/>
                </a:solidFill>
                <a:latin typeface="Arial"/>
                <a:cs typeface="Arial"/>
              </a:rPr>
              <a:t>Control </a:t>
            </a:r>
            <a:r>
              <a:rPr sz="1700" dirty="0">
                <a:solidFill>
                  <a:srgbClr val="0000FF"/>
                </a:solidFill>
                <a:latin typeface="Arial"/>
                <a:cs typeface="Arial"/>
              </a:rPr>
              <a:t>Estadístico </a:t>
            </a:r>
            <a:r>
              <a:rPr sz="1700" spc="-5" dirty="0">
                <a:solidFill>
                  <a:srgbClr val="0000FF"/>
                </a:solidFill>
                <a:latin typeface="Arial"/>
                <a:cs typeface="Arial"/>
              </a:rPr>
              <a:t>de Procesos (SPC): </a:t>
            </a:r>
            <a:r>
              <a:rPr sz="1700" spc="-5" dirty="0">
                <a:latin typeface="Arial"/>
                <a:cs typeface="Arial"/>
              </a:rPr>
              <a:t>Mediante el SPC, es posible monitorear  estándares, tomar medidas y llevar a </a:t>
            </a:r>
            <a:r>
              <a:rPr sz="1700" dirty="0">
                <a:latin typeface="Arial"/>
                <a:cs typeface="Arial"/>
              </a:rPr>
              <a:t>cabo </a:t>
            </a:r>
            <a:r>
              <a:rPr sz="1700" spc="-5" dirty="0">
                <a:latin typeface="Arial"/>
                <a:cs typeface="Arial"/>
              </a:rPr>
              <a:t>las acciones correctivas cuando un  producto o servicio está en la</a:t>
            </a:r>
            <a:r>
              <a:rPr sz="1700" spc="95" dirty="0">
                <a:latin typeface="Arial"/>
                <a:cs typeface="Arial"/>
              </a:rPr>
              <a:t> </a:t>
            </a:r>
            <a:r>
              <a:rPr sz="1700" spc="-5" dirty="0">
                <a:latin typeface="Arial"/>
                <a:cs typeface="Arial"/>
              </a:rPr>
              <a:t>producción.</a:t>
            </a:r>
            <a:endParaRPr sz="1700">
              <a:latin typeface="Arial"/>
              <a:cs typeface="Aria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8065" y="322326"/>
            <a:ext cx="5229860" cy="609600"/>
          </a:xfrm>
          <a:prstGeom prst="rect">
            <a:avLst/>
          </a:prstGeom>
        </p:spPr>
        <p:txBody>
          <a:bodyPr vert="horz" wrap="square" lIns="0" tIns="0" rIns="0" bIns="0" rtlCol="0">
            <a:spAutoFit/>
          </a:bodyPr>
          <a:lstStyle/>
          <a:p>
            <a:pPr marL="2837180" algn="ctr">
              <a:lnSpc>
                <a:spcPct val="100000"/>
              </a:lnSpc>
            </a:pPr>
            <a:r>
              <a:rPr sz="2000" spc="-5" dirty="0">
                <a:solidFill>
                  <a:srgbClr val="009A9A"/>
                </a:solidFill>
              </a:rPr>
              <a:t>UNIDAD</a:t>
            </a:r>
            <a:r>
              <a:rPr sz="2000" spc="-75" dirty="0">
                <a:solidFill>
                  <a:srgbClr val="009A9A"/>
                </a:solidFill>
              </a:rPr>
              <a:t> </a:t>
            </a:r>
            <a:r>
              <a:rPr sz="2000" spc="-5" dirty="0">
                <a:solidFill>
                  <a:srgbClr val="009A9A"/>
                </a:solidFill>
              </a:rPr>
              <a:t>5</a:t>
            </a:r>
            <a:endParaRPr sz="2000"/>
          </a:p>
          <a:p>
            <a:pPr marR="729615" algn="r">
              <a:lnSpc>
                <a:spcPct val="100000"/>
              </a:lnSpc>
            </a:pPr>
            <a:r>
              <a:rPr sz="2000" spc="-5" dirty="0">
                <a:solidFill>
                  <a:srgbClr val="009A9A"/>
                </a:solidFill>
              </a:rPr>
              <a:t>Calidad</a:t>
            </a:r>
            <a:endParaRPr sz="2000"/>
          </a:p>
        </p:txBody>
      </p:sp>
      <p:sp>
        <p:nvSpPr>
          <p:cNvPr id="3" name="object 3"/>
          <p:cNvSpPr txBox="1"/>
          <p:nvPr/>
        </p:nvSpPr>
        <p:spPr>
          <a:xfrm>
            <a:off x="678065" y="993647"/>
            <a:ext cx="5229860" cy="259079"/>
          </a:xfrm>
          <a:prstGeom prst="rect">
            <a:avLst/>
          </a:prstGeom>
        </p:spPr>
        <p:txBody>
          <a:bodyPr vert="horz" wrap="square" lIns="0" tIns="0" rIns="0" bIns="0" rtlCol="0">
            <a:spAutoFit/>
          </a:bodyPr>
          <a:lstStyle/>
          <a:p>
            <a:pPr marL="12700">
              <a:lnSpc>
                <a:spcPct val="100000"/>
              </a:lnSpc>
            </a:pPr>
            <a:r>
              <a:rPr sz="1700" spc="-5" dirty="0">
                <a:solidFill>
                  <a:srgbClr val="0000FF"/>
                </a:solidFill>
                <a:latin typeface="Arial"/>
                <a:cs typeface="Arial"/>
              </a:rPr>
              <a:t>Herramientas de la TQM (importante </a:t>
            </a:r>
            <a:r>
              <a:rPr sz="1700" dirty="0">
                <a:solidFill>
                  <a:srgbClr val="0000FF"/>
                </a:solidFill>
                <a:latin typeface="Arial"/>
                <a:cs typeface="Arial"/>
              </a:rPr>
              <a:t>para </a:t>
            </a:r>
            <a:r>
              <a:rPr sz="1700" spc="-5" dirty="0">
                <a:solidFill>
                  <a:srgbClr val="0000FF"/>
                </a:solidFill>
                <a:latin typeface="Arial"/>
                <a:cs typeface="Arial"/>
              </a:rPr>
              <a:t>el</a:t>
            </a:r>
            <a:r>
              <a:rPr sz="1700" spc="105" dirty="0">
                <a:solidFill>
                  <a:srgbClr val="0000FF"/>
                </a:solidFill>
                <a:latin typeface="Arial"/>
                <a:cs typeface="Arial"/>
              </a:rPr>
              <a:t> </a:t>
            </a:r>
            <a:r>
              <a:rPr sz="1700" spc="-5" dirty="0">
                <a:solidFill>
                  <a:srgbClr val="0000FF"/>
                </a:solidFill>
                <a:latin typeface="Arial"/>
                <a:cs typeface="Arial"/>
              </a:rPr>
              <a:t>examen):</a:t>
            </a:r>
            <a:endParaRPr sz="1700">
              <a:latin typeface="Arial"/>
              <a:cs typeface="Arial"/>
            </a:endParaRPr>
          </a:p>
        </p:txBody>
      </p:sp>
      <p:sp>
        <p:nvSpPr>
          <p:cNvPr id="4" name="object 4"/>
          <p:cNvSpPr txBox="1"/>
          <p:nvPr/>
        </p:nvSpPr>
        <p:spPr>
          <a:xfrm>
            <a:off x="678065" y="1565147"/>
            <a:ext cx="206375" cy="269875"/>
          </a:xfrm>
          <a:prstGeom prst="rect">
            <a:avLst/>
          </a:prstGeom>
        </p:spPr>
        <p:txBody>
          <a:bodyPr vert="horz" wrap="square" lIns="0" tIns="0" rIns="0" bIns="0" rtlCol="0">
            <a:spAutoFit/>
          </a:bodyPr>
          <a:lstStyle/>
          <a:p>
            <a:pPr marL="12700">
              <a:lnSpc>
                <a:spcPct val="100000"/>
              </a:lnSpc>
            </a:pPr>
            <a:r>
              <a:rPr sz="1700" spc="-5" dirty="0">
                <a:solidFill>
                  <a:srgbClr val="9A6533"/>
                </a:solidFill>
                <a:latin typeface="Arial"/>
                <a:cs typeface="Arial"/>
              </a:rPr>
              <a:t>1.</a:t>
            </a:r>
            <a:endParaRPr sz="1700">
              <a:latin typeface="Arial"/>
              <a:cs typeface="Arial"/>
            </a:endParaRPr>
          </a:p>
        </p:txBody>
      </p:sp>
      <p:sp>
        <p:nvSpPr>
          <p:cNvPr id="5" name="object 5"/>
          <p:cNvSpPr txBox="1"/>
          <p:nvPr/>
        </p:nvSpPr>
        <p:spPr>
          <a:xfrm>
            <a:off x="678065" y="2084082"/>
            <a:ext cx="205740" cy="269875"/>
          </a:xfrm>
          <a:prstGeom prst="rect">
            <a:avLst/>
          </a:prstGeom>
        </p:spPr>
        <p:txBody>
          <a:bodyPr vert="horz" wrap="square" lIns="0" tIns="0" rIns="0" bIns="0" rtlCol="0">
            <a:spAutoFit/>
          </a:bodyPr>
          <a:lstStyle/>
          <a:p>
            <a:pPr marL="12700">
              <a:lnSpc>
                <a:spcPct val="100000"/>
              </a:lnSpc>
            </a:pPr>
            <a:r>
              <a:rPr sz="1700" spc="-5" dirty="0">
                <a:solidFill>
                  <a:srgbClr val="9A6533"/>
                </a:solidFill>
                <a:latin typeface="Arial"/>
                <a:cs typeface="Arial"/>
              </a:rPr>
              <a:t>2.</a:t>
            </a:r>
            <a:endParaRPr sz="1700">
              <a:latin typeface="Arial"/>
              <a:cs typeface="Arial"/>
            </a:endParaRPr>
          </a:p>
        </p:txBody>
      </p:sp>
      <p:sp>
        <p:nvSpPr>
          <p:cNvPr id="6" name="object 6"/>
          <p:cNvSpPr txBox="1"/>
          <p:nvPr/>
        </p:nvSpPr>
        <p:spPr>
          <a:xfrm>
            <a:off x="678078" y="2603766"/>
            <a:ext cx="206375" cy="269875"/>
          </a:xfrm>
          <a:prstGeom prst="rect">
            <a:avLst/>
          </a:prstGeom>
        </p:spPr>
        <p:txBody>
          <a:bodyPr vert="horz" wrap="square" lIns="0" tIns="0" rIns="0" bIns="0" rtlCol="0">
            <a:spAutoFit/>
          </a:bodyPr>
          <a:lstStyle/>
          <a:p>
            <a:pPr marL="12700">
              <a:lnSpc>
                <a:spcPct val="100000"/>
              </a:lnSpc>
            </a:pPr>
            <a:r>
              <a:rPr sz="1700" spc="-5" dirty="0">
                <a:solidFill>
                  <a:srgbClr val="9A6533"/>
                </a:solidFill>
                <a:latin typeface="Arial"/>
                <a:cs typeface="Arial"/>
              </a:rPr>
              <a:t>3.</a:t>
            </a:r>
            <a:endParaRPr sz="1700">
              <a:latin typeface="Arial"/>
              <a:cs typeface="Arial"/>
            </a:endParaRPr>
          </a:p>
        </p:txBody>
      </p:sp>
      <p:sp>
        <p:nvSpPr>
          <p:cNvPr id="7" name="object 7"/>
          <p:cNvSpPr txBox="1"/>
          <p:nvPr/>
        </p:nvSpPr>
        <p:spPr>
          <a:xfrm>
            <a:off x="678103" y="3122701"/>
            <a:ext cx="206375" cy="269875"/>
          </a:xfrm>
          <a:prstGeom prst="rect">
            <a:avLst/>
          </a:prstGeom>
        </p:spPr>
        <p:txBody>
          <a:bodyPr vert="horz" wrap="square" lIns="0" tIns="0" rIns="0" bIns="0" rtlCol="0">
            <a:spAutoFit/>
          </a:bodyPr>
          <a:lstStyle/>
          <a:p>
            <a:pPr marL="12700">
              <a:lnSpc>
                <a:spcPct val="100000"/>
              </a:lnSpc>
            </a:pPr>
            <a:r>
              <a:rPr sz="1700" spc="-5" dirty="0">
                <a:solidFill>
                  <a:srgbClr val="9A6533"/>
                </a:solidFill>
                <a:latin typeface="Arial"/>
                <a:cs typeface="Arial"/>
              </a:rPr>
              <a:t>4.</a:t>
            </a:r>
            <a:endParaRPr sz="1700">
              <a:latin typeface="Arial"/>
              <a:cs typeface="Arial"/>
            </a:endParaRPr>
          </a:p>
        </p:txBody>
      </p:sp>
      <p:sp>
        <p:nvSpPr>
          <p:cNvPr id="8" name="object 8"/>
          <p:cNvSpPr txBox="1"/>
          <p:nvPr/>
        </p:nvSpPr>
        <p:spPr>
          <a:xfrm>
            <a:off x="678129" y="3641623"/>
            <a:ext cx="205740" cy="555625"/>
          </a:xfrm>
          <a:prstGeom prst="rect">
            <a:avLst/>
          </a:prstGeom>
        </p:spPr>
        <p:txBody>
          <a:bodyPr vert="horz" wrap="square" lIns="0" tIns="0" rIns="0" bIns="0" rtlCol="0">
            <a:spAutoFit/>
          </a:bodyPr>
          <a:lstStyle/>
          <a:p>
            <a:pPr marL="12700">
              <a:lnSpc>
                <a:spcPct val="100000"/>
              </a:lnSpc>
            </a:pPr>
            <a:r>
              <a:rPr sz="1700" spc="-5" dirty="0">
                <a:solidFill>
                  <a:srgbClr val="9A6533"/>
                </a:solidFill>
                <a:latin typeface="Arial"/>
                <a:cs typeface="Arial"/>
              </a:rPr>
              <a:t>5.</a:t>
            </a:r>
            <a:endParaRPr sz="1700">
              <a:latin typeface="Arial"/>
              <a:cs typeface="Arial"/>
            </a:endParaRPr>
          </a:p>
          <a:p>
            <a:pPr marL="12700">
              <a:lnSpc>
                <a:spcPct val="100000"/>
              </a:lnSpc>
              <a:spcBef>
                <a:spcPts val="210"/>
              </a:spcBef>
            </a:pPr>
            <a:r>
              <a:rPr sz="1700" spc="-5" dirty="0">
                <a:solidFill>
                  <a:srgbClr val="9A6533"/>
                </a:solidFill>
                <a:latin typeface="Arial"/>
                <a:cs typeface="Arial"/>
              </a:rPr>
              <a:t>6.</a:t>
            </a:r>
            <a:endParaRPr sz="1700">
              <a:latin typeface="Arial"/>
              <a:cs typeface="Arial"/>
            </a:endParaRPr>
          </a:p>
        </p:txBody>
      </p:sp>
      <p:sp>
        <p:nvSpPr>
          <p:cNvPr id="9" name="object 9"/>
          <p:cNvSpPr txBox="1"/>
          <p:nvPr/>
        </p:nvSpPr>
        <p:spPr>
          <a:xfrm>
            <a:off x="678103" y="4446308"/>
            <a:ext cx="205740" cy="269875"/>
          </a:xfrm>
          <a:prstGeom prst="rect">
            <a:avLst/>
          </a:prstGeom>
        </p:spPr>
        <p:txBody>
          <a:bodyPr vert="horz" wrap="square" lIns="0" tIns="0" rIns="0" bIns="0" rtlCol="0">
            <a:spAutoFit/>
          </a:bodyPr>
          <a:lstStyle/>
          <a:p>
            <a:pPr marL="12700">
              <a:lnSpc>
                <a:spcPct val="100000"/>
              </a:lnSpc>
            </a:pPr>
            <a:r>
              <a:rPr sz="1700" spc="-5" dirty="0">
                <a:solidFill>
                  <a:srgbClr val="9A6533"/>
                </a:solidFill>
                <a:latin typeface="Arial"/>
                <a:cs typeface="Arial"/>
              </a:rPr>
              <a:t>7.</a:t>
            </a:r>
            <a:endParaRPr sz="1700">
              <a:latin typeface="Arial"/>
              <a:cs typeface="Arial"/>
            </a:endParaRPr>
          </a:p>
        </p:txBody>
      </p:sp>
      <p:sp>
        <p:nvSpPr>
          <p:cNvPr id="10" name="object 10"/>
          <p:cNvSpPr txBox="1"/>
          <p:nvPr/>
        </p:nvSpPr>
        <p:spPr>
          <a:xfrm>
            <a:off x="1287351" y="1594103"/>
            <a:ext cx="7499984" cy="3822065"/>
          </a:xfrm>
          <a:prstGeom prst="rect">
            <a:avLst/>
          </a:prstGeom>
        </p:spPr>
        <p:txBody>
          <a:bodyPr vert="horz" wrap="square" lIns="0" tIns="0" rIns="0" bIns="0" rtlCol="0">
            <a:spAutoFit/>
          </a:bodyPr>
          <a:lstStyle/>
          <a:p>
            <a:pPr marL="12700" marR="377190">
              <a:lnSpc>
                <a:spcPts val="1839"/>
              </a:lnSpc>
            </a:pPr>
            <a:r>
              <a:rPr sz="1700" spc="-5" dirty="0">
                <a:solidFill>
                  <a:srgbClr val="9A6533"/>
                </a:solidFill>
                <a:latin typeface="Arial"/>
                <a:cs typeface="Arial"/>
              </a:rPr>
              <a:t>Hoja de verificación: </a:t>
            </a:r>
            <a:r>
              <a:rPr sz="1700" spc="-5" dirty="0">
                <a:latin typeface="Arial"/>
                <a:cs typeface="Arial"/>
              </a:rPr>
              <a:t>Es cualquier tipo de formato diseñado para registrar  datos. Ayudan a identificar defectos o el tipo de reclamaciones del</a:t>
            </a:r>
            <a:r>
              <a:rPr sz="1700" spc="260" dirty="0">
                <a:latin typeface="Arial"/>
                <a:cs typeface="Arial"/>
              </a:rPr>
              <a:t> </a:t>
            </a:r>
            <a:r>
              <a:rPr sz="1700" spc="-5" dirty="0">
                <a:latin typeface="Arial"/>
                <a:cs typeface="Arial"/>
              </a:rPr>
              <a:t>cliente.</a:t>
            </a:r>
            <a:endParaRPr sz="1700">
              <a:latin typeface="Arial"/>
              <a:cs typeface="Arial"/>
            </a:endParaRPr>
          </a:p>
          <a:p>
            <a:pPr marL="12700" marR="67945" indent="-635">
              <a:lnSpc>
                <a:spcPts val="1839"/>
              </a:lnSpc>
              <a:spcBef>
                <a:spcPts val="409"/>
              </a:spcBef>
            </a:pPr>
            <a:r>
              <a:rPr sz="1700" spc="-5" dirty="0">
                <a:solidFill>
                  <a:srgbClr val="9A6533"/>
                </a:solidFill>
                <a:latin typeface="Arial"/>
                <a:cs typeface="Arial"/>
              </a:rPr>
              <a:t>Diagramas de dispersión: </a:t>
            </a:r>
            <a:r>
              <a:rPr sz="1700" spc="-5" dirty="0">
                <a:latin typeface="Arial"/>
                <a:cs typeface="Arial"/>
              </a:rPr>
              <a:t>Muestra </a:t>
            </a:r>
            <a:r>
              <a:rPr sz="1700" dirty="0">
                <a:latin typeface="Arial"/>
                <a:cs typeface="Arial"/>
              </a:rPr>
              <a:t>la </a:t>
            </a:r>
            <a:r>
              <a:rPr sz="1700" spc="-5" dirty="0">
                <a:latin typeface="Arial"/>
                <a:cs typeface="Arial"/>
              </a:rPr>
              <a:t>relación entre dos </a:t>
            </a:r>
            <a:r>
              <a:rPr sz="1700" dirty="0">
                <a:latin typeface="Arial"/>
                <a:cs typeface="Arial"/>
              </a:rPr>
              <a:t>medidas. </a:t>
            </a:r>
            <a:r>
              <a:rPr sz="1700" spc="-5" dirty="0">
                <a:latin typeface="Arial"/>
                <a:cs typeface="Arial"/>
              </a:rPr>
              <a:t>Es ideal  cual se cree que una variable podría de depender de otra</a:t>
            </a:r>
            <a:r>
              <a:rPr sz="1700" spc="235" dirty="0">
                <a:latin typeface="Arial"/>
                <a:cs typeface="Arial"/>
              </a:rPr>
              <a:t> </a:t>
            </a:r>
            <a:r>
              <a:rPr sz="1700" spc="-5" dirty="0">
                <a:latin typeface="Arial"/>
                <a:cs typeface="Arial"/>
              </a:rPr>
              <a:t>independiente.</a:t>
            </a:r>
            <a:endParaRPr sz="1700">
              <a:latin typeface="Arial"/>
              <a:cs typeface="Arial"/>
            </a:endParaRPr>
          </a:p>
          <a:p>
            <a:pPr marL="12700" marR="67945">
              <a:lnSpc>
                <a:spcPts val="1839"/>
              </a:lnSpc>
              <a:spcBef>
                <a:spcPts val="409"/>
              </a:spcBef>
            </a:pPr>
            <a:r>
              <a:rPr sz="1700" spc="-5" dirty="0">
                <a:solidFill>
                  <a:srgbClr val="9A6533"/>
                </a:solidFill>
                <a:latin typeface="Arial"/>
                <a:cs typeface="Arial"/>
              </a:rPr>
              <a:t>Diagrama de Causa y Efecto</a:t>
            </a:r>
            <a:r>
              <a:rPr sz="1700" spc="-5" dirty="0">
                <a:latin typeface="Arial"/>
                <a:cs typeface="Arial"/>
              </a:rPr>
              <a:t>: El diagrama de Ishikawa es una técnica  esquemática usada par descubrir posibles lugares con problemas de</a:t>
            </a:r>
            <a:r>
              <a:rPr sz="1700" spc="225" dirty="0">
                <a:latin typeface="Arial"/>
                <a:cs typeface="Arial"/>
              </a:rPr>
              <a:t> </a:t>
            </a:r>
            <a:r>
              <a:rPr sz="1700" spc="-5" dirty="0">
                <a:latin typeface="Arial"/>
                <a:cs typeface="Arial"/>
              </a:rPr>
              <a:t>calidad.</a:t>
            </a:r>
            <a:endParaRPr sz="1700">
              <a:latin typeface="Arial"/>
              <a:cs typeface="Arial"/>
            </a:endParaRPr>
          </a:p>
          <a:p>
            <a:pPr marL="12700" marR="309245" indent="-635">
              <a:lnSpc>
                <a:spcPts val="1839"/>
              </a:lnSpc>
              <a:spcBef>
                <a:spcPts val="409"/>
              </a:spcBef>
            </a:pPr>
            <a:r>
              <a:rPr sz="1700" spc="-5" dirty="0">
                <a:solidFill>
                  <a:srgbClr val="9A6533"/>
                </a:solidFill>
                <a:latin typeface="Arial"/>
                <a:cs typeface="Arial"/>
              </a:rPr>
              <a:t>Diagrama de Pareto: </a:t>
            </a:r>
            <a:r>
              <a:rPr sz="1700" spc="-5" dirty="0">
                <a:latin typeface="Arial"/>
                <a:cs typeface="Arial"/>
              </a:rPr>
              <a:t>Gráfica que identifica los </a:t>
            </a:r>
            <a:r>
              <a:rPr sz="1700" dirty="0">
                <a:latin typeface="Arial"/>
                <a:cs typeface="Arial"/>
              </a:rPr>
              <a:t>pocos </a:t>
            </a:r>
            <a:r>
              <a:rPr sz="1700" spc="-5" dirty="0">
                <a:latin typeface="Arial"/>
                <a:cs typeface="Arial"/>
              </a:rPr>
              <a:t>elementos críticos en  oposición con los muchos </a:t>
            </a:r>
            <a:r>
              <a:rPr sz="1700" dirty="0">
                <a:latin typeface="Arial"/>
                <a:cs typeface="Arial"/>
              </a:rPr>
              <a:t>elementos </a:t>
            </a:r>
            <a:r>
              <a:rPr sz="1700" spc="-5" dirty="0">
                <a:latin typeface="Arial"/>
                <a:cs typeface="Arial"/>
              </a:rPr>
              <a:t>menos</a:t>
            </a:r>
            <a:r>
              <a:rPr sz="1700" spc="85" dirty="0">
                <a:latin typeface="Arial"/>
                <a:cs typeface="Arial"/>
              </a:rPr>
              <a:t> </a:t>
            </a:r>
            <a:r>
              <a:rPr sz="1700" spc="-5" dirty="0">
                <a:latin typeface="Arial"/>
                <a:cs typeface="Arial"/>
              </a:rPr>
              <a:t>importante.</a:t>
            </a:r>
            <a:endParaRPr sz="1700">
              <a:latin typeface="Arial"/>
              <a:cs typeface="Arial"/>
            </a:endParaRPr>
          </a:p>
          <a:p>
            <a:pPr marL="12700">
              <a:lnSpc>
                <a:spcPct val="100000"/>
              </a:lnSpc>
              <a:spcBef>
                <a:spcPts val="180"/>
              </a:spcBef>
            </a:pPr>
            <a:r>
              <a:rPr sz="1700" spc="-5" dirty="0">
                <a:solidFill>
                  <a:srgbClr val="9A6533"/>
                </a:solidFill>
                <a:latin typeface="Arial"/>
                <a:cs typeface="Arial"/>
              </a:rPr>
              <a:t>Diagramas de Flujo: </a:t>
            </a:r>
            <a:r>
              <a:rPr sz="1700" spc="-5" dirty="0">
                <a:latin typeface="Arial"/>
                <a:cs typeface="Arial"/>
              </a:rPr>
              <a:t>Describen gráficamente un proceso o</a:t>
            </a:r>
            <a:r>
              <a:rPr sz="1700" spc="210" dirty="0">
                <a:latin typeface="Arial"/>
                <a:cs typeface="Arial"/>
              </a:rPr>
              <a:t> </a:t>
            </a:r>
            <a:r>
              <a:rPr sz="1700" spc="-5" dirty="0">
                <a:latin typeface="Arial"/>
                <a:cs typeface="Arial"/>
              </a:rPr>
              <a:t>sistema.</a:t>
            </a:r>
            <a:endParaRPr sz="1700">
              <a:latin typeface="Arial"/>
              <a:cs typeface="Arial"/>
            </a:endParaRPr>
          </a:p>
          <a:p>
            <a:pPr marL="12700" marR="140970" indent="-635">
              <a:lnSpc>
                <a:spcPts val="1839"/>
              </a:lnSpc>
              <a:spcBef>
                <a:spcPts val="434"/>
              </a:spcBef>
            </a:pPr>
            <a:r>
              <a:rPr sz="1700" spc="-5" dirty="0">
                <a:solidFill>
                  <a:srgbClr val="9A6533"/>
                </a:solidFill>
                <a:latin typeface="Arial"/>
                <a:cs typeface="Arial"/>
              </a:rPr>
              <a:t>Histogramas: </a:t>
            </a:r>
            <a:r>
              <a:rPr sz="1700" spc="-5" dirty="0">
                <a:latin typeface="Arial"/>
                <a:cs typeface="Arial"/>
              </a:rPr>
              <a:t>Muestra el intervalos de valores de una medida y la frecuencia  con la que</a:t>
            </a:r>
            <a:r>
              <a:rPr sz="1700" spc="-20" dirty="0">
                <a:latin typeface="Arial"/>
                <a:cs typeface="Arial"/>
              </a:rPr>
              <a:t> </a:t>
            </a:r>
            <a:r>
              <a:rPr sz="1700" spc="-5" dirty="0">
                <a:latin typeface="Arial"/>
                <a:cs typeface="Arial"/>
              </a:rPr>
              <a:t>ocurre.</a:t>
            </a:r>
            <a:endParaRPr sz="1700">
              <a:latin typeface="Arial"/>
              <a:cs typeface="Arial"/>
            </a:endParaRPr>
          </a:p>
          <a:p>
            <a:pPr marL="12700" marR="5080" indent="-635">
              <a:lnSpc>
                <a:spcPct val="90100"/>
              </a:lnSpc>
              <a:spcBef>
                <a:spcPts val="384"/>
              </a:spcBef>
            </a:pPr>
            <a:r>
              <a:rPr sz="1700" spc="-5" dirty="0">
                <a:solidFill>
                  <a:srgbClr val="9A6533"/>
                </a:solidFill>
                <a:latin typeface="Arial"/>
                <a:cs typeface="Arial"/>
              </a:rPr>
              <a:t>Gráfica de Control: </a:t>
            </a:r>
            <a:r>
              <a:rPr sz="1700" spc="-5" dirty="0">
                <a:latin typeface="Arial"/>
                <a:cs typeface="Arial"/>
              </a:rPr>
              <a:t>Presentaciones gráficas de los datos que ilustran como se  </a:t>
            </a:r>
            <a:r>
              <a:rPr sz="1700" dirty="0">
                <a:latin typeface="Arial"/>
                <a:cs typeface="Arial"/>
              </a:rPr>
              <a:t>ejecuta </a:t>
            </a:r>
            <a:r>
              <a:rPr sz="1700" spc="-5" dirty="0">
                <a:latin typeface="Arial"/>
                <a:cs typeface="Arial"/>
              </a:rPr>
              <a:t>un </a:t>
            </a:r>
            <a:r>
              <a:rPr sz="1700" dirty="0">
                <a:latin typeface="Arial"/>
                <a:cs typeface="Arial"/>
              </a:rPr>
              <a:t>proceso con respecto </a:t>
            </a:r>
            <a:r>
              <a:rPr sz="1700" spc="-5" dirty="0">
                <a:latin typeface="Arial"/>
                <a:cs typeface="Arial"/>
              </a:rPr>
              <a:t>a </a:t>
            </a:r>
            <a:r>
              <a:rPr sz="1700" dirty="0">
                <a:latin typeface="Arial"/>
                <a:cs typeface="Arial"/>
              </a:rPr>
              <a:t>las </a:t>
            </a:r>
            <a:r>
              <a:rPr sz="1700" spc="-5" dirty="0">
                <a:latin typeface="Arial"/>
                <a:cs typeface="Arial"/>
              </a:rPr>
              <a:t>características específicas del  producto y proporcionan una señal estadística cuando se presentan las  causas asignables de la</a:t>
            </a:r>
            <a:r>
              <a:rPr sz="1700" spc="45" dirty="0">
                <a:latin typeface="Arial"/>
                <a:cs typeface="Arial"/>
              </a:rPr>
              <a:t> </a:t>
            </a:r>
            <a:r>
              <a:rPr sz="1700" spc="-5" dirty="0">
                <a:latin typeface="Arial"/>
                <a:cs typeface="Arial"/>
              </a:rPr>
              <a:t>variación.</a:t>
            </a:r>
            <a:endParaRPr sz="1700">
              <a:latin typeface="Arial"/>
              <a:cs typeface="Arial"/>
            </a:endParaRPr>
          </a:p>
        </p:txBody>
      </p:sp>
      <p:sp>
        <p:nvSpPr>
          <p:cNvPr id="11" name="object 11"/>
          <p:cNvSpPr txBox="1"/>
          <p:nvPr/>
        </p:nvSpPr>
        <p:spPr>
          <a:xfrm>
            <a:off x="678078" y="5691426"/>
            <a:ext cx="7687945" cy="868044"/>
          </a:xfrm>
          <a:prstGeom prst="rect">
            <a:avLst/>
          </a:prstGeom>
        </p:spPr>
        <p:txBody>
          <a:bodyPr vert="horz" wrap="square" lIns="0" tIns="0" rIns="0" bIns="0" rtlCol="0">
            <a:spAutoFit/>
          </a:bodyPr>
          <a:lstStyle/>
          <a:p>
            <a:pPr marL="12700" marR="5080">
              <a:lnSpc>
                <a:spcPct val="110300"/>
              </a:lnSpc>
            </a:pPr>
            <a:r>
              <a:rPr sz="1700" spc="-5" dirty="0">
                <a:solidFill>
                  <a:srgbClr val="0000FF"/>
                </a:solidFill>
                <a:latin typeface="Arial"/>
                <a:cs typeface="Arial"/>
              </a:rPr>
              <a:t>Control </a:t>
            </a:r>
            <a:r>
              <a:rPr sz="1700" dirty="0">
                <a:solidFill>
                  <a:srgbClr val="0000FF"/>
                </a:solidFill>
                <a:latin typeface="Arial"/>
                <a:cs typeface="Arial"/>
              </a:rPr>
              <a:t>Estadístico </a:t>
            </a:r>
            <a:r>
              <a:rPr sz="1700" spc="-5" dirty="0">
                <a:solidFill>
                  <a:srgbClr val="0000FF"/>
                </a:solidFill>
                <a:latin typeface="Arial"/>
                <a:cs typeface="Arial"/>
              </a:rPr>
              <a:t>de Procesos (SPC): </a:t>
            </a:r>
            <a:r>
              <a:rPr sz="1700" spc="-5" dirty="0">
                <a:latin typeface="Arial"/>
                <a:cs typeface="Arial"/>
              </a:rPr>
              <a:t>Mediante el SPC, es posible monitorear  estándares, tomar medidas y llevar a </a:t>
            </a:r>
            <a:r>
              <a:rPr sz="1700" dirty="0">
                <a:latin typeface="Arial"/>
                <a:cs typeface="Arial"/>
              </a:rPr>
              <a:t>cabo </a:t>
            </a:r>
            <a:r>
              <a:rPr sz="1700" spc="-5" dirty="0">
                <a:latin typeface="Arial"/>
                <a:cs typeface="Arial"/>
              </a:rPr>
              <a:t>las acciones correctivas cuando un  producto o servicio está en la</a:t>
            </a:r>
            <a:r>
              <a:rPr sz="1700" spc="95" dirty="0">
                <a:latin typeface="Arial"/>
                <a:cs typeface="Arial"/>
              </a:rPr>
              <a:t> </a:t>
            </a:r>
            <a:r>
              <a:rPr sz="1700" spc="-5" dirty="0">
                <a:latin typeface="Arial"/>
                <a:cs typeface="Arial"/>
              </a:rPr>
              <a:t>producción.</a:t>
            </a:r>
            <a:endParaRPr sz="1700">
              <a:latin typeface="Arial"/>
              <a:cs typeface="Aria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305435" algn="ctr">
              <a:lnSpc>
                <a:spcPct val="100000"/>
              </a:lnSpc>
            </a:pPr>
            <a:r>
              <a:rPr sz="2000" spc="-5" dirty="0">
                <a:solidFill>
                  <a:srgbClr val="009A9A"/>
                </a:solidFill>
              </a:rPr>
              <a:t>UNIDAD</a:t>
            </a:r>
            <a:r>
              <a:rPr sz="2000" spc="-75" dirty="0">
                <a:solidFill>
                  <a:srgbClr val="009A9A"/>
                </a:solidFill>
              </a:rPr>
              <a:t> </a:t>
            </a:r>
            <a:r>
              <a:rPr sz="2000" spc="-5" dirty="0">
                <a:solidFill>
                  <a:srgbClr val="009A9A"/>
                </a:solidFill>
              </a:rPr>
              <a:t>5</a:t>
            </a:r>
            <a:endParaRPr sz="2000"/>
          </a:p>
          <a:p>
            <a:pPr marL="305435" algn="ctr">
              <a:lnSpc>
                <a:spcPct val="100000"/>
              </a:lnSpc>
            </a:pPr>
            <a:r>
              <a:rPr sz="2000" spc="-5" dirty="0">
                <a:solidFill>
                  <a:srgbClr val="009A9A"/>
                </a:solidFill>
              </a:rPr>
              <a:t>Calidad</a:t>
            </a:r>
            <a:endParaRPr sz="2000"/>
          </a:p>
        </p:txBody>
      </p:sp>
      <p:sp>
        <p:nvSpPr>
          <p:cNvPr id="3" name="object 3"/>
          <p:cNvSpPr txBox="1"/>
          <p:nvPr/>
        </p:nvSpPr>
        <p:spPr>
          <a:xfrm>
            <a:off x="678065" y="962537"/>
            <a:ext cx="7912100" cy="1576070"/>
          </a:xfrm>
          <a:prstGeom prst="rect">
            <a:avLst/>
          </a:prstGeom>
        </p:spPr>
        <p:txBody>
          <a:bodyPr vert="horz" wrap="square" lIns="0" tIns="0" rIns="0" bIns="0" rtlCol="0">
            <a:spAutoFit/>
          </a:bodyPr>
          <a:lstStyle/>
          <a:p>
            <a:pPr marL="12700" marR="5080" algn="just">
              <a:lnSpc>
                <a:spcPct val="110600"/>
              </a:lnSpc>
            </a:pPr>
            <a:r>
              <a:rPr sz="1800" spc="-5" dirty="0">
                <a:solidFill>
                  <a:srgbClr val="FF3300"/>
                </a:solidFill>
                <a:latin typeface="Arial"/>
                <a:cs typeface="Arial"/>
              </a:rPr>
              <a:t>Gráfica de Control Por Variables: </a:t>
            </a:r>
            <a:r>
              <a:rPr sz="1800" dirty="0">
                <a:latin typeface="Arial"/>
                <a:cs typeface="Arial"/>
              </a:rPr>
              <a:t>Es </a:t>
            </a:r>
            <a:r>
              <a:rPr sz="1800" spc="-5" dirty="0">
                <a:latin typeface="Arial"/>
                <a:cs typeface="Arial"/>
              </a:rPr>
              <a:t>un diagrama de control de la media de la  muestra que señala los cambios producidos en una tendencia central. Es </a:t>
            </a:r>
            <a:r>
              <a:rPr sz="1800" spc="-10" dirty="0">
                <a:latin typeface="Arial"/>
                <a:cs typeface="Arial"/>
              </a:rPr>
              <a:t>una  </a:t>
            </a:r>
            <a:r>
              <a:rPr sz="1800" spc="-5" dirty="0">
                <a:latin typeface="Arial"/>
                <a:cs typeface="Arial"/>
              </a:rPr>
              <a:t>gráfica para control de dimensiones</a:t>
            </a:r>
            <a:r>
              <a:rPr sz="1800" spc="-45" dirty="0">
                <a:latin typeface="Arial"/>
                <a:cs typeface="Arial"/>
              </a:rPr>
              <a:t> </a:t>
            </a:r>
            <a:r>
              <a:rPr sz="1800" spc="-10" dirty="0">
                <a:latin typeface="Arial"/>
                <a:cs typeface="Arial"/>
              </a:rPr>
              <a:t>medibles.</a:t>
            </a:r>
            <a:endParaRPr sz="1800">
              <a:latin typeface="Arial"/>
              <a:cs typeface="Arial"/>
            </a:endParaRPr>
          </a:p>
          <a:p>
            <a:pPr>
              <a:lnSpc>
                <a:spcPct val="100000"/>
              </a:lnSpc>
              <a:spcBef>
                <a:spcPts val="25"/>
              </a:spcBef>
            </a:pPr>
            <a:endParaRPr sz="2250">
              <a:latin typeface="Times New Roman"/>
              <a:cs typeface="Times New Roman"/>
            </a:endParaRPr>
          </a:p>
          <a:p>
            <a:pPr marL="12700" algn="just">
              <a:lnSpc>
                <a:spcPct val="100000"/>
              </a:lnSpc>
            </a:pPr>
            <a:r>
              <a:rPr sz="1800" spc="-5" dirty="0">
                <a:solidFill>
                  <a:srgbClr val="0000FF"/>
                </a:solidFill>
                <a:latin typeface="Arial"/>
                <a:cs typeface="Arial"/>
              </a:rPr>
              <a:t>Fórmulas relacionadas con esta carta </a:t>
            </a:r>
            <a:r>
              <a:rPr sz="1800" spc="-5" dirty="0">
                <a:latin typeface="Arial"/>
                <a:cs typeface="Arial"/>
              </a:rPr>
              <a:t>(cuando se conoce</a:t>
            </a:r>
            <a:r>
              <a:rPr sz="1800" spc="-20" dirty="0">
                <a:latin typeface="Arial"/>
                <a:cs typeface="Arial"/>
              </a:rPr>
              <a:t> </a:t>
            </a:r>
            <a:r>
              <a:rPr sz="1800" spc="-5" dirty="0">
                <a:latin typeface="Arial"/>
                <a:cs typeface="Arial"/>
              </a:rPr>
              <a:t>σ</a:t>
            </a:r>
            <a:r>
              <a:rPr sz="1800" spc="-7" baseline="-23148" dirty="0">
                <a:latin typeface="Arial"/>
                <a:cs typeface="Arial"/>
              </a:rPr>
              <a:t>x</a:t>
            </a:r>
            <a:r>
              <a:rPr sz="1800" spc="-5" dirty="0">
                <a:latin typeface="Arial"/>
                <a:cs typeface="Arial"/>
              </a:rPr>
              <a:t>)    </a:t>
            </a:r>
            <a:r>
              <a:rPr sz="1800" spc="-140" dirty="0">
                <a:latin typeface="Arial"/>
                <a:cs typeface="Arial"/>
              </a:rPr>
              <a:t> </a:t>
            </a:r>
            <a:r>
              <a:rPr sz="1800" u="heavy" dirty="0">
                <a:latin typeface="Arial"/>
                <a:cs typeface="Arial"/>
              </a:rPr>
              <a:t>  </a:t>
            </a:r>
            <a:r>
              <a:rPr sz="1800" u="heavy" spc="195" dirty="0">
                <a:latin typeface="Arial"/>
                <a:cs typeface="Arial"/>
              </a:rPr>
              <a:t> </a:t>
            </a:r>
            <a:endParaRPr sz="1800">
              <a:latin typeface="Arial"/>
              <a:cs typeface="Arial"/>
            </a:endParaRPr>
          </a:p>
        </p:txBody>
      </p:sp>
      <p:sp>
        <p:nvSpPr>
          <p:cNvPr id="4" name="object 4"/>
          <p:cNvSpPr txBox="1"/>
          <p:nvPr/>
        </p:nvSpPr>
        <p:spPr>
          <a:xfrm>
            <a:off x="677976" y="2508072"/>
            <a:ext cx="5319395" cy="285115"/>
          </a:xfrm>
          <a:prstGeom prst="rect">
            <a:avLst/>
          </a:prstGeom>
        </p:spPr>
        <p:txBody>
          <a:bodyPr vert="horz" wrap="square" lIns="0" tIns="0" rIns="0" bIns="0" rtlCol="0">
            <a:spAutoFit/>
          </a:bodyPr>
          <a:lstStyle/>
          <a:p>
            <a:pPr marL="12700">
              <a:lnSpc>
                <a:spcPct val="100000"/>
              </a:lnSpc>
            </a:pPr>
            <a:r>
              <a:rPr sz="1800" spc="-5" dirty="0">
                <a:latin typeface="Arial"/>
                <a:cs typeface="Arial"/>
              </a:rPr>
              <a:t>Desviación estándar de la distribución del</a:t>
            </a:r>
            <a:r>
              <a:rPr sz="1800" spc="-40" dirty="0">
                <a:latin typeface="Arial"/>
                <a:cs typeface="Arial"/>
              </a:rPr>
              <a:t> </a:t>
            </a:r>
            <a:r>
              <a:rPr sz="1800" spc="-10" dirty="0">
                <a:latin typeface="Arial"/>
                <a:cs typeface="Arial"/>
              </a:rPr>
              <a:t>muestreo:</a:t>
            </a:r>
            <a:endParaRPr sz="1800">
              <a:latin typeface="Arial"/>
              <a:cs typeface="Arial"/>
            </a:endParaRPr>
          </a:p>
        </p:txBody>
      </p:sp>
      <p:sp>
        <p:nvSpPr>
          <p:cNvPr id="5" name="object 5"/>
          <p:cNvSpPr txBox="1"/>
          <p:nvPr/>
        </p:nvSpPr>
        <p:spPr>
          <a:xfrm>
            <a:off x="6262674" y="2508072"/>
            <a:ext cx="1040765" cy="333375"/>
          </a:xfrm>
          <a:prstGeom prst="rect">
            <a:avLst/>
          </a:prstGeom>
        </p:spPr>
        <p:txBody>
          <a:bodyPr vert="horz" wrap="square" lIns="0" tIns="0" rIns="0" bIns="0" rtlCol="0">
            <a:spAutoFit/>
          </a:bodyPr>
          <a:lstStyle/>
          <a:p>
            <a:pPr marL="12700">
              <a:lnSpc>
                <a:spcPct val="100000"/>
              </a:lnSpc>
              <a:tabLst>
                <a:tab pos="900430" algn="l"/>
              </a:tabLst>
            </a:pPr>
            <a:r>
              <a:rPr sz="1800" dirty="0">
                <a:latin typeface="Arial"/>
                <a:cs typeface="Arial"/>
              </a:rPr>
              <a:t>σ</a:t>
            </a:r>
            <a:r>
              <a:rPr sz="1800" baseline="-23148" dirty="0">
                <a:latin typeface="Arial"/>
                <a:cs typeface="Arial"/>
              </a:rPr>
              <a:t>x</a:t>
            </a:r>
            <a:r>
              <a:rPr sz="1800" spc="-172" baseline="-23148" dirty="0">
                <a:latin typeface="Arial"/>
                <a:cs typeface="Arial"/>
              </a:rPr>
              <a:t> </a:t>
            </a:r>
            <a:r>
              <a:rPr sz="1800" dirty="0">
                <a:latin typeface="Arial"/>
                <a:cs typeface="Arial"/>
              </a:rPr>
              <a:t>=</a:t>
            </a:r>
            <a:r>
              <a:rPr sz="1800" spc="-160" dirty="0">
                <a:latin typeface="Arial"/>
                <a:cs typeface="Arial"/>
              </a:rPr>
              <a:t> </a:t>
            </a:r>
            <a:r>
              <a:rPr sz="1800" dirty="0">
                <a:latin typeface="Arial"/>
                <a:cs typeface="Arial"/>
              </a:rPr>
              <a:t>σ</a:t>
            </a:r>
            <a:r>
              <a:rPr sz="1800" baseline="-23148" dirty="0">
                <a:latin typeface="Arial"/>
                <a:cs typeface="Arial"/>
              </a:rPr>
              <a:t>x</a:t>
            </a:r>
            <a:r>
              <a:rPr sz="1800" spc="-165" baseline="-23148" dirty="0">
                <a:latin typeface="Arial"/>
                <a:cs typeface="Arial"/>
              </a:rPr>
              <a:t> </a:t>
            </a:r>
            <a:r>
              <a:rPr sz="1800" dirty="0">
                <a:latin typeface="Arial"/>
                <a:cs typeface="Arial"/>
              </a:rPr>
              <a:t>/	</a:t>
            </a:r>
            <a:r>
              <a:rPr sz="1800" spc="-5" dirty="0">
                <a:latin typeface="Arial"/>
                <a:cs typeface="Arial"/>
              </a:rPr>
              <a:t>n</a:t>
            </a:r>
            <a:endParaRPr sz="1800">
              <a:latin typeface="Arial"/>
              <a:cs typeface="Arial"/>
            </a:endParaRPr>
          </a:p>
        </p:txBody>
      </p:sp>
      <p:sp>
        <p:nvSpPr>
          <p:cNvPr id="6" name="object 6"/>
          <p:cNvSpPr txBox="1"/>
          <p:nvPr/>
        </p:nvSpPr>
        <p:spPr>
          <a:xfrm>
            <a:off x="678065" y="2810433"/>
            <a:ext cx="7976870" cy="3822065"/>
          </a:xfrm>
          <a:prstGeom prst="rect">
            <a:avLst/>
          </a:prstGeom>
        </p:spPr>
        <p:txBody>
          <a:bodyPr vert="horz" wrap="square" lIns="0" tIns="0" rIns="0" bIns="0" rtlCol="0">
            <a:spAutoFit/>
          </a:bodyPr>
          <a:lstStyle/>
          <a:p>
            <a:pPr marL="12700">
              <a:lnSpc>
                <a:spcPct val="100000"/>
              </a:lnSpc>
            </a:pPr>
            <a:r>
              <a:rPr sz="1800" spc="-5" dirty="0">
                <a:latin typeface="Arial"/>
                <a:cs typeface="Arial"/>
              </a:rPr>
              <a:t>Límite de control para el diagrama de media de la muestra (cuando se</a:t>
            </a:r>
            <a:r>
              <a:rPr sz="1800" spc="-25" dirty="0">
                <a:latin typeface="Arial"/>
                <a:cs typeface="Arial"/>
              </a:rPr>
              <a:t> </a:t>
            </a:r>
            <a:r>
              <a:rPr sz="1800" spc="-10" dirty="0">
                <a:latin typeface="Arial"/>
                <a:cs typeface="Arial"/>
              </a:rPr>
              <a:t>conoce</a:t>
            </a:r>
            <a:endParaRPr sz="1800">
              <a:latin typeface="Arial"/>
              <a:cs typeface="Arial"/>
            </a:endParaRPr>
          </a:p>
          <a:p>
            <a:pPr marL="64135">
              <a:lnSpc>
                <a:spcPct val="100000"/>
              </a:lnSpc>
              <a:spcBef>
                <a:spcPts val="225"/>
              </a:spcBef>
            </a:pPr>
            <a:r>
              <a:rPr sz="1800" spc="-5" dirty="0">
                <a:latin typeface="Arial"/>
                <a:cs typeface="Arial"/>
              </a:rPr>
              <a:t>σ</a:t>
            </a:r>
            <a:r>
              <a:rPr sz="1800" spc="-7" baseline="-23148" dirty="0">
                <a:latin typeface="Arial"/>
                <a:cs typeface="Arial"/>
              </a:rPr>
              <a:t>x</a:t>
            </a:r>
            <a:r>
              <a:rPr sz="1800" spc="-5" dirty="0">
                <a:latin typeface="Arial"/>
                <a:cs typeface="Arial"/>
              </a:rPr>
              <a:t>)</a:t>
            </a:r>
            <a:endParaRPr sz="1800">
              <a:latin typeface="Arial"/>
              <a:cs typeface="Arial"/>
            </a:endParaRPr>
          </a:p>
          <a:p>
            <a:pPr marL="1853564" marR="2440305" indent="1905">
              <a:lnSpc>
                <a:spcPct val="110500"/>
              </a:lnSpc>
              <a:tabLst>
                <a:tab pos="4821555" algn="l"/>
              </a:tabLst>
            </a:pPr>
            <a:r>
              <a:rPr sz="1800" spc="-5" dirty="0">
                <a:latin typeface="Arial"/>
                <a:cs typeface="Arial"/>
              </a:rPr>
              <a:t>Límite de control</a:t>
            </a:r>
            <a:r>
              <a:rPr sz="1800" spc="45" dirty="0">
                <a:latin typeface="Arial"/>
                <a:cs typeface="Arial"/>
              </a:rPr>
              <a:t> </a:t>
            </a:r>
            <a:r>
              <a:rPr sz="1800" spc="-5" dirty="0">
                <a:latin typeface="Arial"/>
                <a:cs typeface="Arial"/>
              </a:rPr>
              <a:t>superior</a:t>
            </a:r>
            <a:r>
              <a:rPr sz="1800" spc="10" dirty="0">
                <a:latin typeface="Arial"/>
                <a:cs typeface="Arial"/>
              </a:rPr>
              <a:t> </a:t>
            </a:r>
            <a:r>
              <a:rPr sz="1800" dirty="0">
                <a:latin typeface="Arial"/>
                <a:cs typeface="Arial"/>
              </a:rPr>
              <a:t>=	x</a:t>
            </a:r>
            <a:r>
              <a:rPr sz="1800" spc="-55" dirty="0">
                <a:latin typeface="Arial"/>
                <a:cs typeface="Arial"/>
              </a:rPr>
              <a:t> </a:t>
            </a:r>
            <a:r>
              <a:rPr sz="1800" dirty="0">
                <a:latin typeface="Arial"/>
                <a:cs typeface="Arial"/>
              </a:rPr>
              <a:t>+</a:t>
            </a:r>
            <a:r>
              <a:rPr sz="1800" spc="-55" dirty="0">
                <a:latin typeface="Arial"/>
                <a:cs typeface="Arial"/>
              </a:rPr>
              <a:t> </a:t>
            </a:r>
            <a:r>
              <a:rPr sz="1800" spc="-5" dirty="0">
                <a:latin typeface="Arial"/>
                <a:cs typeface="Arial"/>
              </a:rPr>
              <a:t>zσ</a:t>
            </a:r>
            <a:r>
              <a:rPr sz="1800" spc="-7" baseline="-23148" dirty="0">
                <a:latin typeface="Arial"/>
                <a:cs typeface="Arial"/>
              </a:rPr>
              <a:t>x </a:t>
            </a:r>
            <a:r>
              <a:rPr sz="1800" baseline="-23148" dirty="0">
                <a:latin typeface="Arial"/>
                <a:cs typeface="Arial"/>
              </a:rPr>
              <a:t> </a:t>
            </a:r>
            <a:r>
              <a:rPr sz="1800" spc="-5" dirty="0">
                <a:latin typeface="Arial"/>
                <a:cs typeface="Arial"/>
              </a:rPr>
              <a:t>Límite de control inferior </a:t>
            </a:r>
            <a:r>
              <a:rPr sz="1800" dirty="0">
                <a:latin typeface="Arial"/>
                <a:cs typeface="Arial"/>
              </a:rPr>
              <a:t>=  x </a:t>
            </a:r>
            <a:r>
              <a:rPr sz="1800" spc="-5" dirty="0">
                <a:latin typeface="Arial"/>
                <a:cs typeface="Arial"/>
              </a:rPr>
              <a:t>–</a:t>
            </a:r>
            <a:r>
              <a:rPr sz="1800" spc="-90" dirty="0">
                <a:latin typeface="Arial"/>
                <a:cs typeface="Arial"/>
              </a:rPr>
              <a:t> </a:t>
            </a:r>
            <a:r>
              <a:rPr sz="1800" dirty="0">
                <a:latin typeface="Arial"/>
                <a:cs typeface="Arial"/>
              </a:rPr>
              <a:t>zσ</a:t>
            </a:r>
            <a:r>
              <a:rPr sz="1800" baseline="-23148" dirty="0">
                <a:latin typeface="Arial"/>
                <a:cs typeface="Arial"/>
              </a:rPr>
              <a:t>x</a:t>
            </a:r>
            <a:endParaRPr sz="1800" baseline="-23148">
              <a:latin typeface="Arial"/>
              <a:cs typeface="Arial"/>
            </a:endParaRPr>
          </a:p>
          <a:p>
            <a:pPr marL="75565" marR="1966595" indent="-12065">
              <a:lnSpc>
                <a:spcPct val="110600"/>
              </a:lnSpc>
              <a:spcBef>
                <a:spcPts val="1590"/>
              </a:spcBef>
            </a:pPr>
            <a:r>
              <a:rPr sz="1800" spc="-5" dirty="0">
                <a:latin typeface="Arial"/>
                <a:cs typeface="Arial"/>
              </a:rPr>
              <a:t>σ</a:t>
            </a:r>
            <a:r>
              <a:rPr sz="1800" spc="-7" baseline="-23148" dirty="0">
                <a:latin typeface="Arial"/>
                <a:cs typeface="Arial"/>
              </a:rPr>
              <a:t>x </a:t>
            </a:r>
            <a:r>
              <a:rPr sz="1800" dirty="0">
                <a:latin typeface="Arial"/>
                <a:cs typeface="Arial"/>
              </a:rPr>
              <a:t>= </a:t>
            </a:r>
            <a:r>
              <a:rPr sz="1800" spc="-5" dirty="0">
                <a:latin typeface="Arial"/>
                <a:cs typeface="Arial"/>
              </a:rPr>
              <a:t>Desviación estándar de la distribución del </a:t>
            </a:r>
            <a:r>
              <a:rPr sz="1800" spc="-10" dirty="0">
                <a:latin typeface="Arial"/>
                <a:cs typeface="Arial"/>
              </a:rPr>
              <a:t>muestreo  </a:t>
            </a:r>
            <a:r>
              <a:rPr sz="1800" spc="-5" dirty="0">
                <a:latin typeface="Arial"/>
                <a:cs typeface="Arial"/>
              </a:rPr>
              <a:t>σ</a:t>
            </a:r>
            <a:r>
              <a:rPr sz="1800" spc="-7" baseline="-23148" dirty="0">
                <a:latin typeface="Arial"/>
                <a:cs typeface="Arial"/>
              </a:rPr>
              <a:t>x </a:t>
            </a:r>
            <a:r>
              <a:rPr sz="1800" dirty="0">
                <a:latin typeface="Arial"/>
                <a:cs typeface="Arial"/>
              </a:rPr>
              <a:t>= </a:t>
            </a:r>
            <a:r>
              <a:rPr sz="1800" spc="-5" dirty="0">
                <a:latin typeface="Arial"/>
                <a:cs typeface="Arial"/>
              </a:rPr>
              <a:t>Desviación estándar de la distribución de la </a:t>
            </a:r>
            <a:r>
              <a:rPr sz="1800" spc="-10" dirty="0">
                <a:latin typeface="Arial"/>
                <a:cs typeface="Arial"/>
              </a:rPr>
              <a:t>población  </a:t>
            </a:r>
            <a:r>
              <a:rPr sz="1800" spc="-5" dirty="0">
                <a:latin typeface="Arial"/>
                <a:cs typeface="Arial"/>
              </a:rPr>
              <a:t>n </a:t>
            </a:r>
            <a:r>
              <a:rPr sz="1800" dirty="0">
                <a:latin typeface="Arial"/>
                <a:cs typeface="Arial"/>
              </a:rPr>
              <a:t>= </a:t>
            </a:r>
            <a:r>
              <a:rPr sz="1800" spc="-5" dirty="0">
                <a:latin typeface="Arial"/>
                <a:cs typeface="Arial"/>
              </a:rPr>
              <a:t>Tamaño de la</a:t>
            </a:r>
            <a:r>
              <a:rPr sz="1800" spc="-30" dirty="0">
                <a:latin typeface="Arial"/>
                <a:cs typeface="Arial"/>
              </a:rPr>
              <a:t> </a:t>
            </a:r>
            <a:r>
              <a:rPr sz="1800" spc="-5" dirty="0">
                <a:latin typeface="Arial"/>
                <a:cs typeface="Arial"/>
              </a:rPr>
              <a:t>muestra</a:t>
            </a:r>
            <a:endParaRPr sz="1800">
              <a:latin typeface="Arial"/>
              <a:cs typeface="Arial"/>
            </a:endParaRPr>
          </a:p>
          <a:p>
            <a:pPr marL="110489">
              <a:lnSpc>
                <a:spcPct val="100000"/>
              </a:lnSpc>
              <a:spcBef>
                <a:spcPts val="220"/>
              </a:spcBef>
            </a:pPr>
            <a:r>
              <a:rPr sz="1800" dirty="0">
                <a:latin typeface="Arial"/>
                <a:cs typeface="Arial"/>
              </a:rPr>
              <a:t>x =  </a:t>
            </a:r>
            <a:r>
              <a:rPr sz="1800" spc="-5" dirty="0">
                <a:latin typeface="Arial"/>
                <a:cs typeface="Arial"/>
              </a:rPr>
              <a:t>Media de las medias de la</a:t>
            </a:r>
            <a:r>
              <a:rPr sz="1800" spc="-55" dirty="0">
                <a:latin typeface="Arial"/>
                <a:cs typeface="Arial"/>
              </a:rPr>
              <a:t> </a:t>
            </a:r>
            <a:r>
              <a:rPr sz="1800" spc="-10" dirty="0">
                <a:latin typeface="Arial"/>
                <a:cs typeface="Arial"/>
              </a:rPr>
              <a:t>muestra</a:t>
            </a:r>
            <a:endParaRPr sz="1800">
              <a:latin typeface="Arial"/>
              <a:cs typeface="Arial"/>
            </a:endParaRPr>
          </a:p>
          <a:p>
            <a:pPr marL="139065">
              <a:lnSpc>
                <a:spcPct val="100000"/>
              </a:lnSpc>
              <a:spcBef>
                <a:spcPts val="225"/>
              </a:spcBef>
            </a:pPr>
            <a:r>
              <a:rPr sz="1800" dirty="0">
                <a:latin typeface="Arial"/>
                <a:cs typeface="Arial"/>
              </a:rPr>
              <a:t>z = </a:t>
            </a:r>
            <a:r>
              <a:rPr sz="1800" spc="-5" dirty="0">
                <a:latin typeface="Arial"/>
                <a:cs typeface="Arial"/>
              </a:rPr>
              <a:t>Puntaje </a:t>
            </a:r>
            <a:r>
              <a:rPr sz="1800" dirty="0">
                <a:latin typeface="Arial"/>
                <a:cs typeface="Arial"/>
              </a:rPr>
              <a:t>z </a:t>
            </a:r>
            <a:r>
              <a:rPr sz="1800" spc="-5" dirty="0">
                <a:latin typeface="Arial"/>
                <a:cs typeface="Arial"/>
              </a:rPr>
              <a:t>(número de desviaciones estándar</a:t>
            </a:r>
            <a:r>
              <a:rPr sz="1800" spc="95" dirty="0">
                <a:latin typeface="Arial"/>
                <a:cs typeface="Arial"/>
              </a:rPr>
              <a:t> </a:t>
            </a:r>
            <a:r>
              <a:rPr sz="1800" spc="-5" dirty="0">
                <a:latin typeface="Arial"/>
                <a:cs typeface="Arial"/>
              </a:rPr>
              <a:t>normales)</a:t>
            </a:r>
            <a:endParaRPr sz="1800">
              <a:latin typeface="Arial"/>
              <a:cs typeface="Arial"/>
            </a:endParaRPr>
          </a:p>
          <a:p>
            <a:pPr>
              <a:lnSpc>
                <a:spcPct val="100000"/>
              </a:lnSpc>
              <a:spcBef>
                <a:spcPts val="25"/>
              </a:spcBef>
            </a:pPr>
            <a:endParaRPr sz="2050">
              <a:latin typeface="Times New Roman"/>
              <a:cs typeface="Times New Roman"/>
            </a:endParaRPr>
          </a:p>
          <a:p>
            <a:pPr marL="12700" marR="5080">
              <a:lnSpc>
                <a:spcPct val="110600"/>
              </a:lnSpc>
              <a:spcBef>
                <a:spcPts val="5"/>
              </a:spcBef>
            </a:pPr>
            <a:r>
              <a:rPr sz="1800" spc="-5" dirty="0">
                <a:solidFill>
                  <a:srgbClr val="0000FF"/>
                </a:solidFill>
                <a:latin typeface="Arial"/>
                <a:cs typeface="Arial"/>
              </a:rPr>
              <a:t>¿Cuántas muestras se requiere </a:t>
            </a:r>
            <a:r>
              <a:rPr sz="1800" dirty="0">
                <a:solidFill>
                  <a:srgbClr val="0000FF"/>
                </a:solidFill>
                <a:latin typeface="Arial"/>
                <a:cs typeface="Arial"/>
              </a:rPr>
              <a:t>y </a:t>
            </a:r>
            <a:r>
              <a:rPr sz="1800" spc="-5" dirty="0">
                <a:solidFill>
                  <a:srgbClr val="0000FF"/>
                </a:solidFill>
                <a:latin typeface="Arial"/>
                <a:cs typeface="Arial"/>
              </a:rPr>
              <a:t>que tan grande debe ser cada una? </a:t>
            </a:r>
            <a:r>
              <a:rPr sz="1800" spc="-5" dirty="0">
                <a:latin typeface="Arial"/>
                <a:cs typeface="Arial"/>
              </a:rPr>
              <a:t>La </a:t>
            </a:r>
            <a:r>
              <a:rPr sz="1800" spc="-10" dirty="0">
                <a:latin typeface="Arial"/>
                <a:cs typeface="Arial"/>
              </a:rPr>
              <a:t>regla  </a:t>
            </a:r>
            <a:r>
              <a:rPr sz="1800" spc="-5" dirty="0">
                <a:latin typeface="Arial"/>
                <a:cs typeface="Arial"/>
              </a:rPr>
              <a:t>pulgar tradicional para fijar límites de control establece entre 20 </a:t>
            </a:r>
            <a:r>
              <a:rPr sz="1800" dirty="0">
                <a:latin typeface="Arial"/>
                <a:cs typeface="Arial"/>
              </a:rPr>
              <a:t>y </a:t>
            </a:r>
            <a:r>
              <a:rPr sz="1800" spc="-5" dirty="0">
                <a:latin typeface="Arial"/>
                <a:cs typeface="Arial"/>
              </a:rPr>
              <a:t>30</a:t>
            </a:r>
            <a:r>
              <a:rPr sz="1800" spc="210" dirty="0">
                <a:latin typeface="Arial"/>
                <a:cs typeface="Arial"/>
              </a:rPr>
              <a:t> </a:t>
            </a:r>
            <a:r>
              <a:rPr sz="1800" spc="-5" dirty="0">
                <a:latin typeface="Arial"/>
                <a:cs typeface="Arial"/>
              </a:rPr>
              <a:t>muestras</a:t>
            </a:r>
            <a:endParaRPr sz="1800">
              <a:latin typeface="Arial"/>
              <a:cs typeface="Arial"/>
            </a:endParaRPr>
          </a:p>
        </p:txBody>
      </p:sp>
      <p:sp>
        <p:nvSpPr>
          <p:cNvPr id="7" name="object 7"/>
          <p:cNvSpPr/>
          <p:nvPr/>
        </p:nvSpPr>
        <p:spPr>
          <a:xfrm>
            <a:off x="6430898" y="2701544"/>
            <a:ext cx="71755" cy="0"/>
          </a:xfrm>
          <a:custGeom>
            <a:avLst/>
            <a:gdLst/>
            <a:ahLst/>
            <a:cxnLst/>
            <a:rect l="l" t="t" r="r" b="b"/>
            <a:pathLst>
              <a:path w="71754">
                <a:moveTo>
                  <a:pt x="0" y="0"/>
                </a:moveTo>
                <a:lnTo>
                  <a:pt x="71627" y="0"/>
                </a:lnTo>
              </a:path>
            </a:pathLst>
          </a:custGeom>
          <a:ln w="12700">
            <a:solidFill>
              <a:srgbClr val="000000"/>
            </a:solidFill>
          </a:ln>
        </p:spPr>
        <p:txBody>
          <a:bodyPr wrap="square" lIns="0" tIns="0" rIns="0" bIns="0" rtlCol="0"/>
          <a:lstStyle/>
          <a:p>
            <a:endParaRPr/>
          </a:p>
        </p:txBody>
      </p:sp>
      <p:sp>
        <p:nvSpPr>
          <p:cNvPr id="8" name="object 8"/>
          <p:cNvSpPr/>
          <p:nvPr/>
        </p:nvSpPr>
        <p:spPr>
          <a:xfrm>
            <a:off x="7080122" y="2559050"/>
            <a:ext cx="71755" cy="142875"/>
          </a:xfrm>
          <a:custGeom>
            <a:avLst/>
            <a:gdLst/>
            <a:ahLst/>
            <a:cxnLst/>
            <a:rect l="l" t="t" r="r" b="b"/>
            <a:pathLst>
              <a:path w="71754" h="142875">
                <a:moveTo>
                  <a:pt x="0" y="142493"/>
                </a:moveTo>
                <a:lnTo>
                  <a:pt x="71627" y="0"/>
                </a:lnTo>
              </a:path>
            </a:pathLst>
          </a:custGeom>
          <a:ln w="12700">
            <a:solidFill>
              <a:srgbClr val="000000"/>
            </a:solidFill>
          </a:ln>
        </p:spPr>
        <p:txBody>
          <a:bodyPr wrap="square" lIns="0" tIns="0" rIns="0" bIns="0" rtlCol="0"/>
          <a:lstStyle/>
          <a:p>
            <a:endParaRPr/>
          </a:p>
        </p:txBody>
      </p:sp>
      <p:sp>
        <p:nvSpPr>
          <p:cNvPr id="9" name="object 9"/>
          <p:cNvSpPr/>
          <p:nvPr/>
        </p:nvSpPr>
        <p:spPr>
          <a:xfrm>
            <a:off x="7080122" y="2629916"/>
            <a:ext cx="0" cy="71755"/>
          </a:xfrm>
          <a:custGeom>
            <a:avLst/>
            <a:gdLst/>
            <a:ahLst/>
            <a:cxnLst/>
            <a:rect l="l" t="t" r="r" b="b"/>
            <a:pathLst>
              <a:path h="71755">
                <a:moveTo>
                  <a:pt x="0" y="0"/>
                </a:moveTo>
                <a:lnTo>
                  <a:pt x="0" y="71627"/>
                </a:lnTo>
              </a:path>
            </a:pathLst>
          </a:custGeom>
          <a:ln w="19050">
            <a:solidFill>
              <a:srgbClr val="000000"/>
            </a:solidFill>
          </a:ln>
        </p:spPr>
        <p:txBody>
          <a:bodyPr wrap="square" lIns="0" tIns="0" rIns="0" bIns="0" rtlCol="0"/>
          <a:lstStyle/>
          <a:p>
            <a:endParaRPr/>
          </a:p>
        </p:txBody>
      </p:sp>
      <p:sp>
        <p:nvSpPr>
          <p:cNvPr id="10" name="object 10"/>
          <p:cNvSpPr/>
          <p:nvPr/>
        </p:nvSpPr>
        <p:spPr>
          <a:xfrm>
            <a:off x="887361" y="3277615"/>
            <a:ext cx="71755" cy="0"/>
          </a:xfrm>
          <a:custGeom>
            <a:avLst/>
            <a:gdLst/>
            <a:ahLst/>
            <a:cxnLst/>
            <a:rect l="l" t="t" r="r" b="b"/>
            <a:pathLst>
              <a:path w="71755">
                <a:moveTo>
                  <a:pt x="0" y="0"/>
                </a:moveTo>
                <a:lnTo>
                  <a:pt x="71627" y="0"/>
                </a:lnTo>
              </a:path>
            </a:pathLst>
          </a:custGeom>
          <a:ln w="12700">
            <a:solidFill>
              <a:srgbClr val="000000"/>
            </a:solidFill>
          </a:ln>
        </p:spPr>
        <p:txBody>
          <a:bodyPr wrap="square" lIns="0" tIns="0" rIns="0" bIns="0" rtlCol="0"/>
          <a:lstStyle/>
          <a:p>
            <a:endParaRPr/>
          </a:p>
        </p:txBody>
      </p:sp>
      <p:sp>
        <p:nvSpPr>
          <p:cNvPr id="11" name="object 11"/>
          <p:cNvSpPr/>
          <p:nvPr/>
        </p:nvSpPr>
        <p:spPr>
          <a:xfrm>
            <a:off x="5495925" y="3494023"/>
            <a:ext cx="145415" cy="0"/>
          </a:xfrm>
          <a:custGeom>
            <a:avLst/>
            <a:gdLst/>
            <a:ahLst/>
            <a:cxnLst/>
            <a:rect l="l" t="t" r="r" b="b"/>
            <a:pathLst>
              <a:path w="145414">
                <a:moveTo>
                  <a:pt x="0" y="0"/>
                </a:moveTo>
                <a:lnTo>
                  <a:pt x="144792" y="0"/>
                </a:lnTo>
              </a:path>
            </a:pathLst>
          </a:custGeom>
          <a:ln w="12700">
            <a:solidFill>
              <a:srgbClr val="000000"/>
            </a:solidFill>
          </a:ln>
        </p:spPr>
        <p:txBody>
          <a:bodyPr wrap="square" lIns="0" tIns="0" rIns="0" bIns="0" rtlCol="0"/>
          <a:lstStyle/>
          <a:p>
            <a:endParaRPr/>
          </a:p>
        </p:txBody>
      </p:sp>
      <p:sp>
        <p:nvSpPr>
          <p:cNvPr id="12" name="object 12"/>
          <p:cNvSpPr/>
          <p:nvPr/>
        </p:nvSpPr>
        <p:spPr>
          <a:xfrm>
            <a:off x="5495925" y="3422396"/>
            <a:ext cx="145415" cy="0"/>
          </a:xfrm>
          <a:custGeom>
            <a:avLst/>
            <a:gdLst/>
            <a:ahLst/>
            <a:cxnLst/>
            <a:rect l="l" t="t" r="r" b="b"/>
            <a:pathLst>
              <a:path w="145414">
                <a:moveTo>
                  <a:pt x="0" y="0"/>
                </a:moveTo>
                <a:lnTo>
                  <a:pt x="144792" y="0"/>
                </a:lnTo>
              </a:path>
            </a:pathLst>
          </a:custGeom>
          <a:ln w="12700">
            <a:solidFill>
              <a:srgbClr val="000000"/>
            </a:solidFill>
          </a:ln>
        </p:spPr>
        <p:txBody>
          <a:bodyPr wrap="square" lIns="0" tIns="0" rIns="0" bIns="0" rtlCol="0"/>
          <a:lstStyle/>
          <a:p>
            <a:endParaRPr/>
          </a:p>
        </p:txBody>
      </p:sp>
      <p:sp>
        <p:nvSpPr>
          <p:cNvPr id="13" name="object 13"/>
          <p:cNvSpPr/>
          <p:nvPr/>
        </p:nvSpPr>
        <p:spPr>
          <a:xfrm>
            <a:off x="5280291" y="3782821"/>
            <a:ext cx="144145" cy="0"/>
          </a:xfrm>
          <a:custGeom>
            <a:avLst/>
            <a:gdLst/>
            <a:ahLst/>
            <a:cxnLst/>
            <a:rect l="l" t="t" r="r" b="b"/>
            <a:pathLst>
              <a:path w="144145">
                <a:moveTo>
                  <a:pt x="0" y="0"/>
                </a:moveTo>
                <a:lnTo>
                  <a:pt x="144017" y="0"/>
                </a:lnTo>
              </a:path>
            </a:pathLst>
          </a:custGeom>
          <a:ln w="12700">
            <a:solidFill>
              <a:srgbClr val="000000"/>
            </a:solidFill>
          </a:ln>
        </p:spPr>
        <p:txBody>
          <a:bodyPr wrap="square" lIns="0" tIns="0" rIns="0" bIns="0" rtlCol="0"/>
          <a:lstStyle/>
          <a:p>
            <a:endParaRPr/>
          </a:p>
        </p:txBody>
      </p:sp>
      <p:sp>
        <p:nvSpPr>
          <p:cNvPr id="14" name="object 14"/>
          <p:cNvSpPr/>
          <p:nvPr/>
        </p:nvSpPr>
        <p:spPr>
          <a:xfrm>
            <a:off x="887361" y="4358894"/>
            <a:ext cx="71755" cy="0"/>
          </a:xfrm>
          <a:custGeom>
            <a:avLst/>
            <a:gdLst/>
            <a:ahLst/>
            <a:cxnLst/>
            <a:rect l="l" t="t" r="r" b="b"/>
            <a:pathLst>
              <a:path w="71755">
                <a:moveTo>
                  <a:pt x="0" y="0"/>
                </a:moveTo>
                <a:lnTo>
                  <a:pt x="71627" y="0"/>
                </a:lnTo>
              </a:path>
            </a:pathLst>
          </a:custGeom>
          <a:ln w="12700">
            <a:solidFill>
              <a:srgbClr val="000000"/>
            </a:solidFill>
          </a:ln>
        </p:spPr>
        <p:txBody>
          <a:bodyPr wrap="square" lIns="0" tIns="0" rIns="0" bIns="0" rtlCol="0"/>
          <a:lstStyle/>
          <a:p>
            <a:endParaRPr/>
          </a:p>
        </p:txBody>
      </p:sp>
      <p:sp>
        <p:nvSpPr>
          <p:cNvPr id="15" name="object 15"/>
          <p:cNvSpPr/>
          <p:nvPr/>
        </p:nvSpPr>
        <p:spPr>
          <a:xfrm>
            <a:off x="814209" y="5222240"/>
            <a:ext cx="73660" cy="0"/>
          </a:xfrm>
          <a:custGeom>
            <a:avLst/>
            <a:gdLst/>
            <a:ahLst/>
            <a:cxnLst/>
            <a:rect l="l" t="t" r="r" b="b"/>
            <a:pathLst>
              <a:path w="73659">
                <a:moveTo>
                  <a:pt x="0" y="0"/>
                </a:moveTo>
                <a:lnTo>
                  <a:pt x="73152" y="0"/>
                </a:lnTo>
              </a:path>
            </a:pathLst>
          </a:custGeom>
          <a:ln w="19050">
            <a:solidFill>
              <a:srgbClr val="000000"/>
            </a:solidFill>
          </a:ln>
        </p:spPr>
        <p:txBody>
          <a:bodyPr wrap="square" lIns="0" tIns="0" rIns="0" bIns="0" rtlCol="0"/>
          <a:lstStyle/>
          <a:p>
            <a:endParaRPr/>
          </a:p>
        </p:txBody>
      </p:sp>
      <p:sp>
        <p:nvSpPr>
          <p:cNvPr id="16" name="object 16"/>
          <p:cNvSpPr/>
          <p:nvPr/>
        </p:nvSpPr>
        <p:spPr>
          <a:xfrm>
            <a:off x="814209" y="5151373"/>
            <a:ext cx="73660" cy="0"/>
          </a:xfrm>
          <a:custGeom>
            <a:avLst/>
            <a:gdLst/>
            <a:ahLst/>
            <a:cxnLst/>
            <a:rect l="l" t="t" r="r" b="b"/>
            <a:pathLst>
              <a:path w="73659">
                <a:moveTo>
                  <a:pt x="0" y="0"/>
                </a:moveTo>
                <a:lnTo>
                  <a:pt x="73152" y="0"/>
                </a:lnTo>
              </a:path>
            </a:pathLst>
          </a:custGeom>
          <a:ln w="19050">
            <a:solidFill>
              <a:srgbClr val="000000"/>
            </a:solidFill>
          </a:ln>
        </p:spPr>
        <p:txBody>
          <a:bodyPr wrap="square" lIns="0" tIns="0" rIns="0" bIns="0" rtlCol="0"/>
          <a:lstStyle/>
          <a:p>
            <a:endParaRPr/>
          </a:p>
        </p:txBody>
      </p:sp>
      <p:sp>
        <p:nvSpPr>
          <p:cNvPr id="17" name="object 17"/>
          <p:cNvSpPr/>
          <p:nvPr/>
        </p:nvSpPr>
        <p:spPr>
          <a:xfrm>
            <a:off x="6719696" y="2414270"/>
            <a:ext cx="71755" cy="0"/>
          </a:xfrm>
          <a:custGeom>
            <a:avLst/>
            <a:gdLst/>
            <a:ahLst/>
            <a:cxnLst/>
            <a:rect l="l" t="t" r="r" b="b"/>
            <a:pathLst>
              <a:path w="71754">
                <a:moveTo>
                  <a:pt x="0" y="0"/>
                </a:moveTo>
                <a:lnTo>
                  <a:pt x="71627" y="0"/>
                </a:lnTo>
              </a:path>
            </a:pathLst>
          </a:custGeom>
          <a:ln w="9525">
            <a:solidFill>
              <a:srgbClr val="000000"/>
            </a:solidFill>
          </a:ln>
        </p:spPr>
        <p:txBody>
          <a:bodyPr wrap="square" lIns="0" tIns="0" rIns="0" bIns="0" rtlCol="0"/>
          <a:lstStyle/>
          <a:p>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305435" algn="ctr">
              <a:lnSpc>
                <a:spcPct val="100000"/>
              </a:lnSpc>
            </a:pPr>
            <a:r>
              <a:rPr sz="2000" spc="-5" dirty="0">
                <a:solidFill>
                  <a:srgbClr val="009A9A"/>
                </a:solidFill>
              </a:rPr>
              <a:t>UNIDAD</a:t>
            </a:r>
            <a:r>
              <a:rPr sz="2000" spc="-75" dirty="0">
                <a:solidFill>
                  <a:srgbClr val="009A9A"/>
                </a:solidFill>
              </a:rPr>
              <a:t> </a:t>
            </a:r>
            <a:r>
              <a:rPr sz="2000" spc="-5" dirty="0">
                <a:solidFill>
                  <a:srgbClr val="009A9A"/>
                </a:solidFill>
              </a:rPr>
              <a:t>5</a:t>
            </a:r>
            <a:endParaRPr sz="2000"/>
          </a:p>
          <a:p>
            <a:pPr marL="305435" algn="ctr">
              <a:lnSpc>
                <a:spcPct val="100000"/>
              </a:lnSpc>
            </a:pPr>
            <a:r>
              <a:rPr sz="2000" spc="-5" dirty="0">
                <a:solidFill>
                  <a:srgbClr val="009A9A"/>
                </a:solidFill>
              </a:rPr>
              <a:t>Calidad</a:t>
            </a:r>
            <a:endParaRPr sz="2000"/>
          </a:p>
        </p:txBody>
      </p:sp>
      <p:sp>
        <p:nvSpPr>
          <p:cNvPr id="3" name="object 3"/>
          <p:cNvSpPr txBox="1"/>
          <p:nvPr/>
        </p:nvSpPr>
        <p:spPr>
          <a:xfrm>
            <a:off x="678052" y="991615"/>
            <a:ext cx="8077200" cy="5740546"/>
          </a:xfrm>
          <a:prstGeom prst="rect">
            <a:avLst/>
          </a:prstGeom>
        </p:spPr>
        <p:txBody>
          <a:bodyPr vert="horz" wrap="square" lIns="0" tIns="0" rIns="0" bIns="0" rtlCol="0">
            <a:spAutoFit/>
          </a:bodyPr>
          <a:lstStyle/>
          <a:p>
            <a:pPr marL="12700">
              <a:lnSpc>
                <a:spcPct val="100000"/>
              </a:lnSpc>
            </a:pPr>
            <a:r>
              <a:rPr sz="1800" spc="-5" dirty="0">
                <a:latin typeface="Arial"/>
                <a:cs typeface="Arial"/>
              </a:rPr>
              <a:t>de cuatro o cinco</a:t>
            </a:r>
            <a:r>
              <a:rPr sz="1800" spc="5" dirty="0">
                <a:latin typeface="Arial"/>
                <a:cs typeface="Arial"/>
              </a:rPr>
              <a:t> </a:t>
            </a:r>
            <a:r>
              <a:rPr sz="1800" spc="-5" dirty="0">
                <a:latin typeface="Arial"/>
                <a:cs typeface="Arial"/>
              </a:rPr>
              <a:t>unidades.</a:t>
            </a:r>
            <a:endParaRPr sz="1800" dirty="0">
              <a:latin typeface="Arial"/>
              <a:cs typeface="Arial"/>
            </a:endParaRPr>
          </a:p>
          <a:p>
            <a:pPr>
              <a:lnSpc>
                <a:spcPct val="100000"/>
              </a:lnSpc>
              <a:spcBef>
                <a:spcPts val="25"/>
              </a:spcBef>
            </a:pPr>
            <a:endParaRPr sz="2050" dirty="0">
              <a:latin typeface="Times New Roman"/>
              <a:cs typeface="Times New Roman"/>
            </a:endParaRPr>
          </a:p>
          <a:p>
            <a:pPr marL="12700" marR="5080" algn="just">
              <a:lnSpc>
                <a:spcPct val="110600"/>
              </a:lnSpc>
              <a:spcBef>
                <a:spcPts val="5"/>
              </a:spcBef>
            </a:pPr>
            <a:r>
              <a:rPr sz="1800" spc="-5" dirty="0">
                <a:solidFill>
                  <a:srgbClr val="0000FF"/>
                </a:solidFill>
                <a:latin typeface="Arial"/>
                <a:cs typeface="Arial"/>
              </a:rPr>
              <a:t>¿Qué valor debe asignarse al puntaje z? </a:t>
            </a:r>
            <a:r>
              <a:rPr sz="1800" spc="-5" dirty="0">
                <a:latin typeface="Arial"/>
                <a:cs typeface="Arial"/>
              </a:rPr>
              <a:t>Como se ilustrará posteriormente </a:t>
            </a:r>
            <a:r>
              <a:rPr sz="1800" spc="-10" dirty="0">
                <a:latin typeface="Arial"/>
                <a:cs typeface="Arial"/>
              </a:rPr>
              <a:t>con  </a:t>
            </a:r>
            <a:r>
              <a:rPr sz="1800" spc="-5" dirty="0">
                <a:latin typeface="Arial"/>
                <a:cs typeface="Arial"/>
              </a:rPr>
              <a:t>un ejemplo, cuando sólo se presenta una variación aleatoria, el 95,5% de</a:t>
            </a:r>
            <a:r>
              <a:rPr sz="1800" spc="-35" dirty="0">
                <a:latin typeface="Arial"/>
                <a:cs typeface="Arial"/>
              </a:rPr>
              <a:t> </a:t>
            </a:r>
            <a:r>
              <a:rPr sz="1800" spc="-5" dirty="0">
                <a:latin typeface="Arial"/>
                <a:cs typeface="Arial"/>
              </a:rPr>
              <a:t>todas</a:t>
            </a:r>
            <a:endParaRPr sz="1800" dirty="0">
              <a:latin typeface="Arial"/>
              <a:cs typeface="Arial"/>
            </a:endParaRPr>
          </a:p>
          <a:p>
            <a:pPr marL="12700" marR="144780" algn="just">
              <a:lnSpc>
                <a:spcPct val="119000"/>
              </a:lnSpc>
              <a:spcBef>
                <a:spcPts val="470"/>
              </a:spcBef>
              <a:tabLst>
                <a:tab pos="4246245" algn="l"/>
              </a:tabLst>
            </a:pPr>
            <a:r>
              <a:rPr sz="1800" spc="-5" dirty="0">
                <a:latin typeface="Arial"/>
                <a:cs typeface="Arial"/>
              </a:rPr>
              <a:t>las medias de la muestra debe estar entre </a:t>
            </a:r>
            <a:r>
              <a:rPr sz="1800" dirty="0">
                <a:latin typeface="Arial"/>
                <a:cs typeface="Arial"/>
              </a:rPr>
              <a:t>± </a:t>
            </a:r>
            <a:r>
              <a:rPr sz="1800" spc="-5" dirty="0">
                <a:latin typeface="Arial"/>
                <a:cs typeface="Arial"/>
              </a:rPr>
              <a:t>2σ</a:t>
            </a:r>
            <a:r>
              <a:rPr sz="1800" spc="-7" baseline="-23148" dirty="0">
                <a:latin typeface="Arial"/>
                <a:cs typeface="Arial"/>
              </a:rPr>
              <a:t>x </a:t>
            </a:r>
            <a:r>
              <a:rPr sz="1800" dirty="0">
                <a:latin typeface="Arial"/>
                <a:cs typeface="Arial"/>
              </a:rPr>
              <a:t>y </a:t>
            </a:r>
            <a:r>
              <a:rPr sz="1800" spc="-5" dirty="0">
                <a:latin typeface="Arial"/>
                <a:cs typeface="Arial"/>
              </a:rPr>
              <a:t>el 99,7% de todas las  medias de la muestra debe estar</a:t>
            </a:r>
            <a:r>
              <a:rPr sz="1800" spc="90" dirty="0">
                <a:latin typeface="Arial"/>
                <a:cs typeface="Arial"/>
              </a:rPr>
              <a:t> </a:t>
            </a:r>
            <a:r>
              <a:rPr sz="1800" spc="-5" dirty="0">
                <a:latin typeface="Arial"/>
                <a:cs typeface="Arial"/>
              </a:rPr>
              <a:t>entre</a:t>
            </a:r>
            <a:r>
              <a:rPr sz="1800" spc="10" dirty="0">
                <a:latin typeface="Arial"/>
                <a:cs typeface="Arial"/>
              </a:rPr>
              <a:t> </a:t>
            </a:r>
            <a:r>
              <a:rPr sz="1800" dirty="0">
                <a:latin typeface="Arial"/>
                <a:cs typeface="Arial"/>
              </a:rPr>
              <a:t>±	</a:t>
            </a:r>
            <a:r>
              <a:rPr sz="1800" spc="-5" dirty="0">
                <a:latin typeface="Arial"/>
                <a:cs typeface="Arial"/>
              </a:rPr>
              <a:t>3σ</a:t>
            </a:r>
            <a:r>
              <a:rPr sz="1800" spc="-7" baseline="-23148" dirty="0">
                <a:latin typeface="Arial"/>
                <a:cs typeface="Arial"/>
              </a:rPr>
              <a:t>x</a:t>
            </a:r>
            <a:r>
              <a:rPr sz="1800" spc="-5" dirty="0">
                <a:latin typeface="Arial"/>
                <a:cs typeface="Arial"/>
              </a:rPr>
              <a:t>. Cuanto </a:t>
            </a:r>
            <a:r>
              <a:rPr sz="1800" dirty="0">
                <a:latin typeface="Arial"/>
                <a:cs typeface="Arial"/>
              </a:rPr>
              <a:t>más </a:t>
            </a:r>
            <a:r>
              <a:rPr sz="1800" spc="-5" dirty="0">
                <a:latin typeface="Arial"/>
                <a:cs typeface="Arial"/>
              </a:rPr>
              <a:t>estrechos</a:t>
            </a:r>
            <a:r>
              <a:rPr sz="1800" spc="10" dirty="0">
                <a:latin typeface="Arial"/>
                <a:cs typeface="Arial"/>
              </a:rPr>
              <a:t> </a:t>
            </a:r>
            <a:r>
              <a:rPr sz="1800" spc="-5" dirty="0">
                <a:latin typeface="Arial"/>
                <a:cs typeface="Arial"/>
              </a:rPr>
              <a:t>sean</a:t>
            </a:r>
            <a:r>
              <a:rPr sz="1800" dirty="0">
                <a:latin typeface="Arial"/>
                <a:cs typeface="Arial"/>
              </a:rPr>
              <a:t> </a:t>
            </a:r>
            <a:r>
              <a:rPr sz="1800" spc="-5" dirty="0">
                <a:latin typeface="Arial"/>
                <a:cs typeface="Arial"/>
              </a:rPr>
              <a:t>los  límites de control, habrá mayor probabilidad de que cuando las</a:t>
            </a:r>
            <a:r>
              <a:rPr sz="1800" spc="145" dirty="0">
                <a:latin typeface="Arial"/>
                <a:cs typeface="Arial"/>
              </a:rPr>
              <a:t> </a:t>
            </a:r>
            <a:r>
              <a:rPr sz="1800" spc="-10" dirty="0">
                <a:latin typeface="Arial"/>
                <a:cs typeface="Arial"/>
              </a:rPr>
              <a:t>observaciones</a:t>
            </a:r>
            <a:endParaRPr sz="1800" dirty="0">
              <a:latin typeface="Arial"/>
              <a:cs typeface="Arial"/>
            </a:endParaRPr>
          </a:p>
          <a:p>
            <a:pPr marL="12700" marR="259715" algn="just">
              <a:lnSpc>
                <a:spcPct val="110600"/>
              </a:lnSpc>
            </a:pPr>
            <a:r>
              <a:rPr sz="1800" spc="-5" dirty="0">
                <a:latin typeface="Arial"/>
                <a:cs typeface="Arial"/>
              </a:rPr>
              <a:t>de la muestra estén fuera de los límites, esto sea producto de una </a:t>
            </a:r>
            <a:r>
              <a:rPr sz="1800" spc="-10" dirty="0">
                <a:latin typeface="Arial"/>
                <a:cs typeface="Arial"/>
              </a:rPr>
              <a:t>variación  </a:t>
            </a:r>
            <a:r>
              <a:rPr sz="1800" spc="-5" dirty="0">
                <a:latin typeface="Arial"/>
                <a:cs typeface="Arial"/>
              </a:rPr>
              <a:t>aleatoria (y no a una variación asignable). En consecuencia, cuanto </a:t>
            </a:r>
            <a:r>
              <a:rPr sz="1800" spc="-10" dirty="0">
                <a:latin typeface="Arial"/>
                <a:cs typeface="Arial"/>
              </a:rPr>
              <a:t>mayores  </a:t>
            </a:r>
            <a:r>
              <a:rPr sz="1800" spc="-5" dirty="0">
                <a:latin typeface="Arial"/>
                <a:cs typeface="Arial"/>
              </a:rPr>
              <a:t>sean los límites de control mayor es el riesgo de suponer que la </a:t>
            </a:r>
            <a:r>
              <a:rPr sz="1800" spc="-10" dirty="0">
                <a:latin typeface="Arial"/>
                <a:cs typeface="Arial"/>
              </a:rPr>
              <a:t>variación  </a:t>
            </a:r>
            <a:r>
              <a:rPr sz="1800" spc="-5" dirty="0">
                <a:latin typeface="Arial"/>
                <a:cs typeface="Arial"/>
              </a:rPr>
              <a:t>asignable no existe (riesgo de cometer un error tipo</a:t>
            </a:r>
            <a:r>
              <a:rPr sz="1800" spc="105" dirty="0">
                <a:latin typeface="Arial"/>
                <a:cs typeface="Arial"/>
              </a:rPr>
              <a:t> </a:t>
            </a:r>
            <a:r>
              <a:rPr sz="1800" dirty="0">
                <a:latin typeface="Arial"/>
                <a:cs typeface="Arial"/>
              </a:rPr>
              <a:t>I).</a:t>
            </a:r>
          </a:p>
          <a:p>
            <a:pPr algn="just">
              <a:lnSpc>
                <a:spcPct val="100000"/>
              </a:lnSpc>
              <a:spcBef>
                <a:spcPts val="25"/>
              </a:spcBef>
            </a:pPr>
            <a:endParaRPr sz="2050" dirty="0">
              <a:latin typeface="Times New Roman"/>
              <a:cs typeface="Times New Roman"/>
            </a:endParaRPr>
          </a:p>
          <a:p>
            <a:pPr marL="12700" marR="67945" algn="just">
              <a:lnSpc>
                <a:spcPct val="110600"/>
              </a:lnSpc>
              <a:spcBef>
                <a:spcPts val="5"/>
              </a:spcBef>
            </a:pPr>
            <a:r>
              <a:rPr sz="1800" spc="-5" dirty="0">
                <a:latin typeface="Arial"/>
                <a:cs typeface="Arial"/>
              </a:rPr>
              <a:t>No obstante, la ampliación de los </a:t>
            </a:r>
            <a:r>
              <a:rPr sz="1800" dirty="0">
                <a:latin typeface="Arial"/>
                <a:cs typeface="Arial"/>
              </a:rPr>
              <a:t>límites </a:t>
            </a:r>
            <a:r>
              <a:rPr sz="1800" spc="-5" dirty="0">
                <a:latin typeface="Arial"/>
                <a:cs typeface="Arial"/>
              </a:rPr>
              <a:t>de control aumenta el riesgo de pasar  por alto la variación asignable (riesgo de cometer un error de tipo </a:t>
            </a:r>
            <a:r>
              <a:rPr sz="1800" dirty="0">
                <a:latin typeface="Arial"/>
                <a:cs typeface="Arial"/>
              </a:rPr>
              <a:t>II). </a:t>
            </a:r>
            <a:r>
              <a:rPr sz="1800" spc="-10" dirty="0">
                <a:latin typeface="Arial"/>
                <a:cs typeface="Arial"/>
              </a:rPr>
              <a:t>Por  </a:t>
            </a:r>
            <a:r>
              <a:rPr sz="1800" spc="-5" dirty="0">
                <a:latin typeface="Arial"/>
                <a:cs typeface="Arial"/>
              </a:rPr>
              <a:t>consiguiente, se debe comparar el consto de cometer cada tipo de</a:t>
            </a:r>
            <a:r>
              <a:rPr sz="1800" spc="75" dirty="0">
                <a:latin typeface="Arial"/>
                <a:cs typeface="Arial"/>
              </a:rPr>
              <a:t> </a:t>
            </a:r>
            <a:r>
              <a:rPr sz="1800" spc="-5" dirty="0">
                <a:latin typeface="Arial"/>
                <a:cs typeface="Arial"/>
              </a:rPr>
              <a:t>error.</a:t>
            </a:r>
            <a:endParaRPr sz="1800" dirty="0">
              <a:latin typeface="Arial"/>
              <a:cs typeface="Arial"/>
            </a:endParaRPr>
          </a:p>
          <a:p>
            <a:pPr algn="just">
              <a:lnSpc>
                <a:spcPct val="100000"/>
              </a:lnSpc>
              <a:spcBef>
                <a:spcPts val="50"/>
              </a:spcBef>
            </a:pPr>
            <a:endParaRPr sz="2500" dirty="0">
              <a:latin typeface="Times New Roman"/>
              <a:cs typeface="Times New Roman"/>
            </a:endParaRPr>
          </a:p>
          <a:p>
            <a:pPr marL="12700" marR="238760" indent="-635" algn="just">
              <a:lnSpc>
                <a:spcPct val="115900"/>
              </a:lnSpc>
              <a:tabLst>
                <a:tab pos="5046980" algn="l"/>
              </a:tabLst>
            </a:pPr>
            <a:r>
              <a:rPr sz="1800" spc="-5" dirty="0">
                <a:latin typeface="Arial"/>
                <a:cs typeface="Arial"/>
              </a:rPr>
              <a:t>Si un punto cae fuera de los límites de</a:t>
            </a:r>
            <a:r>
              <a:rPr sz="1800" spc="114" dirty="0">
                <a:latin typeface="Arial"/>
                <a:cs typeface="Arial"/>
              </a:rPr>
              <a:t> </a:t>
            </a:r>
            <a:r>
              <a:rPr sz="1800" spc="-5" dirty="0">
                <a:latin typeface="Arial"/>
                <a:cs typeface="Arial"/>
              </a:rPr>
              <a:t>control </a:t>
            </a:r>
            <a:r>
              <a:rPr sz="1800" spc="25" dirty="0">
                <a:latin typeface="Arial"/>
                <a:cs typeface="Arial"/>
              </a:rPr>
              <a:t> </a:t>
            </a:r>
            <a:r>
              <a:rPr sz="1800" dirty="0">
                <a:latin typeface="Arial"/>
                <a:cs typeface="Arial"/>
              </a:rPr>
              <a:t>±	</a:t>
            </a:r>
            <a:r>
              <a:rPr sz="1800" spc="-5" dirty="0">
                <a:latin typeface="Arial"/>
                <a:cs typeface="Arial"/>
              </a:rPr>
              <a:t>3σ</a:t>
            </a:r>
            <a:r>
              <a:rPr sz="1800" spc="-7" baseline="-23148" dirty="0">
                <a:latin typeface="Arial"/>
                <a:cs typeface="Arial"/>
              </a:rPr>
              <a:t>x </a:t>
            </a:r>
            <a:r>
              <a:rPr sz="1800" spc="-5" dirty="0">
                <a:latin typeface="Arial"/>
                <a:cs typeface="Arial"/>
              </a:rPr>
              <a:t>de la gráfica de control, </a:t>
            </a:r>
            <a:r>
              <a:rPr sz="1800" dirty="0">
                <a:latin typeface="Arial"/>
                <a:cs typeface="Arial"/>
              </a:rPr>
              <a:t> </a:t>
            </a:r>
            <a:r>
              <a:rPr sz="1800" spc="-5" dirty="0">
                <a:latin typeface="Arial"/>
                <a:cs typeface="Arial"/>
              </a:rPr>
              <a:t>entonces estamos 99.73% seguros de que el proceso</a:t>
            </a:r>
            <a:r>
              <a:rPr sz="1800" spc="-40" dirty="0">
                <a:latin typeface="Arial"/>
                <a:cs typeface="Arial"/>
              </a:rPr>
              <a:t> </a:t>
            </a:r>
            <a:r>
              <a:rPr sz="1800" spc="-10" dirty="0">
                <a:latin typeface="Arial"/>
                <a:cs typeface="Arial"/>
              </a:rPr>
              <a:t>cambió.</a:t>
            </a:r>
            <a:endParaRPr sz="1800" dirty="0">
              <a:latin typeface="Arial"/>
              <a:cs typeface="Arial"/>
            </a:endParaRPr>
          </a:p>
        </p:txBody>
      </p:sp>
      <p:sp>
        <p:nvSpPr>
          <p:cNvPr id="4" name="object 4"/>
          <p:cNvSpPr/>
          <p:nvPr/>
        </p:nvSpPr>
        <p:spPr>
          <a:xfrm>
            <a:off x="5567565" y="2485898"/>
            <a:ext cx="71755" cy="0"/>
          </a:xfrm>
          <a:custGeom>
            <a:avLst/>
            <a:gdLst/>
            <a:ahLst/>
            <a:cxnLst/>
            <a:rect l="l" t="t" r="r" b="b"/>
            <a:pathLst>
              <a:path w="71754">
                <a:moveTo>
                  <a:pt x="0" y="0"/>
                </a:moveTo>
                <a:lnTo>
                  <a:pt x="71627" y="0"/>
                </a:lnTo>
              </a:path>
            </a:pathLst>
          </a:custGeom>
          <a:ln w="9525">
            <a:solidFill>
              <a:srgbClr val="000000"/>
            </a:solidFill>
          </a:ln>
        </p:spPr>
        <p:txBody>
          <a:bodyPr wrap="square" lIns="0" tIns="0" rIns="0" bIns="0" rtlCol="0"/>
          <a:lstStyle/>
          <a:p>
            <a:endParaRPr/>
          </a:p>
        </p:txBody>
      </p:sp>
      <p:sp>
        <p:nvSpPr>
          <p:cNvPr id="5" name="object 5"/>
          <p:cNvSpPr/>
          <p:nvPr/>
        </p:nvSpPr>
        <p:spPr>
          <a:xfrm>
            <a:off x="5207139" y="2774695"/>
            <a:ext cx="71755" cy="0"/>
          </a:xfrm>
          <a:custGeom>
            <a:avLst/>
            <a:gdLst/>
            <a:ahLst/>
            <a:cxnLst/>
            <a:rect l="l" t="t" r="r" b="b"/>
            <a:pathLst>
              <a:path w="71754">
                <a:moveTo>
                  <a:pt x="0" y="0"/>
                </a:moveTo>
                <a:lnTo>
                  <a:pt x="71627" y="0"/>
                </a:lnTo>
              </a:path>
            </a:pathLst>
          </a:custGeom>
          <a:ln w="9525">
            <a:solidFill>
              <a:srgbClr val="000000"/>
            </a:solidFill>
          </a:ln>
        </p:spPr>
        <p:txBody>
          <a:bodyPr wrap="square" lIns="0" tIns="0" rIns="0" bIns="0" rtlCol="0"/>
          <a:lstStyle/>
          <a:p>
            <a:endParaRPr/>
          </a:p>
        </p:txBody>
      </p:sp>
      <p:sp>
        <p:nvSpPr>
          <p:cNvPr id="6" name="object 6"/>
          <p:cNvSpPr/>
          <p:nvPr/>
        </p:nvSpPr>
        <p:spPr>
          <a:xfrm>
            <a:off x="5999619" y="6230365"/>
            <a:ext cx="72390" cy="0"/>
          </a:xfrm>
          <a:custGeom>
            <a:avLst/>
            <a:gdLst/>
            <a:ahLst/>
            <a:cxnLst/>
            <a:rect l="l" t="t" r="r" b="b"/>
            <a:pathLst>
              <a:path w="72389">
                <a:moveTo>
                  <a:pt x="0" y="0"/>
                </a:moveTo>
                <a:lnTo>
                  <a:pt x="72377" y="0"/>
                </a:lnTo>
              </a:path>
            </a:pathLst>
          </a:custGeom>
          <a:ln w="9525">
            <a:solidFill>
              <a:srgbClr val="000000"/>
            </a:solidFill>
          </a:ln>
        </p:spPr>
        <p:txBody>
          <a:bodyPr wrap="square" lIns="0" tIns="0" rIns="0" bIns="0" rtlCol="0"/>
          <a:lstStyle/>
          <a:p>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305435" algn="ctr">
              <a:lnSpc>
                <a:spcPct val="100000"/>
              </a:lnSpc>
            </a:pPr>
            <a:r>
              <a:rPr sz="2000" spc="-5" dirty="0">
                <a:solidFill>
                  <a:srgbClr val="009A9A"/>
                </a:solidFill>
              </a:rPr>
              <a:t>UNIDAD</a:t>
            </a:r>
            <a:r>
              <a:rPr sz="2000" spc="-75" dirty="0">
                <a:solidFill>
                  <a:srgbClr val="009A9A"/>
                </a:solidFill>
              </a:rPr>
              <a:t> </a:t>
            </a:r>
            <a:r>
              <a:rPr sz="2000" spc="-5" dirty="0">
                <a:solidFill>
                  <a:srgbClr val="009A9A"/>
                </a:solidFill>
              </a:rPr>
              <a:t>5</a:t>
            </a:r>
            <a:endParaRPr sz="2000"/>
          </a:p>
          <a:p>
            <a:pPr marL="305435" algn="ctr">
              <a:lnSpc>
                <a:spcPct val="100000"/>
              </a:lnSpc>
            </a:pPr>
            <a:r>
              <a:rPr sz="2000" spc="-5" dirty="0">
                <a:solidFill>
                  <a:srgbClr val="009A9A"/>
                </a:solidFill>
              </a:rPr>
              <a:t>Calidad</a:t>
            </a:r>
            <a:endParaRPr sz="2000"/>
          </a:p>
        </p:txBody>
      </p:sp>
      <p:sp>
        <p:nvSpPr>
          <p:cNvPr id="3" name="object 3"/>
          <p:cNvSpPr txBox="1"/>
          <p:nvPr/>
        </p:nvSpPr>
        <p:spPr>
          <a:xfrm>
            <a:off x="678065" y="962537"/>
            <a:ext cx="7985125" cy="1213485"/>
          </a:xfrm>
          <a:prstGeom prst="rect">
            <a:avLst/>
          </a:prstGeom>
        </p:spPr>
        <p:txBody>
          <a:bodyPr vert="horz" wrap="square" lIns="0" tIns="0" rIns="0" bIns="0" rtlCol="0">
            <a:spAutoFit/>
          </a:bodyPr>
          <a:lstStyle/>
          <a:p>
            <a:pPr marL="12700" marR="5080">
              <a:lnSpc>
                <a:spcPct val="110600"/>
              </a:lnSpc>
            </a:pPr>
            <a:r>
              <a:rPr sz="1800" spc="-5" dirty="0">
                <a:solidFill>
                  <a:srgbClr val="009A00"/>
                </a:solidFill>
                <a:latin typeface="Arial"/>
                <a:cs typeface="Arial"/>
              </a:rPr>
              <a:t>Ejemplo: </a:t>
            </a:r>
            <a:r>
              <a:rPr sz="1800" spc="-5" dirty="0">
                <a:latin typeface="Arial"/>
                <a:cs typeface="Arial"/>
              </a:rPr>
              <a:t>En la siguiente tabla se presentan observaciones de muestreo más  recientes realizadas por cierta empresa de papas </a:t>
            </a:r>
            <a:r>
              <a:rPr sz="1800" dirty="0">
                <a:latin typeface="Arial"/>
                <a:cs typeface="Arial"/>
              </a:rPr>
              <a:t>fritas. </a:t>
            </a:r>
            <a:r>
              <a:rPr sz="1800" spc="-5" dirty="0">
                <a:latin typeface="Arial"/>
                <a:cs typeface="Arial"/>
              </a:rPr>
              <a:t>Los datos </a:t>
            </a:r>
            <a:r>
              <a:rPr sz="1800" spc="-10" dirty="0">
                <a:latin typeface="Arial"/>
                <a:cs typeface="Arial"/>
              </a:rPr>
              <a:t>históricos  </a:t>
            </a:r>
            <a:r>
              <a:rPr sz="1800" spc="-5" dirty="0">
                <a:latin typeface="Arial"/>
                <a:cs typeface="Arial"/>
              </a:rPr>
              <a:t>indican que la variabilidad del proceso es casi normal </a:t>
            </a:r>
            <a:r>
              <a:rPr sz="1800" dirty="0">
                <a:latin typeface="Arial"/>
                <a:cs typeface="Arial"/>
              </a:rPr>
              <a:t>y </a:t>
            </a:r>
            <a:r>
              <a:rPr sz="1800" spc="-5" dirty="0">
                <a:latin typeface="Arial"/>
                <a:cs typeface="Arial"/>
              </a:rPr>
              <a:t>presenta una </a:t>
            </a:r>
            <a:r>
              <a:rPr sz="1800" spc="-10" dirty="0">
                <a:latin typeface="Arial"/>
                <a:cs typeface="Arial"/>
              </a:rPr>
              <a:t>variación  </a:t>
            </a:r>
            <a:r>
              <a:rPr sz="1800" spc="-5" dirty="0">
                <a:latin typeface="Arial"/>
                <a:cs typeface="Arial"/>
              </a:rPr>
              <a:t>estándar de 0,25 por</a:t>
            </a:r>
            <a:r>
              <a:rPr sz="1800" spc="-65" dirty="0">
                <a:latin typeface="Arial"/>
                <a:cs typeface="Arial"/>
              </a:rPr>
              <a:t> </a:t>
            </a:r>
            <a:r>
              <a:rPr sz="1800" spc="-10" dirty="0">
                <a:latin typeface="Arial"/>
                <a:cs typeface="Arial"/>
              </a:rPr>
              <a:t>onza.</a:t>
            </a:r>
            <a:endParaRPr sz="1800">
              <a:latin typeface="Arial"/>
              <a:cs typeface="Arial"/>
            </a:endParaRPr>
          </a:p>
        </p:txBody>
      </p:sp>
      <p:sp>
        <p:nvSpPr>
          <p:cNvPr id="4" name="object 4"/>
          <p:cNvSpPr/>
          <p:nvPr/>
        </p:nvSpPr>
        <p:spPr>
          <a:xfrm>
            <a:off x="5999619" y="6230365"/>
            <a:ext cx="72390" cy="0"/>
          </a:xfrm>
          <a:custGeom>
            <a:avLst/>
            <a:gdLst/>
            <a:ahLst/>
            <a:cxnLst/>
            <a:rect l="l" t="t" r="r" b="b"/>
            <a:pathLst>
              <a:path w="72389">
                <a:moveTo>
                  <a:pt x="0" y="0"/>
                </a:moveTo>
                <a:lnTo>
                  <a:pt x="72377" y="0"/>
                </a:lnTo>
              </a:path>
            </a:pathLst>
          </a:custGeom>
          <a:ln w="9525">
            <a:solidFill>
              <a:srgbClr val="000000"/>
            </a:solidFill>
          </a:ln>
        </p:spPr>
        <p:txBody>
          <a:bodyPr wrap="square" lIns="0" tIns="0" rIns="0" bIns="0" rtlCol="0"/>
          <a:lstStyle/>
          <a:p>
            <a:endParaRPr/>
          </a:p>
        </p:txBody>
      </p:sp>
      <p:sp>
        <p:nvSpPr>
          <p:cNvPr id="5" name="object 5"/>
          <p:cNvSpPr/>
          <p:nvPr/>
        </p:nvSpPr>
        <p:spPr>
          <a:xfrm>
            <a:off x="7080122" y="2917189"/>
            <a:ext cx="73660" cy="0"/>
          </a:xfrm>
          <a:custGeom>
            <a:avLst/>
            <a:gdLst/>
            <a:ahLst/>
            <a:cxnLst/>
            <a:rect l="l" t="t" r="r" b="b"/>
            <a:pathLst>
              <a:path w="73659">
                <a:moveTo>
                  <a:pt x="0" y="0"/>
                </a:moveTo>
                <a:lnTo>
                  <a:pt x="73151" y="0"/>
                </a:lnTo>
              </a:path>
            </a:pathLst>
          </a:custGeom>
          <a:ln w="9525">
            <a:solidFill>
              <a:srgbClr val="000000"/>
            </a:solidFill>
          </a:ln>
        </p:spPr>
        <p:txBody>
          <a:bodyPr wrap="square" lIns="0" tIns="0" rIns="0" bIns="0" rtlCol="0"/>
          <a:lstStyle/>
          <a:p>
            <a:endParaRPr/>
          </a:p>
        </p:txBody>
      </p:sp>
      <p:sp>
        <p:nvSpPr>
          <p:cNvPr id="6" name="object 6"/>
          <p:cNvSpPr/>
          <p:nvPr/>
        </p:nvSpPr>
        <p:spPr>
          <a:xfrm>
            <a:off x="3766959" y="6014720"/>
            <a:ext cx="71755" cy="0"/>
          </a:xfrm>
          <a:custGeom>
            <a:avLst/>
            <a:gdLst/>
            <a:ahLst/>
            <a:cxnLst/>
            <a:rect l="l" t="t" r="r" b="b"/>
            <a:pathLst>
              <a:path w="71754">
                <a:moveTo>
                  <a:pt x="0" y="0"/>
                </a:moveTo>
                <a:lnTo>
                  <a:pt x="71627" y="0"/>
                </a:lnTo>
              </a:path>
            </a:pathLst>
          </a:custGeom>
          <a:ln w="9525">
            <a:solidFill>
              <a:srgbClr val="000000"/>
            </a:solidFill>
          </a:ln>
        </p:spPr>
        <p:txBody>
          <a:bodyPr wrap="square" lIns="0" tIns="0" rIns="0" bIns="0" rtlCol="0"/>
          <a:lstStyle/>
          <a:p>
            <a:endParaRPr/>
          </a:p>
        </p:txBody>
      </p:sp>
      <p:graphicFrame>
        <p:nvGraphicFramePr>
          <p:cNvPr id="7" name="object 7"/>
          <p:cNvGraphicFramePr>
            <a:graphicFrameLocks noGrp="1"/>
          </p:cNvGraphicFramePr>
          <p:nvPr/>
        </p:nvGraphicFramePr>
        <p:xfrm>
          <a:off x="729056" y="2615628"/>
          <a:ext cx="7919450" cy="3884672"/>
        </p:xfrm>
        <a:graphic>
          <a:graphicData uri="http://schemas.openxmlformats.org/drawingml/2006/table">
            <a:tbl>
              <a:tblPr firstRow="1" bandRow="1">
                <a:tableStyleId>{2D5ABB26-0587-4C30-8999-92F81FD0307C}</a:tableStyleId>
              </a:tblPr>
              <a:tblGrid>
                <a:gridCol w="990600"/>
                <a:gridCol w="737615"/>
                <a:gridCol w="792480"/>
                <a:gridCol w="863345"/>
                <a:gridCol w="936498"/>
                <a:gridCol w="864107"/>
                <a:gridCol w="1368552"/>
                <a:gridCol w="1366253"/>
              </a:tblGrid>
              <a:tr h="273558">
                <a:tc rowSpan="2">
                  <a:txBody>
                    <a:bodyPr/>
                    <a:lstStyle/>
                    <a:p>
                      <a:pPr>
                        <a:lnSpc>
                          <a:spcPct val="100000"/>
                        </a:lnSpc>
                        <a:spcBef>
                          <a:spcPts val="50"/>
                        </a:spcBef>
                      </a:pPr>
                      <a:endParaRPr sz="1650">
                        <a:latin typeface="Times New Roman"/>
                        <a:cs typeface="Times New Roman"/>
                      </a:endParaRPr>
                    </a:p>
                    <a:p>
                      <a:pPr marL="77470">
                        <a:lnSpc>
                          <a:spcPct val="100000"/>
                        </a:lnSpc>
                        <a:spcBef>
                          <a:spcPts val="5"/>
                        </a:spcBef>
                      </a:pPr>
                      <a:r>
                        <a:rPr sz="1200" b="1" spc="-5" dirty="0">
                          <a:latin typeface="Arial"/>
                          <a:cs typeface="Arial"/>
                        </a:rPr>
                        <a:t>Muestra</a:t>
                      </a:r>
                      <a:endParaRPr sz="1200">
                        <a:latin typeface="Arial"/>
                        <a:cs typeface="Arial"/>
                      </a:endParaRPr>
                    </a:p>
                  </a:txBody>
                  <a:tcPr marL="0" marR="0" marT="0" marB="0">
                    <a:lnL w="28575">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gridSpan="5">
                  <a:txBody>
                    <a:bodyPr/>
                    <a:lstStyle/>
                    <a:p>
                      <a:pPr marL="395605">
                        <a:lnSpc>
                          <a:spcPct val="100000"/>
                        </a:lnSpc>
                        <a:spcBef>
                          <a:spcPts val="220"/>
                        </a:spcBef>
                      </a:pPr>
                      <a:r>
                        <a:rPr sz="1200" b="1" spc="-5" dirty="0">
                          <a:latin typeface="Arial"/>
                          <a:cs typeface="Arial"/>
                        </a:rPr>
                        <a:t>Peso de las observaciones individuales,</a:t>
                      </a:r>
                      <a:r>
                        <a:rPr sz="1200" b="1" spc="10" dirty="0">
                          <a:latin typeface="Arial"/>
                          <a:cs typeface="Arial"/>
                        </a:rPr>
                        <a:t> </a:t>
                      </a:r>
                      <a:r>
                        <a:rPr sz="1200" b="1" spc="-5" dirty="0">
                          <a:latin typeface="Arial"/>
                          <a:cs typeface="Arial"/>
                        </a:rPr>
                        <a:t>onzas</a:t>
                      </a:r>
                      <a:endParaRPr sz="1200">
                        <a:latin typeface="Arial"/>
                        <a:cs typeface="Arial"/>
                      </a:endParaRPr>
                    </a:p>
                  </a:txBody>
                  <a:tcPr marL="0" marR="0" marT="0"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rowSpan="2">
                  <a:txBody>
                    <a:bodyPr/>
                    <a:lstStyle/>
                    <a:p>
                      <a:pPr marL="85725" marR="135255">
                        <a:lnSpc>
                          <a:spcPct val="100000"/>
                        </a:lnSpc>
                        <a:spcBef>
                          <a:spcPts val="220"/>
                        </a:spcBef>
                      </a:pPr>
                      <a:r>
                        <a:rPr sz="1200" spc="-5" dirty="0">
                          <a:latin typeface="Arial"/>
                          <a:cs typeface="Arial"/>
                        </a:rPr>
                        <a:t>Peso </a:t>
                      </a:r>
                      <a:r>
                        <a:rPr sz="1200" spc="-10" dirty="0">
                          <a:latin typeface="Arial"/>
                          <a:cs typeface="Arial"/>
                        </a:rPr>
                        <a:t>promedio  </a:t>
                      </a:r>
                      <a:r>
                        <a:rPr sz="1200" spc="-5" dirty="0">
                          <a:latin typeface="Arial"/>
                          <a:cs typeface="Arial"/>
                        </a:rPr>
                        <a:t>de </a:t>
                      </a:r>
                      <a:r>
                        <a:rPr sz="1200" spc="-10" dirty="0">
                          <a:latin typeface="Arial"/>
                          <a:cs typeface="Arial"/>
                        </a:rPr>
                        <a:t>la </a:t>
                      </a:r>
                      <a:r>
                        <a:rPr sz="1200" dirty="0">
                          <a:latin typeface="Arial"/>
                          <a:cs typeface="Arial"/>
                        </a:rPr>
                        <a:t>muestra,</a:t>
                      </a:r>
                      <a:r>
                        <a:rPr sz="1200" spc="270" dirty="0">
                          <a:latin typeface="Arial"/>
                          <a:cs typeface="Arial"/>
                        </a:rPr>
                        <a:t> </a:t>
                      </a:r>
                      <a:r>
                        <a:rPr sz="1200" dirty="0">
                          <a:latin typeface="Arial"/>
                          <a:cs typeface="Arial"/>
                        </a:rPr>
                        <a:t>x</a:t>
                      </a:r>
                      <a:endParaRPr sz="1200">
                        <a:latin typeface="Arial"/>
                        <a:cs typeface="Arial"/>
                      </a:endParaRPr>
                    </a:p>
                  </a:txBody>
                  <a:tcPr marL="0" marR="0" marT="0"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rowSpan="2">
                  <a:txBody>
                    <a:bodyPr/>
                    <a:lstStyle/>
                    <a:p>
                      <a:pPr marL="304165" marR="251460" indent="-36830">
                        <a:lnSpc>
                          <a:spcPct val="100000"/>
                        </a:lnSpc>
                        <a:spcBef>
                          <a:spcPts val="220"/>
                        </a:spcBef>
                      </a:pPr>
                      <a:r>
                        <a:rPr sz="1200" spc="-10" dirty="0">
                          <a:latin typeface="Arial"/>
                          <a:cs typeface="Arial"/>
                        </a:rPr>
                        <a:t>Rango </a:t>
                      </a:r>
                      <a:r>
                        <a:rPr sz="1200" spc="-5" dirty="0">
                          <a:latin typeface="Arial"/>
                          <a:cs typeface="Arial"/>
                        </a:rPr>
                        <a:t>de</a:t>
                      </a:r>
                      <a:r>
                        <a:rPr sz="1200" spc="-60" dirty="0">
                          <a:latin typeface="Arial"/>
                          <a:cs typeface="Arial"/>
                        </a:rPr>
                        <a:t> </a:t>
                      </a:r>
                      <a:r>
                        <a:rPr sz="1200" spc="-15" dirty="0">
                          <a:latin typeface="Arial"/>
                          <a:cs typeface="Arial"/>
                        </a:rPr>
                        <a:t>la  </a:t>
                      </a:r>
                      <a:r>
                        <a:rPr sz="1200" dirty="0">
                          <a:latin typeface="Arial"/>
                          <a:cs typeface="Arial"/>
                        </a:rPr>
                        <a:t>muestra,</a:t>
                      </a:r>
                      <a:r>
                        <a:rPr sz="1200" spc="-100" dirty="0">
                          <a:latin typeface="Arial"/>
                          <a:cs typeface="Arial"/>
                        </a:rPr>
                        <a:t> </a:t>
                      </a:r>
                      <a:r>
                        <a:rPr sz="1200" spc="-5" dirty="0">
                          <a:latin typeface="Arial"/>
                          <a:cs typeface="Arial"/>
                        </a:rPr>
                        <a:t>R</a:t>
                      </a:r>
                      <a:endParaRPr sz="1200">
                        <a:latin typeface="Arial"/>
                        <a:cs typeface="Arial"/>
                      </a:endParaRPr>
                    </a:p>
                  </a:txBody>
                  <a:tcPr marL="0" marR="0" marT="0" marB="0">
                    <a:lnL w="12700">
                      <a:solidFill>
                        <a:srgbClr val="000000"/>
                      </a:solidFill>
                      <a:prstDash val="solid"/>
                    </a:lnL>
                    <a:lnR w="28575">
                      <a:solidFill>
                        <a:srgbClr val="000000"/>
                      </a:solidFill>
                      <a:prstDash val="solid"/>
                    </a:lnR>
                    <a:lnT w="28575">
                      <a:solidFill>
                        <a:srgbClr val="000000"/>
                      </a:solidFill>
                      <a:prstDash val="solid"/>
                    </a:lnT>
                    <a:lnB w="12700">
                      <a:solidFill>
                        <a:srgbClr val="000000"/>
                      </a:solidFill>
                      <a:prstDash val="solid"/>
                    </a:lnB>
                  </a:tcPr>
                </a:tc>
              </a:tr>
              <a:tr h="272796">
                <a:tc vMerge="1">
                  <a:txBody>
                    <a:bodyPr/>
                    <a:lstStyle/>
                    <a:p>
                      <a:endParaRPr/>
                    </a:p>
                  </a:txBody>
                  <a:tcPr marL="0" marR="0" marT="0" marB="0">
                    <a:lnL w="28575">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a:txBody>
                    <a:bodyPr/>
                    <a:lstStyle/>
                    <a:p>
                      <a:pPr marL="635" algn="ctr">
                        <a:lnSpc>
                          <a:spcPct val="100000"/>
                        </a:lnSpc>
                        <a:spcBef>
                          <a:spcPts val="285"/>
                        </a:spcBef>
                      </a:pPr>
                      <a:r>
                        <a:rPr sz="1200" dirty="0">
                          <a:latin typeface="Arial"/>
                          <a:cs typeface="Arial"/>
                        </a:rPr>
                        <a:t>1</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2</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3</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4</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5</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28575">
                      <a:solidFill>
                        <a:srgbClr val="000000"/>
                      </a:solidFill>
                      <a:prstDash val="solid"/>
                    </a:lnR>
                    <a:lnT w="28575">
                      <a:solidFill>
                        <a:srgbClr val="000000"/>
                      </a:solidFill>
                      <a:prstDash val="solid"/>
                    </a:lnT>
                    <a:lnB w="12700">
                      <a:solidFill>
                        <a:srgbClr val="000000"/>
                      </a:solidFill>
                      <a:prstDash val="solid"/>
                    </a:lnB>
                  </a:tcPr>
                </a:tc>
              </a:tr>
              <a:tr h="272795">
                <a:tc>
                  <a:txBody>
                    <a:bodyPr/>
                    <a:lstStyle/>
                    <a:p>
                      <a:pPr marR="635" algn="ctr">
                        <a:lnSpc>
                          <a:spcPct val="100000"/>
                        </a:lnSpc>
                        <a:spcBef>
                          <a:spcPts val="285"/>
                        </a:spcBef>
                      </a:pPr>
                      <a:r>
                        <a:rPr sz="1200" dirty="0">
                          <a:latin typeface="Arial"/>
                          <a:cs typeface="Arial"/>
                        </a:rPr>
                        <a:t>1</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6200" algn="r">
                        <a:lnSpc>
                          <a:spcPct val="100000"/>
                        </a:lnSpc>
                        <a:spcBef>
                          <a:spcPts val="285"/>
                        </a:spcBef>
                      </a:pPr>
                      <a:r>
                        <a:rPr sz="1200" spc="-5" dirty="0">
                          <a:latin typeface="Arial"/>
                          <a:cs typeface="Arial"/>
                        </a:rPr>
                        <a:t>9</a:t>
                      </a:r>
                      <a:r>
                        <a:rPr sz="1200" dirty="0">
                          <a:latin typeface="Arial"/>
                          <a:cs typeface="Arial"/>
                        </a:rPr>
                        <a:t>.72</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6835" algn="r">
                        <a:lnSpc>
                          <a:spcPct val="100000"/>
                        </a:lnSpc>
                        <a:spcBef>
                          <a:spcPts val="285"/>
                        </a:spcBef>
                      </a:pPr>
                      <a:r>
                        <a:rPr sz="1200" spc="-5" dirty="0">
                          <a:latin typeface="Arial"/>
                          <a:cs typeface="Arial"/>
                        </a:rPr>
                        <a:t>9</a:t>
                      </a:r>
                      <a:r>
                        <a:rPr sz="1200" dirty="0">
                          <a:latin typeface="Arial"/>
                          <a:cs typeface="Arial"/>
                        </a:rPr>
                        <a:t>.95</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6200" algn="r">
                        <a:lnSpc>
                          <a:spcPct val="100000"/>
                        </a:lnSpc>
                        <a:spcBef>
                          <a:spcPts val="285"/>
                        </a:spcBef>
                      </a:pPr>
                      <a:r>
                        <a:rPr sz="1200" spc="-5" dirty="0">
                          <a:latin typeface="Arial"/>
                          <a:cs typeface="Arial"/>
                        </a:rPr>
                        <a:t>9</a:t>
                      </a:r>
                      <a:r>
                        <a:rPr sz="1200" dirty="0">
                          <a:latin typeface="Arial"/>
                          <a:cs typeface="Arial"/>
                        </a:rPr>
                        <a:t>.78</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6835" algn="r">
                        <a:lnSpc>
                          <a:spcPct val="100000"/>
                        </a:lnSpc>
                        <a:spcBef>
                          <a:spcPts val="285"/>
                        </a:spcBef>
                      </a:pPr>
                      <a:r>
                        <a:rPr sz="1200" dirty="0">
                          <a:latin typeface="Arial"/>
                          <a:cs typeface="Arial"/>
                        </a:rPr>
                        <a:t>10.</a:t>
                      </a:r>
                      <a:r>
                        <a:rPr sz="1200" spc="-10" dirty="0">
                          <a:latin typeface="Arial"/>
                          <a:cs typeface="Arial"/>
                        </a:rPr>
                        <a:t>0</a:t>
                      </a:r>
                      <a:r>
                        <a:rPr sz="1200" dirty="0">
                          <a:latin typeface="Arial"/>
                          <a:cs typeface="Arial"/>
                        </a:rPr>
                        <a:t>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7470" algn="r">
                        <a:lnSpc>
                          <a:spcPct val="100000"/>
                        </a:lnSpc>
                        <a:spcBef>
                          <a:spcPts val="285"/>
                        </a:spcBef>
                      </a:pPr>
                      <a:r>
                        <a:rPr sz="1200" dirty="0">
                          <a:latin typeface="Arial"/>
                          <a:cs typeface="Arial"/>
                        </a:rPr>
                        <a:t>10.</a:t>
                      </a:r>
                      <a:r>
                        <a:rPr sz="1200" spc="-10" dirty="0">
                          <a:latin typeface="Arial"/>
                          <a:cs typeface="Arial"/>
                        </a:rPr>
                        <a:t>7</a:t>
                      </a:r>
                      <a:r>
                        <a:rPr sz="1200" dirty="0">
                          <a:latin typeface="Arial"/>
                          <a:cs typeface="Arial"/>
                        </a:rPr>
                        <a:t>5</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273558">
                <a:tc>
                  <a:txBody>
                    <a:bodyPr/>
                    <a:lstStyle/>
                    <a:p>
                      <a:pPr marR="635" algn="ctr">
                        <a:lnSpc>
                          <a:spcPct val="100000"/>
                        </a:lnSpc>
                        <a:spcBef>
                          <a:spcPts val="285"/>
                        </a:spcBef>
                      </a:pPr>
                      <a:r>
                        <a:rPr sz="1200" dirty="0">
                          <a:latin typeface="Arial"/>
                          <a:cs typeface="Arial"/>
                        </a:rPr>
                        <a:t>2</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7470" algn="r">
                        <a:lnSpc>
                          <a:spcPct val="100000"/>
                        </a:lnSpc>
                        <a:spcBef>
                          <a:spcPts val="285"/>
                        </a:spcBef>
                      </a:pPr>
                      <a:r>
                        <a:rPr sz="1200" spc="-5" dirty="0">
                          <a:latin typeface="Arial"/>
                          <a:cs typeface="Arial"/>
                        </a:rPr>
                        <a:t>10.11</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8105" algn="r">
                        <a:lnSpc>
                          <a:spcPct val="100000"/>
                        </a:lnSpc>
                        <a:spcBef>
                          <a:spcPts val="285"/>
                        </a:spcBef>
                      </a:pPr>
                      <a:r>
                        <a:rPr sz="1200" spc="-5" dirty="0">
                          <a:latin typeface="Arial"/>
                          <a:cs typeface="Arial"/>
                        </a:rPr>
                        <a:t>9.97</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6835" algn="r">
                        <a:lnSpc>
                          <a:spcPct val="100000"/>
                        </a:lnSpc>
                        <a:spcBef>
                          <a:spcPts val="285"/>
                        </a:spcBef>
                      </a:pPr>
                      <a:r>
                        <a:rPr sz="1200" spc="-5" dirty="0">
                          <a:latin typeface="Arial"/>
                          <a:cs typeface="Arial"/>
                        </a:rPr>
                        <a:t>10</a:t>
                      </a:r>
                      <a:r>
                        <a:rPr sz="1200" spc="10" dirty="0">
                          <a:latin typeface="Arial"/>
                          <a:cs typeface="Arial"/>
                        </a:rPr>
                        <a:t>.</a:t>
                      </a:r>
                      <a:r>
                        <a:rPr sz="1200" spc="-5" dirty="0">
                          <a:latin typeface="Arial"/>
                          <a:cs typeface="Arial"/>
                        </a:rPr>
                        <a:t>25</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8105" algn="r">
                        <a:lnSpc>
                          <a:spcPct val="100000"/>
                        </a:lnSpc>
                        <a:spcBef>
                          <a:spcPts val="285"/>
                        </a:spcBef>
                      </a:pPr>
                      <a:r>
                        <a:rPr sz="1200" spc="-5" dirty="0">
                          <a:latin typeface="Arial"/>
                          <a:cs typeface="Arial"/>
                        </a:rPr>
                        <a:t>10.43</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0010" algn="r">
                        <a:lnSpc>
                          <a:spcPct val="100000"/>
                        </a:lnSpc>
                        <a:spcBef>
                          <a:spcPts val="285"/>
                        </a:spcBef>
                      </a:pPr>
                      <a:r>
                        <a:rPr sz="1200" spc="-5" dirty="0">
                          <a:latin typeface="Arial"/>
                          <a:cs typeface="Arial"/>
                        </a:rPr>
                        <a:t>10.19</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272796">
                <a:tc>
                  <a:txBody>
                    <a:bodyPr/>
                    <a:lstStyle/>
                    <a:p>
                      <a:pPr marR="635" algn="ctr">
                        <a:lnSpc>
                          <a:spcPct val="100000"/>
                        </a:lnSpc>
                        <a:spcBef>
                          <a:spcPts val="285"/>
                        </a:spcBef>
                      </a:pPr>
                      <a:r>
                        <a:rPr sz="1200" dirty="0">
                          <a:latin typeface="Arial"/>
                          <a:cs typeface="Arial"/>
                        </a:rPr>
                        <a:t>3</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7470" algn="r">
                        <a:lnSpc>
                          <a:spcPct val="100000"/>
                        </a:lnSpc>
                        <a:spcBef>
                          <a:spcPts val="285"/>
                        </a:spcBef>
                      </a:pPr>
                      <a:r>
                        <a:rPr sz="1200" spc="-5" dirty="0">
                          <a:latin typeface="Arial"/>
                          <a:cs typeface="Arial"/>
                        </a:rPr>
                        <a:t>10.15</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8105" algn="r">
                        <a:lnSpc>
                          <a:spcPct val="100000"/>
                        </a:lnSpc>
                        <a:spcBef>
                          <a:spcPts val="285"/>
                        </a:spcBef>
                      </a:pPr>
                      <a:r>
                        <a:rPr sz="1200" spc="-5" dirty="0">
                          <a:latin typeface="Arial"/>
                          <a:cs typeface="Arial"/>
                        </a:rPr>
                        <a:t>10.09</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6835" algn="r">
                        <a:lnSpc>
                          <a:spcPct val="100000"/>
                        </a:lnSpc>
                        <a:spcBef>
                          <a:spcPts val="285"/>
                        </a:spcBef>
                      </a:pPr>
                      <a:r>
                        <a:rPr sz="1200" spc="-5" dirty="0">
                          <a:latin typeface="Arial"/>
                          <a:cs typeface="Arial"/>
                        </a:rPr>
                        <a:t>9.91</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7470" algn="r">
                        <a:lnSpc>
                          <a:spcPct val="100000"/>
                        </a:lnSpc>
                        <a:spcBef>
                          <a:spcPts val="285"/>
                        </a:spcBef>
                      </a:pPr>
                      <a:r>
                        <a:rPr sz="1200" spc="-5" dirty="0">
                          <a:latin typeface="Arial"/>
                          <a:cs typeface="Arial"/>
                        </a:rPr>
                        <a:t>9.66</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8740" algn="r">
                        <a:lnSpc>
                          <a:spcPct val="100000"/>
                        </a:lnSpc>
                        <a:spcBef>
                          <a:spcPts val="285"/>
                        </a:spcBef>
                      </a:pPr>
                      <a:r>
                        <a:rPr sz="1200" spc="-5" dirty="0">
                          <a:latin typeface="Arial"/>
                          <a:cs typeface="Arial"/>
                        </a:rPr>
                        <a:t>9.84</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272795">
                <a:tc>
                  <a:txBody>
                    <a:bodyPr/>
                    <a:lstStyle/>
                    <a:p>
                      <a:pPr marR="635" algn="ctr">
                        <a:lnSpc>
                          <a:spcPct val="100000"/>
                        </a:lnSpc>
                        <a:spcBef>
                          <a:spcPts val="285"/>
                        </a:spcBef>
                      </a:pPr>
                      <a:r>
                        <a:rPr sz="1200" dirty="0">
                          <a:latin typeface="Arial"/>
                          <a:cs typeface="Arial"/>
                        </a:rPr>
                        <a:t>4</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7470" algn="r">
                        <a:lnSpc>
                          <a:spcPct val="100000"/>
                        </a:lnSpc>
                        <a:spcBef>
                          <a:spcPts val="285"/>
                        </a:spcBef>
                      </a:pPr>
                      <a:r>
                        <a:rPr sz="1200" spc="-5" dirty="0">
                          <a:latin typeface="Arial"/>
                          <a:cs typeface="Arial"/>
                        </a:rPr>
                        <a:t>9.90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9375" algn="r">
                        <a:lnSpc>
                          <a:spcPct val="100000"/>
                        </a:lnSpc>
                        <a:spcBef>
                          <a:spcPts val="285"/>
                        </a:spcBef>
                      </a:pPr>
                      <a:r>
                        <a:rPr sz="1200" spc="-5" dirty="0">
                          <a:latin typeface="Arial"/>
                          <a:cs typeface="Arial"/>
                        </a:rPr>
                        <a:t>10.26</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9375" algn="r">
                        <a:lnSpc>
                          <a:spcPct val="100000"/>
                        </a:lnSpc>
                        <a:spcBef>
                          <a:spcPts val="285"/>
                        </a:spcBef>
                      </a:pPr>
                      <a:r>
                        <a:rPr sz="1200" spc="-5" dirty="0">
                          <a:latin typeface="Arial"/>
                          <a:cs typeface="Arial"/>
                        </a:rPr>
                        <a:t>10.54</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9375" algn="r">
                        <a:lnSpc>
                          <a:spcPct val="100000"/>
                        </a:lnSpc>
                        <a:spcBef>
                          <a:spcPts val="285"/>
                        </a:spcBef>
                      </a:pPr>
                      <a:r>
                        <a:rPr sz="1200" spc="-5" dirty="0">
                          <a:latin typeface="Arial"/>
                          <a:cs typeface="Arial"/>
                        </a:rPr>
                        <a:t>10.36</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0645" algn="r">
                        <a:lnSpc>
                          <a:spcPct val="100000"/>
                        </a:lnSpc>
                        <a:spcBef>
                          <a:spcPts val="285"/>
                        </a:spcBef>
                      </a:pPr>
                      <a:r>
                        <a:rPr sz="1200" spc="-5" dirty="0">
                          <a:latin typeface="Arial"/>
                          <a:cs typeface="Arial"/>
                        </a:rPr>
                        <a:t>10.04</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273558">
                <a:tc>
                  <a:txBody>
                    <a:bodyPr/>
                    <a:lstStyle/>
                    <a:p>
                      <a:pPr marR="635" algn="ctr">
                        <a:lnSpc>
                          <a:spcPct val="100000"/>
                        </a:lnSpc>
                        <a:spcBef>
                          <a:spcPts val="285"/>
                        </a:spcBef>
                      </a:pPr>
                      <a:r>
                        <a:rPr sz="1200" dirty="0">
                          <a:latin typeface="Arial"/>
                          <a:cs typeface="Arial"/>
                        </a:rPr>
                        <a:t>5</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7470" algn="r">
                        <a:lnSpc>
                          <a:spcPct val="100000"/>
                        </a:lnSpc>
                        <a:spcBef>
                          <a:spcPts val="285"/>
                        </a:spcBef>
                      </a:pPr>
                      <a:r>
                        <a:rPr sz="1200" spc="-5" dirty="0">
                          <a:latin typeface="Arial"/>
                          <a:cs typeface="Arial"/>
                        </a:rPr>
                        <a:t>9.91</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9375" algn="r">
                        <a:lnSpc>
                          <a:spcPct val="100000"/>
                        </a:lnSpc>
                        <a:spcBef>
                          <a:spcPts val="285"/>
                        </a:spcBef>
                      </a:pPr>
                      <a:r>
                        <a:rPr sz="1200" spc="-5" dirty="0">
                          <a:latin typeface="Arial"/>
                          <a:cs typeface="Arial"/>
                        </a:rPr>
                        <a:t>10.10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9375" algn="r">
                        <a:lnSpc>
                          <a:spcPct val="100000"/>
                        </a:lnSpc>
                        <a:spcBef>
                          <a:spcPts val="285"/>
                        </a:spcBef>
                      </a:pPr>
                      <a:r>
                        <a:rPr sz="1200" spc="-5" dirty="0">
                          <a:latin typeface="Arial"/>
                          <a:cs typeface="Arial"/>
                        </a:rPr>
                        <a:t>10.09</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9375" algn="r">
                        <a:lnSpc>
                          <a:spcPct val="100000"/>
                        </a:lnSpc>
                        <a:spcBef>
                          <a:spcPts val="285"/>
                        </a:spcBef>
                      </a:pPr>
                      <a:r>
                        <a:rPr sz="1200" spc="-5" dirty="0">
                          <a:latin typeface="Arial"/>
                          <a:cs typeface="Arial"/>
                        </a:rPr>
                        <a:t>10.15</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0645" algn="r">
                        <a:lnSpc>
                          <a:spcPct val="100000"/>
                        </a:lnSpc>
                        <a:spcBef>
                          <a:spcPts val="285"/>
                        </a:spcBef>
                      </a:pPr>
                      <a:r>
                        <a:rPr sz="1200" spc="-5" dirty="0">
                          <a:latin typeface="Arial"/>
                          <a:cs typeface="Arial"/>
                        </a:rPr>
                        <a:t>10.25</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272796">
                <a:tc>
                  <a:txBody>
                    <a:bodyPr/>
                    <a:lstStyle/>
                    <a:p>
                      <a:pPr marR="635" algn="ctr">
                        <a:lnSpc>
                          <a:spcPct val="100000"/>
                        </a:lnSpc>
                        <a:spcBef>
                          <a:spcPts val="285"/>
                        </a:spcBef>
                      </a:pPr>
                      <a:r>
                        <a:rPr sz="1200" dirty="0">
                          <a:latin typeface="Arial"/>
                          <a:cs typeface="Arial"/>
                        </a:rPr>
                        <a:t>6</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7470" algn="r">
                        <a:lnSpc>
                          <a:spcPct val="100000"/>
                        </a:lnSpc>
                        <a:spcBef>
                          <a:spcPts val="285"/>
                        </a:spcBef>
                      </a:pPr>
                      <a:r>
                        <a:rPr sz="1200" spc="-5" dirty="0">
                          <a:latin typeface="Arial"/>
                          <a:cs typeface="Arial"/>
                        </a:rPr>
                        <a:t>10.26</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8105" algn="r">
                        <a:lnSpc>
                          <a:spcPct val="100000"/>
                        </a:lnSpc>
                        <a:spcBef>
                          <a:spcPts val="285"/>
                        </a:spcBef>
                      </a:pPr>
                      <a:r>
                        <a:rPr sz="1200" spc="-5" dirty="0">
                          <a:latin typeface="Arial"/>
                          <a:cs typeface="Arial"/>
                        </a:rPr>
                        <a:t>9.63</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9375" algn="r">
                        <a:lnSpc>
                          <a:spcPct val="100000"/>
                        </a:lnSpc>
                        <a:spcBef>
                          <a:spcPts val="285"/>
                        </a:spcBef>
                      </a:pPr>
                      <a:r>
                        <a:rPr sz="1200" spc="-5" dirty="0">
                          <a:latin typeface="Arial"/>
                          <a:cs typeface="Arial"/>
                        </a:rPr>
                        <a:t>10.15</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8740" algn="r">
                        <a:lnSpc>
                          <a:spcPct val="100000"/>
                        </a:lnSpc>
                        <a:spcBef>
                          <a:spcPts val="285"/>
                        </a:spcBef>
                      </a:pPr>
                      <a:r>
                        <a:rPr sz="1200" spc="-5" dirty="0">
                          <a:latin typeface="Arial"/>
                          <a:cs typeface="Arial"/>
                        </a:rPr>
                        <a:t>10.20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9375" algn="r">
                        <a:lnSpc>
                          <a:spcPct val="100000"/>
                        </a:lnSpc>
                        <a:spcBef>
                          <a:spcPts val="285"/>
                        </a:spcBef>
                      </a:pPr>
                      <a:r>
                        <a:rPr sz="1200" spc="-5" dirty="0">
                          <a:latin typeface="Arial"/>
                          <a:cs typeface="Arial"/>
                        </a:rPr>
                        <a:t>9.68</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272795">
                <a:tc>
                  <a:txBody>
                    <a:bodyPr/>
                    <a:lstStyle/>
                    <a:p>
                      <a:pPr marR="635" algn="ctr">
                        <a:lnSpc>
                          <a:spcPct val="100000"/>
                        </a:lnSpc>
                        <a:spcBef>
                          <a:spcPts val="285"/>
                        </a:spcBef>
                      </a:pPr>
                      <a:r>
                        <a:rPr sz="1200" dirty="0">
                          <a:latin typeface="Arial"/>
                          <a:cs typeface="Arial"/>
                        </a:rPr>
                        <a:t>7</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6835" algn="r">
                        <a:lnSpc>
                          <a:spcPct val="100000"/>
                        </a:lnSpc>
                        <a:spcBef>
                          <a:spcPts val="285"/>
                        </a:spcBef>
                      </a:pPr>
                      <a:r>
                        <a:rPr sz="1200" spc="-5" dirty="0">
                          <a:latin typeface="Arial"/>
                          <a:cs typeface="Arial"/>
                        </a:rPr>
                        <a:t>9.78</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8740" algn="r">
                        <a:lnSpc>
                          <a:spcPct val="100000"/>
                        </a:lnSpc>
                        <a:spcBef>
                          <a:spcPts val="285"/>
                        </a:spcBef>
                      </a:pPr>
                      <a:r>
                        <a:rPr sz="1200" spc="-5" dirty="0">
                          <a:latin typeface="Arial"/>
                          <a:cs typeface="Arial"/>
                        </a:rPr>
                        <a:t>9.91</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8740" algn="r">
                        <a:lnSpc>
                          <a:spcPct val="100000"/>
                        </a:lnSpc>
                        <a:spcBef>
                          <a:spcPts val="285"/>
                        </a:spcBef>
                      </a:pPr>
                      <a:r>
                        <a:rPr sz="1200" spc="-5" dirty="0">
                          <a:latin typeface="Arial"/>
                          <a:cs typeface="Arial"/>
                        </a:rPr>
                        <a:t>10.20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8740" algn="r">
                        <a:lnSpc>
                          <a:spcPct val="100000"/>
                        </a:lnSpc>
                        <a:spcBef>
                          <a:spcPts val="285"/>
                        </a:spcBef>
                      </a:pPr>
                      <a:r>
                        <a:rPr sz="1200" spc="-5" dirty="0">
                          <a:latin typeface="Arial"/>
                          <a:cs typeface="Arial"/>
                        </a:rPr>
                        <a:t>10.44</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9375" algn="r">
                        <a:lnSpc>
                          <a:spcPct val="100000"/>
                        </a:lnSpc>
                        <a:spcBef>
                          <a:spcPts val="285"/>
                        </a:spcBef>
                      </a:pPr>
                      <a:r>
                        <a:rPr sz="1200" spc="-5" dirty="0">
                          <a:latin typeface="Arial"/>
                          <a:cs typeface="Arial"/>
                        </a:rPr>
                        <a:t>9.79</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273558">
                <a:tc>
                  <a:txBody>
                    <a:bodyPr/>
                    <a:lstStyle/>
                    <a:p>
                      <a:pPr marR="635" algn="ctr">
                        <a:lnSpc>
                          <a:spcPct val="100000"/>
                        </a:lnSpc>
                        <a:spcBef>
                          <a:spcPts val="285"/>
                        </a:spcBef>
                      </a:pPr>
                      <a:r>
                        <a:rPr sz="1200" dirty="0">
                          <a:latin typeface="Arial"/>
                          <a:cs typeface="Arial"/>
                        </a:rPr>
                        <a:t>8</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8105" algn="r">
                        <a:lnSpc>
                          <a:spcPct val="100000"/>
                        </a:lnSpc>
                        <a:spcBef>
                          <a:spcPts val="285"/>
                        </a:spcBef>
                      </a:pPr>
                      <a:r>
                        <a:rPr sz="1200" spc="-5" dirty="0">
                          <a:latin typeface="Arial"/>
                          <a:cs typeface="Arial"/>
                        </a:rPr>
                        <a:t>10.15</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0010" algn="r">
                        <a:lnSpc>
                          <a:spcPct val="100000"/>
                        </a:lnSpc>
                        <a:spcBef>
                          <a:spcPts val="285"/>
                        </a:spcBef>
                      </a:pPr>
                      <a:r>
                        <a:rPr sz="1200" spc="-5" dirty="0">
                          <a:latin typeface="Arial"/>
                          <a:cs typeface="Arial"/>
                        </a:rPr>
                        <a:t>10.02</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6835" algn="r">
                        <a:lnSpc>
                          <a:spcPct val="100000"/>
                        </a:lnSpc>
                        <a:spcBef>
                          <a:spcPts val="285"/>
                        </a:spcBef>
                      </a:pPr>
                      <a:r>
                        <a:rPr sz="1200" spc="-5" dirty="0">
                          <a:latin typeface="Arial"/>
                          <a:cs typeface="Arial"/>
                        </a:rPr>
                        <a:t>10</a:t>
                      </a:r>
                      <a:r>
                        <a:rPr sz="1200" spc="10" dirty="0">
                          <a:latin typeface="Arial"/>
                          <a:cs typeface="Arial"/>
                        </a:rPr>
                        <a:t>.</a:t>
                      </a:r>
                      <a:r>
                        <a:rPr sz="1200" spc="-5" dirty="0">
                          <a:latin typeface="Arial"/>
                          <a:cs typeface="Arial"/>
                        </a:rPr>
                        <a:t>37</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8105" algn="r">
                        <a:lnSpc>
                          <a:spcPct val="100000"/>
                        </a:lnSpc>
                        <a:spcBef>
                          <a:spcPts val="285"/>
                        </a:spcBef>
                      </a:pPr>
                      <a:r>
                        <a:rPr sz="1200" spc="-5" dirty="0">
                          <a:latin typeface="Arial"/>
                          <a:cs typeface="Arial"/>
                        </a:rPr>
                        <a:t>10.03</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0010" algn="r">
                        <a:lnSpc>
                          <a:spcPct val="100000"/>
                        </a:lnSpc>
                        <a:spcBef>
                          <a:spcPts val="285"/>
                        </a:spcBef>
                      </a:pPr>
                      <a:r>
                        <a:rPr sz="1200" spc="-5" dirty="0">
                          <a:latin typeface="Arial"/>
                          <a:cs typeface="Arial"/>
                        </a:rPr>
                        <a:t>10.18</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272796">
                <a:tc>
                  <a:txBody>
                    <a:bodyPr/>
                    <a:lstStyle/>
                    <a:p>
                      <a:pPr marR="635" algn="ctr">
                        <a:lnSpc>
                          <a:spcPct val="100000"/>
                        </a:lnSpc>
                        <a:spcBef>
                          <a:spcPts val="285"/>
                        </a:spcBef>
                      </a:pPr>
                      <a:r>
                        <a:rPr sz="1200" dirty="0">
                          <a:latin typeface="Arial"/>
                          <a:cs typeface="Arial"/>
                        </a:rPr>
                        <a:t>9</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8105" algn="r">
                        <a:lnSpc>
                          <a:spcPct val="100000"/>
                        </a:lnSpc>
                        <a:spcBef>
                          <a:spcPts val="285"/>
                        </a:spcBef>
                      </a:pPr>
                      <a:r>
                        <a:rPr sz="1200" spc="-5" dirty="0">
                          <a:latin typeface="Arial"/>
                          <a:cs typeface="Arial"/>
                        </a:rPr>
                        <a:t>10.47</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9375" algn="r">
                        <a:lnSpc>
                          <a:spcPct val="100000"/>
                        </a:lnSpc>
                        <a:spcBef>
                          <a:spcPts val="285"/>
                        </a:spcBef>
                      </a:pPr>
                      <a:r>
                        <a:rPr sz="1200" spc="-5" dirty="0">
                          <a:latin typeface="Arial"/>
                          <a:cs typeface="Arial"/>
                        </a:rPr>
                        <a:t>10.20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6835" algn="r">
                        <a:lnSpc>
                          <a:spcPct val="100000"/>
                        </a:lnSpc>
                        <a:spcBef>
                          <a:spcPts val="285"/>
                        </a:spcBef>
                      </a:pPr>
                      <a:r>
                        <a:rPr sz="1200" spc="-5" dirty="0">
                          <a:latin typeface="Arial"/>
                          <a:cs typeface="Arial"/>
                        </a:rPr>
                        <a:t>9</a:t>
                      </a:r>
                      <a:r>
                        <a:rPr sz="1200" spc="10" dirty="0">
                          <a:latin typeface="Arial"/>
                          <a:cs typeface="Arial"/>
                        </a:rPr>
                        <a:t>.</a:t>
                      </a:r>
                      <a:r>
                        <a:rPr sz="1200" spc="-5" dirty="0">
                          <a:latin typeface="Arial"/>
                          <a:cs typeface="Arial"/>
                        </a:rPr>
                        <a:t>97</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8105" algn="r">
                        <a:lnSpc>
                          <a:spcPct val="100000"/>
                        </a:lnSpc>
                        <a:spcBef>
                          <a:spcPts val="285"/>
                        </a:spcBef>
                      </a:pPr>
                      <a:r>
                        <a:rPr sz="1200" spc="-5" dirty="0">
                          <a:latin typeface="Arial"/>
                          <a:cs typeface="Arial"/>
                        </a:rPr>
                        <a:t>10.15</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9375" algn="r">
                        <a:lnSpc>
                          <a:spcPct val="100000"/>
                        </a:lnSpc>
                        <a:spcBef>
                          <a:spcPts val="285"/>
                        </a:spcBef>
                      </a:pPr>
                      <a:r>
                        <a:rPr sz="1200" spc="-5" dirty="0">
                          <a:latin typeface="Arial"/>
                          <a:cs typeface="Arial"/>
                        </a:rPr>
                        <a:t>10.37</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272795">
                <a:tc>
                  <a:txBody>
                    <a:bodyPr/>
                    <a:lstStyle/>
                    <a:p>
                      <a:pPr marR="635" algn="ctr">
                        <a:lnSpc>
                          <a:spcPct val="100000"/>
                        </a:lnSpc>
                        <a:spcBef>
                          <a:spcPts val="285"/>
                        </a:spcBef>
                      </a:pPr>
                      <a:r>
                        <a:rPr sz="1200" spc="-10" dirty="0">
                          <a:latin typeface="Arial"/>
                          <a:cs typeface="Arial"/>
                        </a:rPr>
                        <a:t>10</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8105" algn="r">
                        <a:lnSpc>
                          <a:spcPct val="100000"/>
                        </a:lnSpc>
                        <a:spcBef>
                          <a:spcPts val="285"/>
                        </a:spcBef>
                      </a:pPr>
                      <a:r>
                        <a:rPr sz="1200" spc="-5" dirty="0">
                          <a:latin typeface="Arial"/>
                          <a:cs typeface="Arial"/>
                        </a:rPr>
                        <a:t>10.33</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0010" algn="r">
                        <a:lnSpc>
                          <a:spcPct val="100000"/>
                        </a:lnSpc>
                        <a:spcBef>
                          <a:spcPts val="285"/>
                        </a:spcBef>
                      </a:pPr>
                      <a:r>
                        <a:rPr sz="1200" spc="-5" dirty="0">
                          <a:latin typeface="Arial"/>
                          <a:cs typeface="Arial"/>
                        </a:rPr>
                        <a:t>10.38</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6835" algn="r">
                        <a:lnSpc>
                          <a:spcPct val="100000"/>
                        </a:lnSpc>
                        <a:spcBef>
                          <a:spcPts val="285"/>
                        </a:spcBef>
                      </a:pPr>
                      <a:r>
                        <a:rPr sz="1200" spc="-5" dirty="0">
                          <a:latin typeface="Arial"/>
                          <a:cs typeface="Arial"/>
                        </a:rPr>
                        <a:t>10</a:t>
                      </a:r>
                      <a:r>
                        <a:rPr sz="1200" spc="10" dirty="0">
                          <a:latin typeface="Arial"/>
                          <a:cs typeface="Arial"/>
                        </a:rPr>
                        <a:t>.</a:t>
                      </a:r>
                      <a:r>
                        <a:rPr sz="1200" spc="-5" dirty="0">
                          <a:latin typeface="Arial"/>
                          <a:cs typeface="Arial"/>
                        </a:rPr>
                        <a:t>44</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78105" algn="r">
                        <a:lnSpc>
                          <a:spcPct val="100000"/>
                        </a:lnSpc>
                        <a:spcBef>
                          <a:spcPts val="285"/>
                        </a:spcBef>
                      </a:pPr>
                      <a:r>
                        <a:rPr sz="1200" spc="-5" dirty="0">
                          <a:latin typeface="Arial"/>
                          <a:cs typeface="Arial"/>
                        </a:rPr>
                        <a:t>10.51</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0010" algn="r">
                        <a:lnSpc>
                          <a:spcPct val="100000"/>
                        </a:lnSpc>
                        <a:spcBef>
                          <a:spcPts val="285"/>
                        </a:spcBef>
                      </a:pPr>
                      <a:r>
                        <a:rPr sz="1200" spc="-5" dirty="0">
                          <a:latin typeface="Arial"/>
                          <a:cs typeface="Arial"/>
                        </a:rPr>
                        <a:t>10.24</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335280">
                <a:tc gridSpan="6">
                  <a:txBody>
                    <a:bodyPr/>
                    <a:lstStyle/>
                    <a:p>
                      <a:pPr marL="77470">
                        <a:lnSpc>
                          <a:spcPct val="100000"/>
                        </a:lnSpc>
                        <a:spcBef>
                          <a:spcPts val="680"/>
                        </a:spcBef>
                      </a:pPr>
                      <a:r>
                        <a:rPr sz="1200" spc="-5" dirty="0">
                          <a:latin typeface="Arial"/>
                          <a:cs typeface="Arial"/>
                        </a:rPr>
                        <a:t>Promedio de los promedios de la muestra</a:t>
                      </a:r>
                      <a:r>
                        <a:rPr sz="1200" spc="75" dirty="0">
                          <a:latin typeface="Arial"/>
                          <a:cs typeface="Arial"/>
                        </a:rPr>
                        <a:t> </a:t>
                      </a:r>
                      <a:r>
                        <a:rPr sz="1200" dirty="0">
                          <a:latin typeface="Arial"/>
                          <a:cs typeface="Arial"/>
                        </a:rPr>
                        <a:t>(x)</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rowSpan="2">
                  <a:txBody>
                    <a:bodyPr/>
                    <a:lstStyle/>
                    <a:p>
                      <a:pPr marL="804545">
                        <a:lnSpc>
                          <a:spcPct val="100000"/>
                        </a:lnSpc>
                        <a:spcBef>
                          <a:spcPts val="285"/>
                        </a:spcBef>
                      </a:pPr>
                      <a:r>
                        <a:rPr sz="1200" spc="-10" dirty="0">
                          <a:latin typeface="Arial"/>
                          <a:cs typeface="Arial"/>
                        </a:rPr>
                        <a:t>10.125</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rowSpan="2">
                  <a:txBody>
                    <a:bodyPr/>
                    <a:lstStyle/>
                    <a:p>
                      <a:pPr>
                        <a:lnSpc>
                          <a:spcPct val="100000"/>
                        </a:lnSpc>
                      </a:pPr>
                      <a:endParaRPr sz="1750">
                        <a:latin typeface="Times New Roman"/>
                        <a:cs typeface="Times New Roman"/>
                      </a:endParaRPr>
                    </a:p>
                    <a:p>
                      <a:pPr marL="887730">
                        <a:lnSpc>
                          <a:spcPct val="100000"/>
                        </a:lnSpc>
                      </a:pPr>
                      <a:r>
                        <a:rPr sz="1200" spc="-10" dirty="0">
                          <a:latin typeface="Arial"/>
                          <a:cs typeface="Arial"/>
                        </a:rPr>
                        <a:t>0.537</a:t>
                      </a:r>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28575">
                      <a:solidFill>
                        <a:srgbClr val="000000"/>
                      </a:solidFill>
                      <a:prstDash val="solid"/>
                    </a:lnB>
                  </a:tcPr>
                </a:tc>
              </a:tr>
              <a:tr h="272796">
                <a:tc gridSpan="6">
                  <a:txBody>
                    <a:bodyPr/>
                    <a:lstStyle/>
                    <a:p>
                      <a:pPr marL="77470">
                        <a:lnSpc>
                          <a:spcPct val="100000"/>
                        </a:lnSpc>
                        <a:spcBef>
                          <a:spcPts val="285"/>
                        </a:spcBef>
                      </a:pPr>
                      <a:r>
                        <a:rPr sz="1200" spc="-5" dirty="0">
                          <a:latin typeface="Arial"/>
                          <a:cs typeface="Arial"/>
                        </a:rPr>
                        <a:t>Promedio de los rangos de la muestra</a:t>
                      </a:r>
                      <a:r>
                        <a:rPr sz="1200" spc="300" dirty="0">
                          <a:latin typeface="Arial"/>
                          <a:cs typeface="Arial"/>
                        </a:rPr>
                        <a:t> </a:t>
                      </a:r>
                      <a:r>
                        <a:rPr sz="1200" spc="-5" dirty="0">
                          <a:latin typeface="Arial"/>
                          <a:cs typeface="Arial"/>
                        </a:rPr>
                        <a:t>(R)</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vMerge="1">
                  <a:txBody>
                    <a:bodyPr/>
                    <a:lstStyle/>
                    <a:p>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28575">
                      <a:solidFill>
                        <a:srgbClr val="000000"/>
                      </a:solidFill>
                      <a:prstDash val="solid"/>
                    </a:lnB>
                  </a:tcPr>
                </a:tc>
              </a:tr>
            </a:tbl>
          </a:graphicData>
        </a:graphic>
      </p:graphicFrame>
      <p:sp>
        <p:nvSpPr>
          <p:cNvPr id="8" name="object 8"/>
          <p:cNvSpPr/>
          <p:nvPr/>
        </p:nvSpPr>
        <p:spPr>
          <a:xfrm>
            <a:off x="3551313" y="6301994"/>
            <a:ext cx="71755" cy="0"/>
          </a:xfrm>
          <a:custGeom>
            <a:avLst/>
            <a:gdLst/>
            <a:ahLst/>
            <a:cxnLst/>
            <a:rect l="l" t="t" r="r" b="b"/>
            <a:pathLst>
              <a:path w="71754">
                <a:moveTo>
                  <a:pt x="0" y="0"/>
                </a:moveTo>
                <a:lnTo>
                  <a:pt x="71628" y="0"/>
                </a:lnTo>
              </a:path>
            </a:pathLst>
          </a:custGeom>
          <a:ln w="9525">
            <a:solidFill>
              <a:srgbClr val="000000"/>
            </a:solidFill>
          </a:ln>
        </p:spPr>
        <p:txBody>
          <a:bodyPr wrap="square" lIns="0" tIns="0" rIns="0" bIns="0" rtlCol="0"/>
          <a:lstStyle/>
          <a:p>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305435" algn="ctr">
              <a:lnSpc>
                <a:spcPct val="100000"/>
              </a:lnSpc>
            </a:pPr>
            <a:r>
              <a:rPr sz="2000" spc="-5" dirty="0">
                <a:solidFill>
                  <a:srgbClr val="009A9A"/>
                </a:solidFill>
              </a:rPr>
              <a:t>UNIDAD</a:t>
            </a:r>
            <a:r>
              <a:rPr sz="2000" spc="-75" dirty="0">
                <a:solidFill>
                  <a:srgbClr val="009A9A"/>
                </a:solidFill>
              </a:rPr>
              <a:t> </a:t>
            </a:r>
            <a:r>
              <a:rPr sz="2000" spc="-5" dirty="0">
                <a:solidFill>
                  <a:srgbClr val="009A9A"/>
                </a:solidFill>
              </a:rPr>
              <a:t>5</a:t>
            </a:r>
            <a:endParaRPr sz="2000"/>
          </a:p>
          <a:p>
            <a:pPr marL="305435" algn="ctr">
              <a:lnSpc>
                <a:spcPct val="100000"/>
              </a:lnSpc>
            </a:pPr>
            <a:r>
              <a:rPr sz="2000" spc="-5" dirty="0">
                <a:solidFill>
                  <a:srgbClr val="009A9A"/>
                </a:solidFill>
              </a:rPr>
              <a:t>Calidad</a:t>
            </a:r>
            <a:endParaRPr sz="2000"/>
          </a:p>
        </p:txBody>
      </p:sp>
      <p:sp>
        <p:nvSpPr>
          <p:cNvPr id="3" name="object 3"/>
          <p:cNvSpPr txBox="1"/>
          <p:nvPr/>
        </p:nvSpPr>
        <p:spPr>
          <a:xfrm>
            <a:off x="462414" y="962537"/>
            <a:ext cx="8166100" cy="2209165"/>
          </a:xfrm>
          <a:prstGeom prst="rect">
            <a:avLst/>
          </a:prstGeom>
        </p:spPr>
        <p:txBody>
          <a:bodyPr vert="horz" wrap="square" lIns="0" tIns="0" rIns="0" bIns="0" rtlCol="0">
            <a:spAutoFit/>
          </a:bodyPr>
          <a:lstStyle/>
          <a:p>
            <a:pPr marL="12700" marR="32384">
              <a:lnSpc>
                <a:spcPct val="110600"/>
              </a:lnSpc>
              <a:buAutoNum type="alphaLcParenR"/>
              <a:tabLst>
                <a:tab pos="279400" algn="l"/>
              </a:tabLst>
            </a:pPr>
            <a:r>
              <a:rPr sz="1800" spc="-5" dirty="0">
                <a:latin typeface="Arial"/>
                <a:cs typeface="Arial"/>
              </a:rPr>
              <a:t>Elabore la gráfica de control correspondiente dada </a:t>
            </a:r>
            <a:r>
              <a:rPr sz="1800" dirty="0">
                <a:latin typeface="Arial"/>
                <a:cs typeface="Arial"/>
              </a:rPr>
              <a:t>± </a:t>
            </a:r>
            <a:r>
              <a:rPr sz="1800" spc="-5" dirty="0">
                <a:latin typeface="Arial"/>
                <a:cs typeface="Arial"/>
              </a:rPr>
              <a:t>tres desviación </a:t>
            </a:r>
            <a:r>
              <a:rPr sz="1800" spc="-10" dirty="0">
                <a:latin typeface="Arial"/>
                <a:cs typeface="Arial"/>
              </a:rPr>
              <a:t>estándar  </a:t>
            </a:r>
            <a:r>
              <a:rPr sz="1800" spc="-5" dirty="0">
                <a:latin typeface="Arial"/>
                <a:cs typeface="Arial"/>
              </a:rPr>
              <a:t>histórica </a:t>
            </a:r>
            <a:r>
              <a:rPr sz="1800" dirty="0">
                <a:latin typeface="Arial"/>
                <a:cs typeface="Arial"/>
              </a:rPr>
              <a:t>y </a:t>
            </a:r>
            <a:r>
              <a:rPr sz="1800" spc="-5" dirty="0">
                <a:latin typeface="Arial"/>
                <a:cs typeface="Arial"/>
              </a:rPr>
              <a:t>establezca si está o no en</a:t>
            </a:r>
            <a:r>
              <a:rPr sz="1800" spc="70" dirty="0">
                <a:latin typeface="Arial"/>
                <a:cs typeface="Arial"/>
              </a:rPr>
              <a:t> </a:t>
            </a:r>
            <a:r>
              <a:rPr sz="1800" spc="-5" dirty="0">
                <a:latin typeface="Arial"/>
                <a:cs typeface="Arial"/>
              </a:rPr>
              <a:t>control.</a:t>
            </a:r>
            <a:endParaRPr sz="1800">
              <a:latin typeface="Arial"/>
              <a:cs typeface="Arial"/>
            </a:endParaRPr>
          </a:p>
          <a:p>
            <a:pPr marL="12700" marR="5080">
              <a:lnSpc>
                <a:spcPct val="110600"/>
              </a:lnSpc>
              <a:buAutoNum type="alphaLcParenR"/>
              <a:tabLst>
                <a:tab pos="279400" algn="l"/>
              </a:tabLst>
            </a:pPr>
            <a:r>
              <a:rPr sz="1800" spc="-5" dirty="0">
                <a:latin typeface="Arial"/>
                <a:cs typeface="Arial"/>
              </a:rPr>
              <a:t>Suponga que no se le da el dato de la desviación estándar, elabore la </a:t>
            </a:r>
            <a:r>
              <a:rPr sz="1800" spc="-5" dirty="0">
                <a:solidFill>
                  <a:srgbClr val="FF3300"/>
                </a:solidFill>
                <a:latin typeface="Arial"/>
                <a:cs typeface="Arial"/>
              </a:rPr>
              <a:t>Gráfica  de Control de media de la Muestra </a:t>
            </a:r>
            <a:r>
              <a:rPr sz="1800" dirty="0">
                <a:latin typeface="Arial"/>
                <a:cs typeface="Arial"/>
              </a:rPr>
              <a:t>y </a:t>
            </a:r>
            <a:r>
              <a:rPr sz="1800" spc="-5" dirty="0">
                <a:latin typeface="Arial"/>
                <a:cs typeface="Arial"/>
              </a:rPr>
              <a:t>la </a:t>
            </a:r>
            <a:r>
              <a:rPr sz="1800" spc="-5" dirty="0">
                <a:solidFill>
                  <a:srgbClr val="FF3300"/>
                </a:solidFill>
                <a:latin typeface="Arial"/>
                <a:cs typeface="Arial"/>
              </a:rPr>
              <a:t>Gráfica de Control del Rango de </a:t>
            </a:r>
            <a:r>
              <a:rPr sz="1800" spc="-10" dirty="0">
                <a:solidFill>
                  <a:srgbClr val="FF3300"/>
                </a:solidFill>
                <a:latin typeface="Arial"/>
                <a:cs typeface="Arial"/>
              </a:rPr>
              <a:t>la  </a:t>
            </a:r>
            <a:r>
              <a:rPr sz="1800" spc="-5" dirty="0">
                <a:solidFill>
                  <a:srgbClr val="FF3300"/>
                </a:solidFill>
                <a:latin typeface="Arial"/>
                <a:cs typeface="Arial"/>
              </a:rPr>
              <a:t>Muestra </a:t>
            </a:r>
            <a:r>
              <a:rPr sz="1800" spc="-5" dirty="0">
                <a:latin typeface="Arial"/>
                <a:cs typeface="Arial"/>
              </a:rPr>
              <a:t>con las siguientes</a:t>
            </a:r>
            <a:r>
              <a:rPr sz="1800" spc="-15" dirty="0">
                <a:latin typeface="Arial"/>
                <a:cs typeface="Arial"/>
              </a:rPr>
              <a:t> </a:t>
            </a:r>
            <a:r>
              <a:rPr sz="1800" spc="-5" dirty="0">
                <a:latin typeface="Arial"/>
                <a:cs typeface="Arial"/>
              </a:rPr>
              <a:t>fórmulas:</a:t>
            </a:r>
            <a:endParaRPr sz="1800">
              <a:latin typeface="Arial"/>
              <a:cs typeface="Arial"/>
            </a:endParaRPr>
          </a:p>
          <a:p>
            <a:pPr>
              <a:lnSpc>
                <a:spcPct val="100000"/>
              </a:lnSpc>
              <a:spcBef>
                <a:spcPts val="5"/>
              </a:spcBef>
            </a:pPr>
            <a:endParaRPr sz="2450">
              <a:latin typeface="Times New Roman"/>
              <a:cs typeface="Times New Roman"/>
            </a:endParaRPr>
          </a:p>
          <a:p>
            <a:pPr marL="12700">
              <a:lnSpc>
                <a:spcPct val="100000"/>
              </a:lnSpc>
            </a:pPr>
            <a:r>
              <a:rPr sz="1800" spc="-5" dirty="0">
                <a:solidFill>
                  <a:srgbClr val="0000FF"/>
                </a:solidFill>
                <a:latin typeface="Arial"/>
                <a:cs typeface="Arial"/>
              </a:rPr>
              <a:t>Fórmulas relacionadas con esta carta </a:t>
            </a:r>
            <a:r>
              <a:rPr sz="1800" spc="-5" dirty="0">
                <a:latin typeface="Arial"/>
                <a:cs typeface="Arial"/>
              </a:rPr>
              <a:t>(cuando se desconoce</a:t>
            </a:r>
            <a:r>
              <a:rPr sz="1800" spc="30" dirty="0">
                <a:latin typeface="Arial"/>
                <a:cs typeface="Arial"/>
              </a:rPr>
              <a:t> </a:t>
            </a:r>
            <a:r>
              <a:rPr sz="1800" spc="-5" dirty="0">
                <a:latin typeface="Arial"/>
                <a:cs typeface="Arial"/>
              </a:rPr>
              <a:t>σ</a:t>
            </a:r>
            <a:r>
              <a:rPr sz="1800" spc="-7" baseline="-23148" dirty="0">
                <a:latin typeface="Arial"/>
                <a:cs typeface="Arial"/>
              </a:rPr>
              <a:t>x</a:t>
            </a:r>
            <a:r>
              <a:rPr sz="1800" spc="-5" dirty="0">
                <a:latin typeface="Arial"/>
                <a:cs typeface="Arial"/>
              </a:rPr>
              <a:t>)</a:t>
            </a:r>
            <a:endParaRPr sz="1800">
              <a:latin typeface="Arial"/>
              <a:cs typeface="Arial"/>
            </a:endParaRPr>
          </a:p>
        </p:txBody>
      </p:sp>
      <p:sp>
        <p:nvSpPr>
          <p:cNvPr id="4" name="object 4"/>
          <p:cNvSpPr txBox="1"/>
          <p:nvPr/>
        </p:nvSpPr>
        <p:spPr>
          <a:xfrm>
            <a:off x="462337" y="3145866"/>
            <a:ext cx="105410" cy="285115"/>
          </a:xfrm>
          <a:prstGeom prst="rect">
            <a:avLst/>
          </a:prstGeom>
        </p:spPr>
        <p:txBody>
          <a:bodyPr vert="horz" wrap="square" lIns="0" tIns="0" rIns="0" bIns="0" rtlCol="0">
            <a:spAutoFit/>
          </a:bodyPr>
          <a:lstStyle/>
          <a:p>
            <a:pPr marL="12700">
              <a:lnSpc>
                <a:spcPct val="100000"/>
              </a:lnSpc>
            </a:pPr>
            <a:r>
              <a:rPr sz="1800" spc="-5" dirty="0">
                <a:latin typeface="Arial"/>
                <a:cs typeface="Arial"/>
              </a:rPr>
              <a:t>•</a:t>
            </a:r>
            <a:endParaRPr sz="1800">
              <a:latin typeface="Arial"/>
              <a:cs typeface="Arial"/>
            </a:endParaRPr>
          </a:p>
        </p:txBody>
      </p:sp>
      <p:sp>
        <p:nvSpPr>
          <p:cNvPr id="5" name="object 5"/>
          <p:cNvSpPr txBox="1"/>
          <p:nvPr/>
        </p:nvSpPr>
        <p:spPr>
          <a:xfrm>
            <a:off x="1071990" y="3145866"/>
            <a:ext cx="6056630" cy="285115"/>
          </a:xfrm>
          <a:prstGeom prst="rect">
            <a:avLst/>
          </a:prstGeom>
        </p:spPr>
        <p:txBody>
          <a:bodyPr vert="horz" wrap="square" lIns="0" tIns="0" rIns="0" bIns="0" rtlCol="0">
            <a:spAutoFit/>
          </a:bodyPr>
          <a:lstStyle/>
          <a:p>
            <a:pPr marL="12700">
              <a:lnSpc>
                <a:spcPct val="100000"/>
              </a:lnSpc>
            </a:pPr>
            <a:r>
              <a:rPr sz="1800" spc="-5" dirty="0">
                <a:latin typeface="Arial"/>
                <a:cs typeface="Arial"/>
              </a:rPr>
              <a:t>Límites de control para el diagrama de media de la</a:t>
            </a:r>
            <a:r>
              <a:rPr sz="1800" dirty="0">
                <a:latin typeface="Arial"/>
                <a:cs typeface="Arial"/>
              </a:rPr>
              <a:t> </a:t>
            </a:r>
            <a:r>
              <a:rPr sz="1800" spc="-10" dirty="0">
                <a:latin typeface="Arial"/>
                <a:cs typeface="Arial"/>
              </a:rPr>
              <a:t>muestra</a:t>
            </a:r>
            <a:endParaRPr sz="1800">
              <a:latin typeface="Arial"/>
              <a:cs typeface="Arial"/>
            </a:endParaRPr>
          </a:p>
        </p:txBody>
      </p:sp>
      <p:sp>
        <p:nvSpPr>
          <p:cNvPr id="6" name="object 6"/>
          <p:cNvSpPr txBox="1"/>
          <p:nvPr/>
        </p:nvSpPr>
        <p:spPr>
          <a:xfrm>
            <a:off x="1376730" y="3719697"/>
            <a:ext cx="3506470" cy="728345"/>
          </a:xfrm>
          <a:prstGeom prst="rect">
            <a:avLst/>
          </a:prstGeom>
        </p:spPr>
        <p:txBody>
          <a:bodyPr vert="horz" wrap="square" lIns="0" tIns="0" rIns="0" bIns="0" rtlCol="0">
            <a:spAutoFit/>
          </a:bodyPr>
          <a:lstStyle/>
          <a:p>
            <a:pPr marL="12700" marR="5080" indent="-635">
              <a:lnSpc>
                <a:spcPct val="121900"/>
              </a:lnSpc>
            </a:pPr>
            <a:r>
              <a:rPr sz="1800" spc="-5" dirty="0">
                <a:latin typeface="Arial"/>
                <a:cs typeface="Arial"/>
              </a:rPr>
              <a:t>Límite de control superior: </a:t>
            </a:r>
            <a:r>
              <a:rPr sz="1800" dirty="0">
                <a:latin typeface="Arial"/>
                <a:cs typeface="Arial"/>
              </a:rPr>
              <a:t>x + </a:t>
            </a:r>
            <a:r>
              <a:rPr sz="1800" spc="-5" dirty="0">
                <a:latin typeface="Arial"/>
                <a:cs typeface="Arial"/>
              </a:rPr>
              <a:t>A</a:t>
            </a:r>
            <a:r>
              <a:rPr sz="1800" spc="-7" baseline="-23148" dirty="0">
                <a:latin typeface="Arial"/>
                <a:cs typeface="Arial"/>
              </a:rPr>
              <a:t>2</a:t>
            </a:r>
            <a:r>
              <a:rPr sz="1800" spc="-5" dirty="0">
                <a:latin typeface="Arial"/>
                <a:cs typeface="Arial"/>
              </a:rPr>
              <a:t>R  Límite de control superior: </a:t>
            </a:r>
            <a:r>
              <a:rPr sz="1800" dirty="0">
                <a:latin typeface="Arial"/>
                <a:cs typeface="Arial"/>
              </a:rPr>
              <a:t>x +</a:t>
            </a:r>
            <a:r>
              <a:rPr sz="1800" spc="-85" dirty="0">
                <a:latin typeface="Arial"/>
                <a:cs typeface="Arial"/>
              </a:rPr>
              <a:t> </a:t>
            </a:r>
            <a:r>
              <a:rPr sz="1800" spc="-5" dirty="0">
                <a:latin typeface="Arial"/>
                <a:cs typeface="Arial"/>
              </a:rPr>
              <a:t>A</a:t>
            </a:r>
            <a:r>
              <a:rPr sz="1800" spc="-7" baseline="-23148" dirty="0">
                <a:latin typeface="Arial"/>
                <a:cs typeface="Arial"/>
              </a:rPr>
              <a:t>2</a:t>
            </a:r>
            <a:r>
              <a:rPr sz="1800" spc="-5" dirty="0">
                <a:latin typeface="Arial"/>
                <a:cs typeface="Arial"/>
              </a:rPr>
              <a:t>R</a:t>
            </a:r>
            <a:endParaRPr sz="1800">
              <a:latin typeface="Arial"/>
              <a:cs typeface="Arial"/>
            </a:endParaRPr>
          </a:p>
        </p:txBody>
      </p:sp>
      <p:sp>
        <p:nvSpPr>
          <p:cNvPr id="7" name="object 7"/>
          <p:cNvSpPr txBox="1"/>
          <p:nvPr/>
        </p:nvSpPr>
        <p:spPr>
          <a:xfrm>
            <a:off x="462489" y="4725339"/>
            <a:ext cx="105410" cy="285115"/>
          </a:xfrm>
          <a:prstGeom prst="rect">
            <a:avLst/>
          </a:prstGeom>
        </p:spPr>
        <p:txBody>
          <a:bodyPr vert="horz" wrap="square" lIns="0" tIns="0" rIns="0" bIns="0" rtlCol="0">
            <a:spAutoFit/>
          </a:bodyPr>
          <a:lstStyle/>
          <a:p>
            <a:pPr marL="12700">
              <a:lnSpc>
                <a:spcPct val="100000"/>
              </a:lnSpc>
            </a:pPr>
            <a:r>
              <a:rPr sz="1800" spc="-5" dirty="0">
                <a:latin typeface="Arial"/>
                <a:cs typeface="Arial"/>
              </a:rPr>
              <a:t>•</a:t>
            </a:r>
            <a:endParaRPr sz="1800">
              <a:latin typeface="Arial"/>
              <a:cs typeface="Arial"/>
            </a:endParaRPr>
          </a:p>
        </p:txBody>
      </p:sp>
      <p:sp>
        <p:nvSpPr>
          <p:cNvPr id="8" name="object 8"/>
          <p:cNvSpPr txBox="1"/>
          <p:nvPr/>
        </p:nvSpPr>
        <p:spPr>
          <a:xfrm>
            <a:off x="1072142" y="4725339"/>
            <a:ext cx="6069330" cy="285115"/>
          </a:xfrm>
          <a:prstGeom prst="rect">
            <a:avLst/>
          </a:prstGeom>
        </p:spPr>
        <p:txBody>
          <a:bodyPr vert="horz" wrap="square" lIns="0" tIns="0" rIns="0" bIns="0" rtlCol="0">
            <a:spAutoFit/>
          </a:bodyPr>
          <a:lstStyle/>
          <a:p>
            <a:pPr marL="12700">
              <a:lnSpc>
                <a:spcPct val="100000"/>
              </a:lnSpc>
            </a:pPr>
            <a:r>
              <a:rPr sz="1800" spc="-5" dirty="0">
                <a:latin typeface="Arial"/>
                <a:cs typeface="Arial"/>
              </a:rPr>
              <a:t>Límites de control para el diagrama del rango de la</a:t>
            </a:r>
            <a:r>
              <a:rPr sz="1800" dirty="0">
                <a:latin typeface="Arial"/>
                <a:cs typeface="Arial"/>
              </a:rPr>
              <a:t> </a:t>
            </a:r>
            <a:r>
              <a:rPr sz="1800" spc="-10" dirty="0">
                <a:latin typeface="Arial"/>
                <a:cs typeface="Arial"/>
              </a:rPr>
              <a:t>muestra</a:t>
            </a:r>
            <a:endParaRPr sz="1800">
              <a:latin typeface="Arial"/>
              <a:cs typeface="Arial"/>
            </a:endParaRPr>
          </a:p>
        </p:txBody>
      </p:sp>
      <p:sp>
        <p:nvSpPr>
          <p:cNvPr id="9" name="object 9"/>
          <p:cNvSpPr txBox="1"/>
          <p:nvPr/>
        </p:nvSpPr>
        <p:spPr>
          <a:xfrm>
            <a:off x="462413" y="5292699"/>
            <a:ext cx="5375275" cy="1343025"/>
          </a:xfrm>
          <a:prstGeom prst="rect">
            <a:avLst/>
          </a:prstGeom>
        </p:spPr>
        <p:txBody>
          <a:bodyPr vert="horz" wrap="square" lIns="0" tIns="0" rIns="0" bIns="0" rtlCol="0">
            <a:spAutoFit/>
          </a:bodyPr>
          <a:lstStyle/>
          <a:p>
            <a:pPr marL="927100" marR="1273175">
              <a:lnSpc>
                <a:spcPct val="131800"/>
              </a:lnSpc>
            </a:pPr>
            <a:r>
              <a:rPr sz="1800" spc="-5" dirty="0">
                <a:latin typeface="Arial"/>
                <a:cs typeface="Arial"/>
              </a:rPr>
              <a:t>Límite de control superior: </a:t>
            </a:r>
            <a:r>
              <a:rPr sz="2000" spc="-5" dirty="0">
                <a:latin typeface="Arial"/>
                <a:cs typeface="Arial"/>
              </a:rPr>
              <a:t>D</a:t>
            </a:r>
            <a:r>
              <a:rPr sz="1950" spc="-7" baseline="-21367" dirty="0">
                <a:latin typeface="Arial"/>
                <a:cs typeface="Arial"/>
              </a:rPr>
              <a:t>4</a:t>
            </a:r>
            <a:r>
              <a:rPr sz="1800" spc="-5" dirty="0">
                <a:latin typeface="Arial"/>
                <a:cs typeface="Arial"/>
              </a:rPr>
              <a:t>R  Límite de control superior:</a:t>
            </a:r>
            <a:r>
              <a:rPr sz="1800" spc="120" dirty="0">
                <a:latin typeface="Arial"/>
                <a:cs typeface="Arial"/>
              </a:rPr>
              <a:t> </a:t>
            </a:r>
            <a:r>
              <a:rPr sz="2000" spc="-5" dirty="0">
                <a:latin typeface="Arial"/>
                <a:cs typeface="Arial"/>
              </a:rPr>
              <a:t>D</a:t>
            </a:r>
            <a:r>
              <a:rPr sz="1950" spc="-7" baseline="-21367" dirty="0">
                <a:latin typeface="Arial"/>
                <a:cs typeface="Arial"/>
              </a:rPr>
              <a:t>3</a:t>
            </a:r>
            <a:r>
              <a:rPr sz="1800" spc="-5" dirty="0">
                <a:latin typeface="Arial"/>
                <a:cs typeface="Arial"/>
              </a:rPr>
              <a:t>R</a:t>
            </a:r>
            <a:endParaRPr sz="1800">
              <a:latin typeface="Arial"/>
              <a:cs typeface="Arial"/>
            </a:endParaRPr>
          </a:p>
          <a:p>
            <a:pPr marL="12700">
              <a:lnSpc>
                <a:spcPct val="100000"/>
              </a:lnSpc>
              <a:spcBef>
                <a:spcPts val="1620"/>
              </a:spcBef>
            </a:pPr>
            <a:r>
              <a:rPr sz="1800" spc="-5" dirty="0">
                <a:latin typeface="Arial"/>
                <a:cs typeface="Arial"/>
              </a:rPr>
              <a:t>D</a:t>
            </a:r>
            <a:r>
              <a:rPr sz="1800" spc="-7" baseline="-23148" dirty="0">
                <a:latin typeface="Arial"/>
                <a:cs typeface="Arial"/>
              </a:rPr>
              <a:t>3 </a:t>
            </a:r>
            <a:r>
              <a:rPr sz="1800" dirty="0">
                <a:latin typeface="Arial"/>
                <a:cs typeface="Arial"/>
              </a:rPr>
              <a:t>y </a:t>
            </a:r>
            <a:r>
              <a:rPr sz="1800" spc="-5" dirty="0">
                <a:latin typeface="Arial"/>
                <a:cs typeface="Arial"/>
              </a:rPr>
              <a:t>D</a:t>
            </a:r>
            <a:r>
              <a:rPr sz="1800" spc="-7" baseline="-23148" dirty="0">
                <a:latin typeface="Arial"/>
                <a:cs typeface="Arial"/>
              </a:rPr>
              <a:t>4 </a:t>
            </a:r>
            <a:r>
              <a:rPr sz="1800" spc="-5" dirty="0">
                <a:latin typeface="Arial"/>
                <a:cs typeface="Arial"/>
              </a:rPr>
              <a:t>son valores obtenidos en tablas</a:t>
            </a:r>
            <a:r>
              <a:rPr sz="1800" spc="10" dirty="0">
                <a:latin typeface="Arial"/>
                <a:cs typeface="Arial"/>
              </a:rPr>
              <a:t> </a:t>
            </a:r>
            <a:r>
              <a:rPr sz="1800" spc="-10" dirty="0">
                <a:latin typeface="Arial"/>
                <a:cs typeface="Arial"/>
              </a:rPr>
              <a:t>estadísticas.</a:t>
            </a:r>
            <a:endParaRPr sz="1800">
              <a:latin typeface="Arial"/>
              <a:cs typeface="Arial"/>
            </a:endParaRPr>
          </a:p>
        </p:txBody>
      </p:sp>
      <p:sp>
        <p:nvSpPr>
          <p:cNvPr id="10" name="object 10"/>
          <p:cNvSpPr/>
          <p:nvPr/>
        </p:nvSpPr>
        <p:spPr>
          <a:xfrm>
            <a:off x="6864477" y="2990342"/>
            <a:ext cx="71755" cy="0"/>
          </a:xfrm>
          <a:custGeom>
            <a:avLst/>
            <a:gdLst/>
            <a:ahLst/>
            <a:cxnLst/>
            <a:rect l="l" t="t" r="r" b="b"/>
            <a:pathLst>
              <a:path w="71754">
                <a:moveTo>
                  <a:pt x="0" y="0"/>
                </a:moveTo>
                <a:lnTo>
                  <a:pt x="71640" y="0"/>
                </a:lnTo>
              </a:path>
            </a:pathLst>
          </a:custGeom>
          <a:ln w="9525">
            <a:solidFill>
              <a:srgbClr val="000000"/>
            </a:solidFill>
          </a:ln>
        </p:spPr>
        <p:txBody>
          <a:bodyPr wrap="square" lIns="0" tIns="0" rIns="0" bIns="0" rtlCol="0"/>
          <a:lstStyle/>
          <a:p>
            <a:endParaRPr/>
          </a:p>
        </p:txBody>
      </p:sp>
      <p:sp>
        <p:nvSpPr>
          <p:cNvPr id="11" name="object 11"/>
          <p:cNvSpPr/>
          <p:nvPr/>
        </p:nvSpPr>
        <p:spPr>
          <a:xfrm>
            <a:off x="4127385" y="3854450"/>
            <a:ext cx="71755" cy="0"/>
          </a:xfrm>
          <a:custGeom>
            <a:avLst/>
            <a:gdLst/>
            <a:ahLst/>
            <a:cxnLst/>
            <a:rect l="l" t="t" r="r" b="b"/>
            <a:pathLst>
              <a:path w="71754">
                <a:moveTo>
                  <a:pt x="0" y="0"/>
                </a:moveTo>
                <a:lnTo>
                  <a:pt x="71627" y="0"/>
                </a:lnTo>
              </a:path>
            </a:pathLst>
          </a:custGeom>
          <a:ln w="9525">
            <a:solidFill>
              <a:srgbClr val="000000"/>
            </a:solidFill>
          </a:ln>
        </p:spPr>
        <p:txBody>
          <a:bodyPr wrap="square" lIns="0" tIns="0" rIns="0" bIns="0" rtlCol="0"/>
          <a:lstStyle/>
          <a:p>
            <a:endParaRPr/>
          </a:p>
        </p:txBody>
      </p:sp>
      <p:sp>
        <p:nvSpPr>
          <p:cNvPr id="12" name="object 12"/>
          <p:cNvSpPr/>
          <p:nvPr/>
        </p:nvSpPr>
        <p:spPr>
          <a:xfrm>
            <a:off x="4127385" y="4143247"/>
            <a:ext cx="71755" cy="0"/>
          </a:xfrm>
          <a:custGeom>
            <a:avLst/>
            <a:gdLst/>
            <a:ahLst/>
            <a:cxnLst/>
            <a:rect l="l" t="t" r="r" b="b"/>
            <a:pathLst>
              <a:path w="71754">
                <a:moveTo>
                  <a:pt x="0" y="0"/>
                </a:moveTo>
                <a:lnTo>
                  <a:pt x="71627" y="0"/>
                </a:lnTo>
              </a:path>
            </a:pathLst>
          </a:custGeom>
          <a:ln w="9525">
            <a:solidFill>
              <a:srgbClr val="000000"/>
            </a:solidFill>
          </a:ln>
        </p:spPr>
        <p:txBody>
          <a:bodyPr wrap="square" lIns="0" tIns="0" rIns="0" bIns="0" rtlCol="0"/>
          <a:lstStyle/>
          <a:p>
            <a:endParaRPr/>
          </a:p>
        </p:txBody>
      </p:sp>
      <p:sp>
        <p:nvSpPr>
          <p:cNvPr id="13" name="object 13"/>
          <p:cNvSpPr/>
          <p:nvPr/>
        </p:nvSpPr>
        <p:spPr>
          <a:xfrm>
            <a:off x="4704219" y="3782821"/>
            <a:ext cx="142875" cy="0"/>
          </a:xfrm>
          <a:custGeom>
            <a:avLst/>
            <a:gdLst/>
            <a:ahLst/>
            <a:cxnLst/>
            <a:rect l="l" t="t" r="r" b="b"/>
            <a:pathLst>
              <a:path w="142875">
                <a:moveTo>
                  <a:pt x="0" y="0"/>
                </a:moveTo>
                <a:lnTo>
                  <a:pt x="142493" y="0"/>
                </a:lnTo>
              </a:path>
            </a:pathLst>
          </a:custGeom>
          <a:ln w="9525">
            <a:solidFill>
              <a:srgbClr val="000000"/>
            </a:solidFill>
          </a:ln>
        </p:spPr>
        <p:txBody>
          <a:bodyPr wrap="square" lIns="0" tIns="0" rIns="0" bIns="0" rtlCol="0"/>
          <a:lstStyle/>
          <a:p>
            <a:endParaRPr/>
          </a:p>
        </p:txBody>
      </p:sp>
      <p:sp>
        <p:nvSpPr>
          <p:cNvPr id="14" name="object 14"/>
          <p:cNvSpPr/>
          <p:nvPr/>
        </p:nvSpPr>
        <p:spPr>
          <a:xfrm>
            <a:off x="4704219" y="4143247"/>
            <a:ext cx="144145" cy="0"/>
          </a:xfrm>
          <a:custGeom>
            <a:avLst/>
            <a:gdLst/>
            <a:ahLst/>
            <a:cxnLst/>
            <a:rect l="l" t="t" r="r" b="b"/>
            <a:pathLst>
              <a:path w="144145">
                <a:moveTo>
                  <a:pt x="0" y="0"/>
                </a:moveTo>
                <a:lnTo>
                  <a:pt x="144017" y="0"/>
                </a:lnTo>
              </a:path>
            </a:pathLst>
          </a:custGeom>
          <a:ln w="9525">
            <a:solidFill>
              <a:srgbClr val="000000"/>
            </a:solidFill>
          </a:ln>
        </p:spPr>
        <p:txBody>
          <a:bodyPr wrap="square" lIns="0" tIns="0" rIns="0" bIns="0" rtlCol="0"/>
          <a:lstStyle/>
          <a:p>
            <a:endParaRPr/>
          </a:p>
        </p:txBody>
      </p:sp>
      <p:sp>
        <p:nvSpPr>
          <p:cNvPr id="15" name="object 15"/>
          <p:cNvSpPr/>
          <p:nvPr/>
        </p:nvSpPr>
        <p:spPr>
          <a:xfrm>
            <a:off x="4414659" y="5438647"/>
            <a:ext cx="144780" cy="0"/>
          </a:xfrm>
          <a:custGeom>
            <a:avLst/>
            <a:gdLst/>
            <a:ahLst/>
            <a:cxnLst/>
            <a:rect l="l" t="t" r="r" b="b"/>
            <a:pathLst>
              <a:path w="144779">
                <a:moveTo>
                  <a:pt x="0" y="0"/>
                </a:moveTo>
                <a:lnTo>
                  <a:pt x="144780" y="0"/>
                </a:lnTo>
              </a:path>
            </a:pathLst>
          </a:custGeom>
          <a:ln w="9525">
            <a:solidFill>
              <a:srgbClr val="000000"/>
            </a:solidFill>
          </a:ln>
        </p:spPr>
        <p:txBody>
          <a:bodyPr wrap="square" lIns="0" tIns="0" rIns="0" bIns="0" rtlCol="0"/>
          <a:lstStyle/>
          <a:p>
            <a:endParaRPr/>
          </a:p>
        </p:txBody>
      </p:sp>
      <p:sp>
        <p:nvSpPr>
          <p:cNvPr id="16" name="object 16"/>
          <p:cNvSpPr/>
          <p:nvPr/>
        </p:nvSpPr>
        <p:spPr>
          <a:xfrm>
            <a:off x="4414659" y="5799073"/>
            <a:ext cx="144780" cy="0"/>
          </a:xfrm>
          <a:custGeom>
            <a:avLst/>
            <a:gdLst/>
            <a:ahLst/>
            <a:cxnLst/>
            <a:rect l="l" t="t" r="r" b="b"/>
            <a:pathLst>
              <a:path w="144779">
                <a:moveTo>
                  <a:pt x="0" y="0"/>
                </a:moveTo>
                <a:lnTo>
                  <a:pt x="144780" y="0"/>
                </a:lnTo>
              </a:path>
            </a:pathLst>
          </a:custGeom>
          <a:ln w="9525">
            <a:solidFill>
              <a:srgbClr val="000000"/>
            </a:solidFill>
          </a:ln>
        </p:spPr>
        <p:txBody>
          <a:bodyPr wrap="square" lIns="0" tIns="0" rIns="0" bIns="0" rtlCol="0"/>
          <a:lstStyle/>
          <a:p>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01839" y="374395"/>
            <a:ext cx="7543800" cy="1143000"/>
          </a:xfrm>
          <a:prstGeom prst="rect">
            <a:avLst/>
          </a:prstGeom>
          <a:ln w="9525">
            <a:solidFill>
              <a:srgbClr val="000000"/>
            </a:solidFill>
          </a:ln>
        </p:spPr>
        <p:txBody>
          <a:bodyPr vert="horz" wrap="square" lIns="0" tIns="215900" rIns="0" bIns="0" rtlCol="0">
            <a:spAutoFit/>
          </a:bodyPr>
          <a:lstStyle/>
          <a:p>
            <a:pPr marL="192405">
              <a:lnSpc>
                <a:spcPct val="100000"/>
              </a:lnSpc>
              <a:spcBef>
                <a:spcPts val="1700"/>
              </a:spcBef>
            </a:pPr>
            <a:r>
              <a:rPr sz="4400" b="0" spc="-5" dirty="0">
                <a:solidFill>
                  <a:srgbClr val="009A00"/>
                </a:solidFill>
                <a:latin typeface="Arial"/>
                <a:cs typeface="Arial"/>
              </a:rPr>
              <a:t>Medición de la Productividad</a:t>
            </a:r>
            <a:endParaRPr sz="4400">
              <a:latin typeface="Arial"/>
              <a:cs typeface="Arial"/>
            </a:endParaRPr>
          </a:p>
        </p:txBody>
      </p:sp>
      <p:sp>
        <p:nvSpPr>
          <p:cNvPr id="3" name="object 3"/>
          <p:cNvSpPr/>
          <p:nvPr/>
        </p:nvSpPr>
        <p:spPr>
          <a:xfrm>
            <a:off x="901839" y="1898395"/>
            <a:ext cx="7543800" cy="4267200"/>
          </a:xfrm>
          <a:custGeom>
            <a:avLst/>
            <a:gdLst/>
            <a:ahLst/>
            <a:cxnLst/>
            <a:rect l="l" t="t" r="r" b="b"/>
            <a:pathLst>
              <a:path w="7543800" h="4267200">
                <a:moveTo>
                  <a:pt x="0" y="0"/>
                </a:moveTo>
                <a:lnTo>
                  <a:pt x="0" y="4267200"/>
                </a:lnTo>
                <a:lnTo>
                  <a:pt x="7543800" y="4267200"/>
                </a:lnTo>
                <a:lnTo>
                  <a:pt x="7543800" y="0"/>
                </a:lnTo>
                <a:lnTo>
                  <a:pt x="0" y="0"/>
                </a:lnTo>
                <a:close/>
              </a:path>
            </a:pathLst>
          </a:custGeom>
          <a:ln w="9525">
            <a:solidFill>
              <a:srgbClr val="000000"/>
            </a:solidFill>
          </a:ln>
        </p:spPr>
        <p:txBody>
          <a:bodyPr wrap="square" lIns="0" tIns="0" rIns="0" bIns="0" rtlCol="0"/>
          <a:lstStyle/>
          <a:p>
            <a:endParaRPr/>
          </a:p>
        </p:txBody>
      </p:sp>
      <p:sp>
        <p:nvSpPr>
          <p:cNvPr id="4" name="object 4"/>
          <p:cNvSpPr txBox="1"/>
          <p:nvPr/>
        </p:nvSpPr>
        <p:spPr>
          <a:xfrm>
            <a:off x="985888" y="1942591"/>
            <a:ext cx="7300595" cy="3858895"/>
          </a:xfrm>
          <a:prstGeom prst="rect">
            <a:avLst/>
          </a:prstGeom>
        </p:spPr>
        <p:txBody>
          <a:bodyPr vert="horz" wrap="square" lIns="0" tIns="0" rIns="0" bIns="0" rtlCol="0">
            <a:spAutoFit/>
          </a:bodyPr>
          <a:lstStyle/>
          <a:p>
            <a:pPr marL="12700" marR="80010" algn="just">
              <a:lnSpc>
                <a:spcPct val="100000"/>
              </a:lnSpc>
            </a:pPr>
            <a:r>
              <a:rPr sz="1800" spc="-5" dirty="0">
                <a:latin typeface="Arial"/>
                <a:cs typeface="Arial"/>
              </a:rPr>
              <a:t>En algunos casos, la productividad se mide de forma inmediata. </a:t>
            </a:r>
            <a:r>
              <a:rPr sz="1800" spc="-10" dirty="0">
                <a:latin typeface="Arial"/>
                <a:cs typeface="Arial"/>
              </a:rPr>
              <a:t>Por  </a:t>
            </a:r>
            <a:r>
              <a:rPr sz="1800" spc="-5" dirty="0">
                <a:latin typeface="Arial"/>
                <a:cs typeface="Arial"/>
              </a:rPr>
              <a:t>ejemplo, puede ser medida como horas de trabajo necesarias </a:t>
            </a:r>
            <a:r>
              <a:rPr sz="1800" spc="-10" dirty="0">
                <a:latin typeface="Arial"/>
                <a:cs typeface="Arial"/>
              </a:rPr>
              <a:t>para  </a:t>
            </a:r>
            <a:r>
              <a:rPr sz="1800" spc="-5" dirty="0">
                <a:latin typeface="Arial"/>
                <a:cs typeface="Arial"/>
              </a:rPr>
              <a:t>producir una tonelada de acero específico o como la energía </a:t>
            </a:r>
            <a:r>
              <a:rPr sz="1800" spc="-10" dirty="0">
                <a:latin typeface="Arial"/>
                <a:cs typeface="Arial"/>
              </a:rPr>
              <a:t>necesaria  </a:t>
            </a:r>
            <a:r>
              <a:rPr sz="1800" spc="-5" dirty="0">
                <a:latin typeface="Arial"/>
                <a:cs typeface="Arial"/>
              </a:rPr>
              <a:t>para generar un kilovatio de electricidad. La productividad se mide por  unidad de tiempo </a:t>
            </a:r>
            <a:r>
              <a:rPr sz="1800" dirty="0">
                <a:latin typeface="Arial"/>
                <a:cs typeface="Arial"/>
              </a:rPr>
              <a:t>. </a:t>
            </a:r>
            <a:r>
              <a:rPr sz="1800" spc="-5" dirty="0">
                <a:latin typeface="Arial"/>
                <a:cs typeface="Arial"/>
              </a:rPr>
              <a:t>Esto se resume de la siguiente</a:t>
            </a:r>
            <a:r>
              <a:rPr sz="1800" spc="-20" dirty="0">
                <a:latin typeface="Arial"/>
                <a:cs typeface="Arial"/>
              </a:rPr>
              <a:t> </a:t>
            </a:r>
            <a:r>
              <a:rPr sz="1800" spc="-10" dirty="0">
                <a:latin typeface="Arial"/>
                <a:cs typeface="Arial"/>
              </a:rPr>
              <a:t>manera:</a:t>
            </a:r>
            <a:endParaRPr sz="1800" dirty="0">
              <a:latin typeface="Arial"/>
              <a:cs typeface="Arial"/>
            </a:endParaRPr>
          </a:p>
          <a:p>
            <a:pPr marL="1727200" algn="ctr">
              <a:lnSpc>
                <a:spcPct val="100000"/>
              </a:lnSpc>
              <a:spcBef>
                <a:spcPts val="439"/>
              </a:spcBef>
            </a:pPr>
            <a:r>
              <a:rPr sz="1800" spc="-5" dirty="0">
                <a:solidFill>
                  <a:srgbClr val="009A00"/>
                </a:solidFill>
                <a:latin typeface="Arial"/>
                <a:cs typeface="Arial"/>
              </a:rPr>
              <a:t>Unidades</a:t>
            </a:r>
            <a:r>
              <a:rPr sz="1800" spc="-60" dirty="0">
                <a:solidFill>
                  <a:srgbClr val="009A00"/>
                </a:solidFill>
                <a:latin typeface="Arial"/>
                <a:cs typeface="Arial"/>
              </a:rPr>
              <a:t> </a:t>
            </a:r>
            <a:r>
              <a:rPr sz="1800" spc="-10" dirty="0">
                <a:solidFill>
                  <a:srgbClr val="009A00"/>
                </a:solidFill>
                <a:latin typeface="Arial"/>
                <a:cs typeface="Arial"/>
              </a:rPr>
              <a:t>producidas</a:t>
            </a:r>
            <a:endParaRPr sz="1800" dirty="0">
              <a:latin typeface="Arial"/>
              <a:cs typeface="Arial"/>
            </a:endParaRPr>
          </a:p>
          <a:p>
            <a:pPr marL="1347470">
              <a:lnSpc>
                <a:spcPct val="100000"/>
              </a:lnSpc>
              <a:spcBef>
                <a:spcPts val="434"/>
              </a:spcBef>
            </a:pPr>
            <a:r>
              <a:rPr sz="1800" b="1" dirty="0">
                <a:solidFill>
                  <a:srgbClr val="0000FF"/>
                </a:solidFill>
                <a:latin typeface="Arial"/>
                <a:cs typeface="Arial"/>
              </a:rPr>
              <a:t>Productividad </a:t>
            </a:r>
            <a:r>
              <a:rPr sz="1800" b="1" dirty="0">
                <a:latin typeface="Arial"/>
                <a:cs typeface="Arial"/>
              </a:rPr>
              <a:t>=</a:t>
            </a:r>
            <a:r>
              <a:rPr sz="1800" b="1" spc="-110" dirty="0">
                <a:latin typeface="Arial"/>
                <a:cs typeface="Arial"/>
              </a:rPr>
              <a:t> </a:t>
            </a:r>
            <a:r>
              <a:rPr sz="1800" dirty="0">
                <a:latin typeface="Arial"/>
                <a:cs typeface="Arial"/>
              </a:rPr>
              <a:t>--------------------------------------</a:t>
            </a:r>
          </a:p>
          <a:p>
            <a:pPr marL="1789430" algn="ctr">
              <a:lnSpc>
                <a:spcPct val="100000"/>
              </a:lnSpc>
              <a:spcBef>
                <a:spcPts val="440"/>
              </a:spcBef>
            </a:pPr>
            <a:r>
              <a:rPr sz="1800" spc="-5" dirty="0">
                <a:solidFill>
                  <a:srgbClr val="009A00"/>
                </a:solidFill>
                <a:latin typeface="Arial"/>
                <a:cs typeface="Arial"/>
              </a:rPr>
              <a:t>Inputs</a:t>
            </a:r>
            <a:r>
              <a:rPr sz="1800" spc="-35" dirty="0">
                <a:solidFill>
                  <a:srgbClr val="009A00"/>
                </a:solidFill>
                <a:latin typeface="Arial"/>
                <a:cs typeface="Arial"/>
              </a:rPr>
              <a:t> </a:t>
            </a:r>
            <a:r>
              <a:rPr sz="1800" spc="-5" dirty="0">
                <a:solidFill>
                  <a:srgbClr val="009A00"/>
                </a:solidFill>
                <a:latin typeface="Arial"/>
                <a:cs typeface="Arial"/>
              </a:rPr>
              <a:t>empleados</a:t>
            </a:r>
            <a:endParaRPr sz="1800" dirty="0">
              <a:latin typeface="Arial"/>
              <a:cs typeface="Arial"/>
            </a:endParaRPr>
          </a:p>
          <a:p>
            <a:pPr>
              <a:lnSpc>
                <a:spcPct val="100000"/>
              </a:lnSpc>
              <a:spcBef>
                <a:spcPts val="45"/>
              </a:spcBef>
            </a:pPr>
            <a:endParaRPr sz="2600" dirty="0">
              <a:latin typeface="Times New Roman"/>
              <a:cs typeface="Times New Roman"/>
            </a:endParaRPr>
          </a:p>
          <a:p>
            <a:pPr marL="12700" marR="5080" algn="just">
              <a:lnSpc>
                <a:spcPct val="100000"/>
              </a:lnSpc>
            </a:pPr>
            <a:r>
              <a:rPr sz="1800" spc="-5" dirty="0">
                <a:latin typeface="Arial"/>
                <a:cs typeface="Arial"/>
              </a:rPr>
              <a:t>La utilización de un sólo recurso de input para medir la productividad </a:t>
            </a:r>
            <a:r>
              <a:rPr sz="1800" spc="-10" dirty="0">
                <a:latin typeface="Arial"/>
                <a:cs typeface="Arial"/>
              </a:rPr>
              <a:t>se  </a:t>
            </a:r>
            <a:r>
              <a:rPr sz="1800" spc="-5" dirty="0">
                <a:latin typeface="Arial"/>
                <a:cs typeface="Arial"/>
              </a:rPr>
              <a:t>conoce como la productividad </a:t>
            </a:r>
            <a:r>
              <a:rPr sz="1800" b="1" spc="-5" dirty="0">
                <a:latin typeface="Arial"/>
                <a:cs typeface="Arial"/>
              </a:rPr>
              <a:t>monofactorial</a:t>
            </a:r>
            <a:r>
              <a:rPr sz="1800" spc="-5" dirty="0">
                <a:latin typeface="Arial"/>
                <a:cs typeface="Arial"/>
              </a:rPr>
              <a:t>. Sin embargo, </a:t>
            </a:r>
            <a:r>
              <a:rPr sz="1800" spc="-10" dirty="0">
                <a:latin typeface="Arial"/>
                <a:cs typeface="Arial"/>
              </a:rPr>
              <a:t>la  </a:t>
            </a:r>
            <a:r>
              <a:rPr sz="1800" spc="-5" dirty="0">
                <a:latin typeface="Arial"/>
                <a:cs typeface="Arial"/>
              </a:rPr>
              <a:t>productividad </a:t>
            </a:r>
            <a:r>
              <a:rPr sz="1800" b="1" spc="-5" dirty="0">
                <a:latin typeface="Arial"/>
                <a:cs typeface="Arial"/>
              </a:rPr>
              <a:t>multifactorial </a:t>
            </a:r>
            <a:r>
              <a:rPr sz="1800" spc="-5" dirty="0">
                <a:latin typeface="Arial"/>
                <a:cs typeface="Arial"/>
              </a:rPr>
              <a:t>supone una visión más amplia, que </a:t>
            </a:r>
            <a:r>
              <a:rPr sz="1800" spc="-10" dirty="0">
                <a:latin typeface="Arial"/>
                <a:cs typeface="Arial"/>
              </a:rPr>
              <a:t>incluye  </a:t>
            </a:r>
            <a:r>
              <a:rPr sz="1800" spc="-5" dirty="0">
                <a:latin typeface="Arial"/>
                <a:cs typeface="Arial"/>
              </a:rPr>
              <a:t>todos los inputs (por ejemplo, trabajo, material, energía, capital,</a:t>
            </a:r>
            <a:r>
              <a:rPr sz="1800" spc="-20" dirty="0">
                <a:latin typeface="Arial"/>
                <a:cs typeface="Arial"/>
              </a:rPr>
              <a:t> </a:t>
            </a:r>
            <a:r>
              <a:rPr sz="1800" spc="-5" dirty="0">
                <a:latin typeface="Arial"/>
                <a:cs typeface="Arial"/>
              </a:rPr>
              <a:t>etc.)</a:t>
            </a:r>
            <a:endParaRPr sz="1800" dirty="0">
              <a:latin typeface="Arial"/>
              <a:cs typeface="Arial"/>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305435" algn="ctr">
              <a:lnSpc>
                <a:spcPct val="100000"/>
              </a:lnSpc>
            </a:pPr>
            <a:r>
              <a:rPr sz="2000" spc="-5" dirty="0">
                <a:solidFill>
                  <a:srgbClr val="009A9A"/>
                </a:solidFill>
              </a:rPr>
              <a:t>UNIDAD</a:t>
            </a:r>
            <a:r>
              <a:rPr sz="2000" spc="-75" dirty="0">
                <a:solidFill>
                  <a:srgbClr val="009A9A"/>
                </a:solidFill>
              </a:rPr>
              <a:t> </a:t>
            </a:r>
            <a:r>
              <a:rPr sz="2000" spc="-5" dirty="0">
                <a:solidFill>
                  <a:srgbClr val="009A9A"/>
                </a:solidFill>
              </a:rPr>
              <a:t>5</a:t>
            </a:r>
            <a:endParaRPr sz="2000"/>
          </a:p>
          <a:p>
            <a:pPr marL="305435" algn="ctr">
              <a:lnSpc>
                <a:spcPct val="100000"/>
              </a:lnSpc>
            </a:pPr>
            <a:r>
              <a:rPr sz="2000" spc="-5" dirty="0">
                <a:solidFill>
                  <a:srgbClr val="009A9A"/>
                </a:solidFill>
              </a:rPr>
              <a:t>Calidad</a:t>
            </a:r>
            <a:endParaRPr sz="2000"/>
          </a:p>
        </p:txBody>
      </p:sp>
      <p:sp>
        <p:nvSpPr>
          <p:cNvPr id="3" name="object 3"/>
          <p:cNvSpPr txBox="1"/>
          <p:nvPr/>
        </p:nvSpPr>
        <p:spPr>
          <a:xfrm>
            <a:off x="462337" y="957204"/>
            <a:ext cx="8339455" cy="5546090"/>
          </a:xfrm>
          <a:prstGeom prst="rect">
            <a:avLst/>
          </a:prstGeom>
        </p:spPr>
        <p:txBody>
          <a:bodyPr vert="horz" wrap="square" lIns="0" tIns="0" rIns="0" bIns="0" rtlCol="0">
            <a:spAutoFit/>
          </a:bodyPr>
          <a:lstStyle/>
          <a:p>
            <a:pPr marL="12700" marR="495934">
              <a:lnSpc>
                <a:spcPct val="120600"/>
              </a:lnSpc>
            </a:pPr>
            <a:r>
              <a:rPr sz="1800" b="1" spc="-5" dirty="0">
                <a:solidFill>
                  <a:srgbClr val="009A00"/>
                </a:solidFill>
                <a:latin typeface="Arial"/>
                <a:cs typeface="Arial"/>
              </a:rPr>
              <a:t>Interpretación de z: </a:t>
            </a:r>
            <a:r>
              <a:rPr sz="1800" spc="-5" dirty="0">
                <a:latin typeface="Arial"/>
                <a:cs typeface="Arial"/>
              </a:rPr>
              <a:t>Como la distribución de la muestra es normal, se puede  afirmar</a:t>
            </a:r>
            <a:r>
              <a:rPr sz="1800" spc="-55" dirty="0">
                <a:latin typeface="Arial"/>
                <a:cs typeface="Arial"/>
              </a:rPr>
              <a:t> </a:t>
            </a:r>
            <a:r>
              <a:rPr sz="1800" spc="-5" dirty="0">
                <a:latin typeface="Arial"/>
                <a:cs typeface="Arial"/>
              </a:rPr>
              <a:t>que:</a:t>
            </a:r>
            <a:endParaRPr sz="1800">
              <a:latin typeface="Arial"/>
              <a:cs typeface="Arial"/>
            </a:endParaRPr>
          </a:p>
          <a:p>
            <a:pPr marL="12700" marR="5080">
              <a:lnSpc>
                <a:spcPct val="123600"/>
              </a:lnSpc>
              <a:spcBef>
                <a:spcPts val="280"/>
              </a:spcBef>
              <a:buAutoNum type="alphaLcParenR"/>
              <a:tabLst>
                <a:tab pos="279400" algn="l"/>
              </a:tabLst>
            </a:pPr>
            <a:r>
              <a:rPr sz="1800" spc="-5" dirty="0">
                <a:latin typeface="Arial"/>
                <a:cs typeface="Arial"/>
              </a:rPr>
              <a:t>El 68,27% del tiempo, los promedios de la muestra caerán dentro de </a:t>
            </a:r>
            <a:r>
              <a:rPr sz="1800" dirty="0">
                <a:latin typeface="Arial"/>
                <a:cs typeface="Arial"/>
              </a:rPr>
              <a:t>± 1σ</a:t>
            </a:r>
            <a:r>
              <a:rPr sz="1800" baseline="-23148" dirty="0">
                <a:latin typeface="Arial"/>
                <a:cs typeface="Arial"/>
              </a:rPr>
              <a:t>x, </a:t>
            </a:r>
            <a:r>
              <a:rPr sz="1800" spc="-5" dirty="0">
                <a:latin typeface="Arial"/>
                <a:cs typeface="Arial"/>
              </a:rPr>
              <a:t>si el  proceso tiene variaciones</a:t>
            </a:r>
            <a:r>
              <a:rPr sz="1800" spc="-35" dirty="0">
                <a:latin typeface="Arial"/>
                <a:cs typeface="Arial"/>
              </a:rPr>
              <a:t> </a:t>
            </a:r>
            <a:r>
              <a:rPr sz="1800" spc="-10" dirty="0">
                <a:latin typeface="Arial"/>
                <a:cs typeface="Arial"/>
              </a:rPr>
              <a:t>naturales.</a:t>
            </a:r>
            <a:endParaRPr sz="1800">
              <a:latin typeface="Arial"/>
              <a:cs typeface="Arial"/>
            </a:endParaRPr>
          </a:p>
          <a:p>
            <a:pPr marL="12700" marR="243204">
              <a:lnSpc>
                <a:spcPct val="124400"/>
              </a:lnSpc>
              <a:spcBef>
                <a:spcPts val="390"/>
              </a:spcBef>
              <a:buAutoNum type="alphaLcParenR"/>
              <a:tabLst>
                <a:tab pos="279400" algn="l"/>
              </a:tabLst>
            </a:pPr>
            <a:r>
              <a:rPr sz="1800" spc="-5" dirty="0">
                <a:latin typeface="Arial"/>
                <a:cs typeface="Arial"/>
              </a:rPr>
              <a:t>El 95,45% del tiempo, los promedios de la muestra caerán dentro de </a:t>
            </a:r>
            <a:r>
              <a:rPr sz="1800" dirty="0">
                <a:latin typeface="Arial"/>
                <a:cs typeface="Arial"/>
              </a:rPr>
              <a:t>± 2σ</a:t>
            </a:r>
            <a:r>
              <a:rPr sz="1800" baseline="-23148" dirty="0">
                <a:latin typeface="Arial"/>
                <a:cs typeface="Arial"/>
              </a:rPr>
              <a:t>x, </a:t>
            </a:r>
            <a:r>
              <a:rPr sz="1800" spc="-5" dirty="0">
                <a:latin typeface="Arial"/>
                <a:cs typeface="Arial"/>
              </a:rPr>
              <a:t>si  el proceso tiene variaciones</a:t>
            </a:r>
            <a:r>
              <a:rPr sz="1800" spc="-25" dirty="0">
                <a:latin typeface="Arial"/>
                <a:cs typeface="Arial"/>
              </a:rPr>
              <a:t> </a:t>
            </a:r>
            <a:r>
              <a:rPr sz="1800" spc="-10" dirty="0">
                <a:latin typeface="Arial"/>
                <a:cs typeface="Arial"/>
              </a:rPr>
              <a:t>naturales.</a:t>
            </a:r>
            <a:endParaRPr sz="1800">
              <a:latin typeface="Arial"/>
              <a:cs typeface="Arial"/>
            </a:endParaRPr>
          </a:p>
          <a:p>
            <a:pPr marL="12700" marR="5080">
              <a:lnSpc>
                <a:spcPct val="125600"/>
              </a:lnSpc>
              <a:spcBef>
                <a:spcPts val="484"/>
              </a:spcBef>
              <a:buAutoNum type="alphaLcParenR"/>
              <a:tabLst>
                <a:tab pos="266700" algn="l"/>
              </a:tabLst>
            </a:pPr>
            <a:r>
              <a:rPr sz="1800" spc="-5" dirty="0">
                <a:latin typeface="Arial"/>
                <a:cs typeface="Arial"/>
              </a:rPr>
              <a:t>El 99,73% del tiempo, los promedios de la muestra caerán dentro de </a:t>
            </a:r>
            <a:r>
              <a:rPr sz="1800" dirty="0">
                <a:latin typeface="Arial"/>
                <a:cs typeface="Arial"/>
              </a:rPr>
              <a:t>± 3σ</a:t>
            </a:r>
            <a:r>
              <a:rPr sz="1800" baseline="-23148" dirty="0">
                <a:latin typeface="Arial"/>
                <a:cs typeface="Arial"/>
              </a:rPr>
              <a:t>x, </a:t>
            </a:r>
            <a:r>
              <a:rPr sz="1800" spc="-5" dirty="0">
                <a:latin typeface="Arial"/>
                <a:cs typeface="Arial"/>
              </a:rPr>
              <a:t>si </a:t>
            </a:r>
            <a:r>
              <a:rPr sz="1800" spc="-10" dirty="0">
                <a:latin typeface="Arial"/>
                <a:cs typeface="Arial"/>
              </a:rPr>
              <a:t>el  </a:t>
            </a:r>
            <a:r>
              <a:rPr sz="1800" spc="-5" dirty="0">
                <a:latin typeface="Arial"/>
                <a:cs typeface="Arial"/>
              </a:rPr>
              <a:t>proceso tiene variaciones</a:t>
            </a:r>
            <a:r>
              <a:rPr sz="1800" spc="-35" dirty="0">
                <a:latin typeface="Arial"/>
                <a:cs typeface="Arial"/>
              </a:rPr>
              <a:t> </a:t>
            </a:r>
            <a:r>
              <a:rPr sz="1800" spc="-10" dirty="0">
                <a:latin typeface="Arial"/>
                <a:cs typeface="Arial"/>
              </a:rPr>
              <a:t>naturales.</a:t>
            </a:r>
            <a:endParaRPr sz="1800">
              <a:latin typeface="Arial"/>
              <a:cs typeface="Arial"/>
            </a:endParaRPr>
          </a:p>
          <a:p>
            <a:pPr>
              <a:lnSpc>
                <a:spcPct val="100000"/>
              </a:lnSpc>
              <a:spcBef>
                <a:spcPts val="5"/>
              </a:spcBef>
            </a:pPr>
            <a:endParaRPr sz="2450">
              <a:latin typeface="Times New Roman"/>
              <a:cs typeface="Times New Roman"/>
            </a:endParaRPr>
          </a:p>
          <a:p>
            <a:pPr marL="12700" marR="459740" indent="609600">
              <a:lnSpc>
                <a:spcPct val="121100"/>
              </a:lnSpc>
            </a:pPr>
            <a:r>
              <a:rPr sz="1800" spc="-5" dirty="0">
                <a:latin typeface="Arial"/>
                <a:cs typeface="Arial"/>
              </a:rPr>
              <a:t>Si un punto cae fuera de control </a:t>
            </a:r>
            <a:r>
              <a:rPr sz="1800" dirty="0">
                <a:latin typeface="Arial"/>
                <a:cs typeface="Arial"/>
              </a:rPr>
              <a:t>± </a:t>
            </a:r>
            <a:r>
              <a:rPr sz="1800" spc="-10" dirty="0">
                <a:latin typeface="Arial"/>
                <a:cs typeface="Arial"/>
              </a:rPr>
              <a:t>3σ</a:t>
            </a:r>
            <a:r>
              <a:rPr sz="1800" spc="-15" baseline="-23148" dirty="0">
                <a:latin typeface="Arial"/>
                <a:cs typeface="Arial"/>
              </a:rPr>
              <a:t>x </a:t>
            </a:r>
            <a:r>
              <a:rPr sz="1800" spc="-5" dirty="0">
                <a:latin typeface="Arial"/>
                <a:cs typeface="Arial"/>
              </a:rPr>
              <a:t>de la gráfica de control, </a:t>
            </a:r>
            <a:r>
              <a:rPr sz="1800" spc="-10" dirty="0">
                <a:latin typeface="Arial"/>
                <a:cs typeface="Arial"/>
              </a:rPr>
              <a:t>entonces  </a:t>
            </a:r>
            <a:r>
              <a:rPr sz="1800" spc="-5" dirty="0">
                <a:latin typeface="Arial"/>
                <a:cs typeface="Arial"/>
              </a:rPr>
              <a:t>Estamos 99,73% seguros de que el proceso cambio. Está es la teoría de </a:t>
            </a:r>
            <a:r>
              <a:rPr sz="1800" spc="-10" dirty="0">
                <a:latin typeface="Arial"/>
                <a:cs typeface="Arial"/>
              </a:rPr>
              <a:t>las  </a:t>
            </a:r>
            <a:r>
              <a:rPr sz="1800" spc="-5" dirty="0">
                <a:latin typeface="Arial"/>
                <a:cs typeface="Arial"/>
              </a:rPr>
              <a:t>gráficas de</a:t>
            </a:r>
            <a:r>
              <a:rPr sz="1800" spc="-20" dirty="0">
                <a:latin typeface="Arial"/>
                <a:cs typeface="Arial"/>
              </a:rPr>
              <a:t> </a:t>
            </a:r>
            <a:r>
              <a:rPr sz="1800" spc="-5" dirty="0">
                <a:latin typeface="Arial"/>
                <a:cs typeface="Arial"/>
              </a:rPr>
              <a:t>control.</a:t>
            </a:r>
            <a:endParaRPr sz="1800">
              <a:latin typeface="Arial"/>
              <a:cs typeface="Arial"/>
            </a:endParaRPr>
          </a:p>
          <a:p>
            <a:pPr>
              <a:lnSpc>
                <a:spcPct val="100000"/>
              </a:lnSpc>
              <a:spcBef>
                <a:spcPts val="10"/>
              </a:spcBef>
            </a:pPr>
            <a:endParaRPr sz="2250">
              <a:latin typeface="Times New Roman"/>
              <a:cs typeface="Times New Roman"/>
            </a:endParaRPr>
          </a:p>
          <a:p>
            <a:pPr marL="12700" marR="51435">
              <a:lnSpc>
                <a:spcPct val="120400"/>
              </a:lnSpc>
              <a:spcBef>
                <a:spcPts val="5"/>
              </a:spcBef>
            </a:pPr>
            <a:r>
              <a:rPr sz="1800" spc="-5" dirty="0">
                <a:solidFill>
                  <a:srgbClr val="FF3300"/>
                </a:solidFill>
                <a:latin typeface="Arial"/>
                <a:cs typeface="Arial"/>
              </a:rPr>
              <a:t>Gráfica de Control Por Atributos: </a:t>
            </a:r>
            <a:r>
              <a:rPr sz="1800" spc="-5" dirty="0">
                <a:latin typeface="Arial"/>
                <a:cs typeface="Arial"/>
              </a:rPr>
              <a:t>Cuando las unidades de la muestra se </a:t>
            </a:r>
            <a:r>
              <a:rPr sz="1800" spc="-10" dirty="0">
                <a:latin typeface="Arial"/>
                <a:cs typeface="Arial"/>
              </a:rPr>
              <a:t>clasifican  </a:t>
            </a:r>
            <a:r>
              <a:rPr sz="1800" spc="-5" dirty="0">
                <a:latin typeface="Arial"/>
                <a:cs typeface="Arial"/>
              </a:rPr>
              <a:t>en una de las dos categorías (buena o mala, éxito o fracaso) es muestreo es por  atributos. Es una gráfica para control de dimensiones no</a:t>
            </a:r>
            <a:r>
              <a:rPr sz="1800" spc="-25" dirty="0">
                <a:latin typeface="Arial"/>
                <a:cs typeface="Arial"/>
              </a:rPr>
              <a:t> </a:t>
            </a:r>
            <a:r>
              <a:rPr sz="1800" spc="-10" dirty="0">
                <a:latin typeface="Arial"/>
                <a:cs typeface="Arial"/>
              </a:rPr>
              <a:t>medibles.</a:t>
            </a:r>
            <a:endParaRPr sz="1800">
              <a:latin typeface="Arial"/>
              <a:cs typeface="Arial"/>
            </a:endParaRPr>
          </a:p>
        </p:txBody>
      </p:sp>
      <p:sp>
        <p:nvSpPr>
          <p:cNvPr id="4" name="object 4"/>
          <p:cNvSpPr/>
          <p:nvPr/>
        </p:nvSpPr>
        <p:spPr>
          <a:xfrm>
            <a:off x="8231517" y="1909826"/>
            <a:ext cx="73660" cy="0"/>
          </a:xfrm>
          <a:custGeom>
            <a:avLst/>
            <a:gdLst/>
            <a:ahLst/>
            <a:cxnLst/>
            <a:rect l="l" t="t" r="r" b="b"/>
            <a:pathLst>
              <a:path w="73659">
                <a:moveTo>
                  <a:pt x="0" y="0"/>
                </a:moveTo>
                <a:lnTo>
                  <a:pt x="73151" y="0"/>
                </a:lnTo>
              </a:path>
            </a:pathLst>
          </a:custGeom>
          <a:ln w="12700">
            <a:solidFill>
              <a:srgbClr val="000000"/>
            </a:solidFill>
          </a:ln>
        </p:spPr>
        <p:txBody>
          <a:bodyPr wrap="square" lIns="0" tIns="0" rIns="0" bIns="0" rtlCol="0"/>
          <a:lstStyle/>
          <a:p>
            <a:endParaRPr/>
          </a:p>
        </p:txBody>
      </p:sp>
      <p:sp>
        <p:nvSpPr>
          <p:cNvPr id="5" name="object 5"/>
          <p:cNvSpPr/>
          <p:nvPr/>
        </p:nvSpPr>
        <p:spPr>
          <a:xfrm>
            <a:off x="8231517" y="2629916"/>
            <a:ext cx="73660" cy="0"/>
          </a:xfrm>
          <a:custGeom>
            <a:avLst/>
            <a:gdLst/>
            <a:ahLst/>
            <a:cxnLst/>
            <a:rect l="l" t="t" r="r" b="b"/>
            <a:pathLst>
              <a:path w="73659">
                <a:moveTo>
                  <a:pt x="0" y="0"/>
                </a:moveTo>
                <a:lnTo>
                  <a:pt x="73151" y="0"/>
                </a:lnTo>
              </a:path>
            </a:pathLst>
          </a:custGeom>
          <a:ln w="12700">
            <a:solidFill>
              <a:srgbClr val="000000"/>
            </a:solidFill>
          </a:ln>
        </p:spPr>
        <p:txBody>
          <a:bodyPr wrap="square" lIns="0" tIns="0" rIns="0" bIns="0" rtlCol="0"/>
          <a:lstStyle/>
          <a:p>
            <a:endParaRPr/>
          </a:p>
        </p:txBody>
      </p:sp>
      <p:sp>
        <p:nvSpPr>
          <p:cNvPr id="6" name="object 6"/>
          <p:cNvSpPr/>
          <p:nvPr/>
        </p:nvSpPr>
        <p:spPr>
          <a:xfrm>
            <a:off x="8231517" y="3350767"/>
            <a:ext cx="73660" cy="0"/>
          </a:xfrm>
          <a:custGeom>
            <a:avLst/>
            <a:gdLst/>
            <a:ahLst/>
            <a:cxnLst/>
            <a:rect l="l" t="t" r="r" b="b"/>
            <a:pathLst>
              <a:path w="73659">
                <a:moveTo>
                  <a:pt x="0" y="0"/>
                </a:moveTo>
                <a:lnTo>
                  <a:pt x="73151" y="0"/>
                </a:lnTo>
              </a:path>
            </a:pathLst>
          </a:custGeom>
          <a:ln w="12700">
            <a:solidFill>
              <a:srgbClr val="000000"/>
            </a:solidFill>
          </a:ln>
        </p:spPr>
        <p:txBody>
          <a:bodyPr wrap="square" lIns="0" tIns="0" rIns="0" bIns="0" rtlCol="0"/>
          <a:lstStyle/>
          <a:p>
            <a:endParaRPr/>
          </a:p>
        </p:txBody>
      </p:sp>
      <p:sp>
        <p:nvSpPr>
          <p:cNvPr id="7" name="object 7"/>
          <p:cNvSpPr/>
          <p:nvPr/>
        </p:nvSpPr>
        <p:spPr>
          <a:xfrm>
            <a:off x="4846713" y="4070096"/>
            <a:ext cx="73660" cy="0"/>
          </a:xfrm>
          <a:custGeom>
            <a:avLst/>
            <a:gdLst/>
            <a:ahLst/>
            <a:cxnLst/>
            <a:rect l="l" t="t" r="r" b="b"/>
            <a:pathLst>
              <a:path w="73660">
                <a:moveTo>
                  <a:pt x="0" y="0"/>
                </a:moveTo>
                <a:lnTo>
                  <a:pt x="73152" y="0"/>
                </a:lnTo>
              </a:path>
            </a:pathLst>
          </a:custGeom>
          <a:ln w="9525">
            <a:solidFill>
              <a:srgbClr val="000000"/>
            </a:solidFill>
          </a:ln>
        </p:spPr>
        <p:txBody>
          <a:bodyPr wrap="square" lIns="0" tIns="0" rIns="0" bIns="0" rtlCol="0"/>
          <a:lstStyle/>
          <a:p>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305435" algn="ctr">
              <a:lnSpc>
                <a:spcPct val="100000"/>
              </a:lnSpc>
            </a:pPr>
            <a:r>
              <a:rPr sz="2000" spc="-5" dirty="0">
                <a:solidFill>
                  <a:srgbClr val="009A9A"/>
                </a:solidFill>
              </a:rPr>
              <a:t>UNIDAD</a:t>
            </a:r>
            <a:r>
              <a:rPr sz="2000" spc="-75" dirty="0">
                <a:solidFill>
                  <a:srgbClr val="009A9A"/>
                </a:solidFill>
              </a:rPr>
              <a:t> </a:t>
            </a:r>
            <a:r>
              <a:rPr sz="2000" spc="-5" dirty="0">
                <a:solidFill>
                  <a:srgbClr val="009A9A"/>
                </a:solidFill>
              </a:rPr>
              <a:t>5</a:t>
            </a:r>
            <a:endParaRPr sz="2000"/>
          </a:p>
          <a:p>
            <a:pPr marL="305435" algn="ctr">
              <a:lnSpc>
                <a:spcPct val="100000"/>
              </a:lnSpc>
            </a:pPr>
            <a:r>
              <a:rPr sz="2000" spc="-5" dirty="0">
                <a:solidFill>
                  <a:srgbClr val="009A9A"/>
                </a:solidFill>
              </a:rPr>
              <a:t>Calidad</a:t>
            </a:r>
            <a:endParaRPr sz="2000"/>
          </a:p>
        </p:txBody>
      </p:sp>
      <p:sp>
        <p:nvSpPr>
          <p:cNvPr id="3" name="object 3"/>
          <p:cNvSpPr txBox="1"/>
          <p:nvPr/>
        </p:nvSpPr>
        <p:spPr>
          <a:xfrm>
            <a:off x="317633" y="1085341"/>
            <a:ext cx="8382000" cy="1657985"/>
          </a:xfrm>
          <a:prstGeom prst="rect">
            <a:avLst/>
          </a:prstGeom>
        </p:spPr>
        <p:txBody>
          <a:bodyPr vert="horz" wrap="square" lIns="0" tIns="0" rIns="0" bIns="0" rtlCol="0">
            <a:spAutoFit/>
          </a:bodyPr>
          <a:lstStyle/>
          <a:p>
            <a:pPr marL="12700" marR="5080" algn="just">
              <a:lnSpc>
                <a:spcPct val="100000"/>
              </a:lnSpc>
            </a:pPr>
            <a:r>
              <a:rPr sz="1800" spc="-5" dirty="0">
                <a:latin typeface="Arial"/>
                <a:cs typeface="Arial"/>
              </a:rPr>
              <a:t>Suponga que se observa una muestra de unidades de algún proceso </a:t>
            </a:r>
            <a:r>
              <a:rPr sz="1800" dirty="0">
                <a:latin typeface="Arial"/>
                <a:cs typeface="Arial"/>
              </a:rPr>
              <a:t>y </a:t>
            </a:r>
            <a:r>
              <a:rPr sz="1800" spc="-5" dirty="0">
                <a:latin typeface="Arial"/>
                <a:cs typeface="Arial"/>
              </a:rPr>
              <a:t>se </a:t>
            </a:r>
            <a:r>
              <a:rPr sz="1800" spc="-10" dirty="0">
                <a:latin typeface="Arial"/>
                <a:cs typeface="Arial"/>
              </a:rPr>
              <a:t>clasifica  </a:t>
            </a:r>
            <a:r>
              <a:rPr sz="1800" spc="-5" dirty="0">
                <a:latin typeface="Arial"/>
                <a:cs typeface="Arial"/>
              </a:rPr>
              <a:t>como defectuosa o aceptable. Se puede calcular la fracción defectuosa </a:t>
            </a:r>
            <a:r>
              <a:rPr sz="1800" spc="-10" dirty="0">
                <a:latin typeface="Arial"/>
                <a:cs typeface="Arial"/>
              </a:rPr>
              <a:t>de  </a:t>
            </a:r>
            <a:r>
              <a:rPr sz="1800" spc="-5" dirty="0">
                <a:latin typeface="Arial"/>
                <a:cs typeface="Arial"/>
              </a:rPr>
              <a:t>unidades en la muestra </a:t>
            </a:r>
            <a:r>
              <a:rPr sz="1800" dirty="0">
                <a:latin typeface="Arial"/>
                <a:cs typeface="Arial"/>
              </a:rPr>
              <a:t>y </a:t>
            </a:r>
            <a:r>
              <a:rPr sz="1800" spc="-5" dirty="0">
                <a:latin typeface="Arial"/>
                <a:cs typeface="Arial"/>
              </a:rPr>
              <a:t>compararla con la fracción anterior de </a:t>
            </a:r>
            <a:r>
              <a:rPr sz="1800" spc="-10" dirty="0">
                <a:latin typeface="Arial"/>
                <a:cs typeface="Arial"/>
              </a:rPr>
              <a:t>unidades  </a:t>
            </a:r>
            <a:r>
              <a:rPr sz="1800" spc="-5" dirty="0">
                <a:latin typeface="Arial"/>
                <a:cs typeface="Arial"/>
              </a:rPr>
              <a:t>defectuosas del</a:t>
            </a:r>
            <a:r>
              <a:rPr sz="1800" spc="-60" dirty="0">
                <a:latin typeface="Arial"/>
                <a:cs typeface="Arial"/>
              </a:rPr>
              <a:t> </a:t>
            </a:r>
            <a:r>
              <a:rPr sz="1800" spc="-10" dirty="0">
                <a:latin typeface="Arial"/>
                <a:cs typeface="Arial"/>
              </a:rPr>
              <a:t>proceso.</a:t>
            </a:r>
            <a:endParaRPr sz="1800" dirty="0">
              <a:latin typeface="Arial"/>
              <a:cs typeface="Arial"/>
            </a:endParaRPr>
          </a:p>
          <a:p>
            <a:pPr>
              <a:lnSpc>
                <a:spcPct val="100000"/>
              </a:lnSpc>
              <a:spcBef>
                <a:spcPts val="35"/>
              </a:spcBef>
            </a:pPr>
            <a:endParaRPr sz="1850" dirty="0">
              <a:latin typeface="Times New Roman"/>
              <a:cs typeface="Times New Roman"/>
            </a:endParaRPr>
          </a:p>
          <a:p>
            <a:pPr marL="12700">
              <a:lnSpc>
                <a:spcPct val="100000"/>
              </a:lnSpc>
            </a:pPr>
            <a:r>
              <a:rPr sz="1800" spc="-5" dirty="0">
                <a:solidFill>
                  <a:srgbClr val="0000FF"/>
                </a:solidFill>
                <a:latin typeface="Arial"/>
                <a:cs typeface="Arial"/>
              </a:rPr>
              <a:t>Fórmulas relacionadas con esta carta </a:t>
            </a:r>
            <a:r>
              <a:rPr sz="1800" spc="-5" dirty="0">
                <a:latin typeface="Arial"/>
                <a:cs typeface="Arial"/>
              </a:rPr>
              <a:t>(Carta</a:t>
            </a:r>
            <a:r>
              <a:rPr sz="1800" spc="-10" dirty="0">
                <a:latin typeface="Arial"/>
                <a:cs typeface="Arial"/>
              </a:rPr>
              <a:t> </a:t>
            </a:r>
            <a:r>
              <a:rPr sz="1800" i="1" spc="-5" dirty="0">
                <a:latin typeface="Arial"/>
                <a:cs typeface="Arial"/>
              </a:rPr>
              <a:t>p</a:t>
            </a:r>
            <a:r>
              <a:rPr sz="1800" spc="-5" dirty="0">
                <a:latin typeface="Arial"/>
                <a:cs typeface="Arial"/>
              </a:rPr>
              <a:t>):</a:t>
            </a:r>
            <a:endParaRPr sz="1800" dirty="0">
              <a:latin typeface="Arial"/>
              <a:cs typeface="Arial"/>
            </a:endParaRPr>
          </a:p>
        </p:txBody>
      </p:sp>
      <p:sp>
        <p:nvSpPr>
          <p:cNvPr id="4" name="object 4"/>
          <p:cNvSpPr txBox="1"/>
          <p:nvPr/>
        </p:nvSpPr>
        <p:spPr>
          <a:xfrm>
            <a:off x="317633" y="3006907"/>
            <a:ext cx="5047615" cy="836930"/>
          </a:xfrm>
          <a:prstGeom prst="rect">
            <a:avLst/>
          </a:prstGeom>
        </p:spPr>
        <p:txBody>
          <a:bodyPr vert="horz" wrap="square" lIns="0" tIns="0" rIns="0" bIns="0" rtlCol="0">
            <a:spAutoFit/>
          </a:bodyPr>
          <a:lstStyle/>
          <a:p>
            <a:pPr marL="12700" marR="5080">
              <a:lnSpc>
                <a:spcPct val="150600"/>
              </a:lnSpc>
              <a:tabLst>
                <a:tab pos="4213860" algn="l"/>
                <a:tab pos="4709795" algn="l"/>
              </a:tabLst>
            </a:pPr>
            <a:r>
              <a:rPr sz="1800" spc="-5" dirty="0">
                <a:latin typeface="Arial"/>
                <a:cs typeface="Arial"/>
              </a:rPr>
              <a:t>Fracción defectuosa de</a:t>
            </a:r>
            <a:r>
              <a:rPr sz="1800" dirty="0">
                <a:latin typeface="Arial"/>
                <a:cs typeface="Arial"/>
              </a:rPr>
              <a:t> </a:t>
            </a:r>
            <a:r>
              <a:rPr sz="1800" spc="-5" dirty="0">
                <a:latin typeface="Arial"/>
                <a:cs typeface="Arial"/>
              </a:rPr>
              <a:t>la muestra:	</a:t>
            </a:r>
            <a:r>
              <a:rPr sz="1800" i="1" spc="-5" dirty="0">
                <a:latin typeface="Arial"/>
                <a:cs typeface="Arial"/>
              </a:rPr>
              <a:t>p </a:t>
            </a:r>
            <a:r>
              <a:rPr sz="1800" dirty="0">
                <a:latin typeface="Arial"/>
                <a:cs typeface="Arial"/>
              </a:rPr>
              <a:t>= x</a:t>
            </a:r>
            <a:r>
              <a:rPr sz="1800" spc="-80" dirty="0">
                <a:latin typeface="Arial"/>
                <a:cs typeface="Arial"/>
              </a:rPr>
              <a:t> </a:t>
            </a:r>
            <a:r>
              <a:rPr sz="1800" dirty="0">
                <a:latin typeface="Arial"/>
                <a:cs typeface="Arial"/>
              </a:rPr>
              <a:t>/</a:t>
            </a:r>
            <a:r>
              <a:rPr sz="1800" spc="-30" dirty="0">
                <a:latin typeface="Arial"/>
                <a:cs typeface="Arial"/>
              </a:rPr>
              <a:t> </a:t>
            </a:r>
            <a:r>
              <a:rPr sz="1800" spc="-5" dirty="0">
                <a:latin typeface="Arial"/>
                <a:cs typeface="Arial"/>
              </a:rPr>
              <a:t>n  Fracción media de defectos en</a:t>
            </a:r>
            <a:r>
              <a:rPr sz="1800" spc="35" dirty="0">
                <a:latin typeface="Arial"/>
                <a:cs typeface="Arial"/>
              </a:rPr>
              <a:t> </a:t>
            </a:r>
            <a:r>
              <a:rPr sz="1800" spc="-5" dirty="0">
                <a:latin typeface="Arial"/>
                <a:cs typeface="Arial"/>
              </a:rPr>
              <a:t>la</a:t>
            </a:r>
            <a:r>
              <a:rPr sz="1800" dirty="0">
                <a:latin typeface="Arial"/>
                <a:cs typeface="Arial"/>
              </a:rPr>
              <a:t> </a:t>
            </a:r>
            <a:r>
              <a:rPr sz="1800" spc="-5" dirty="0">
                <a:latin typeface="Arial"/>
                <a:cs typeface="Arial"/>
              </a:rPr>
              <a:t>muestra:	</a:t>
            </a:r>
            <a:r>
              <a:rPr sz="1800" i="1" spc="-5" dirty="0">
                <a:latin typeface="Arial"/>
                <a:cs typeface="Arial"/>
              </a:rPr>
              <a:t>p</a:t>
            </a:r>
            <a:r>
              <a:rPr sz="1800" i="1" spc="-105" dirty="0">
                <a:latin typeface="Arial"/>
                <a:cs typeface="Arial"/>
              </a:rPr>
              <a:t> </a:t>
            </a:r>
            <a:r>
              <a:rPr sz="1800" dirty="0">
                <a:latin typeface="Arial"/>
                <a:cs typeface="Arial"/>
              </a:rPr>
              <a:t>=</a:t>
            </a:r>
            <a:endParaRPr sz="1800">
              <a:latin typeface="Arial"/>
              <a:cs typeface="Arial"/>
            </a:endParaRPr>
          </a:p>
        </p:txBody>
      </p:sp>
      <p:sp>
        <p:nvSpPr>
          <p:cNvPr id="5" name="object 5"/>
          <p:cNvSpPr txBox="1"/>
          <p:nvPr/>
        </p:nvSpPr>
        <p:spPr>
          <a:xfrm>
            <a:off x="5932881" y="3495040"/>
            <a:ext cx="2139315" cy="254635"/>
          </a:xfrm>
          <a:prstGeom prst="rect">
            <a:avLst/>
          </a:prstGeom>
        </p:spPr>
        <p:txBody>
          <a:bodyPr vert="horz" wrap="square" lIns="0" tIns="0" rIns="0" bIns="0" rtlCol="0">
            <a:spAutoFit/>
          </a:bodyPr>
          <a:lstStyle/>
          <a:p>
            <a:pPr marL="12700">
              <a:lnSpc>
                <a:spcPct val="100000"/>
              </a:lnSpc>
            </a:pPr>
            <a:r>
              <a:rPr sz="1600" spc="-5" dirty="0">
                <a:latin typeface="Arial"/>
                <a:cs typeface="Arial"/>
              </a:rPr>
              <a:t>número total de</a:t>
            </a:r>
            <a:r>
              <a:rPr sz="1600" spc="-55" dirty="0">
                <a:latin typeface="Arial"/>
                <a:cs typeface="Arial"/>
              </a:rPr>
              <a:t> </a:t>
            </a:r>
            <a:r>
              <a:rPr sz="1600" spc="-5" dirty="0">
                <a:latin typeface="Arial"/>
                <a:cs typeface="Arial"/>
              </a:rPr>
              <a:t>errores</a:t>
            </a:r>
            <a:endParaRPr sz="1600">
              <a:latin typeface="Arial"/>
              <a:cs typeface="Arial"/>
            </a:endParaRPr>
          </a:p>
        </p:txBody>
      </p:sp>
      <p:sp>
        <p:nvSpPr>
          <p:cNvPr id="6" name="object 6"/>
          <p:cNvSpPr txBox="1"/>
          <p:nvPr/>
        </p:nvSpPr>
        <p:spPr>
          <a:xfrm>
            <a:off x="5651703" y="3908056"/>
            <a:ext cx="2636520" cy="254635"/>
          </a:xfrm>
          <a:prstGeom prst="rect">
            <a:avLst/>
          </a:prstGeom>
        </p:spPr>
        <p:txBody>
          <a:bodyPr vert="horz" wrap="square" lIns="0" tIns="0" rIns="0" bIns="0" rtlCol="0">
            <a:spAutoFit/>
          </a:bodyPr>
          <a:lstStyle/>
          <a:p>
            <a:pPr marL="12700">
              <a:lnSpc>
                <a:spcPct val="100000"/>
              </a:lnSpc>
            </a:pPr>
            <a:r>
              <a:rPr sz="1600" dirty="0">
                <a:latin typeface="Arial"/>
                <a:cs typeface="Arial"/>
              </a:rPr>
              <a:t>total </a:t>
            </a:r>
            <a:r>
              <a:rPr sz="1600" spc="-5" dirty="0">
                <a:latin typeface="Arial"/>
                <a:cs typeface="Arial"/>
              </a:rPr>
              <a:t>de registros</a:t>
            </a:r>
            <a:r>
              <a:rPr sz="1600" spc="-70" dirty="0">
                <a:latin typeface="Arial"/>
                <a:cs typeface="Arial"/>
              </a:rPr>
              <a:t> </a:t>
            </a:r>
            <a:r>
              <a:rPr sz="1600" spc="-5" dirty="0">
                <a:latin typeface="Arial"/>
                <a:cs typeface="Arial"/>
              </a:rPr>
              <a:t>observados</a:t>
            </a:r>
            <a:endParaRPr sz="1600">
              <a:latin typeface="Arial"/>
              <a:cs typeface="Arial"/>
            </a:endParaRPr>
          </a:p>
        </p:txBody>
      </p:sp>
      <p:sp>
        <p:nvSpPr>
          <p:cNvPr id="7" name="object 7"/>
          <p:cNvSpPr txBox="1"/>
          <p:nvPr/>
        </p:nvSpPr>
        <p:spPr>
          <a:xfrm>
            <a:off x="317633" y="4384040"/>
            <a:ext cx="5586730" cy="285115"/>
          </a:xfrm>
          <a:prstGeom prst="rect">
            <a:avLst/>
          </a:prstGeom>
        </p:spPr>
        <p:txBody>
          <a:bodyPr vert="horz" wrap="square" lIns="0" tIns="0" rIns="0" bIns="0" rtlCol="0">
            <a:spAutoFit/>
          </a:bodyPr>
          <a:lstStyle/>
          <a:p>
            <a:pPr marL="12700">
              <a:lnSpc>
                <a:spcPct val="100000"/>
              </a:lnSpc>
            </a:pPr>
            <a:r>
              <a:rPr sz="1800" spc="-5" dirty="0">
                <a:latin typeface="Arial"/>
                <a:cs typeface="Arial"/>
              </a:rPr>
              <a:t>Desviación estándar para la distribución de la</a:t>
            </a:r>
            <a:r>
              <a:rPr sz="1800" spc="-40" dirty="0">
                <a:latin typeface="Arial"/>
                <a:cs typeface="Arial"/>
              </a:rPr>
              <a:t> </a:t>
            </a:r>
            <a:r>
              <a:rPr sz="1800" spc="-10" dirty="0">
                <a:latin typeface="Arial"/>
                <a:cs typeface="Arial"/>
              </a:rPr>
              <a:t>muestra:</a:t>
            </a:r>
            <a:endParaRPr sz="1800">
              <a:latin typeface="Arial"/>
              <a:cs typeface="Arial"/>
            </a:endParaRPr>
          </a:p>
        </p:txBody>
      </p:sp>
      <p:sp>
        <p:nvSpPr>
          <p:cNvPr id="8" name="object 8"/>
          <p:cNvSpPr txBox="1"/>
          <p:nvPr/>
        </p:nvSpPr>
        <p:spPr>
          <a:xfrm>
            <a:off x="6451650" y="4384040"/>
            <a:ext cx="448309" cy="334010"/>
          </a:xfrm>
          <a:prstGeom prst="rect">
            <a:avLst/>
          </a:prstGeom>
        </p:spPr>
        <p:txBody>
          <a:bodyPr vert="horz" wrap="square" lIns="0" tIns="0" rIns="0" bIns="0" rtlCol="0">
            <a:spAutoFit/>
          </a:bodyPr>
          <a:lstStyle/>
          <a:p>
            <a:pPr marL="12700">
              <a:lnSpc>
                <a:spcPct val="100000"/>
              </a:lnSpc>
            </a:pPr>
            <a:r>
              <a:rPr sz="1800" spc="-5" dirty="0">
                <a:latin typeface="Arial"/>
                <a:cs typeface="Arial"/>
              </a:rPr>
              <a:t>σ</a:t>
            </a:r>
            <a:r>
              <a:rPr sz="1800" i="1" spc="-7" baseline="-23148" dirty="0">
                <a:latin typeface="Arial"/>
                <a:cs typeface="Arial"/>
              </a:rPr>
              <a:t>p</a:t>
            </a:r>
            <a:r>
              <a:rPr sz="1800" i="1" spc="-150" baseline="-23148" dirty="0">
                <a:latin typeface="Arial"/>
                <a:cs typeface="Arial"/>
              </a:rPr>
              <a:t> </a:t>
            </a:r>
            <a:r>
              <a:rPr sz="1800" dirty="0">
                <a:latin typeface="Arial"/>
                <a:cs typeface="Arial"/>
              </a:rPr>
              <a:t>=</a:t>
            </a:r>
            <a:endParaRPr sz="1800">
              <a:latin typeface="Arial"/>
              <a:cs typeface="Arial"/>
            </a:endParaRPr>
          </a:p>
        </p:txBody>
      </p:sp>
      <p:sp>
        <p:nvSpPr>
          <p:cNvPr id="9" name="object 9"/>
          <p:cNvSpPr txBox="1"/>
          <p:nvPr/>
        </p:nvSpPr>
        <p:spPr>
          <a:xfrm>
            <a:off x="7139051" y="4190075"/>
            <a:ext cx="817880" cy="759460"/>
          </a:xfrm>
          <a:prstGeom prst="rect">
            <a:avLst/>
          </a:prstGeom>
        </p:spPr>
        <p:txBody>
          <a:bodyPr vert="horz" wrap="square" lIns="0" tIns="0" rIns="0" bIns="0" rtlCol="0">
            <a:spAutoFit/>
          </a:bodyPr>
          <a:lstStyle/>
          <a:p>
            <a:pPr marL="334010" marR="5080" indent="-321945">
              <a:lnSpc>
                <a:spcPct val="153400"/>
              </a:lnSpc>
            </a:pPr>
            <a:r>
              <a:rPr sz="1600" i="1" u="sng" spc="-180" dirty="0">
                <a:latin typeface="Arial"/>
                <a:cs typeface="Arial"/>
              </a:rPr>
              <a:t> </a:t>
            </a:r>
            <a:r>
              <a:rPr sz="1600" i="1" u="sng" dirty="0">
                <a:latin typeface="Arial"/>
                <a:cs typeface="Arial"/>
              </a:rPr>
              <a:t>p</a:t>
            </a:r>
            <a:r>
              <a:rPr sz="1600" u="sng" dirty="0">
                <a:latin typeface="Arial"/>
                <a:cs typeface="Arial"/>
              </a:rPr>
              <a:t>(1 – </a:t>
            </a:r>
            <a:r>
              <a:rPr sz="1600" i="1" u="sng" spc="-5" dirty="0">
                <a:latin typeface="Arial"/>
                <a:cs typeface="Arial"/>
              </a:rPr>
              <a:t>p</a:t>
            </a:r>
            <a:r>
              <a:rPr sz="1600" u="sng" spc="-5" dirty="0">
                <a:latin typeface="Arial"/>
                <a:cs typeface="Arial"/>
              </a:rPr>
              <a:t>)  </a:t>
            </a:r>
            <a:r>
              <a:rPr sz="1600" dirty="0">
                <a:latin typeface="Arial"/>
                <a:cs typeface="Arial"/>
              </a:rPr>
              <a:t>n</a:t>
            </a:r>
            <a:endParaRPr sz="1600">
              <a:latin typeface="Arial"/>
              <a:cs typeface="Arial"/>
            </a:endParaRPr>
          </a:p>
        </p:txBody>
      </p:sp>
      <p:sp>
        <p:nvSpPr>
          <p:cNvPr id="10" name="object 10"/>
          <p:cNvSpPr txBox="1"/>
          <p:nvPr/>
        </p:nvSpPr>
        <p:spPr>
          <a:xfrm>
            <a:off x="317633" y="5025644"/>
            <a:ext cx="6152515" cy="1565910"/>
          </a:xfrm>
          <a:prstGeom prst="rect">
            <a:avLst/>
          </a:prstGeom>
        </p:spPr>
        <p:txBody>
          <a:bodyPr vert="horz" wrap="square" lIns="0" tIns="0" rIns="0" bIns="0" rtlCol="0">
            <a:spAutoFit/>
          </a:bodyPr>
          <a:lstStyle/>
          <a:p>
            <a:pPr marL="12700" marR="2479675">
              <a:lnSpc>
                <a:spcPct val="100000"/>
              </a:lnSpc>
              <a:tabLst>
                <a:tab pos="2794000" algn="l"/>
                <a:tab pos="2936240" algn="l"/>
              </a:tabLst>
            </a:pPr>
            <a:r>
              <a:rPr sz="1800" spc="-5" dirty="0">
                <a:latin typeface="Arial"/>
                <a:cs typeface="Arial"/>
              </a:rPr>
              <a:t>Límite de control</a:t>
            </a:r>
            <a:r>
              <a:rPr sz="1800" spc="75" dirty="0">
                <a:latin typeface="Arial"/>
                <a:cs typeface="Arial"/>
              </a:rPr>
              <a:t> </a:t>
            </a:r>
            <a:r>
              <a:rPr sz="1800" spc="-5" dirty="0">
                <a:latin typeface="Arial"/>
                <a:cs typeface="Arial"/>
              </a:rPr>
              <a:t>superior</a:t>
            </a:r>
            <a:r>
              <a:rPr sz="1800" spc="20" dirty="0">
                <a:latin typeface="Arial"/>
                <a:cs typeface="Arial"/>
              </a:rPr>
              <a:t> </a:t>
            </a:r>
            <a:r>
              <a:rPr sz="1800" dirty="0">
                <a:latin typeface="Arial"/>
                <a:cs typeface="Arial"/>
              </a:rPr>
              <a:t>=		</a:t>
            </a:r>
            <a:r>
              <a:rPr sz="1800" i="1" spc="-5" dirty="0">
                <a:latin typeface="Arial"/>
                <a:cs typeface="Arial"/>
              </a:rPr>
              <a:t>p</a:t>
            </a:r>
            <a:r>
              <a:rPr sz="1800" i="1" spc="-50" dirty="0">
                <a:latin typeface="Arial"/>
                <a:cs typeface="Arial"/>
              </a:rPr>
              <a:t> </a:t>
            </a:r>
            <a:r>
              <a:rPr sz="1800" dirty="0">
                <a:latin typeface="Arial"/>
                <a:cs typeface="Arial"/>
              </a:rPr>
              <a:t>+</a:t>
            </a:r>
            <a:r>
              <a:rPr sz="1800" spc="-50" dirty="0">
                <a:latin typeface="Arial"/>
                <a:cs typeface="Arial"/>
              </a:rPr>
              <a:t> </a:t>
            </a:r>
            <a:r>
              <a:rPr sz="1800" spc="-5" dirty="0">
                <a:latin typeface="Arial"/>
                <a:cs typeface="Arial"/>
              </a:rPr>
              <a:t>zσ</a:t>
            </a:r>
            <a:r>
              <a:rPr sz="1800" i="1" spc="-7" baseline="-23148" dirty="0">
                <a:latin typeface="Arial"/>
                <a:cs typeface="Arial"/>
              </a:rPr>
              <a:t>p  </a:t>
            </a:r>
            <a:r>
              <a:rPr sz="1800" spc="-5" dirty="0">
                <a:latin typeface="Arial"/>
                <a:cs typeface="Arial"/>
              </a:rPr>
              <a:t>Límite de control</a:t>
            </a:r>
            <a:r>
              <a:rPr sz="1800" dirty="0">
                <a:latin typeface="Arial"/>
                <a:cs typeface="Arial"/>
              </a:rPr>
              <a:t> </a:t>
            </a:r>
            <a:r>
              <a:rPr sz="1800" spc="-5" dirty="0">
                <a:latin typeface="Arial"/>
                <a:cs typeface="Arial"/>
              </a:rPr>
              <a:t>inferior </a:t>
            </a:r>
            <a:r>
              <a:rPr sz="1800" dirty="0">
                <a:latin typeface="Arial"/>
                <a:cs typeface="Arial"/>
              </a:rPr>
              <a:t>=	</a:t>
            </a:r>
            <a:r>
              <a:rPr sz="1800" i="1" spc="-5" dirty="0">
                <a:latin typeface="Arial"/>
                <a:cs typeface="Arial"/>
              </a:rPr>
              <a:t>p </a:t>
            </a:r>
            <a:r>
              <a:rPr sz="1800" spc="-5" dirty="0">
                <a:latin typeface="Arial"/>
                <a:cs typeface="Arial"/>
              </a:rPr>
              <a:t>–</a:t>
            </a:r>
            <a:r>
              <a:rPr sz="1800" spc="-90" dirty="0">
                <a:latin typeface="Arial"/>
                <a:cs typeface="Arial"/>
              </a:rPr>
              <a:t> </a:t>
            </a:r>
            <a:r>
              <a:rPr sz="1800" spc="-5" dirty="0">
                <a:latin typeface="Arial"/>
                <a:cs typeface="Arial"/>
              </a:rPr>
              <a:t>zσ</a:t>
            </a:r>
            <a:r>
              <a:rPr sz="1800" i="1" spc="-7" baseline="-23148" dirty="0">
                <a:latin typeface="Arial"/>
                <a:cs typeface="Arial"/>
              </a:rPr>
              <a:t>p</a:t>
            </a:r>
            <a:endParaRPr sz="1800" baseline="-23148">
              <a:latin typeface="Arial"/>
              <a:cs typeface="Arial"/>
            </a:endParaRPr>
          </a:p>
          <a:p>
            <a:pPr marL="12700">
              <a:lnSpc>
                <a:spcPct val="100000"/>
              </a:lnSpc>
              <a:spcBef>
                <a:spcPts val="1440"/>
              </a:spcBef>
            </a:pPr>
            <a:r>
              <a:rPr sz="1800" spc="-10" dirty="0">
                <a:latin typeface="Arial"/>
                <a:cs typeface="Arial"/>
              </a:rPr>
              <a:t>Donde:</a:t>
            </a:r>
            <a:endParaRPr sz="1800">
              <a:latin typeface="Arial"/>
              <a:cs typeface="Arial"/>
            </a:endParaRPr>
          </a:p>
          <a:p>
            <a:pPr marL="1840864" marR="5080">
              <a:lnSpc>
                <a:spcPct val="100000"/>
              </a:lnSpc>
              <a:spcBef>
                <a:spcPts val="5"/>
              </a:spcBef>
            </a:pPr>
            <a:r>
              <a:rPr sz="1800" dirty="0">
                <a:latin typeface="Arial"/>
                <a:cs typeface="Arial"/>
              </a:rPr>
              <a:t>x = </a:t>
            </a:r>
            <a:r>
              <a:rPr sz="1800" spc="-5" dirty="0">
                <a:latin typeface="Arial"/>
                <a:cs typeface="Arial"/>
              </a:rPr>
              <a:t>es el número de unidades </a:t>
            </a:r>
            <a:r>
              <a:rPr sz="1800" spc="-10" dirty="0">
                <a:latin typeface="Arial"/>
                <a:cs typeface="Arial"/>
              </a:rPr>
              <a:t>defectuosas  </a:t>
            </a:r>
            <a:r>
              <a:rPr sz="1800" spc="-5" dirty="0">
                <a:latin typeface="Arial"/>
                <a:cs typeface="Arial"/>
              </a:rPr>
              <a:t>n </a:t>
            </a:r>
            <a:r>
              <a:rPr sz="1800" dirty="0">
                <a:latin typeface="Arial"/>
                <a:cs typeface="Arial"/>
              </a:rPr>
              <a:t>= </a:t>
            </a:r>
            <a:r>
              <a:rPr sz="1800" spc="-5" dirty="0">
                <a:latin typeface="Arial"/>
                <a:cs typeface="Arial"/>
              </a:rPr>
              <a:t>es el tamaño de cada</a:t>
            </a:r>
            <a:r>
              <a:rPr sz="1800" spc="-25" dirty="0">
                <a:latin typeface="Arial"/>
                <a:cs typeface="Arial"/>
              </a:rPr>
              <a:t> </a:t>
            </a:r>
            <a:r>
              <a:rPr sz="1800" spc="-10" dirty="0">
                <a:latin typeface="Arial"/>
                <a:cs typeface="Arial"/>
              </a:rPr>
              <a:t>muestra</a:t>
            </a:r>
            <a:endParaRPr sz="1800">
              <a:latin typeface="Arial"/>
              <a:cs typeface="Arial"/>
            </a:endParaRPr>
          </a:p>
        </p:txBody>
      </p:sp>
      <p:sp>
        <p:nvSpPr>
          <p:cNvPr id="11" name="object 11"/>
          <p:cNvSpPr/>
          <p:nvPr/>
        </p:nvSpPr>
        <p:spPr>
          <a:xfrm>
            <a:off x="5495925" y="3782821"/>
            <a:ext cx="2951480" cy="0"/>
          </a:xfrm>
          <a:custGeom>
            <a:avLst/>
            <a:gdLst/>
            <a:ahLst/>
            <a:cxnLst/>
            <a:rect l="l" t="t" r="r" b="b"/>
            <a:pathLst>
              <a:path w="2951479">
                <a:moveTo>
                  <a:pt x="0" y="0"/>
                </a:moveTo>
                <a:lnTo>
                  <a:pt x="2951226" y="0"/>
                </a:lnTo>
              </a:path>
            </a:pathLst>
          </a:custGeom>
          <a:ln w="9525">
            <a:solidFill>
              <a:srgbClr val="000000"/>
            </a:solidFill>
          </a:ln>
        </p:spPr>
        <p:txBody>
          <a:bodyPr wrap="square" lIns="0" tIns="0" rIns="0" bIns="0" rtlCol="0"/>
          <a:lstStyle/>
          <a:p>
            <a:endParaRPr/>
          </a:p>
        </p:txBody>
      </p:sp>
      <p:sp>
        <p:nvSpPr>
          <p:cNvPr id="12" name="object 12"/>
          <p:cNvSpPr/>
          <p:nvPr/>
        </p:nvSpPr>
        <p:spPr>
          <a:xfrm>
            <a:off x="5063883" y="3567176"/>
            <a:ext cx="71755" cy="0"/>
          </a:xfrm>
          <a:custGeom>
            <a:avLst/>
            <a:gdLst/>
            <a:ahLst/>
            <a:cxnLst/>
            <a:rect l="l" t="t" r="r" b="b"/>
            <a:pathLst>
              <a:path w="71754">
                <a:moveTo>
                  <a:pt x="0" y="0"/>
                </a:moveTo>
                <a:lnTo>
                  <a:pt x="71627" y="0"/>
                </a:lnTo>
              </a:path>
            </a:pathLst>
          </a:custGeom>
          <a:ln w="19050">
            <a:solidFill>
              <a:srgbClr val="000000"/>
            </a:solidFill>
          </a:ln>
        </p:spPr>
        <p:txBody>
          <a:bodyPr wrap="square" lIns="0" tIns="0" rIns="0" bIns="0" rtlCol="0"/>
          <a:lstStyle/>
          <a:p>
            <a:endParaRPr/>
          </a:p>
        </p:txBody>
      </p:sp>
      <p:sp>
        <p:nvSpPr>
          <p:cNvPr id="13" name="object 13"/>
          <p:cNvSpPr/>
          <p:nvPr/>
        </p:nvSpPr>
        <p:spPr>
          <a:xfrm>
            <a:off x="7006970" y="4285741"/>
            <a:ext cx="144780" cy="577215"/>
          </a:xfrm>
          <a:custGeom>
            <a:avLst/>
            <a:gdLst/>
            <a:ahLst/>
            <a:cxnLst/>
            <a:rect l="l" t="t" r="r" b="b"/>
            <a:pathLst>
              <a:path w="144779" h="577214">
                <a:moveTo>
                  <a:pt x="0" y="576834"/>
                </a:moveTo>
                <a:lnTo>
                  <a:pt x="144779" y="0"/>
                </a:lnTo>
              </a:path>
            </a:pathLst>
          </a:custGeom>
          <a:ln w="9525">
            <a:solidFill>
              <a:srgbClr val="000000"/>
            </a:solidFill>
          </a:ln>
        </p:spPr>
        <p:txBody>
          <a:bodyPr wrap="square" lIns="0" tIns="0" rIns="0" bIns="0" rtlCol="0"/>
          <a:lstStyle/>
          <a:p>
            <a:endParaRPr/>
          </a:p>
        </p:txBody>
      </p:sp>
      <p:sp>
        <p:nvSpPr>
          <p:cNvPr id="14" name="object 14"/>
          <p:cNvSpPr/>
          <p:nvPr/>
        </p:nvSpPr>
        <p:spPr>
          <a:xfrm>
            <a:off x="7151751" y="4285741"/>
            <a:ext cx="792480" cy="0"/>
          </a:xfrm>
          <a:custGeom>
            <a:avLst/>
            <a:gdLst/>
            <a:ahLst/>
            <a:cxnLst/>
            <a:rect l="l" t="t" r="r" b="b"/>
            <a:pathLst>
              <a:path w="792479">
                <a:moveTo>
                  <a:pt x="0" y="0"/>
                </a:moveTo>
                <a:lnTo>
                  <a:pt x="792492" y="0"/>
                </a:lnTo>
              </a:path>
            </a:pathLst>
          </a:custGeom>
          <a:ln w="9525">
            <a:solidFill>
              <a:srgbClr val="000000"/>
            </a:solidFill>
          </a:ln>
        </p:spPr>
        <p:txBody>
          <a:bodyPr wrap="square" lIns="0" tIns="0" rIns="0" bIns="0" rtlCol="0"/>
          <a:lstStyle/>
          <a:p>
            <a:endParaRPr/>
          </a:p>
        </p:txBody>
      </p:sp>
      <p:sp>
        <p:nvSpPr>
          <p:cNvPr id="15" name="object 15"/>
          <p:cNvSpPr/>
          <p:nvPr/>
        </p:nvSpPr>
        <p:spPr>
          <a:xfrm>
            <a:off x="6936117" y="4646167"/>
            <a:ext cx="71120" cy="216535"/>
          </a:xfrm>
          <a:custGeom>
            <a:avLst/>
            <a:gdLst/>
            <a:ahLst/>
            <a:cxnLst/>
            <a:rect l="l" t="t" r="r" b="b"/>
            <a:pathLst>
              <a:path w="71120" h="216535">
                <a:moveTo>
                  <a:pt x="0" y="0"/>
                </a:moveTo>
                <a:lnTo>
                  <a:pt x="70853" y="216408"/>
                </a:lnTo>
              </a:path>
            </a:pathLst>
          </a:custGeom>
          <a:ln w="9525">
            <a:solidFill>
              <a:srgbClr val="000000"/>
            </a:solidFill>
          </a:ln>
        </p:spPr>
        <p:txBody>
          <a:bodyPr wrap="square" lIns="0" tIns="0" rIns="0" bIns="0" rtlCol="0"/>
          <a:lstStyle/>
          <a:p>
            <a:endParaRPr/>
          </a:p>
        </p:txBody>
      </p:sp>
      <p:sp>
        <p:nvSpPr>
          <p:cNvPr id="16" name="object 16"/>
          <p:cNvSpPr/>
          <p:nvPr/>
        </p:nvSpPr>
        <p:spPr>
          <a:xfrm>
            <a:off x="3264039" y="5078221"/>
            <a:ext cx="142875" cy="0"/>
          </a:xfrm>
          <a:custGeom>
            <a:avLst/>
            <a:gdLst/>
            <a:ahLst/>
            <a:cxnLst/>
            <a:rect l="l" t="t" r="r" b="b"/>
            <a:pathLst>
              <a:path w="142875">
                <a:moveTo>
                  <a:pt x="0" y="0"/>
                </a:moveTo>
                <a:lnTo>
                  <a:pt x="142493" y="0"/>
                </a:lnTo>
              </a:path>
            </a:pathLst>
          </a:custGeom>
          <a:ln w="28575">
            <a:solidFill>
              <a:srgbClr val="000000"/>
            </a:solidFill>
          </a:ln>
        </p:spPr>
        <p:txBody>
          <a:bodyPr wrap="square" lIns="0" tIns="0" rIns="0" bIns="0" rtlCol="0"/>
          <a:lstStyle/>
          <a:p>
            <a:endParaRPr/>
          </a:p>
        </p:txBody>
      </p:sp>
      <p:sp>
        <p:nvSpPr>
          <p:cNvPr id="17" name="object 17"/>
          <p:cNvSpPr/>
          <p:nvPr/>
        </p:nvSpPr>
        <p:spPr>
          <a:xfrm>
            <a:off x="3119259" y="5367020"/>
            <a:ext cx="143510" cy="0"/>
          </a:xfrm>
          <a:custGeom>
            <a:avLst/>
            <a:gdLst/>
            <a:ahLst/>
            <a:cxnLst/>
            <a:rect l="l" t="t" r="r" b="b"/>
            <a:pathLst>
              <a:path w="143510">
                <a:moveTo>
                  <a:pt x="0" y="0"/>
                </a:moveTo>
                <a:lnTo>
                  <a:pt x="143256" y="0"/>
                </a:lnTo>
              </a:path>
            </a:pathLst>
          </a:custGeom>
          <a:ln w="28575">
            <a:solidFill>
              <a:srgbClr val="000000"/>
            </a:solidFill>
          </a:ln>
        </p:spPr>
        <p:txBody>
          <a:bodyPr wrap="square" lIns="0" tIns="0" rIns="0" bIns="0" rtlCol="0"/>
          <a:lstStyle/>
          <a:p>
            <a:endParaRPr/>
          </a:p>
        </p:txBody>
      </p:sp>
      <p:sp>
        <p:nvSpPr>
          <p:cNvPr id="18" name="object 18"/>
          <p:cNvSpPr/>
          <p:nvPr/>
        </p:nvSpPr>
        <p:spPr>
          <a:xfrm>
            <a:off x="7223391" y="4358894"/>
            <a:ext cx="73660" cy="0"/>
          </a:xfrm>
          <a:custGeom>
            <a:avLst/>
            <a:gdLst/>
            <a:ahLst/>
            <a:cxnLst/>
            <a:rect l="l" t="t" r="r" b="b"/>
            <a:pathLst>
              <a:path w="73659">
                <a:moveTo>
                  <a:pt x="0" y="0"/>
                </a:moveTo>
                <a:lnTo>
                  <a:pt x="73151" y="0"/>
                </a:lnTo>
              </a:path>
            </a:pathLst>
          </a:custGeom>
          <a:ln w="19050">
            <a:solidFill>
              <a:srgbClr val="000000"/>
            </a:solidFill>
          </a:ln>
        </p:spPr>
        <p:txBody>
          <a:bodyPr wrap="square" lIns="0" tIns="0" rIns="0" bIns="0" rtlCol="0"/>
          <a:lstStyle/>
          <a:p>
            <a:endParaRPr/>
          </a:p>
        </p:txBody>
      </p:sp>
      <p:sp>
        <p:nvSpPr>
          <p:cNvPr id="19" name="object 19"/>
          <p:cNvSpPr/>
          <p:nvPr/>
        </p:nvSpPr>
        <p:spPr>
          <a:xfrm>
            <a:off x="7727822" y="4358894"/>
            <a:ext cx="73660" cy="0"/>
          </a:xfrm>
          <a:custGeom>
            <a:avLst/>
            <a:gdLst/>
            <a:ahLst/>
            <a:cxnLst/>
            <a:rect l="l" t="t" r="r" b="b"/>
            <a:pathLst>
              <a:path w="73659">
                <a:moveTo>
                  <a:pt x="0" y="0"/>
                </a:moveTo>
                <a:lnTo>
                  <a:pt x="73151" y="0"/>
                </a:lnTo>
              </a:path>
            </a:pathLst>
          </a:custGeom>
          <a:ln w="19050">
            <a:solidFill>
              <a:srgbClr val="000000"/>
            </a:solidFill>
          </a:ln>
        </p:spPr>
        <p:txBody>
          <a:bodyPr wrap="square" lIns="0" tIns="0" rIns="0" bIns="0" rtlCol="0"/>
          <a:lstStyle/>
          <a:p>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305435" algn="ctr">
              <a:lnSpc>
                <a:spcPct val="100000"/>
              </a:lnSpc>
            </a:pPr>
            <a:r>
              <a:rPr sz="2000" spc="-5" dirty="0">
                <a:solidFill>
                  <a:srgbClr val="009A9A"/>
                </a:solidFill>
              </a:rPr>
              <a:t>UNIDAD</a:t>
            </a:r>
            <a:r>
              <a:rPr sz="2000" spc="-75" dirty="0">
                <a:solidFill>
                  <a:srgbClr val="009A9A"/>
                </a:solidFill>
              </a:rPr>
              <a:t> </a:t>
            </a:r>
            <a:r>
              <a:rPr sz="2000" spc="-5" dirty="0">
                <a:solidFill>
                  <a:srgbClr val="009A9A"/>
                </a:solidFill>
              </a:rPr>
              <a:t>5</a:t>
            </a:r>
            <a:endParaRPr sz="2000"/>
          </a:p>
          <a:p>
            <a:pPr marL="305435" algn="ctr">
              <a:lnSpc>
                <a:spcPct val="100000"/>
              </a:lnSpc>
            </a:pPr>
            <a:r>
              <a:rPr sz="2000" spc="-5" dirty="0">
                <a:solidFill>
                  <a:srgbClr val="009A9A"/>
                </a:solidFill>
              </a:rPr>
              <a:t>Calidad</a:t>
            </a:r>
            <a:endParaRPr sz="2000"/>
          </a:p>
        </p:txBody>
      </p:sp>
      <p:sp>
        <p:nvSpPr>
          <p:cNvPr id="3" name="object 3"/>
          <p:cNvSpPr txBox="1"/>
          <p:nvPr/>
        </p:nvSpPr>
        <p:spPr>
          <a:xfrm>
            <a:off x="534797" y="962812"/>
            <a:ext cx="8139430" cy="2425700"/>
          </a:xfrm>
          <a:prstGeom prst="rect">
            <a:avLst/>
          </a:prstGeom>
        </p:spPr>
        <p:txBody>
          <a:bodyPr vert="horz" wrap="square" lIns="0" tIns="0" rIns="0" bIns="0" rtlCol="0">
            <a:spAutoFit/>
          </a:bodyPr>
          <a:lstStyle/>
          <a:p>
            <a:pPr marL="12700" marR="5080" algn="just">
              <a:lnSpc>
                <a:spcPct val="110500"/>
              </a:lnSpc>
            </a:pPr>
            <a:r>
              <a:rPr sz="1800" spc="-5" dirty="0">
                <a:solidFill>
                  <a:srgbClr val="009A00"/>
                </a:solidFill>
                <a:latin typeface="Arial"/>
                <a:cs typeface="Arial"/>
              </a:rPr>
              <a:t>Ejemplo: </a:t>
            </a:r>
            <a:r>
              <a:rPr sz="1800" spc="-5" dirty="0">
                <a:latin typeface="Arial"/>
                <a:cs typeface="Arial"/>
              </a:rPr>
              <a:t>Los empleados de captura de datos en ARCO introducen miles </a:t>
            </a:r>
            <a:r>
              <a:rPr sz="1800" spc="-10" dirty="0">
                <a:latin typeface="Arial"/>
                <a:cs typeface="Arial"/>
              </a:rPr>
              <a:t>de  </a:t>
            </a:r>
            <a:r>
              <a:rPr sz="1800" spc="-5" dirty="0">
                <a:latin typeface="Arial"/>
                <a:cs typeface="Arial"/>
              </a:rPr>
              <a:t>registros de seguros cada día. En la tabla se presentan las muestras del trabajo  de 20 empleados. Se examinaron cuidadosamente cien registros </a:t>
            </a:r>
            <a:r>
              <a:rPr sz="1800" spc="-10" dirty="0">
                <a:latin typeface="Arial"/>
                <a:cs typeface="Arial"/>
              </a:rPr>
              <a:t>capturados  </a:t>
            </a:r>
            <a:r>
              <a:rPr sz="1800" spc="-5" dirty="0">
                <a:latin typeface="Arial"/>
                <a:cs typeface="Arial"/>
              </a:rPr>
              <a:t>por cada empleado </a:t>
            </a:r>
            <a:r>
              <a:rPr sz="1800" dirty="0">
                <a:latin typeface="Arial"/>
                <a:cs typeface="Arial"/>
              </a:rPr>
              <a:t>y </a:t>
            </a:r>
            <a:r>
              <a:rPr sz="1800" spc="-5" dirty="0">
                <a:latin typeface="Arial"/>
                <a:cs typeface="Arial"/>
              </a:rPr>
              <a:t>se contó el número de registros con errores. Cada </a:t>
            </a:r>
            <a:r>
              <a:rPr sz="1800" spc="-10" dirty="0">
                <a:latin typeface="Arial"/>
                <a:cs typeface="Arial"/>
              </a:rPr>
              <a:t>registro  </a:t>
            </a:r>
            <a:r>
              <a:rPr sz="1800" spc="-5" dirty="0">
                <a:latin typeface="Arial"/>
                <a:cs typeface="Arial"/>
              </a:rPr>
              <a:t>con mínimo de un error se considera como malo. Después se calculó la fracción  defectuosa de cada muestra. Establezca los límites de control que incluyan  99,73% de la variación aleatoria en el sistema de captura para verificar si el  proceso se encuentra en</a:t>
            </a:r>
            <a:r>
              <a:rPr sz="1800" spc="-50" dirty="0">
                <a:latin typeface="Arial"/>
                <a:cs typeface="Arial"/>
              </a:rPr>
              <a:t> </a:t>
            </a:r>
            <a:r>
              <a:rPr sz="1800" spc="-10" dirty="0">
                <a:latin typeface="Arial"/>
                <a:cs typeface="Arial"/>
              </a:rPr>
              <a:t>control.</a:t>
            </a:r>
            <a:endParaRPr sz="1800" dirty="0">
              <a:latin typeface="Arial"/>
              <a:cs typeface="Arial"/>
            </a:endParaRPr>
          </a:p>
        </p:txBody>
      </p:sp>
      <p:graphicFrame>
        <p:nvGraphicFramePr>
          <p:cNvPr id="4" name="object 4"/>
          <p:cNvGraphicFramePr>
            <a:graphicFrameLocks noGrp="1"/>
          </p:cNvGraphicFramePr>
          <p:nvPr/>
        </p:nvGraphicFramePr>
        <p:xfrm>
          <a:off x="1305128" y="3552888"/>
          <a:ext cx="5977126" cy="3003038"/>
        </p:xfrm>
        <a:graphic>
          <a:graphicData uri="http://schemas.openxmlformats.org/drawingml/2006/table">
            <a:tbl>
              <a:tblPr firstRow="1" bandRow="1">
                <a:tableStyleId>{2D5ABB26-0587-4C30-8999-92F81FD0307C}</a:tableStyleId>
              </a:tblPr>
              <a:tblGrid>
                <a:gridCol w="1079754"/>
                <a:gridCol w="1152143"/>
                <a:gridCol w="792480"/>
                <a:gridCol w="1008126"/>
                <a:gridCol w="1152131"/>
                <a:gridCol w="792492"/>
              </a:tblGrid>
              <a:tr h="272795">
                <a:tc>
                  <a:txBody>
                    <a:bodyPr/>
                    <a:lstStyle/>
                    <a:p>
                      <a:pPr marL="77470">
                        <a:lnSpc>
                          <a:spcPct val="100000"/>
                        </a:lnSpc>
                        <a:spcBef>
                          <a:spcPts val="220"/>
                        </a:spcBef>
                      </a:pPr>
                      <a:r>
                        <a:rPr sz="1200" b="1" spc="-5" dirty="0">
                          <a:latin typeface="Arial"/>
                          <a:cs typeface="Arial"/>
                        </a:rPr>
                        <a:t>N</a:t>
                      </a:r>
                      <a:r>
                        <a:rPr sz="1200" b="1" spc="-7" baseline="27777" dirty="0">
                          <a:latin typeface="Arial"/>
                          <a:cs typeface="Arial"/>
                        </a:rPr>
                        <a:t>0</a:t>
                      </a:r>
                      <a:r>
                        <a:rPr sz="1200" b="1" spc="-247" baseline="27777" dirty="0">
                          <a:latin typeface="Arial"/>
                          <a:cs typeface="Arial"/>
                        </a:rPr>
                        <a:t> </a:t>
                      </a:r>
                      <a:r>
                        <a:rPr sz="1200" b="1" spc="-5" dirty="0">
                          <a:latin typeface="Arial"/>
                          <a:cs typeface="Arial"/>
                        </a:rPr>
                        <a:t>Muestra</a:t>
                      </a:r>
                      <a:endParaRPr sz="1200">
                        <a:latin typeface="Arial"/>
                        <a:cs typeface="Arial"/>
                      </a:endParaRPr>
                    </a:p>
                  </a:txBody>
                  <a:tcPr marL="0" marR="0" marT="0" marB="0">
                    <a:lnL w="28575">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a:txBody>
                    <a:bodyPr/>
                    <a:lstStyle/>
                    <a:p>
                      <a:pPr algn="ctr">
                        <a:lnSpc>
                          <a:spcPct val="100000"/>
                        </a:lnSpc>
                        <a:spcBef>
                          <a:spcPts val="220"/>
                        </a:spcBef>
                      </a:pPr>
                      <a:r>
                        <a:rPr sz="1200" b="1" spc="-5" dirty="0">
                          <a:latin typeface="Arial"/>
                          <a:cs typeface="Arial"/>
                        </a:rPr>
                        <a:t>N</a:t>
                      </a:r>
                      <a:r>
                        <a:rPr sz="1200" b="1" spc="-7" baseline="27777" dirty="0">
                          <a:latin typeface="Arial"/>
                          <a:cs typeface="Arial"/>
                        </a:rPr>
                        <a:t>0 </a:t>
                      </a:r>
                      <a:r>
                        <a:rPr sz="1200" b="1" dirty="0">
                          <a:latin typeface="Arial"/>
                          <a:cs typeface="Arial"/>
                        </a:rPr>
                        <a:t>de</a:t>
                      </a:r>
                      <a:r>
                        <a:rPr sz="1200" b="1" spc="-145" dirty="0">
                          <a:latin typeface="Arial"/>
                          <a:cs typeface="Arial"/>
                        </a:rPr>
                        <a:t> </a:t>
                      </a:r>
                      <a:r>
                        <a:rPr sz="1200" b="1" spc="-5" dirty="0">
                          <a:latin typeface="Arial"/>
                          <a:cs typeface="Arial"/>
                        </a:rPr>
                        <a:t>Errores</a:t>
                      </a:r>
                      <a:endParaRPr sz="1200">
                        <a:latin typeface="Arial"/>
                        <a:cs typeface="Arial"/>
                      </a:endParaRPr>
                    </a:p>
                  </a:txBody>
                  <a:tcPr marL="0" marR="0" marT="0"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a:txBody>
                    <a:bodyPr/>
                    <a:lstStyle/>
                    <a:p>
                      <a:pPr algn="ctr">
                        <a:lnSpc>
                          <a:spcPct val="100000"/>
                        </a:lnSpc>
                        <a:spcBef>
                          <a:spcPts val="220"/>
                        </a:spcBef>
                      </a:pPr>
                      <a:r>
                        <a:rPr sz="1200" b="1" i="1" dirty="0">
                          <a:latin typeface="Arial"/>
                          <a:cs typeface="Arial"/>
                        </a:rPr>
                        <a:t>p</a:t>
                      </a:r>
                      <a:endParaRPr sz="1200">
                        <a:latin typeface="Arial"/>
                        <a:cs typeface="Arial"/>
                      </a:endParaRPr>
                    </a:p>
                  </a:txBody>
                  <a:tcPr marL="0" marR="0" marT="0"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a:txBody>
                    <a:bodyPr/>
                    <a:lstStyle/>
                    <a:p>
                      <a:pPr marL="635" algn="ctr">
                        <a:lnSpc>
                          <a:spcPct val="100000"/>
                        </a:lnSpc>
                        <a:spcBef>
                          <a:spcPts val="220"/>
                        </a:spcBef>
                      </a:pPr>
                      <a:r>
                        <a:rPr sz="1200" b="1" spc="-5" dirty="0">
                          <a:latin typeface="Arial"/>
                          <a:cs typeface="Arial"/>
                        </a:rPr>
                        <a:t>N</a:t>
                      </a:r>
                      <a:r>
                        <a:rPr sz="1200" b="1" spc="-7" baseline="27777" dirty="0">
                          <a:latin typeface="Arial"/>
                          <a:cs typeface="Arial"/>
                        </a:rPr>
                        <a:t>0</a:t>
                      </a:r>
                      <a:r>
                        <a:rPr sz="1200" b="1" spc="-247" baseline="27777" dirty="0">
                          <a:latin typeface="Arial"/>
                          <a:cs typeface="Arial"/>
                        </a:rPr>
                        <a:t> </a:t>
                      </a:r>
                      <a:r>
                        <a:rPr sz="1200" b="1" spc="-5" dirty="0">
                          <a:latin typeface="Arial"/>
                          <a:cs typeface="Arial"/>
                        </a:rPr>
                        <a:t>Muestra</a:t>
                      </a:r>
                      <a:endParaRPr sz="1200">
                        <a:latin typeface="Arial"/>
                        <a:cs typeface="Arial"/>
                      </a:endParaRPr>
                    </a:p>
                  </a:txBody>
                  <a:tcPr marL="0" marR="0" marT="0"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a:txBody>
                    <a:bodyPr/>
                    <a:lstStyle/>
                    <a:p>
                      <a:pPr algn="ctr">
                        <a:lnSpc>
                          <a:spcPct val="100000"/>
                        </a:lnSpc>
                        <a:spcBef>
                          <a:spcPts val="220"/>
                        </a:spcBef>
                      </a:pPr>
                      <a:r>
                        <a:rPr sz="1200" b="1" spc="-5" dirty="0">
                          <a:latin typeface="Arial"/>
                          <a:cs typeface="Arial"/>
                        </a:rPr>
                        <a:t>N</a:t>
                      </a:r>
                      <a:r>
                        <a:rPr sz="1200" b="1" spc="-7" baseline="27777" dirty="0">
                          <a:latin typeface="Arial"/>
                          <a:cs typeface="Arial"/>
                        </a:rPr>
                        <a:t>0 </a:t>
                      </a:r>
                      <a:r>
                        <a:rPr sz="1200" b="1" dirty="0">
                          <a:latin typeface="Arial"/>
                          <a:cs typeface="Arial"/>
                        </a:rPr>
                        <a:t>de</a:t>
                      </a:r>
                      <a:r>
                        <a:rPr sz="1200" b="1" spc="-145" dirty="0">
                          <a:latin typeface="Arial"/>
                          <a:cs typeface="Arial"/>
                        </a:rPr>
                        <a:t> </a:t>
                      </a:r>
                      <a:r>
                        <a:rPr sz="1200" b="1" spc="-5" dirty="0">
                          <a:latin typeface="Arial"/>
                          <a:cs typeface="Arial"/>
                        </a:rPr>
                        <a:t>Errores</a:t>
                      </a:r>
                      <a:endParaRPr sz="1200">
                        <a:latin typeface="Arial"/>
                        <a:cs typeface="Arial"/>
                      </a:endParaRPr>
                    </a:p>
                  </a:txBody>
                  <a:tcPr marL="0" marR="0" marT="0"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a:txBody>
                    <a:bodyPr/>
                    <a:lstStyle/>
                    <a:p>
                      <a:pPr marL="7620" algn="ctr">
                        <a:lnSpc>
                          <a:spcPct val="100000"/>
                        </a:lnSpc>
                        <a:spcBef>
                          <a:spcPts val="220"/>
                        </a:spcBef>
                      </a:pPr>
                      <a:r>
                        <a:rPr sz="1200" b="1" i="1" dirty="0">
                          <a:latin typeface="Arial"/>
                          <a:cs typeface="Arial"/>
                        </a:rPr>
                        <a:t>p</a:t>
                      </a:r>
                      <a:endParaRPr sz="1200">
                        <a:latin typeface="Arial"/>
                        <a:cs typeface="Arial"/>
                      </a:endParaRPr>
                    </a:p>
                  </a:txBody>
                  <a:tcPr marL="0" marR="0" marT="0" marB="0">
                    <a:lnL w="12700">
                      <a:solidFill>
                        <a:srgbClr val="000000"/>
                      </a:solidFill>
                      <a:prstDash val="solid"/>
                    </a:lnL>
                    <a:lnR w="28575">
                      <a:solidFill>
                        <a:srgbClr val="000000"/>
                      </a:solidFill>
                      <a:prstDash val="solid"/>
                    </a:lnR>
                    <a:lnT w="28575">
                      <a:solidFill>
                        <a:srgbClr val="000000"/>
                      </a:solidFill>
                      <a:prstDash val="solid"/>
                    </a:lnT>
                    <a:lnB w="12700">
                      <a:solidFill>
                        <a:srgbClr val="000000"/>
                      </a:solidFill>
                      <a:prstDash val="solid"/>
                    </a:lnB>
                  </a:tcPr>
                </a:tc>
              </a:tr>
              <a:tr h="272795">
                <a:tc>
                  <a:txBody>
                    <a:bodyPr/>
                    <a:lstStyle/>
                    <a:p>
                      <a:pPr algn="ctr">
                        <a:lnSpc>
                          <a:spcPct val="100000"/>
                        </a:lnSpc>
                        <a:spcBef>
                          <a:spcPts val="285"/>
                        </a:spcBef>
                      </a:pPr>
                      <a:r>
                        <a:rPr sz="1200" dirty="0">
                          <a:latin typeface="Arial"/>
                          <a:cs typeface="Arial"/>
                        </a:rPr>
                        <a:t>1</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6</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5" dirty="0">
                          <a:latin typeface="Arial"/>
                          <a:cs typeface="Arial"/>
                        </a:rPr>
                        <a:t>11</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6</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273558">
                <a:tc>
                  <a:txBody>
                    <a:bodyPr/>
                    <a:lstStyle/>
                    <a:p>
                      <a:pPr algn="ctr">
                        <a:lnSpc>
                          <a:spcPct val="100000"/>
                        </a:lnSpc>
                        <a:spcBef>
                          <a:spcPts val="285"/>
                        </a:spcBef>
                      </a:pPr>
                      <a:r>
                        <a:rPr sz="1200" dirty="0">
                          <a:latin typeface="Arial"/>
                          <a:cs typeface="Arial"/>
                        </a:rPr>
                        <a:t>2</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5</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5" dirty="0">
                          <a:latin typeface="Arial"/>
                          <a:cs typeface="Arial"/>
                        </a:rPr>
                        <a:t>12</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1</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272796">
                <a:tc>
                  <a:txBody>
                    <a:bodyPr/>
                    <a:lstStyle/>
                    <a:p>
                      <a:pPr algn="ctr">
                        <a:lnSpc>
                          <a:spcPct val="100000"/>
                        </a:lnSpc>
                        <a:spcBef>
                          <a:spcPts val="285"/>
                        </a:spcBef>
                      </a:pPr>
                      <a:r>
                        <a:rPr sz="1200" dirty="0">
                          <a:latin typeface="Arial"/>
                          <a:cs typeface="Arial"/>
                        </a:rPr>
                        <a:t>3</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5" dirty="0">
                          <a:latin typeface="Arial"/>
                          <a:cs typeface="Arial"/>
                        </a:rPr>
                        <a:t>13</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8</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272795">
                <a:tc>
                  <a:txBody>
                    <a:bodyPr/>
                    <a:lstStyle/>
                    <a:p>
                      <a:pPr algn="ctr">
                        <a:lnSpc>
                          <a:spcPct val="100000"/>
                        </a:lnSpc>
                        <a:spcBef>
                          <a:spcPts val="285"/>
                        </a:spcBef>
                      </a:pPr>
                      <a:r>
                        <a:rPr sz="1200" dirty="0">
                          <a:latin typeface="Arial"/>
                          <a:cs typeface="Arial"/>
                        </a:rPr>
                        <a:t>4</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1</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5" dirty="0">
                          <a:latin typeface="Arial"/>
                          <a:cs typeface="Arial"/>
                        </a:rPr>
                        <a:t>14</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7</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273558">
                <a:tc>
                  <a:txBody>
                    <a:bodyPr/>
                    <a:lstStyle/>
                    <a:p>
                      <a:pPr algn="ctr">
                        <a:lnSpc>
                          <a:spcPct val="100000"/>
                        </a:lnSpc>
                        <a:spcBef>
                          <a:spcPts val="285"/>
                        </a:spcBef>
                      </a:pPr>
                      <a:r>
                        <a:rPr sz="1200" dirty="0">
                          <a:latin typeface="Arial"/>
                          <a:cs typeface="Arial"/>
                        </a:rPr>
                        <a:t>5</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4</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5" dirty="0">
                          <a:latin typeface="Arial"/>
                          <a:cs typeface="Arial"/>
                        </a:rPr>
                        <a:t>15</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5</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272796">
                <a:tc>
                  <a:txBody>
                    <a:bodyPr/>
                    <a:lstStyle/>
                    <a:p>
                      <a:pPr algn="ctr">
                        <a:lnSpc>
                          <a:spcPct val="100000"/>
                        </a:lnSpc>
                        <a:spcBef>
                          <a:spcPts val="285"/>
                        </a:spcBef>
                      </a:pPr>
                      <a:r>
                        <a:rPr sz="1200" dirty="0">
                          <a:latin typeface="Arial"/>
                          <a:cs typeface="Arial"/>
                        </a:rPr>
                        <a:t>6</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2</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5" dirty="0">
                          <a:latin typeface="Arial"/>
                          <a:cs typeface="Arial"/>
                        </a:rPr>
                        <a:t>16</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4</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272795">
                <a:tc>
                  <a:txBody>
                    <a:bodyPr/>
                    <a:lstStyle/>
                    <a:p>
                      <a:pPr algn="ctr">
                        <a:lnSpc>
                          <a:spcPct val="100000"/>
                        </a:lnSpc>
                        <a:spcBef>
                          <a:spcPts val="285"/>
                        </a:spcBef>
                      </a:pPr>
                      <a:r>
                        <a:rPr sz="1200" dirty="0">
                          <a:latin typeface="Arial"/>
                          <a:cs typeface="Arial"/>
                        </a:rPr>
                        <a:t>7</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5</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5" dirty="0">
                          <a:latin typeface="Arial"/>
                          <a:cs typeface="Arial"/>
                        </a:rPr>
                        <a:t>17</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5" dirty="0">
                          <a:latin typeface="Arial"/>
                          <a:cs typeface="Arial"/>
                        </a:rPr>
                        <a:t>11</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273558">
                <a:tc>
                  <a:txBody>
                    <a:bodyPr/>
                    <a:lstStyle/>
                    <a:p>
                      <a:pPr algn="ctr">
                        <a:lnSpc>
                          <a:spcPct val="100000"/>
                        </a:lnSpc>
                        <a:spcBef>
                          <a:spcPts val="285"/>
                        </a:spcBef>
                      </a:pPr>
                      <a:r>
                        <a:rPr sz="1200" dirty="0">
                          <a:latin typeface="Arial"/>
                          <a:cs typeface="Arial"/>
                        </a:rPr>
                        <a:t>8</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3</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5" dirty="0">
                          <a:latin typeface="Arial"/>
                          <a:cs typeface="Arial"/>
                        </a:rPr>
                        <a:t>18</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3</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272796">
                <a:tc>
                  <a:txBody>
                    <a:bodyPr/>
                    <a:lstStyle/>
                    <a:p>
                      <a:pPr algn="ctr">
                        <a:lnSpc>
                          <a:spcPct val="100000"/>
                        </a:lnSpc>
                        <a:spcBef>
                          <a:spcPts val="285"/>
                        </a:spcBef>
                      </a:pPr>
                      <a:r>
                        <a:rPr sz="1200" dirty="0">
                          <a:latin typeface="Arial"/>
                          <a:cs typeface="Arial"/>
                        </a:rPr>
                        <a:t>9</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3</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spc="-5" dirty="0">
                          <a:latin typeface="Arial"/>
                          <a:cs typeface="Arial"/>
                        </a:rPr>
                        <a:t>19</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85"/>
                        </a:spcBef>
                      </a:pPr>
                      <a:r>
                        <a:rPr sz="1200" dirty="0">
                          <a:latin typeface="Arial"/>
                          <a:cs typeface="Arial"/>
                        </a:rPr>
                        <a:t>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272796">
                <a:tc>
                  <a:txBody>
                    <a:bodyPr/>
                    <a:lstStyle/>
                    <a:p>
                      <a:pPr marR="635" algn="ctr">
                        <a:lnSpc>
                          <a:spcPct val="100000"/>
                        </a:lnSpc>
                        <a:spcBef>
                          <a:spcPts val="285"/>
                        </a:spcBef>
                      </a:pPr>
                      <a:r>
                        <a:rPr sz="1200" spc="-10" dirty="0">
                          <a:latin typeface="Arial"/>
                          <a:cs typeface="Arial"/>
                        </a:rPr>
                        <a:t>10</a:t>
                      </a:r>
                      <a:endParaRPr sz="1200">
                        <a:latin typeface="Arial"/>
                        <a:cs typeface="Arial"/>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algn="ctr">
                        <a:lnSpc>
                          <a:spcPct val="100000"/>
                        </a:lnSpc>
                        <a:spcBef>
                          <a:spcPts val="285"/>
                        </a:spcBef>
                      </a:pPr>
                      <a:r>
                        <a:rPr sz="1200" dirty="0">
                          <a:latin typeface="Arial"/>
                          <a:cs typeface="Arial"/>
                        </a:rPr>
                        <a:t>2</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algn="ctr">
                        <a:lnSpc>
                          <a:spcPct val="100000"/>
                        </a:lnSpc>
                        <a:spcBef>
                          <a:spcPts val="285"/>
                        </a:spcBef>
                      </a:pPr>
                      <a:r>
                        <a:rPr sz="1200" spc="-10" dirty="0">
                          <a:latin typeface="Arial"/>
                          <a:cs typeface="Arial"/>
                        </a:rPr>
                        <a:t>20</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algn="ctr">
                        <a:lnSpc>
                          <a:spcPct val="100000"/>
                        </a:lnSpc>
                        <a:spcBef>
                          <a:spcPts val="285"/>
                        </a:spcBef>
                      </a:pPr>
                      <a:r>
                        <a:rPr sz="1200" dirty="0">
                          <a:latin typeface="Arial"/>
                          <a:cs typeface="Arial"/>
                        </a:rPr>
                        <a:t>4</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endParaRPr sz="1200">
                        <a:latin typeface="Arial"/>
                        <a:cs typeface="Arial"/>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28575">
                      <a:solidFill>
                        <a:srgbClr val="000000"/>
                      </a:solidFill>
                      <a:prstDash val="solid"/>
                    </a:lnB>
                  </a:tcPr>
                </a:tc>
              </a:tr>
            </a:tbl>
          </a:graphicData>
        </a:graphic>
      </p:graphicFrame>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44347" rIns="0" bIns="0" rtlCol="0">
            <a:spAutoFit/>
          </a:bodyPr>
          <a:lstStyle/>
          <a:p>
            <a:pPr marL="1029969">
              <a:lnSpc>
                <a:spcPct val="100000"/>
              </a:lnSpc>
            </a:pPr>
            <a:r>
              <a:rPr spc="-5" dirty="0"/>
              <a:t>Selección del</a:t>
            </a:r>
            <a:r>
              <a:rPr spc="-95" dirty="0"/>
              <a:t> </a:t>
            </a:r>
            <a:r>
              <a:rPr spc="-5" dirty="0"/>
              <a:t>Proveedor*</a:t>
            </a:r>
          </a:p>
        </p:txBody>
      </p:sp>
      <p:sp>
        <p:nvSpPr>
          <p:cNvPr id="3" name="object 3"/>
          <p:cNvSpPr txBox="1"/>
          <p:nvPr/>
        </p:nvSpPr>
        <p:spPr>
          <a:xfrm>
            <a:off x="295512" y="1047881"/>
            <a:ext cx="8405495" cy="5636260"/>
          </a:xfrm>
          <a:prstGeom prst="rect">
            <a:avLst/>
          </a:prstGeom>
        </p:spPr>
        <p:txBody>
          <a:bodyPr vert="horz" wrap="square" lIns="0" tIns="0" rIns="0" bIns="0" rtlCol="0">
            <a:spAutoFit/>
          </a:bodyPr>
          <a:lstStyle/>
          <a:p>
            <a:pPr marL="12700" marR="5080" algn="just">
              <a:lnSpc>
                <a:spcPct val="110600"/>
              </a:lnSpc>
            </a:pPr>
            <a:r>
              <a:rPr sz="1800" b="1" spc="-5" dirty="0">
                <a:solidFill>
                  <a:srgbClr val="33339A"/>
                </a:solidFill>
                <a:latin typeface="Arial"/>
                <a:cs typeface="Arial"/>
              </a:rPr>
              <a:t>Desarrollo del proveedor: </a:t>
            </a:r>
            <a:r>
              <a:rPr sz="1800" spc="-5" dirty="0">
                <a:solidFill>
                  <a:srgbClr val="33339A"/>
                </a:solidFill>
                <a:latin typeface="Arial"/>
                <a:cs typeface="Arial"/>
              </a:rPr>
              <a:t>La segunda etapa es el </a:t>
            </a:r>
            <a:r>
              <a:rPr sz="1800" i="1" spc="-5" dirty="0">
                <a:solidFill>
                  <a:srgbClr val="33339A"/>
                </a:solidFill>
                <a:latin typeface="Arial"/>
                <a:cs typeface="Arial"/>
              </a:rPr>
              <a:t>desarrollo del proveedor</a:t>
            </a:r>
            <a:r>
              <a:rPr sz="1800" spc="-5" dirty="0">
                <a:solidFill>
                  <a:srgbClr val="33339A"/>
                </a:solidFill>
                <a:latin typeface="Arial"/>
                <a:cs typeface="Arial"/>
              </a:rPr>
              <a:t>. Si la  empresa asume que quiere tener un proveedor en particular, ¿cómo </a:t>
            </a:r>
            <a:r>
              <a:rPr sz="1800" spc="-10" dirty="0">
                <a:solidFill>
                  <a:srgbClr val="33339A"/>
                </a:solidFill>
                <a:latin typeface="Arial"/>
                <a:cs typeface="Arial"/>
              </a:rPr>
              <a:t>puede  </a:t>
            </a:r>
            <a:r>
              <a:rPr sz="1800" spc="-5" dirty="0">
                <a:solidFill>
                  <a:srgbClr val="33339A"/>
                </a:solidFill>
                <a:latin typeface="Arial"/>
                <a:cs typeface="Arial"/>
              </a:rPr>
              <a:t>integrar al proveedor en su sistema? La función de aprovisionamiento se </a:t>
            </a:r>
            <a:r>
              <a:rPr sz="1800" spc="-10" dirty="0">
                <a:solidFill>
                  <a:srgbClr val="33339A"/>
                </a:solidFill>
                <a:latin typeface="Arial"/>
                <a:cs typeface="Arial"/>
              </a:rPr>
              <a:t>asegura  </a:t>
            </a:r>
            <a:r>
              <a:rPr sz="1800" spc="-5" dirty="0">
                <a:solidFill>
                  <a:srgbClr val="33339A"/>
                </a:solidFill>
                <a:latin typeface="Arial"/>
                <a:cs typeface="Arial"/>
              </a:rPr>
              <a:t>de que el el proveedor comprenda los requisitos de calidad, los cambios de  ingeniería, la programación </a:t>
            </a:r>
            <a:r>
              <a:rPr sz="1800" dirty="0">
                <a:solidFill>
                  <a:srgbClr val="33339A"/>
                </a:solidFill>
                <a:latin typeface="Arial"/>
                <a:cs typeface="Arial"/>
              </a:rPr>
              <a:t>y </a:t>
            </a:r>
            <a:r>
              <a:rPr sz="1800" spc="-5" dirty="0">
                <a:solidFill>
                  <a:srgbClr val="33339A"/>
                </a:solidFill>
                <a:latin typeface="Arial"/>
                <a:cs typeface="Arial"/>
              </a:rPr>
              <a:t>la entrega, el sistema de pago del comprador, </a:t>
            </a:r>
            <a:r>
              <a:rPr sz="1800" dirty="0">
                <a:solidFill>
                  <a:srgbClr val="33339A"/>
                </a:solidFill>
                <a:latin typeface="Arial"/>
                <a:cs typeface="Arial"/>
              </a:rPr>
              <a:t>y </a:t>
            </a:r>
            <a:r>
              <a:rPr sz="1800" spc="-10" dirty="0">
                <a:solidFill>
                  <a:srgbClr val="33339A"/>
                </a:solidFill>
                <a:latin typeface="Arial"/>
                <a:cs typeface="Arial"/>
              </a:rPr>
              <a:t>las  </a:t>
            </a:r>
            <a:r>
              <a:rPr sz="1800" spc="-5" dirty="0">
                <a:solidFill>
                  <a:srgbClr val="33339A"/>
                </a:solidFill>
                <a:latin typeface="Arial"/>
                <a:cs typeface="Arial"/>
              </a:rPr>
              <a:t>políticas de abastecimiento. El desarrollo del proveedor incluye todo lo </a:t>
            </a:r>
            <a:r>
              <a:rPr sz="1800" spc="-10" dirty="0">
                <a:solidFill>
                  <a:srgbClr val="33339A"/>
                </a:solidFill>
                <a:latin typeface="Arial"/>
                <a:cs typeface="Arial"/>
              </a:rPr>
              <a:t>relacionado  </a:t>
            </a:r>
            <a:r>
              <a:rPr sz="1800" spc="-5" dirty="0">
                <a:solidFill>
                  <a:srgbClr val="33339A"/>
                </a:solidFill>
                <a:latin typeface="Arial"/>
                <a:cs typeface="Arial"/>
              </a:rPr>
              <a:t>con la formación, para ayudar a la ingeniería </a:t>
            </a:r>
            <a:r>
              <a:rPr sz="1800" dirty="0">
                <a:solidFill>
                  <a:srgbClr val="33339A"/>
                </a:solidFill>
                <a:latin typeface="Arial"/>
                <a:cs typeface="Arial"/>
              </a:rPr>
              <a:t>y </a:t>
            </a:r>
            <a:r>
              <a:rPr sz="1800" spc="-5" dirty="0">
                <a:solidFill>
                  <a:srgbClr val="33339A"/>
                </a:solidFill>
                <a:latin typeface="Arial"/>
                <a:cs typeface="Arial"/>
              </a:rPr>
              <a:t>a la producción en la transferencia  electrónica de información. Las políticas de aprovisionamiento pueden </a:t>
            </a:r>
            <a:r>
              <a:rPr sz="1800" spc="-10" dirty="0">
                <a:solidFill>
                  <a:srgbClr val="33339A"/>
                </a:solidFill>
                <a:latin typeface="Arial"/>
                <a:cs typeface="Arial"/>
              </a:rPr>
              <a:t>resolver  </a:t>
            </a:r>
            <a:r>
              <a:rPr sz="1800" spc="-5" dirty="0">
                <a:solidFill>
                  <a:srgbClr val="33339A"/>
                </a:solidFill>
                <a:latin typeface="Arial"/>
                <a:cs typeface="Arial"/>
              </a:rPr>
              <a:t>distintas cuestiones, como el porcentaje del negocio que lleva a cabo un único  proveedor, o con negocios</a:t>
            </a:r>
            <a:r>
              <a:rPr sz="1800" spc="60" dirty="0">
                <a:solidFill>
                  <a:srgbClr val="33339A"/>
                </a:solidFill>
                <a:latin typeface="Arial"/>
                <a:cs typeface="Arial"/>
              </a:rPr>
              <a:t> </a:t>
            </a:r>
            <a:r>
              <a:rPr sz="1800" spc="-5" dirty="0">
                <a:solidFill>
                  <a:srgbClr val="33339A"/>
                </a:solidFill>
                <a:latin typeface="Arial"/>
                <a:cs typeface="Arial"/>
              </a:rPr>
              <a:t>minoritarios.</a:t>
            </a:r>
            <a:endParaRPr sz="1800" dirty="0">
              <a:latin typeface="Arial"/>
              <a:cs typeface="Arial"/>
            </a:endParaRPr>
          </a:p>
          <a:p>
            <a:pPr marL="12700" algn="just">
              <a:lnSpc>
                <a:spcPct val="100000"/>
              </a:lnSpc>
              <a:spcBef>
                <a:spcPts val="1535"/>
              </a:spcBef>
            </a:pPr>
            <a:r>
              <a:rPr sz="1800" b="1" spc="-5" dirty="0">
                <a:solidFill>
                  <a:srgbClr val="33339A"/>
                </a:solidFill>
                <a:latin typeface="Arial"/>
                <a:cs typeface="Arial"/>
              </a:rPr>
              <a:t>Negociaciones: </a:t>
            </a:r>
            <a:r>
              <a:rPr sz="1800" spc="-5" dirty="0">
                <a:solidFill>
                  <a:srgbClr val="33339A"/>
                </a:solidFill>
                <a:latin typeface="Arial"/>
                <a:cs typeface="Arial"/>
              </a:rPr>
              <a:t>Las estrategias de negociación clásicas son de </a:t>
            </a:r>
            <a:r>
              <a:rPr sz="1800" dirty="0">
                <a:solidFill>
                  <a:srgbClr val="33339A"/>
                </a:solidFill>
                <a:latin typeface="Arial"/>
                <a:cs typeface="Arial"/>
              </a:rPr>
              <a:t>tres</a:t>
            </a:r>
            <a:r>
              <a:rPr sz="1800" spc="120" dirty="0">
                <a:solidFill>
                  <a:srgbClr val="33339A"/>
                </a:solidFill>
                <a:latin typeface="Arial"/>
                <a:cs typeface="Arial"/>
              </a:rPr>
              <a:t> </a:t>
            </a:r>
            <a:r>
              <a:rPr sz="1800" spc="-5" dirty="0">
                <a:solidFill>
                  <a:srgbClr val="33339A"/>
                </a:solidFill>
                <a:latin typeface="Arial"/>
                <a:cs typeface="Arial"/>
              </a:rPr>
              <a:t>tipos.</a:t>
            </a:r>
            <a:endParaRPr sz="1800" dirty="0">
              <a:latin typeface="Arial"/>
              <a:cs typeface="Arial"/>
            </a:endParaRPr>
          </a:p>
          <a:p>
            <a:pPr marL="12700" marR="701040" algn="just">
              <a:lnSpc>
                <a:spcPct val="110600"/>
              </a:lnSpc>
              <a:buAutoNum type="alphaLcParenR"/>
              <a:tabLst>
                <a:tab pos="279400" algn="l"/>
              </a:tabLst>
            </a:pPr>
            <a:r>
              <a:rPr sz="1800" b="1" spc="-5" dirty="0">
                <a:solidFill>
                  <a:srgbClr val="33339A"/>
                </a:solidFill>
                <a:latin typeface="Arial"/>
                <a:cs typeface="Arial"/>
              </a:rPr>
              <a:t>Modelo de precio en función del costo: </a:t>
            </a:r>
            <a:r>
              <a:rPr sz="1800" dirty="0">
                <a:solidFill>
                  <a:srgbClr val="33339A"/>
                </a:solidFill>
                <a:latin typeface="Arial"/>
                <a:cs typeface="Arial"/>
              </a:rPr>
              <a:t>Esta </a:t>
            </a:r>
            <a:r>
              <a:rPr sz="1800" spc="-5" dirty="0">
                <a:solidFill>
                  <a:srgbClr val="33339A"/>
                </a:solidFill>
                <a:latin typeface="Arial"/>
                <a:cs typeface="Arial"/>
              </a:rPr>
              <a:t>estrategia requiere que el  proveedor negocie de forma abierta con el</a:t>
            </a:r>
            <a:r>
              <a:rPr sz="1800" spc="-15" dirty="0">
                <a:solidFill>
                  <a:srgbClr val="33339A"/>
                </a:solidFill>
                <a:latin typeface="Arial"/>
                <a:cs typeface="Arial"/>
              </a:rPr>
              <a:t> </a:t>
            </a:r>
            <a:r>
              <a:rPr sz="1800" spc="-10" dirty="0">
                <a:solidFill>
                  <a:srgbClr val="33339A"/>
                </a:solidFill>
                <a:latin typeface="Arial"/>
                <a:cs typeface="Arial"/>
              </a:rPr>
              <a:t>comprador.</a:t>
            </a:r>
            <a:endParaRPr sz="1800" dirty="0">
              <a:latin typeface="Arial"/>
              <a:cs typeface="Arial"/>
            </a:endParaRPr>
          </a:p>
          <a:p>
            <a:pPr marL="12700" marR="295910" algn="just">
              <a:lnSpc>
                <a:spcPct val="110600"/>
              </a:lnSpc>
              <a:buAutoNum type="alphaLcParenR"/>
              <a:tabLst>
                <a:tab pos="292100" algn="l"/>
              </a:tabLst>
            </a:pPr>
            <a:r>
              <a:rPr sz="1800" b="1" spc="-5" dirty="0">
                <a:solidFill>
                  <a:srgbClr val="33339A"/>
                </a:solidFill>
                <a:latin typeface="Arial"/>
                <a:cs typeface="Arial"/>
              </a:rPr>
              <a:t>Modelo de precio en función del mercado: </a:t>
            </a:r>
            <a:r>
              <a:rPr sz="1800" spc="-5" dirty="0">
                <a:solidFill>
                  <a:srgbClr val="33339A"/>
                </a:solidFill>
                <a:latin typeface="Arial"/>
                <a:cs typeface="Arial"/>
              </a:rPr>
              <a:t>Esta estrategia fija el precio </a:t>
            </a:r>
            <a:r>
              <a:rPr sz="1800" spc="-10" dirty="0">
                <a:solidFill>
                  <a:srgbClr val="33339A"/>
                </a:solidFill>
                <a:latin typeface="Arial"/>
                <a:cs typeface="Arial"/>
              </a:rPr>
              <a:t>en  </a:t>
            </a:r>
            <a:r>
              <a:rPr sz="1800" spc="-5" dirty="0">
                <a:solidFill>
                  <a:srgbClr val="33339A"/>
                </a:solidFill>
                <a:latin typeface="Arial"/>
                <a:cs typeface="Arial"/>
              </a:rPr>
              <a:t>función de un precio publicado, o de un índice. Por ejemplo los precios del café,  petróleo, metales,</a:t>
            </a:r>
            <a:r>
              <a:rPr sz="1800" spc="-100" dirty="0">
                <a:solidFill>
                  <a:srgbClr val="33339A"/>
                </a:solidFill>
                <a:latin typeface="Arial"/>
                <a:cs typeface="Arial"/>
              </a:rPr>
              <a:t> </a:t>
            </a:r>
            <a:r>
              <a:rPr sz="1800" spc="-5" dirty="0">
                <a:solidFill>
                  <a:srgbClr val="33339A"/>
                </a:solidFill>
                <a:latin typeface="Arial"/>
                <a:cs typeface="Arial"/>
              </a:rPr>
              <a:t>etc.</a:t>
            </a:r>
            <a:endParaRPr sz="1800" dirty="0">
              <a:latin typeface="Arial"/>
              <a:cs typeface="Arial"/>
            </a:endParaRPr>
          </a:p>
          <a:p>
            <a:pPr marL="12700" marR="66040" algn="just">
              <a:lnSpc>
                <a:spcPct val="110600"/>
              </a:lnSpc>
              <a:buAutoNum type="alphaLcParenR"/>
              <a:tabLst>
                <a:tab pos="279400" algn="l"/>
              </a:tabLst>
            </a:pPr>
            <a:r>
              <a:rPr sz="1800" b="1" spc="-5" dirty="0">
                <a:solidFill>
                  <a:srgbClr val="33339A"/>
                </a:solidFill>
                <a:latin typeface="Arial"/>
                <a:cs typeface="Arial"/>
              </a:rPr>
              <a:t>Ofertas </a:t>
            </a:r>
            <a:r>
              <a:rPr sz="1800" b="1" dirty="0">
                <a:solidFill>
                  <a:srgbClr val="33339A"/>
                </a:solidFill>
                <a:latin typeface="Arial"/>
                <a:cs typeface="Arial"/>
              </a:rPr>
              <a:t>competitivas: </a:t>
            </a:r>
            <a:r>
              <a:rPr sz="1800" spc="-5" dirty="0">
                <a:solidFill>
                  <a:srgbClr val="33339A"/>
                </a:solidFill>
                <a:latin typeface="Arial"/>
                <a:cs typeface="Arial"/>
              </a:rPr>
              <a:t>Cuando existe un mercado casi perfecto esta </a:t>
            </a:r>
            <a:r>
              <a:rPr sz="1800" spc="-10" dirty="0">
                <a:solidFill>
                  <a:srgbClr val="33339A"/>
                </a:solidFill>
                <a:latin typeface="Arial"/>
                <a:cs typeface="Arial"/>
              </a:rPr>
              <a:t>estrategia  </a:t>
            </a:r>
            <a:r>
              <a:rPr sz="1800" spc="-5" dirty="0">
                <a:solidFill>
                  <a:srgbClr val="33339A"/>
                </a:solidFill>
                <a:latin typeface="Arial"/>
                <a:cs typeface="Arial"/>
              </a:rPr>
              <a:t>parece adecuada, pero no desarrolla al proveedor hacia la</a:t>
            </a:r>
            <a:r>
              <a:rPr sz="1800" spc="-10" dirty="0">
                <a:solidFill>
                  <a:srgbClr val="33339A"/>
                </a:solidFill>
                <a:latin typeface="Arial"/>
                <a:cs typeface="Arial"/>
              </a:rPr>
              <a:t> integración.</a:t>
            </a:r>
            <a:endParaRPr sz="1800" dirty="0">
              <a:latin typeface="Arial"/>
              <a:cs typeface="Arial"/>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44347" rIns="0" bIns="0" rtlCol="0">
            <a:spAutoFit/>
          </a:bodyPr>
          <a:lstStyle/>
          <a:p>
            <a:pPr marL="1029969">
              <a:lnSpc>
                <a:spcPct val="100000"/>
              </a:lnSpc>
            </a:pPr>
            <a:r>
              <a:rPr spc="-5" dirty="0"/>
              <a:t>Selección del</a:t>
            </a:r>
            <a:r>
              <a:rPr spc="-95" dirty="0"/>
              <a:t> </a:t>
            </a:r>
            <a:r>
              <a:rPr spc="-5" dirty="0"/>
              <a:t>Proveedor*</a:t>
            </a:r>
          </a:p>
        </p:txBody>
      </p:sp>
      <p:sp>
        <p:nvSpPr>
          <p:cNvPr id="3" name="object 3"/>
          <p:cNvSpPr txBox="1"/>
          <p:nvPr/>
        </p:nvSpPr>
        <p:spPr>
          <a:xfrm>
            <a:off x="371735" y="1336039"/>
            <a:ext cx="8444865" cy="5252720"/>
          </a:xfrm>
          <a:prstGeom prst="rect">
            <a:avLst/>
          </a:prstGeom>
        </p:spPr>
        <p:txBody>
          <a:bodyPr vert="horz" wrap="square" lIns="0" tIns="0" rIns="0" bIns="0" rtlCol="0">
            <a:spAutoFit/>
          </a:bodyPr>
          <a:lstStyle/>
          <a:p>
            <a:pPr marL="12700" marR="5080" algn="just">
              <a:lnSpc>
                <a:spcPts val="1950"/>
              </a:lnSpc>
            </a:pPr>
            <a:r>
              <a:rPr sz="1800" spc="-5" dirty="0">
                <a:solidFill>
                  <a:srgbClr val="33339A"/>
                </a:solidFill>
                <a:latin typeface="Arial"/>
                <a:cs typeface="Arial"/>
              </a:rPr>
              <a:t>Una empresa que decide comprar material en lugar de fabricarlo debe </a:t>
            </a:r>
            <a:r>
              <a:rPr sz="1800" spc="-10" dirty="0">
                <a:solidFill>
                  <a:srgbClr val="33339A"/>
                </a:solidFill>
                <a:latin typeface="Arial"/>
                <a:cs typeface="Arial"/>
              </a:rPr>
              <a:t>seleccionar  </a:t>
            </a:r>
            <a:r>
              <a:rPr sz="1800" spc="-5" dirty="0">
                <a:solidFill>
                  <a:srgbClr val="33339A"/>
                </a:solidFill>
                <a:latin typeface="Arial"/>
                <a:cs typeface="Arial"/>
              </a:rPr>
              <a:t>a sus proveedores. La selección de estos tiene en cuenta varios </a:t>
            </a:r>
            <a:r>
              <a:rPr sz="1800" dirty="0">
                <a:solidFill>
                  <a:srgbClr val="33339A"/>
                </a:solidFill>
                <a:latin typeface="Arial"/>
                <a:cs typeface="Arial"/>
              </a:rPr>
              <a:t>factores, </a:t>
            </a:r>
            <a:r>
              <a:rPr sz="1800" spc="-5" dirty="0">
                <a:solidFill>
                  <a:srgbClr val="33339A"/>
                </a:solidFill>
                <a:latin typeface="Arial"/>
                <a:cs typeface="Arial"/>
              </a:rPr>
              <a:t>como </a:t>
            </a:r>
            <a:r>
              <a:rPr sz="1800" spc="-10" dirty="0">
                <a:solidFill>
                  <a:srgbClr val="33339A"/>
                </a:solidFill>
                <a:latin typeface="Arial"/>
                <a:cs typeface="Arial"/>
              </a:rPr>
              <a:t>los  </a:t>
            </a:r>
            <a:r>
              <a:rPr sz="1800" dirty="0">
                <a:solidFill>
                  <a:srgbClr val="33339A"/>
                </a:solidFill>
                <a:latin typeface="Arial"/>
                <a:cs typeface="Arial"/>
              </a:rPr>
              <a:t>costes </a:t>
            </a:r>
            <a:r>
              <a:rPr sz="1800" spc="-5" dirty="0">
                <a:solidFill>
                  <a:srgbClr val="33339A"/>
                </a:solidFill>
                <a:latin typeface="Arial"/>
                <a:cs typeface="Arial"/>
              </a:rPr>
              <a:t>de inventarios </a:t>
            </a:r>
            <a:r>
              <a:rPr sz="1800" dirty="0">
                <a:solidFill>
                  <a:srgbClr val="33339A"/>
                </a:solidFill>
                <a:latin typeface="Arial"/>
                <a:cs typeface="Arial"/>
              </a:rPr>
              <a:t>y </a:t>
            </a:r>
            <a:r>
              <a:rPr sz="1800" spc="-5" dirty="0">
                <a:solidFill>
                  <a:srgbClr val="33339A"/>
                </a:solidFill>
                <a:latin typeface="Arial"/>
                <a:cs typeface="Arial"/>
              </a:rPr>
              <a:t>de transporte, la disponibilidad de existencias, la entrega </a:t>
            </a:r>
            <a:r>
              <a:rPr sz="1800" dirty="0">
                <a:solidFill>
                  <a:srgbClr val="33339A"/>
                </a:solidFill>
                <a:latin typeface="Arial"/>
                <a:cs typeface="Arial"/>
              </a:rPr>
              <a:t>y  </a:t>
            </a:r>
            <a:r>
              <a:rPr sz="1800" spc="-5" dirty="0">
                <a:solidFill>
                  <a:srgbClr val="33339A"/>
                </a:solidFill>
                <a:latin typeface="Arial"/>
                <a:cs typeface="Arial"/>
              </a:rPr>
              <a:t>la calidad de los proveedores. Una empresa puede tener alguna competencia </a:t>
            </a:r>
            <a:r>
              <a:rPr sz="1800" spc="-10" dirty="0">
                <a:solidFill>
                  <a:srgbClr val="33339A"/>
                </a:solidFill>
                <a:latin typeface="Arial"/>
                <a:cs typeface="Arial"/>
              </a:rPr>
              <a:t>en  </a:t>
            </a:r>
            <a:r>
              <a:rPr sz="1800" spc="-5" dirty="0">
                <a:solidFill>
                  <a:srgbClr val="33339A"/>
                </a:solidFill>
                <a:latin typeface="Arial"/>
                <a:cs typeface="Arial"/>
              </a:rPr>
              <a:t>toda las áreas </a:t>
            </a:r>
            <a:r>
              <a:rPr sz="1800" dirty="0">
                <a:solidFill>
                  <a:srgbClr val="33339A"/>
                </a:solidFill>
                <a:latin typeface="Arial"/>
                <a:cs typeface="Arial"/>
              </a:rPr>
              <a:t>y </a:t>
            </a:r>
            <a:r>
              <a:rPr sz="1800" spc="-5" dirty="0">
                <a:solidFill>
                  <a:srgbClr val="33339A"/>
                </a:solidFill>
                <a:latin typeface="Arial"/>
                <a:cs typeface="Arial"/>
              </a:rPr>
              <a:t>una competencia excepcional sólo en unas pocas, pero la función  de operaciones más destacada  requiere disponer de excelentes</a:t>
            </a:r>
            <a:r>
              <a:rPr sz="1800" spc="-10" dirty="0">
                <a:solidFill>
                  <a:srgbClr val="33339A"/>
                </a:solidFill>
                <a:latin typeface="Arial"/>
                <a:cs typeface="Arial"/>
              </a:rPr>
              <a:t> proveedores.</a:t>
            </a:r>
            <a:endParaRPr sz="1800" dirty="0">
              <a:latin typeface="Arial"/>
              <a:cs typeface="Arial"/>
            </a:endParaRPr>
          </a:p>
          <a:p>
            <a:pPr marL="12700" marR="311785" algn="just">
              <a:lnSpc>
                <a:spcPts val="1950"/>
              </a:lnSpc>
            </a:pPr>
            <a:r>
              <a:rPr sz="1800" spc="-5" dirty="0">
                <a:solidFill>
                  <a:srgbClr val="33339A"/>
                </a:solidFill>
                <a:latin typeface="Arial"/>
                <a:cs typeface="Arial"/>
              </a:rPr>
              <a:t>Examinaremos la selección de proveedores en </a:t>
            </a:r>
            <a:r>
              <a:rPr sz="1800" dirty="0">
                <a:solidFill>
                  <a:srgbClr val="33339A"/>
                </a:solidFill>
                <a:latin typeface="Arial"/>
                <a:cs typeface="Arial"/>
              </a:rPr>
              <a:t>tres </a:t>
            </a:r>
            <a:r>
              <a:rPr sz="1800" spc="-5" dirty="0">
                <a:solidFill>
                  <a:srgbClr val="33339A"/>
                </a:solidFill>
                <a:latin typeface="Arial"/>
                <a:cs typeface="Arial"/>
              </a:rPr>
              <a:t>etapas: (1) la evaluación </a:t>
            </a:r>
            <a:r>
              <a:rPr sz="1800" spc="-10" dirty="0">
                <a:solidFill>
                  <a:srgbClr val="33339A"/>
                </a:solidFill>
                <a:latin typeface="Arial"/>
                <a:cs typeface="Arial"/>
              </a:rPr>
              <a:t>del  </a:t>
            </a:r>
            <a:r>
              <a:rPr sz="1800" spc="-5" dirty="0">
                <a:solidFill>
                  <a:srgbClr val="33339A"/>
                </a:solidFill>
                <a:latin typeface="Arial"/>
                <a:cs typeface="Arial"/>
              </a:rPr>
              <a:t>proveedor, (2) el desarrollo del proveedor, </a:t>
            </a:r>
            <a:r>
              <a:rPr sz="1800" dirty="0">
                <a:solidFill>
                  <a:srgbClr val="33339A"/>
                </a:solidFill>
                <a:latin typeface="Arial"/>
                <a:cs typeface="Arial"/>
              </a:rPr>
              <a:t>y </a:t>
            </a:r>
            <a:r>
              <a:rPr sz="1800" spc="-5" dirty="0">
                <a:solidFill>
                  <a:srgbClr val="33339A"/>
                </a:solidFill>
                <a:latin typeface="Arial"/>
                <a:cs typeface="Arial"/>
              </a:rPr>
              <a:t>(3) las</a:t>
            </a:r>
            <a:r>
              <a:rPr sz="1800" spc="-10" dirty="0">
                <a:solidFill>
                  <a:srgbClr val="33339A"/>
                </a:solidFill>
                <a:latin typeface="Arial"/>
                <a:cs typeface="Arial"/>
              </a:rPr>
              <a:t> negociaciones.</a:t>
            </a:r>
            <a:endParaRPr sz="1800" dirty="0">
              <a:latin typeface="Arial"/>
              <a:cs typeface="Arial"/>
            </a:endParaRPr>
          </a:p>
          <a:p>
            <a:pPr algn="just">
              <a:lnSpc>
                <a:spcPct val="100000"/>
              </a:lnSpc>
              <a:spcBef>
                <a:spcPts val="10"/>
              </a:spcBef>
            </a:pPr>
            <a:endParaRPr sz="2450" dirty="0">
              <a:latin typeface="Times New Roman"/>
              <a:cs typeface="Times New Roman"/>
            </a:endParaRPr>
          </a:p>
          <a:p>
            <a:pPr marL="12700" marR="16510" algn="just">
              <a:lnSpc>
                <a:spcPts val="1950"/>
              </a:lnSpc>
            </a:pPr>
            <a:r>
              <a:rPr sz="1800" b="1" spc="-5" dirty="0">
                <a:solidFill>
                  <a:srgbClr val="33339A"/>
                </a:solidFill>
                <a:latin typeface="Arial"/>
                <a:cs typeface="Arial"/>
              </a:rPr>
              <a:t>Evaluación del proveedor: </a:t>
            </a:r>
            <a:r>
              <a:rPr sz="1800" spc="-5" dirty="0">
                <a:solidFill>
                  <a:srgbClr val="33339A"/>
                </a:solidFill>
                <a:latin typeface="Arial"/>
                <a:cs typeface="Arial"/>
              </a:rPr>
              <a:t>La primera etapa, la </a:t>
            </a:r>
            <a:r>
              <a:rPr sz="1800" i="1" spc="-5" dirty="0">
                <a:solidFill>
                  <a:srgbClr val="33339A"/>
                </a:solidFill>
                <a:latin typeface="Arial"/>
                <a:cs typeface="Arial"/>
              </a:rPr>
              <a:t>evaluación del proveedor</a:t>
            </a:r>
            <a:r>
              <a:rPr sz="1800" spc="-5" dirty="0">
                <a:solidFill>
                  <a:srgbClr val="33339A"/>
                </a:solidFill>
                <a:latin typeface="Arial"/>
                <a:cs typeface="Arial"/>
              </a:rPr>
              <a:t>, implica  encontrar proveedores potenciales </a:t>
            </a:r>
            <a:r>
              <a:rPr sz="1800" dirty="0">
                <a:solidFill>
                  <a:srgbClr val="33339A"/>
                </a:solidFill>
                <a:latin typeface="Arial"/>
                <a:cs typeface="Arial"/>
              </a:rPr>
              <a:t>y </a:t>
            </a:r>
            <a:r>
              <a:rPr sz="1800" spc="-5" dirty="0">
                <a:solidFill>
                  <a:srgbClr val="33339A"/>
                </a:solidFill>
                <a:latin typeface="Arial"/>
                <a:cs typeface="Arial"/>
              </a:rPr>
              <a:t>determinar la probabilidad de que lleguen a  ser buenos proveedores. La selección de proveedores competentes </a:t>
            </a:r>
            <a:r>
              <a:rPr sz="1800" spc="-10" dirty="0">
                <a:solidFill>
                  <a:srgbClr val="33339A"/>
                </a:solidFill>
                <a:latin typeface="Arial"/>
                <a:cs typeface="Arial"/>
              </a:rPr>
              <a:t>es  </a:t>
            </a:r>
            <a:r>
              <a:rPr sz="1800" spc="-5" dirty="0">
                <a:solidFill>
                  <a:srgbClr val="33339A"/>
                </a:solidFill>
                <a:latin typeface="Arial"/>
                <a:cs typeface="Arial"/>
              </a:rPr>
              <a:t>fundamental, si no se selecciona a buenos proveedores, todos los esfuerzos </a:t>
            </a:r>
            <a:r>
              <a:rPr sz="1800" spc="-10" dirty="0">
                <a:solidFill>
                  <a:srgbClr val="33339A"/>
                </a:solidFill>
                <a:latin typeface="Arial"/>
                <a:cs typeface="Arial"/>
              </a:rPr>
              <a:t>en  </a:t>
            </a:r>
            <a:r>
              <a:rPr sz="1800" spc="-5" dirty="0">
                <a:solidFill>
                  <a:srgbClr val="33339A"/>
                </a:solidFill>
                <a:latin typeface="Arial"/>
                <a:cs typeface="Arial"/>
              </a:rPr>
              <a:t>aprovisionamiento serán inútiles. Como las empresas tienen cada </a:t>
            </a:r>
            <a:r>
              <a:rPr sz="1800" dirty="0">
                <a:solidFill>
                  <a:srgbClr val="33339A"/>
                </a:solidFill>
                <a:latin typeface="Arial"/>
                <a:cs typeface="Arial"/>
              </a:rPr>
              <a:t>vez más </a:t>
            </a:r>
            <a:r>
              <a:rPr sz="1800" spc="-5" dirty="0">
                <a:solidFill>
                  <a:srgbClr val="33339A"/>
                </a:solidFill>
                <a:latin typeface="Arial"/>
                <a:cs typeface="Arial"/>
              </a:rPr>
              <a:t>menos  proveedores a largo plazo, las cuestiones de fortaleza financiera, de calidad, </a:t>
            </a:r>
            <a:r>
              <a:rPr sz="1800" spc="-10" dirty="0">
                <a:solidFill>
                  <a:srgbClr val="33339A"/>
                </a:solidFill>
                <a:latin typeface="Arial"/>
                <a:cs typeface="Arial"/>
              </a:rPr>
              <a:t>de  </a:t>
            </a:r>
            <a:r>
              <a:rPr sz="1800" spc="-5" dirty="0">
                <a:solidFill>
                  <a:srgbClr val="33339A"/>
                </a:solidFill>
                <a:latin typeface="Arial"/>
                <a:cs typeface="Arial"/>
              </a:rPr>
              <a:t>dirección, de habilidad técnica, </a:t>
            </a:r>
            <a:r>
              <a:rPr sz="1800" dirty="0">
                <a:solidFill>
                  <a:srgbClr val="33339A"/>
                </a:solidFill>
                <a:latin typeface="Arial"/>
                <a:cs typeface="Arial"/>
              </a:rPr>
              <a:t>y </a:t>
            </a:r>
            <a:r>
              <a:rPr sz="1800" spc="-5" dirty="0">
                <a:solidFill>
                  <a:srgbClr val="33339A"/>
                </a:solidFill>
                <a:latin typeface="Arial"/>
                <a:cs typeface="Arial"/>
              </a:rPr>
              <a:t>de potencial para una estrecha relación a </a:t>
            </a:r>
            <a:r>
              <a:rPr sz="1800" spc="-10" dirty="0">
                <a:solidFill>
                  <a:srgbClr val="33339A"/>
                </a:solidFill>
                <a:latin typeface="Arial"/>
                <a:cs typeface="Arial"/>
              </a:rPr>
              <a:t>largo  </a:t>
            </a:r>
            <a:r>
              <a:rPr sz="1800" spc="-5" dirty="0">
                <a:solidFill>
                  <a:srgbClr val="33339A"/>
                </a:solidFill>
                <a:latin typeface="Arial"/>
                <a:cs typeface="Arial"/>
              </a:rPr>
              <a:t>plazo, desempeñan un papel cada vez </a:t>
            </a:r>
            <a:r>
              <a:rPr sz="1800" dirty="0">
                <a:solidFill>
                  <a:srgbClr val="33339A"/>
                </a:solidFill>
                <a:latin typeface="Arial"/>
                <a:cs typeface="Arial"/>
              </a:rPr>
              <a:t>más </a:t>
            </a:r>
            <a:r>
              <a:rPr sz="1800" spc="-5" dirty="0">
                <a:solidFill>
                  <a:srgbClr val="33339A"/>
                </a:solidFill>
                <a:latin typeface="Arial"/>
                <a:cs typeface="Arial"/>
              </a:rPr>
              <a:t>importante. Estos atributos se </a:t>
            </a:r>
            <a:r>
              <a:rPr sz="1800" spc="-10" dirty="0">
                <a:solidFill>
                  <a:srgbClr val="33339A"/>
                </a:solidFill>
                <a:latin typeface="Arial"/>
                <a:cs typeface="Arial"/>
              </a:rPr>
              <a:t>deben  </a:t>
            </a:r>
            <a:r>
              <a:rPr sz="1800" spc="-5" dirty="0">
                <a:solidFill>
                  <a:srgbClr val="33339A"/>
                </a:solidFill>
                <a:latin typeface="Arial"/>
                <a:cs typeface="Arial"/>
              </a:rPr>
              <a:t>tener en cuenta  en el proceso de</a:t>
            </a:r>
            <a:r>
              <a:rPr sz="1800" dirty="0">
                <a:solidFill>
                  <a:srgbClr val="33339A"/>
                </a:solidFill>
                <a:latin typeface="Arial"/>
                <a:cs typeface="Arial"/>
              </a:rPr>
              <a:t> </a:t>
            </a:r>
            <a:r>
              <a:rPr sz="1800" spc="-10" dirty="0">
                <a:solidFill>
                  <a:srgbClr val="33339A"/>
                </a:solidFill>
                <a:latin typeface="Arial"/>
                <a:cs typeface="Arial"/>
              </a:rPr>
              <a:t>evaluación.</a:t>
            </a:r>
            <a:endParaRPr sz="1800" dirty="0">
              <a:latin typeface="Arial"/>
              <a:cs typeface="Arial"/>
            </a:endParaRPr>
          </a:p>
          <a:p>
            <a:pPr>
              <a:lnSpc>
                <a:spcPct val="100000"/>
              </a:lnSpc>
              <a:spcBef>
                <a:spcPts val="10"/>
              </a:spcBef>
            </a:pPr>
            <a:endParaRPr sz="1550" dirty="0">
              <a:latin typeface="Times New Roman"/>
              <a:cs typeface="Times New Roman"/>
            </a:endParaRPr>
          </a:p>
          <a:p>
            <a:pPr marL="12700">
              <a:lnSpc>
                <a:spcPct val="100000"/>
              </a:lnSpc>
            </a:pPr>
            <a:r>
              <a:rPr sz="1200" spc="-5" dirty="0">
                <a:latin typeface="Arial"/>
                <a:cs typeface="Arial"/>
              </a:rPr>
              <a:t>*Jay Heizer </a:t>
            </a:r>
            <a:r>
              <a:rPr sz="1200" dirty="0">
                <a:latin typeface="Arial"/>
                <a:cs typeface="Arial"/>
              </a:rPr>
              <a:t>y </a:t>
            </a:r>
            <a:r>
              <a:rPr sz="1200" spc="-5" dirty="0">
                <a:latin typeface="Arial"/>
                <a:cs typeface="Arial"/>
              </a:rPr>
              <a:t>Barry Render: Dirección de la Producción: Decisiones tácticas. Madrid</a:t>
            </a:r>
            <a:r>
              <a:rPr sz="1800" spc="-5" dirty="0">
                <a:latin typeface="Arial"/>
                <a:cs typeface="Arial"/>
              </a:rPr>
              <a:t>.</a:t>
            </a:r>
            <a:r>
              <a:rPr sz="1200" spc="-5" dirty="0">
                <a:latin typeface="Arial"/>
                <a:cs typeface="Arial"/>
              </a:rPr>
              <a:t>Prentice Hall. 2001, </a:t>
            </a:r>
            <a:r>
              <a:rPr sz="1200" spc="-10" dirty="0">
                <a:latin typeface="Arial"/>
                <a:cs typeface="Arial"/>
              </a:rPr>
              <a:t>pag.</a:t>
            </a:r>
            <a:r>
              <a:rPr sz="1200" spc="145" dirty="0">
                <a:latin typeface="Arial"/>
                <a:cs typeface="Arial"/>
              </a:rPr>
              <a:t> </a:t>
            </a:r>
            <a:r>
              <a:rPr sz="1200" spc="-5" dirty="0">
                <a:latin typeface="Arial"/>
                <a:cs typeface="Arial"/>
              </a:rPr>
              <a:t>13.</a:t>
            </a:r>
            <a:endParaRPr sz="1200" dirty="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14209" y="398018"/>
            <a:ext cx="7772400" cy="1080135"/>
          </a:xfrm>
          <a:prstGeom prst="rect">
            <a:avLst/>
          </a:prstGeom>
          <a:ln w="9525">
            <a:solidFill>
              <a:srgbClr val="009900"/>
            </a:solidFill>
          </a:ln>
        </p:spPr>
        <p:txBody>
          <a:bodyPr vert="horz" wrap="square" lIns="0" tIns="0" rIns="0" bIns="0" rtlCol="0">
            <a:spAutoFit/>
          </a:bodyPr>
          <a:lstStyle/>
          <a:p>
            <a:pPr algn="ctr">
              <a:lnSpc>
                <a:spcPts val="2700"/>
              </a:lnSpc>
            </a:pPr>
            <a:r>
              <a:rPr sz="2400" b="1" spc="-5" dirty="0">
                <a:solidFill>
                  <a:srgbClr val="006500"/>
                </a:solidFill>
                <a:latin typeface="Arial"/>
                <a:cs typeface="Arial"/>
              </a:rPr>
              <a:t>Administración del</a:t>
            </a:r>
            <a:r>
              <a:rPr sz="2400" b="1" spc="-95" dirty="0">
                <a:solidFill>
                  <a:srgbClr val="006500"/>
                </a:solidFill>
                <a:latin typeface="Arial"/>
                <a:cs typeface="Arial"/>
              </a:rPr>
              <a:t> </a:t>
            </a:r>
            <a:r>
              <a:rPr sz="2400" b="1" spc="-5" dirty="0">
                <a:solidFill>
                  <a:srgbClr val="006500"/>
                </a:solidFill>
                <a:latin typeface="Arial"/>
                <a:cs typeface="Arial"/>
              </a:rPr>
              <a:t>Abastecimiento</a:t>
            </a:r>
            <a:endParaRPr sz="2400">
              <a:latin typeface="Arial"/>
              <a:cs typeface="Arial"/>
            </a:endParaRPr>
          </a:p>
          <a:p>
            <a:pPr marL="2146935" marR="2138045" algn="ctr">
              <a:lnSpc>
                <a:spcPts val="2870"/>
              </a:lnSpc>
              <a:spcBef>
                <a:spcPts val="100"/>
              </a:spcBef>
            </a:pPr>
            <a:r>
              <a:rPr sz="2400" b="1" spc="-5" dirty="0">
                <a:solidFill>
                  <a:srgbClr val="006500"/>
                </a:solidFill>
                <a:latin typeface="Arial"/>
                <a:cs typeface="Arial"/>
              </a:rPr>
              <a:t>Concepto e</a:t>
            </a:r>
            <a:r>
              <a:rPr sz="2400" b="1" spc="-90" dirty="0">
                <a:solidFill>
                  <a:srgbClr val="006500"/>
                </a:solidFill>
                <a:latin typeface="Arial"/>
                <a:cs typeface="Arial"/>
              </a:rPr>
              <a:t> </a:t>
            </a:r>
            <a:r>
              <a:rPr sz="2400" b="1" spc="-5" dirty="0">
                <a:solidFill>
                  <a:srgbClr val="006500"/>
                </a:solidFill>
                <a:latin typeface="Arial"/>
                <a:cs typeface="Arial"/>
              </a:rPr>
              <a:t>Importancia  (tradicional)</a:t>
            </a:r>
            <a:endParaRPr sz="2400">
              <a:latin typeface="Arial"/>
              <a:cs typeface="Arial"/>
            </a:endParaRPr>
          </a:p>
        </p:txBody>
      </p:sp>
      <p:sp>
        <p:nvSpPr>
          <p:cNvPr id="3" name="object 3"/>
          <p:cNvSpPr txBox="1"/>
          <p:nvPr/>
        </p:nvSpPr>
        <p:spPr>
          <a:xfrm>
            <a:off x="1133728" y="1881123"/>
            <a:ext cx="6622415" cy="4788490"/>
          </a:xfrm>
          <a:prstGeom prst="rect">
            <a:avLst/>
          </a:prstGeom>
        </p:spPr>
        <p:txBody>
          <a:bodyPr vert="horz" wrap="square" lIns="0" tIns="0" rIns="0" bIns="0" rtlCol="0">
            <a:spAutoFit/>
          </a:bodyPr>
          <a:lstStyle/>
          <a:p>
            <a:pPr marL="12700" marR="5080" algn="just">
              <a:lnSpc>
                <a:spcPct val="100000"/>
              </a:lnSpc>
            </a:pPr>
            <a:r>
              <a:rPr sz="1600" spc="-5" dirty="0">
                <a:latin typeface="Arial"/>
                <a:cs typeface="Arial"/>
              </a:rPr>
              <a:t>La Administración del Abastecimiento consiste por tanto en procurar </a:t>
            </a:r>
            <a:r>
              <a:rPr sz="1600" dirty="0">
                <a:latin typeface="Arial"/>
                <a:cs typeface="Arial"/>
              </a:rPr>
              <a:t>a </a:t>
            </a:r>
            <a:r>
              <a:rPr sz="1600" spc="-5" dirty="0">
                <a:latin typeface="Arial"/>
                <a:cs typeface="Arial"/>
              </a:rPr>
              <a:t>un  sistema de producción los bienes </a:t>
            </a:r>
            <a:r>
              <a:rPr sz="1600" dirty="0">
                <a:latin typeface="Arial"/>
                <a:cs typeface="Arial"/>
              </a:rPr>
              <a:t>y </a:t>
            </a:r>
            <a:r>
              <a:rPr sz="1600" spc="-5" dirty="0">
                <a:latin typeface="Arial"/>
                <a:cs typeface="Arial"/>
              </a:rPr>
              <a:t>servicios en la cantidad </a:t>
            </a:r>
            <a:r>
              <a:rPr sz="1600" dirty="0">
                <a:latin typeface="Arial"/>
                <a:cs typeface="Arial"/>
              </a:rPr>
              <a:t>y </a:t>
            </a:r>
            <a:r>
              <a:rPr sz="1600" spc="-5" dirty="0">
                <a:latin typeface="Arial"/>
                <a:cs typeface="Arial"/>
              </a:rPr>
              <a:t>la calidad  requeridas, al mejor precio, de mejor proveedor en el lugar </a:t>
            </a:r>
            <a:r>
              <a:rPr sz="1600" dirty="0">
                <a:latin typeface="Arial"/>
                <a:cs typeface="Arial"/>
              </a:rPr>
              <a:t>y </a:t>
            </a:r>
            <a:r>
              <a:rPr sz="1600" spc="-5" dirty="0">
                <a:latin typeface="Arial"/>
                <a:cs typeface="Arial"/>
              </a:rPr>
              <a:t>el momento  oportunos, </a:t>
            </a:r>
            <a:r>
              <a:rPr sz="1600" dirty="0">
                <a:latin typeface="Arial"/>
                <a:cs typeface="Arial"/>
              </a:rPr>
              <a:t>a </a:t>
            </a:r>
            <a:r>
              <a:rPr sz="1600" spc="-5" dirty="0">
                <a:latin typeface="Arial"/>
                <a:cs typeface="Arial"/>
              </a:rPr>
              <a:t>fin satisfacer las exigencias de las</a:t>
            </a:r>
            <a:r>
              <a:rPr sz="1600" spc="-10" dirty="0">
                <a:latin typeface="Arial"/>
                <a:cs typeface="Arial"/>
              </a:rPr>
              <a:t> </a:t>
            </a:r>
            <a:r>
              <a:rPr sz="1600" spc="-5" dirty="0">
                <a:latin typeface="Arial"/>
                <a:cs typeface="Arial"/>
              </a:rPr>
              <a:t>operaciones.*</a:t>
            </a:r>
            <a:endParaRPr sz="1600" dirty="0">
              <a:latin typeface="Arial"/>
              <a:cs typeface="Arial"/>
            </a:endParaRPr>
          </a:p>
          <a:p>
            <a:pPr>
              <a:lnSpc>
                <a:spcPct val="100000"/>
              </a:lnSpc>
            </a:pPr>
            <a:endParaRPr sz="1600" dirty="0">
              <a:latin typeface="Times New Roman"/>
              <a:cs typeface="Times New Roman"/>
            </a:endParaRPr>
          </a:p>
          <a:p>
            <a:pPr marL="12700">
              <a:lnSpc>
                <a:spcPct val="100000"/>
              </a:lnSpc>
              <a:spcBef>
                <a:spcPts val="1285"/>
              </a:spcBef>
            </a:pPr>
            <a:r>
              <a:rPr sz="1600" b="1" spc="-5" dirty="0">
                <a:solidFill>
                  <a:srgbClr val="009A00"/>
                </a:solidFill>
                <a:latin typeface="Arial"/>
                <a:cs typeface="Arial"/>
              </a:rPr>
              <a:t>Ciclo </a:t>
            </a:r>
            <a:r>
              <a:rPr sz="1600" b="1" dirty="0">
                <a:solidFill>
                  <a:srgbClr val="009A00"/>
                </a:solidFill>
                <a:latin typeface="Arial"/>
                <a:cs typeface="Arial"/>
              </a:rPr>
              <a:t>de</a:t>
            </a:r>
            <a:r>
              <a:rPr sz="1600" b="1" spc="-85" dirty="0">
                <a:solidFill>
                  <a:srgbClr val="009A00"/>
                </a:solidFill>
                <a:latin typeface="Arial"/>
                <a:cs typeface="Arial"/>
              </a:rPr>
              <a:t> </a:t>
            </a:r>
            <a:r>
              <a:rPr sz="1600" b="1" spc="-5" dirty="0">
                <a:solidFill>
                  <a:srgbClr val="009A00"/>
                </a:solidFill>
                <a:latin typeface="Arial"/>
                <a:cs typeface="Arial"/>
              </a:rPr>
              <a:t>Compras:</a:t>
            </a:r>
            <a:endParaRPr sz="1600" dirty="0">
              <a:latin typeface="Arial"/>
              <a:cs typeface="Arial"/>
            </a:endParaRPr>
          </a:p>
          <a:p>
            <a:pPr marL="140335" indent="-127635">
              <a:lnSpc>
                <a:spcPct val="100000"/>
              </a:lnSpc>
              <a:spcBef>
                <a:spcPts val="969"/>
              </a:spcBef>
              <a:buChar char="•"/>
              <a:tabLst>
                <a:tab pos="140970" algn="l"/>
              </a:tabLst>
            </a:pPr>
            <a:r>
              <a:rPr sz="1600" spc="-5" dirty="0">
                <a:latin typeface="Arial"/>
                <a:cs typeface="Arial"/>
              </a:rPr>
              <a:t>Emisión de una requisición de</a:t>
            </a:r>
            <a:r>
              <a:rPr sz="1600" spc="-50" dirty="0">
                <a:latin typeface="Arial"/>
                <a:cs typeface="Arial"/>
              </a:rPr>
              <a:t> </a:t>
            </a:r>
            <a:r>
              <a:rPr sz="1600" spc="-5" dirty="0">
                <a:latin typeface="Arial"/>
                <a:cs typeface="Arial"/>
              </a:rPr>
              <a:t>compra.</a:t>
            </a:r>
            <a:endParaRPr sz="1600" dirty="0">
              <a:latin typeface="Arial"/>
              <a:cs typeface="Arial"/>
            </a:endParaRPr>
          </a:p>
          <a:p>
            <a:pPr marL="140335" indent="-127635">
              <a:lnSpc>
                <a:spcPct val="100000"/>
              </a:lnSpc>
              <a:spcBef>
                <a:spcPts val="965"/>
              </a:spcBef>
              <a:buChar char="•"/>
              <a:tabLst>
                <a:tab pos="140970" algn="l"/>
              </a:tabLst>
            </a:pPr>
            <a:r>
              <a:rPr sz="1600" spc="-5" dirty="0">
                <a:latin typeface="Arial"/>
                <a:cs typeface="Arial"/>
              </a:rPr>
              <a:t>Análisis de la</a:t>
            </a:r>
            <a:r>
              <a:rPr sz="1600" spc="-75" dirty="0">
                <a:latin typeface="Arial"/>
                <a:cs typeface="Arial"/>
              </a:rPr>
              <a:t> </a:t>
            </a:r>
            <a:r>
              <a:rPr sz="1600" spc="-5" dirty="0">
                <a:latin typeface="Arial"/>
                <a:cs typeface="Arial"/>
              </a:rPr>
              <a:t>requisición.</a:t>
            </a:r>
            <a:endParaRPr sz="1600" dirty="0">
              <a:latin typeface="Arial"/>
              <a:cs typeface="Arial"/>
            </a:endParaRPr>
          </a:p>
          <a:p>
            <a:pPr marL="140970" indent="-128270">
              <a:lnSpc>
                <a:spcPct val="100000"/>
              </a:lnSpc>
              <a:spcBef>
                <a:spcPts val="965"/>
              </a:spcBef>
              <a:buChar char="•"/>
              <a:tabLst>
                <a:tab pos="141605" algn="l"/>
              </a:tabLst>
            </a:pPr>
            <a:r>
              <a:rPr sz="1600" spc="-5" dirty="0">
                <a:latin typeface="Arial"/>
                <a:cs typeface="Arial"/>
              </a:rPr>
              <a:t>Investigación </a:t>
            </a:r>
            <a:r>
              <a:rPr sz="1600" dirty="0">
                <a:latin typeface="Arial"/>
                <a:cs typeface="Arial"/>
              </a:rPr>
              <a:t>y </a:t>
            </a:r>
            <a:r>
              <a:rPr sz="1600" spc="-5" dirty="0">
                <a:latin typeface="Arial"/>
                <a:cs typeface="Arial"/>
              </a:rPr>
              <a:t>selección del</a:t>
            </a:r>
            <a:r>
              <a:rPr sz="1600" spc="-65" dirty="0">
                <a:latin typeface="Arial"/>
                <a:cs typeface="Arial"/>
              </a:rPr>
              <a:t> </a:t>
            </a:r>
            <a:r>
              <a:rPr sz="1600" spc="-5" dirty="0">
                <a:latin typeface="Arial"/>
                <a:cs typeface="Arial"/>
              </a:rPr>
              <a:t>proveedor.</a:t>
            </a:r>
            <a:endParaRPr sz="1600" dirty="0">
              <a:latin typeface="Arial"/>
              <a:cs typeface="Arial"/>
            </a:endParaRPr>
          </a:p>
          <a:p>
            <a:pPr marL="140335" indent="-127635">
              <a:lnSpc>
                <a:spcPct val="100000"/>
              </a:lnSpc>
              <a:spcBef>
                <a:spcPts val="965"/>
              </a:spcBef>
              <a:buChar char="•"/>
              <a:tabLst>
                <a:tab pos="140970" algn="l"/>
              </a:tabLst>
            </a:pPr>
            <a:r>
              <a:rPr sz="1600" spc="-5" dirty="0">
                <a:latin typeface="Arial"/>
                <a:cs typeface="Arial"/>
              </a:rPr>
              <a:t>Emisión de una solicitud de</a:t>
            </a:r>
            <a:r>
              <a:rPr sz="1600" spc="-60" dirty="0">
                <a:latin typeface="Arial"/>
                <a:cs typeface="Arial"/>
              </a:rPr>
              <a:t> </a:t>
            </a:r>
            <a:r>
              <a:rPr sz="1600" spc="-5" dirty="0">
                <a:latin typeface="Arial"/>
                <a:cs typeface="Arial"/>
              </a:rPr>
              <a:t>pedido.</a:t>
            </a:r>
            <a:endParaRPr sz="1600" dirty="0">
              <a:latin typeface="Arial"/>
              <a:cs typeface="Arial"/>
            </a:endParaRPr>
          </a:p>
          <a:p>
            <a:pPr marL="140335" indent="-127635">
              <a:lnSpc>
                <a:spcPct val="100000"/>
              </a:lnSpc>
              <a:spcBef>
                <a:spcPts val="969"/>
              </a:spcBef>
              <a:buChar char="•"/>
              <a:tabLst>
                <a:tab pos="140970" algn="l"/>
              </a:tabLst>
            </a:pPr>
            <a:r>
              <a:rPr sz="1600" spc="-5" dirty="0">
                <a:latin typeface="Arial"/>
                <a:cs typeface="Arial"/>
              </a:rPr>
              <a:t>Seguimiento del</a:t>
            </a:r>
            <a:r>
              <a:rPr sz="1600" spc="-80" dirty="0">
                <a:latin typeface="Arial"/>
                <a:cs typeface="Arial"/>
              </a:rPr>
              <a:t> </a:t>
            </a:r>
            <a:r>
              <a:rPr sz="1600" spc="-5" dirty="0">
                <a:latin typeface="Arial"/>
                <a:cs typeface="Arial"/>
              </a:rPr>
              <a:t>pedido.</a:t>
            </a:r>
            <a:endParaRPr sz="1600" dirty="0">
              <a:latin typeface="Arial"/>
              <a:cs typeface="Arial"/>
            </a:endParaRPr>
          </a:p>
          <a:p>
            <a:pPr marL="140335" indent="-127635">
              <a:lnSpc>
                <a:spcPct val="100000"/>
              </a:lnSpc>
              <a:spcBef>
                <a:spcPts val="965"/>
              </a:spcBef>
              <a:buChar char="•"/>
              <a:tabLst>
                <a:tab pos="140970" algn="l"/>
              </a:tabLst>
            </a:pPr>
            <a:r>
              <a:rPr sz="1600" spc="-5" dirty="0">
                <a:latin typeface="Arial"/>
                <a:cs typeface="Arial"/>
              </a:rPr>
              <a:t>Recepción </a:t>
            </a:r>
            <a:r>
              <a:rPr sz="1600" dirty="0">
                <a:latin typeface="Arial"/>
                <a:cs typeface="Arial"/>
              </a:rPr>
              <a:t>e </a:t>
            </a:r>
            <a:r>
              <a:rPr sz="1600" spc="-5" dirty="0">
                <a:latin typeface="Arial"/>
                <a:cs typeface="Arial"/>
              </a:rPr>
              <a:t>inspección de la</a:t>
            </a:r>
            <a:r>
              <a:rPr sz="1600" spc="-40" dirty="0">
                <a:latin typeface="Arial"/>
                <a:cs typeface="Arial"/>
              </a:rPr>
              <a:t> </a:t>
            </a:r>
            <a:r>
              <a:rPr sz="1600" spc="-5" dirty="0">
                <a:latin typeface="Arial"/>
                <a:cs typeface="Arial"/>
              </a:rPr>
              <a:t>mercancía.</a:t>
            </a:r>
            <a:endParaRPr sz="1600" dirty="0">
              <a:latin typeface="Arial"/>
              <a:cs typeface="Arial"/>
            </a:endParaRPr>
          </a:p>
          <a:p>
            <a:pPr marL="140335" indent="-127635">
              <a:lnSpc>
                <a:spcPct val="100000"/>
              </a:lnSpc>
              <a:spcBef>
                <a:spcPts val="965"/>
              </a:spcBef>
              <a:buChar char="•"/>
              <a:tabLst>
                <a:tab pos="140970" algn="l"/>
              </a:tabLst>
            </a:pPr>
            <a:r>
              <a:rPr sz="1600" spc="-5" dirty="0">
                <a:latin typeface="Arial"/>
                <a:cs typeface="Arial"/>
              </a:rPr>
              <a:t>Verificación </a:t>
            </a:r>
            <a:r>
              <a:rPr sz="1600" dirty="0">
                <a:latin typeface="Arial"/>
                <a:cs typeface="Arial"/>
              </a:rPr>
              <a:t>y </a:t>
            </a:r>
            <a:r>
              <a:rPr sz="1600" spc="-5" dirty="0">
                <a:latin typeface="Arial"/>
                <a:cs typeface="Arial"/>
              </a:rPr>
              <a:t>pago de la</a:t>
            </a:r>
            <a:r>
              <a:rPr sz="1600" spc="-35" dirty="0">
                <a:latin typeface="Arial"/>
                <a:cs typeface="Arial"/>
              </a:rPr>
              <a:t> </a:t>
            </a:r>
            <a:r>
              <a:rPr sz="1600" spc="-5" dirty="0">
                <a:latin typeface="Arial"/>
                <a:cs typeface="Arial"/>
              </a:rPr>
              <a:t>factura.</a:t>
            </a:r>
            <a:endParaRPr sz="1600" dirty="0">
              <a:latin typeface="Arial"/>
              <a:cs typeface="Arial"/>
            </a:endParaRPr>
          </a:p>
          <a:p>
            <a:pPr>
              <a:lnSpc>
                <a:spcPct val="100000"/>
              </a:lnSpc>
              <a:spcBef>
                <a:spcPts val="10"/>
              </a:spcBef>
            </a:pPr>
            <a:endParaRPr sz="2200" dirty="0">
              <a:latin typeface="Times New Roman"/>
              <a:cs typeface="Times New Roman"/>
            </a:endParaRPr>
          </a:p>
          <a:p>
            <a:pPr marL="12700">
              <a:lnSpc>
                <a:spcPct val="100000"/>
              </a:lnSpc>
            </a:pPr>
            <a:r>
              <a:rPr sz="1200" spc="-5" dirty="0">
                <a:latin typeface="Arial"/>
                <a:cs typeface="Arial"/>
              </a:rPr>
              <a:t>*Tawfik and Chauvel. Administración de </a:t>
            </a:r>
            <a:r>
              <a:rPr sz="1200" spc="-10" dirty="0">
                <a:latin typeface="Arial"/>
                <a:cs typeface="Arial"/>
              </a:rPr>
              <a:t>la </a:t>
            </a:r>
            <a:r>
              <a:rPr sz="1200" spc="-5" dirty="0">
                <a:latin typeface="Arial"/>
                <a:cs typeface="Arial"/>
              </a:rPr>
              <a:t>Producción. Bogotá. </a:t>
            </a:r>
            <a:r>
              <a:rPr sz="1200" spc="-10" dirty="0">
                <a:latin typeface="Arial"/>
                <a:cs typeface="Arial"/>
              </a:rPr>
              <a:t>McGraw-Hill.</a:t>
            </a:r>
            <a:r>
              <a:rPr sz="1200" spc="45" dirty="0">
                <a:latin typeface="Arial"/>
                <a:cs typeface="Arial"/>
              </a:rPr>
              <a:t> </a:t>
            </a:r>
            <a:r>
              <a:rPr sz="1200" spc="-10" dirty="0">
                <a:latin typeface="Arial"/>
                <a:cs typeface="Arial"/>
              </a:rPr>
              <a:t>1998.</a:t>
            </a:r>
            <a:endParaRPr sz="1200" dirty="0">
              <a:latin typeface="Arial"/>
              <a:cs typeface="Aria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14209" y="398018"/>
            <a:ext cx="7772400" cy="1080135"/>
          </a:xfrm>
          <a:prstGeom prst="rect">
            <a:avLst/>
          </a:prstGeom>
          <a:ln w="9525">
            <a:solidFill>
              <a:srgbClr val="009900"/>
            </a:solidFill>
          </a:ln>
        </p:spPr>
        <p:txBody>
          <a:bodyPr vert="horz" wrap="square" lIns="0" tIns="160655" rIns="0" bIns="0" rtlCol="0">
            <a:spAutoFit/>
          </a:bodyPr>
          <a:lstStyle/>
          <a:p>
            <a:pPr marL="2578735" marR="1325880" indent="-1245235">
              <a:lnSpc>
                <a:spcPct val="100000"/>
              </a:lnSpc>
              <a:spcBef>
                <a:spcPts val="1265"/>
              </a:spcBef>
            </a:pPr>
            <a:r>
              <a:rPr spc="-5" dirty="0"/>
              <a:t>Administración del Abastecimiento  Tipos de</a:t>
            </a:r>
            <a:r>
              <a:rPr spc="-60" dirty="0"/>
              <a:t> </a:t>
            </a:r>
            <a:r>
              <a:rPr spc="-10" dirty="0"/>
              <a:t>compras</a:t>
            </a:r>
          </a:p>
        </p:txBody>
      </p:sp>
      <p:sp>
        <p:nvSpPr>
          <p:cNvPr id="3" name="object 3"/>
          <p:cNvSpPr txBox="1"/>
          <p:nvPr/>
        </p:nvSpPr>
        <p:spPr>
          <a:xfrm>
            <a:off x="1209928" y="2549397"/>
            <a:ext cx="6719570" cy="2870016"/>
          </a:xfrm>
          <a:prstGeom prst="rect">
            <a:avLst/>
          </a:prstGeom>
        </p:spPr>
        <p:txBody>
          <a:bodyPr vert="horz" wrap="square" lIns="0" tIns="0" rIns="0" bIns="0" rtlCol="0">
            <a:spAutoFit/>
          </a:bodyPr>
          <a:lstStyle/>
          <a:p>
            <a:pPr marL="12700" marR="5080" algn="just">
              <a:lnSpc>
                <a:spcPct val="100000"/>
              </a:lnSpc>
            </a:pPr>
            <a:r>
              <a:rPr sz="1600" spc="-5" dirty="0">
                <a:latin typeface="Arial"/>
                <a:cs typeface="Arial"/>
              </a:rPr>
              <a:t>La Administración del Abastecimiento sufre algunas diferencias de gestión  según el tipo de organización que genere la necesidad de surtimiento de  materias primas, piezas </a:t>
            </a:r>
            <a:r>
              <a:rPr sz="1600" dirty="0">
                <a:latin typeface="Arial"/>
                <a:cs typeface="Arial"/>
              </a:rPr>
              <a:t>y </a:t>
            </a:r>
            <a:r>
              <a:rPr sz="1600" spc="-5" dirty="0">
                <a:latin typeface="Arial"/>
                <a:cs typeface="Arial"/>
              </a:rPr>
              <a:t>partes, </a:t>
            </a:r>
            <a:r>
              <a:rPr sz="1600" dirty="0">
                <a:latin typeface="Arial"/>
                <a:cs typeface="Arial"/>
              </a:rPr>
              <a:t>productos semi procesados, o  </a:t>
            </a:r>
            <a:r>
              <a:rPr sz="1600" spc="-5" dirty="0">
                <a:latin typeface="Arial"/>
                <a:cs typeface="Arial"/>
              </a:rPr>
              <a:t>suministros.</a:t>
            </a:r>
            <a:endParaRPr sz="1600" dirty="0">
              <a:latin typeface="Arial"/>
              <a:cs typeface="Arial"/>
            </a:endParaRPr>
          </a:p>
          <a:p>
            <a:pPr>
              <a:lnSpc>
                <a:spcPct val="100000"/>
              </a:lnSpc>
            </a:pPr>
            <a:endParaRPr sz="1600" dirty="0">
              <a:latin typeface="Times New Roman"/>
              <a:cs typeface="Times New Roman"/>
            </a:endParaRPr>
          </a:p>
          <a:p>
            <a:pPr>
              <a:lnSpc>
                <a:spcPct val="100000"/>
              </a:lnSpc>
            </a:pPr>
            <a:endParaRPr sz="1750" dirty="0">
              <a:latin typeface="Times New Roman"/>
              <a:cs typeface="Times New Roman"/>
            </a:endParaRPr>
          </a:p>
          <a:p>
            <a:pPr marL="140335" indent="-127635">
              <a:lnSpc>
                <a:spcPct val="100000"/>
              </a:lnSpc>
              <a:buChar char="•"/>
              <a:tabLst>
                <a:tab pos="140970" algn="l"/>
              </a:tabLst>
            </a:pPr>
            <a:r>
              <a:rPr sz="1600" spc="-5" dirty="0">
                <a:latin typeface="Arial"/>
                <a:cs typeface="Arial"/>
              </a:rPr>
              <a:t>Compras</a:t>
            </a:r>
            <a:r>
              <a:rPr sz="1600" spc="-85" dirty="0">
                <a:latin typeface="Arial"/>
                <a:cs typeface="Arial"/>
              </a:rPr>
              <a:t> </a:t>
            </a:r>
            <a:r>
              <a:rPr sz="1600" spc="-5" dirty="0">
                <a:latin typeface="Arial"/>
                <a:cs typeface="Arial"/>
              </a:rPr>
              <a:t>Públicas.</a:t>
            </a:r>
            <a:endParaRPr sz="1600" dirty="0">
              <a:latin typeface="Arial"/>
              <a:cs typeface="Arial"/>
            </a:endParaRPr>
          </a:p>
          <a:p>
            <a:pPr marL="140335" indent="-127635">
              <a:lnSpc>
                <a:spcPct val="100000"/>
              </a:lnSpc>
              <a:spcBef>
                <a:spcPts val="969"/>
              </a:spcBef>
              <a:buChar char="•"/>
              <a:tabLst>
                <a:tab pos="140970" algn="l"/>
              </a:tabLst>
            </a:pPr>
            <a:r>
              <a:rPr sz="1600" spc="-5" dirty="0">
                <a:latin typeface="Arial"/>
                <a:cs typeface="Arial"/>
              </a:rPr>
              <a:t>Compras</a:t>
            </a:r>
            <a:r>
              <a:rPr sz="1600" spc="-85" dirty="0">
                <a:latin typeface="Arial"/>
                <a:cs typeface="Arial"/>
              </a:rPr>
              <a:t> </a:t>
            </a:r>
            <a:r>
              <a:rPr sz="1600" spc="-5" dirty="0">
                <a:latin typeface="Arial"/>
                <a:cs typeface="Arial"/>
              </a:rPr>
              <a:t>Privadas.</a:t>
            </a:r>
            <a:endParaRPr sz="1600" dirty="0">
              <a:latin typeface="Arial"/>
              <a:cs typeface="Arial"/>
            </a:endParaRPr>
          </a:p>
          <a:p>
            <a:pPr marL="140335" indent="-127635">
              <a:lnSpc>
                <a:spcPct val="100000"/>
              </a:lnSpc>
              <a:spcBef>
                <a:spcPts val="965"/>
              </a:spcBef>
              <a:buChar char="•"/>
              <a:tabLst>
                <a:tab pos="140970" algn="l"/>
              </a:tabLst>
            </a:pPr>
            <a:r>
              <a:rPr sz="1600" spc="-5" dirty="0">
                <a:latin typeface="Arial"/>
                <a:cs typeface="Arial"/>
              </a:rPr>
              <a:t>Compras</a:t>
            </a:r>
            <a:r>
              <a:rPr sz="1600" spc="-80" dirty="0">
                <a:latin typeface="Arial"/>
                <a:cs typeface="Arial"/>
              </a:rPr>
              <a:t> </a:t>
            </a:r>
            <a:r>
              <a:rPr sz="1600" spc="-5" dirty="0">
                <a:latin typeface="Arial"/>
                <a:cs typeface="Arial"/>
              </a:rPr>
              <a:t>Nacionales.</a:t>
            </a:r>
            <a:endParaRPr sz="1600" dirty="0">
              <a:latin typeface="Arial"/>
              <a:cs typeface="Arial"/>
            </a:endParaRPr>
          </a:p>
          <a:p>
            <a:pPr marL="140335" indent="-127635">
              <a:lnSpc>
                <a:spcPct val="100000"/>
              </a:lnSpc>
              <a:spcBef>
                <a:spcPts val="965"/>
              </a:spcBef>
              <a:buChar char="•"/>
              <a:tabLst>
                <a:tab pos="140970" algn="l"/>
              </a:tabLst>
            </a:pPr>
            <a:r>
              <a:rPr sz="1600" spc="-5" dirty="0">
                <a:latin typeface="Arial"/>
                <a:cs typeface="Arial"/>
              </a:rPr>
              <a:t>Compras</a:t>
            </a:r>
            <a:r>
              <a:rPr sz="1600" spc="-80" dirty="0">
                <a:latin typeface="Arial"/>
                <a:cs typeface="Arial"/>
              </a:rPr>
              <a:t> </a:t>
            </a:r>
            <a:r>
              <a:rPr sz="1600" spc="-5" dirty="0">
                <a:latin typeface="Arial"/>
                <a:cs typeface="Arial"/>
              </a:rPr>
              <a:t>Internacionales.</a:t>
            </a:r>
            <a:endParaRPr sz="1600" dirty="0">
              <a:latin typeface="Arial"/>
              <a:cs typeface="Aria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14209" y="398018"/>
            <a:ext cx="7772400" cy="1080135"/>
          </a:xfrm>
          <a:prstGeom prst="rect">
            <a:avLst/>
          </a:prstGeom>
          <a:ln w="9525">
            <a:solidFill>
              <a:srgbClr val="009900"/>
            </a:solidFill>
          </a:ln>
        </p:spPr>
        <p:txBody>
          <a:bodyPr vert="horz" wrap="square" lIns="0" tIns="0" rIns="0" bIns="0" rtlCol="0">
            <a:spAutoFit/>
          </a:bodyPr>
          <a:lstStyle/>
          <a:p>
            <a:pPr algn="ctr">
              <a:lnSpc>
                <a:spcPts val="2700"/>
              </a:lnSpc>
            </a:pPr>
            <a:r>
              <a:rPr sz="2400" b="1" spc="-5" dirty="0">
                <a:solidFill>
                  <a:srgbClr val="006500"/>
                </a:solidFill>
                <a:latin typeface="Arial"/>
                <a:cs typeface="Arial"/>
              </a:rPr>
              <a:t>Administración del</a:t>
            </a:r>
            <a:r>
              <a:rPr sz="2400" b="1" spc="-95" dirty="0">
                <a:solidFill>
                  <a:srgbClr val="006500"/>
                </a:solidFill>
                <a:latin typeface="Arial"/>
                <a:cs typeface="Arial"/>
              </a:rPr>
              <a:t> </a:t>
            </a:r>
            <a:r>
              <a:rPr sz="2400" b="1" spc="-5" dirty="0">
                <a:solidFill>
                  <a:srgbClr val="006500"/>
                </a:solidFill>
                <a:latin typeface="Arial"/>
                <a:cs typeface="Arial"/>
              </a:rPr>
              <a:t>Abastecimiento</a:t>
            </a:r>
            <a:endParaRPr sz="2400">
              <a:latin typeface="Arial"/>
              <a:cs typeface="Arial"/>
            </a:endParaRPr>
          </a:p>
          <a:p>
            <a:pPr marL="1630045" marR="1620520" algn="ctr">
              <a:lnSpc>
                <a:spcPts val="2870"/>
              </a:lnSpc>
              <a:spcBef>
                <a:spcPts val="100"/>
              </a:spcBef>
            </a:pPr>
            <a:r>
              <a:rPr sz="2400" b="1" spc="-5" dirty="0">
                <a:solidFill>
                  <a:srgbClr val="006500"/>
                </a:solidFill>
                <a:latin typeface="Arial"/>
                <a:cs typeface="Arial"/>
              </a:rPr>
              <a:t>Políticas y Ética en la </a:t>
            </a:r>
            <a:r>
              <a:rPr sz="2400" b="1" spc="-10" dirty="0">
                <a:solidFill>
                  <a:srgbClr val="006500"/>
                </a:solidFill>
                <a:latin typeface="Arial"/>
                <a:cs typeface="Arial"/>
              </a:rPr>
              <a:t>Compras  </a:t>
            </a:r>
            <a:r>
              <a:rPr sz="2400" b="1" spc="-5" dirty="0">
                <a:solidFill>
                  <a:srgbClr val="006500"/>
                </a:solidFill>
                <a:latin typeface="Arial"/>
                <a:cs typeface="Arial"/>
              </a:rPr>
              <a:t>(enfoque</a:t>
            </a:r>
            <a:r>
              <a:rPr sz="2400" b="1" spc="-100" dirty="0">
                <a:solidFill>
                  <a:srgbClr val="006500"/>
                </a:solidFill>
                <a:latin typeface="Arial"/>
                <a:cs typeface="Arial"/>
              </a:rPr>
              <a:t> </a:t>
            </a:r>
            <a:r>
              <a:rPr sz="2400" b="1" spc="-5" dirty="0">
                <a:solidFill>
                  <a:srgbClr val="006500"/>
                </a:solidFill>
                <a:latin typeface="Arial"/>
                <a:cs typeface="Arial"/>
              </a:rPr>
              <a:t>tradicional)</a:t>
            </a:r>
            <a:endParaRPr sz="2400">
              <a:latin typeface="Arial"/>
              <a:cs typeface="Arial"/>
            </a:endParaRPr>
          </a:p>
        </p:txBody>
      </p:sp>
      <p:sp>
        <p:nvSpPr>
          <p:cNvPr id="3" name="object 3"/>
          <p:cNvSpPr txBox="1"/>
          <p:nvPr/>
        </p:nvSpPr>
        <p:spPr>
          <a:xfrm>
            <a:off x="905128" y="1881123"/>
            <a:ext cx="7595870" cy="4372992"/>
          </a:xfrm>
          <a:prstGeom prst="rect">
            <a:avLst/>
          </a:prstGeom>
        </p:spPr>
        <p:txBody>
          <a:bodyPr vert="horz" wrap="square" lIns="0" tIns="0" rIns="0" bIns="0" rtlCol="0">
            <a:spAutoFit/>
          </a:bodyPr>
          <a:lstStyle/>
          <a:p>
            <a:pPr marL="12700" marR="10795" algn="just">
              <a:lnSpc>
                <a:spcPct val="100000"/>
              </a:lnSpc>
            </a:pPr>
            <a:r>
              <a:rPr sz="1600" spc="-5" dirty="0">
                <a:latin typeface="Arial"/>
                <a:cs typeface="Arial"/>
              </a:rPr>
              <a:t>Este es un enunciado de los principios </a:t>
            </a:r>
            <a:r>
              <a:rPr sz="1600" dirty="0">
                <a:latin typeface="Arial"/>
                <a:cs typeface="Arial"/>
              </a:rPr>
              <a:t>y </a:t>
            </a:r>
            <a:r>
              <a:rPr sz="1600" spc="-5" dirty="0">
                <a:latin typeface="Arial"/>
                <a:cs typeface="Arial"/>
              </a:rPr>
              <a:t>reglas que definen la actitud de la empresa  en materia de abastecimiento. Dicha política podría formularse de la siguiente  manera:</a:t>
            </a:r>
            <a:endParaRPr sz="1600" dirty="0">
              <a:latin typeface="Arial"/>
              <a:cs typeface="Arial"/>
            </a:endParaRPr>
          </a:p>
          <a:p>
            <a:pPr algn="just">
              <a:lnSpc>
                <a:spcPct val="100000"/>
              </a:lnSpc>
            </a:pPr>
            <a:endParaRPr sz="1600" dirty="0">
              <a:latin typeface="Times New Roman"/>
              <a:cs typeface="Times New Roman"/>
            </a:endParaRPr>
          </a:p>
          <a:p>
            <a:pPr marL="12700" marR="138430" algn="just">
              <a:lnSpc>
                <a:spcPct val="100000"/>
              </a:lnSpc>
              <a:spcBef>
                <a:spcPts val="1290"/>
              </a:spcBef>
              <a:buChar char="•"/>
              <a:tabLst>
                <a:tab pos="140970" algn="l"/>
              </a:tabLst>
            </a:pPr>
            <a:r>
              <a:rPr sz="1600" spc="-5" dirty="0">
                <a:latin typeface="Arial"/>
                <a:cs typeface="Arial"/>
              </a:rPr>
              <a:t>La responsabilidad de las compras se confía al departamento de abastecimiento,  único autorizado para comprometer </a:t>
            </a:r>
            <a:r>
              <a:rPr sz="1600" dirty="0">
                <a:latin typeface="Arial"/>
                <a:cs typeface="Arial"/>
              </a:rPr>
              <a:t>a </a:t>
            </a:r>
            <a:r>
              <a:rPr sz="1600" spc="-5" dirty="0">
                <a:latin typeface="Arial"/>
                <a:cs typeface="Arial"/>
              </a:rPr>
              <a:t>la compañía con un</a:t>
            </a:r>
            <a:r>
              <a:rPr sz="1600" spc="15" dirty="0">
                <a:latin typeface="Arial"/>
                <a:cs typeface="Arial"/>
              </a:rPr>
              <a:t> </a:t>
            </a:r>
            <a:r>
              <a:rPr sz="1600" spc="-5" dirty="0">
                <a:latin typeface="Arial"/>
                <a:cs typeface="Arial"/>
              </a:rPr>
              <a:t>proveedor.</a:t>
            </a:r>
            <a:endParaRPr sz="1600" dirty="0">
              <a:latin typeface="Arial"/>
              <a:cs typeface="Arial"/>
            </a:endParaRPr>
          </a:p>
          <a:p>
            <a:pPr marL="12700" marR="648335" algn="just">
              <a:lnSpc>
                <a:spcPct val="100000"/>
              </a:lnSpc>
              <a:spcBef>
                <a:spcPts val="969"/>
              </a:spcBef>
              <a:buChar char="•"/>
              <a:tabLst>
                <a:tab pos="140970" algn="l"/>
              </a:tabLst>
            </a:pPr>
            <a:r>
              <a:rPr sz="1600" spc="-5" dirty="0">
                <a:latin typeface="Arial"/>
                <a:cs typeface="Arial"/>
              </a:rPr>
              <a:t>Dicho departamento tiene en cuenta todas las recomendaciones que le son  hechas por quien formula la</a:t>
            </a:r>
            <a:r>
              <a:rPr sz="1600" spc="-20" dirty="0">
                <a:latin typeface="Arial"/>
                <a:cs typeface="Arial"/>
              </a:rPr>
              <a:t> </a:t>
            </a:r>
            <a:r>
              <a:rPr sz="1600" spc="-5" dirty="0">
                <a:latin typeface="Arial"/>
                <a:cs typeface="Arial"/>
              </a:rPr>
              <a:t>requisición.</a:t>
            </a:r>
            <a:endParaRPr sz="1600" dirty="0">
              <a:latin typeface="Arial"/>
              <a:cs typeface="Arial"/>
            </a:endParaRPr>
          </a:p>
          <a:p>
            <a:pPr marL="12700" marR="709295" algn="just">
              <a:lnSpc>
                <a:spcPct val="100000"/>
              </a:lnSpc>
              <a:spcBef>
                <a:spcPts val="969"/>
              </a:spcBef>
              <a:buChar char="•"/>
              <a:tabLst>
                <a:tab pos="140970" algn="l"/>
              </a:tabLst>
            </a:pPr>
            <a:r>
              <a:rPr sz="1600" spc="-5" dirty="0">
                <a:latin typeface="Arial"/>
                <a:cs typeface="Arial"/>
              </a:rPr>
              <a:t>Este departamento debe recurrir sistemáticamente </a:t>
            </a:r>
            <a:r>
              <a:rPr sz="1600" dirty="0">
                <a:latin typeface="Arial"/>
                <a:cs typeface="Arial"/>
              </a:rPr>
              <a:t>a </a:t>
            </a:r>
            <a:r>
              <a:rPr sz="1600" spc="-5" dirty="0">
                <a:latin typeface="Arial"/>
                <a:cs typeface="Arial"/>
              </a:rPr>
              <a:t>la competencia entre  proveedores.</a:t>
            </a:r>
            <a:endParaRPr sz="1600" dirty="0">
              <a:latin typeface="Arial"/>
              <a:cs typeface="Arial"/>
            </a:endParaRPr>
          </a:p>
          <a:p>
            <a:pPr marL="12700" marR="71755" algn="just">
              <a:lnSpc>
                <a:spcPct val="100000"/>
              </a:lnSpc>
              <a:spcBef>
                <a:spcPts val="965"/>
              </a:spcBef>
              <a:buChar char="•"/>
              <a:tabLst>
                <a:tab pos="140970" algn="l"/>
              </a:tabLst>
            </a:pPr>
            <a:r>
              <a:rPr sz="1600" spc="-5" dirty="0">
                <a:latin typeface="Arial"/>
                <a:cs typeface="Arial"/>
              </a:rPr>
              <a:t>Limita las compras </a:t>
            </a:r>
            <a:r>
              <a:rPr sz="1600" dirty="0">
                <a:latin typeface="Arial"/>
                <a:cs typeface="Arial"/>
              </a:rPr>
              <a:t>a </a:t>
            </a:r>
            <a:r>
              <a:rPr sz="1600" spc="-5" dirty="0">
                <a:latin typeface="Arial"/>
                <a:cs typeface="Arial"/>
              </a:rPr>
              <a:t>los proveedores que juzgue responsables, es decir, aquellos  cuya reputación, situación financiera </a:t>
            </a:r>
            <a:r>
              <a:rPr sz="1600" dirty="0">
                <a:latin typeface="Arial"/>
                <a:cs typeface="Arial"/>
              </a:rPr>
              <a:t>y </a:t>
            </a:r>
            <a:r>
              <a:rPr sz="1600" spc="-5" dirty="0">
                <a:latin typeface="Arial"/>
                <a:cs typeface="Arial"/>
              </a:rPr>
              <a:t>estructura de precios sean lo  suficientemente  sólidas para considerarse un fuente adecuada de</a:t>
            </a:r>
            <a:r>
              <a:rPr sz="1600" spc="20" dirty="0">
                <a:latin typeface="Arial"/>
                <a:cs typeface="Arial"/>
              </a:rPr>
              <a:t> </a:t>
            </a:r>
            <a:r>
              <a:rPr sz="1600" spc="-5" dirty="0">
                <a:latin typeface="Arial"/>
                <a:cs typeface="Arial"/>
              </a:rPr>
              <a:t>abastecimiento.</a:t>
            </a:r>
            <a:endParaRPr sz="1600" dirty="0">
              <a:latin typeface="Arial"/>
              <a:cs typeface="Arial"/>
            </a:endParaRPr>
          </a:p>
          <a:p>
            <a:pPr marL="12700" marR="5080" algn="just">
              <a:lnSpc>
                <a:spcPct val="100000"/>
              </a:lnSpc>
              <a:spcBef>
                <a:spcPts val="969"/>
              </a:spcBef>
              <a:buChar char="•"/>
              <a:tabLst>
                <a:tab pos="140970" algn="l"/>
              </a:tabLst>
            </a:pPr>
            <a:r>
              <a:rPr sz="1600" spc="-5" dirty="0">
                <a:latin typeface="Arial"/>
                <a:cs typeface="Arial"/>
              </a:rPr>
              <a:t>Asegura que los proveedores respeten íntegramente las condiciones en las cuales  se ha</a:t>
            </a:r>
            <a:r>
              <a:rPr sz="1600" spc="-80" dirty="0">
                <a:latin typeface="Arial"/>
                <a:cs typeface="Arial"/>
              </a:rPr>
              <a:t> </a:t>
            </a:r>
            <a:r>
              <a:rPr sz="1600" spc="-5" dirty="0">
                <a:latin typeface="Arial"/>
                <a:cs typeface="Arial"/>
              </a:rPr>
              <a:t>comprometido.</a:t>
            </a:r>
            <a:endParaRPr sz="1600" dirty="0">
              <a:latin typeface="Arial"/>
              <a:cs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9A9A"/>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TotalTime>
  <Words>8762</Words>
  <Application>Microsoft Office PowerPoint</Application>
  <PresentationFormat>Personalizado</PresentationFormat>
  <Paragraphs>1065</Paragraphs>
  <Slides>64</Slides>
  <Notes>1</Notes>
  <HiddenSlides>0</HiddenSlides>
  <MMClips>0</MMClips>
  <ScaleCrop>false</ScaleCrop>
  <HeadingPairs>
    <vt:vector size="4" baseType="variant">
      <vt:variant>
        <vt:lpstr>Tema</vt:lpstr>
      </vt:variant>
      <vt:variant>
        <vt:i4>1</vt:i4>
      </vt:variant>
      <vt:variant>
        <vt:lpstr>Títulos de diapositiva</vt:lpstr>
      </vt:variant>
      <vt:variant>
        <vt:i4>64</vt:i4>
      </vt:variant>
    </vt:vector>
  </HeadingPairs>
  <TitlesOfParts>
    <vt:vector size="65" baseType="lpstr">
      <vt:lpstr>Office Theme</vt:lpstr>
      <vt:lpstr>Presentación de PowerPoint</vt:lpstr>
      <vt:lpstr>ESTRATEGIA DE EVALUACIÓN</vt:lpstr>
      <vt:lpstr>INTERDEPENDENCIA DEL SISTEMA  DE PRODUCCIÓN</vt:lpstr>
      <vt:lpstr>¿Qué es la productividad?</vt:lpstr>
      <vt:lpstr>Productividad</vt:lpstr>
      <vt:lpstr>Medición de la Productividad</vt:lpstr>
      <vt:lpstr>Presentación de PowerPoint</vt:lpstr>
      <vt:lpstr>Administración del Abastecimiento  Tipos de compras</vt:lpstr>
      <vt:lpstr>Presentación de PowerPoint</vt:lpstr>
      <vt:lpstr>Inventarios Teoría del Lote Económico</vt:lpstr>
      <vt:lpstr>Inventarios Teoría del Lote Económico</vt:lpstr>
      <vt:lpstr>Teoría del Lote Económico  Costo de los Inventarios</vt:lpstr>
      <vt:lpstr>Teoría del Lote Económico Costo de Orden y de Almacenamiento en función de  la cuantía del lote</vt:lpstr>
      <vt:lpstr>Teoría del Lote Económico Costo de Orden y de Almacenamiento en función de  la cuantía del lote</vt:lpstr>
      <vt:lpstr>Teoría del Lote Económico  Inventarios Ejemplo I: La iglesia de Nuestro Divino Redentor ordena cirios periódicamente, y la entrega  casi siempre es instantánea. La demanda anual, calculada en 180 velas, es constante. Los  cirios cuestan 8 dólares/docena; el costo de colocación del pedido se calcula en 9 dólares, y  el costo de manejo anual se estima en 15 por ciento del costo del cirio. ¿Cuál es la  cantidad que el sacerdote debe ordenar, y cuando debe hacerlo? Calcúlese la cantidad  correspondiente al lote económico. Grafíquese los datos suministrados.</vt:lpstr>
      <vt:lpstr>Teoría del Lote Económico  Inventarios</vt:lpstr>
      <vt:lpstr>Teoría del Lote Económico  Inventarios</vt:lpstr>
      <vt:lpstr>Teoría del Lote Económico  Inventarios</vt:lpstr>
      <vt:lpstr>Teoría del Lote Económico Modelo de Q* para sistemas de producción</vt:lpstr>
      <vt:lpstr>Teoría del Lote Económico Modelo de Q* para sistemas de producción</vt:lpstr>
      <vt:lpstr>Teoría del Lote Económico Modelo de Q* para sistemas de producción</vt:lpstr>
      <vt:lpstr>Inventarios  Análisis ABC</vt:lpstr>
      <vt:lpstr>Inventarios  Análisis ABC</vt:lpstr>
      <vt:lpstr>Planificación Agregada</vt:lpstr>
      <vt:lpstr>Planificación Agregada</vt:lpstr>
      <vt:lpstr>Planificación Agregada</vt:lpstr>
      <vt:lpstr>Planificación Agregada</vt:lpstr>
      <vt:lpstr>Herramientas de Planificación  MRP</vt:lpstr>
      <vt:lpstr>Herramientas de Planificación  Gráfica de Gantt Las gráficas de Gantt son una ayuda visual muy útil para determinar las cargas de  trabajo y la programación de actividades. Deben su nombre a Henrry Gantt, quien  las desarrolló a finales de siglo XIX. Las gráficas muestran el uso de los recursos,  por ejemplo los centros de trabajo y la mano de obra.</vt:lpstr>
      <vt:lpstr>Herramientas de Planificación  Gráfica de Gantt</vt:lpstr>
      <vt:lpstr>Herramientas de Planificación  Gráficas PERT-CPM</vt:lpstr>
      <vt:lpstr>Herramientas de Planificación  Gráficas PERT-CPM</vt:lpstr>
      <vt:lpstr>Herramientas de Planificación  Gráficas PERT-CPM</vt:lpstr>
      <vt:lpstr>Herramientas de Planificación  Gráficas PERT-CPM</vt:lpstr>
      <vt:lpstr>Herramientas de Planificación  Gráficas PERT-CPM</vt:lpstr>
      <vt:lpstr>Herramientas de Planificación  Gráficas PERT-CPM</vt:lpstr>
      <vt:lpstr>Herramientas de Planificación  Gráficas PERT-CPM</vt:lpstr>
      <vt:lpstr>Herramientas de Planificación  Gráficas PERT-CPM</vt:lpstr>
      <vt:lpstr>Herramientas de Planificación  Gráficas PERT-CPM</vt:lpstr>
      <vt:lpstr>Administración del Mantenimiento  Concepto e importancia</vt:lpstr>
      <vt:lpstr>Administración del Mantenimiento  Concepto e importancia</vt:lpstr>
      <vt:lpstr>Administración del Mantenimiento  Fiabilidad</vt:lpstr>
      <vt:lpstr>Administración del Mantenimiento  Fiabilidad</vt:lpstr>
      <vt:lpstr>Administración del Mantenimiento  Fiabilidad</vt:lpstr>
      <vt:lpstr>Administración del Mantenimiento  Problemas de fiabilidad</vt:lpstr>
      <vt:lpstr>Administración del Mantenimiento  Como proporcionar excedentes</vt:lpstr>
      <vt:lpstr>Administración del Mantenimiento  Problemas de fiabilidad</vt:lpstr>
      <vt:lpstr>UNIDAD 4 Diseño del Trabajo y Medición</vt:lpstr>
      <vt:lpstr>UNIDAD 4 Diseño del Trabajo y Medición</vt:lpstr>
      <vt:lpstr>UNIDAD 4 Diseño del Trabajo y Medición</vt:lpstr>
      <vt:lpstr>UNIDAD 4 Diseño del Trabajo y Medición</vt:lpstr>
      <vt:lpstr>UNIDAD 4 Diseño del Trabajo y Medición</vt:lpstr>
      <vt:lpstr>UNIDAD 5 Calidad</vt:lpstr>
      <vt:lpstr>UNIDAD 5 Calidad</vt:lpstr>
      <vt:lpstr>UNIDAD 5 Calidad</vt:lpstr>
      <vt:lpstr>UNIDAD 5 Calidad</vt:lpstr>
      <vt:lpstr>UNIDAD 5 Calidad</vt:lpstr>
      <vt:lpstr>UNIDAD 5 Calidad</vt:lpstr>
      <vt:lpstr>UNIDAD 5 Calidad</vt:lpstr>
      <vt:lpstr>UNIDAD 5 Calidad</vt:lpstr>
      <vt:lpstr>UNIDAD 5 Calidad</vt:lpstr>
      <vt:lpstr>UNIDAD 5 Calidad</vt:lpstr>
      <vt:lpstr>Selección del Proveedor*</vt:lpstr>
      <vt:lpstr>Selección del Proveedor*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Pronósticos</dc:title>
  <dc:creator>Personal</dc:creator>
  <cp:lastModifiedBy>usuario</cp:lastModifiedBy>
  <cp:revision>8</cp:revision>
  <dcterms:created xsi:type="dcterms:W3CDTF">2016-07-10T23:49:26Z</dcterms:created>
  <dcterms:modified xsi:type="dcterms:W3CDTF">2016-07-15T02:15:40Z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2007-04-19T00:00:00Z</vt:filetime>
  </property>
  <property fmtid="{D5CDD505-2E9C-101B-9397-08002B2CF9AE}" pid="3" name="Creator">
    <vt:lpwstr>Acrobat PDFMaker 7.0 para PowerPoint</vt:lpwstr>
  </property>
  <property fmtid="{D5CDD505-2E9C-101B-9397-08002B2CF9AE}" pid="4" name="LastSaved">
    <vt:filetime>2016-07-10T00:00:00Z</vt:filetime>
  </property>
</Properties>
</file>