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59" r:id="rId3"/>
    <p:sldId id="258" r:id="rId4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87FCF-D02A-4F8F-B7EB-CE9422F81AE1}" type="datetimeFigureOut">
              <a:rPr lang="es-VE" smtClean="0"/>
              <a:t>29/10/2011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3146D3-C678-47FF-B2FB-03EE952DEFC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51718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VE" smtClean="0"/>
          </a:p>
        </p:txBody>
      </p:sp>
      <p:sp>
        <p:nvSpPr>
          <p:cNvPr id="130051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VE" smtClean="0"/>
          </a:p>
        </p:txBody>
      </p:sp>
      <p:sp>
        <p:nvSpPr>
          <p:cNvPr id="132099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01B9-0EC4-4333-BC9B-75D5A412BD3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97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F707D-FB15-4F19-A682-B1FBC312181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36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E2DD2-D1BB-4407-98C4-6DBFCD492DB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01B9-0EC4-4333-BC9B-75D5A412BD3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738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04204-E3CB-497E-B3EC-E694E9BE8B4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075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C75ED-1DC3-4D2C-8C57-B5293290380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755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DE942-1C02-4345-AA1B-292609B2420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66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DEAE1-B4FA-4D93-A5A2-0B4B2A511EA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535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7AA53-E41C-4F59-9FFC-CFBD894585A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526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97235-BC92-4393-B233-2463E0D6334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510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82B02-0C01-44BF-A261-EAC55C15C2F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53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04204-E3CB-497E-B3EC-E694E9BE8B4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873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39984-A822-406E-AB4A-6E371654B22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044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F707D-FB15-4F19-A682-B1FBC312181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7455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E2DD2-D1BB-4407-98C4-6DBFCD492DB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15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C75ED-1DC3-4D2C-8C57-B5293290380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36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DE942-1C02-4345-AA1B-292609B2420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60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DEAE1-B4FA-4D93-A5A2-0B4B2A511EA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39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7AA53-E41C-4F59-9FFC-CFBD894585A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175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97235-BC92-4393-B233-2463E0D6334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234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82B02-0C01-44BF-A261-EAC55C15C2F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671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39984-A822-406E-AB4A-6E371654B22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19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2848E9-16EE-4E58-BC01-66994A458A0E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73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2848E9-16EE-4E58-BC01-66994A458A0E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94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25550" y="920750"/>
            <a:ext cx="6311900" cy="1282700"/>
          </a:xfrm>
          <a:noFill/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r>
              <a:rPr lang="es-ES" sz="2400" smtClean="0">
                <a:solidFill>
                  <a:schemeClr val="hlink"/>
                </a:solidFill>
              </a:rPr>
              <a:t>Métodos para evaluar proyectos de inversión</a:t>
            </a:r>
            <a:br>
              <a:rPr lang="es-ES" sz="2400" smtClean="0">
                <a:solidFill>
                  <a:schemeClr val="hlink"/>
                </a:solidFill>
              </a:rPr>
            </a:br>
            <a:r>
              <a:rPr lang="es-ES" sz="2400" smtClean="0">
                <a:solidFill>
                  <a:schemeClr val="hlink"/>
                </a:solidFill>
              </a:rPr>
              <a:t>Valor actual neto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7950" y="2276475"/>
            <a:ext cx="6159500" cy="4392613"/>
          </a:xfrm>
          <a:noFill/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/>
            <a:r>
              <a:rPr lang="es-ES" sz="1800" smtClean="0"/>
              <a:t>SE LE PUEDE DEFINIR COMO LA SUMA DE LOS FLUJOS DE CAJA DE UN PROYECTO, ACTUALIZADOS A UNA TASA DETERMINADA CONOCIDA COMO TASA DE RENDIMIENTO MÍNIMA ATRACTIVA</a:t>
            </a:r>
          </a:p>
          <a:p>
            <a:pPr marL="342900" indent="-342900"/>
            <a:endParaRPr lang="es-ES" sz="1800" smtClean="0"/>
          </a:p>
          <a:p>
            <a:pPr marL="342900" indent="-342900"/>
            <a:endParaRPr lang="es-ES" sz="1600" smtClean="0"/>
          </a:p>
          <a:p>
            <a:pPr marL="342900" indent="-342900"/>
            <a:endParaRPr lang="es-ES" sz="1600" smtClean="0"/>
          </a:p>
          <a:p>
            <a:pPr marL="342900" indent="-342900"/>
            <a:endParaRPr lang="es-ES" sz="1600" smtClean="0"/>
          </a:p>
          <a:p>
            <a:pPr marL="342900" indent="-342900"/>
            <a:endParaRPr lang="es-ES" sz="1600" smtClean="0"/>
          </a:p>
          <a:p>
            <a:pPr marL="342900" indent="-342900" algn="l"/>
            <a:r>
              <a:rPr lang="es-ES" sz="1800" smtClean="0"/>
              <a:t>Donde BN</a:t>
            </a:r>
            <a:r>
              <a:rPr lang="es-ES" sz="1800" baseline="-25000" smtClean="0"/>
              <a:t>t</a:t>
            </a:r>
            <a:r>
              <a:rPr lang="es-ES" sz="1800" smtClean="0"/>
              <a:t> representa el beneficio neto del flujo en el</a:t>
            </a:r>
          </a:p>
          <a:p>
            <a:pPr marL="342900" indent="-342900" algn="l"/>
            <a:r>
              <a:rPr lang="es-ES" sz="1800" smtClean="0"/>
              <a:t>periodo t. Obviamente puede tomar valor positivo o</a:t>
            </a:r>
          </a:p>
          <a:p>
            <a:pPr marL="342900" indent="-342900" algn="l"/>
            <a:r>
              <a:rPr lang="es-ES" sz="1800" smtClean="0"/>
              <a:t>negativo. I</a:t>
            </a:r>
            <a:r>
              <a:rPr lang="es-ES" sz="1800" baseline="-25000" smtClean="0"/>
              <a:t>O</a:t>
            </a:r>
            <a:r>
              <a:rPr lang="es-ES" sz="1800" smtClean="0"/>
              <a:t>, la inversión inicial, en el momento cero de la</a:t>
            </a:r>
          </a:p>
          <a:p>
            <a:pPr marL="342900" indent="-342900" algn="l"/>
            <a:r>
              <a:rPr lang="es-ES" sz="1800" smtClean="0"/>
              <a:t>evaluación. La tasa de descuento se representa como i.</a:t>
            </a:r>
            <a:endParaRPr lang="es-ES" sz="1800" smtClean="0">
              <a:solidFill>
                <a:schemeClr val="hlink"/>
              </a:solidFill>
            </a:endParaRPr>
          </a:p>
        </p:txBody>
      </p:sp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3716338"/>
            <a:ext cx="392430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297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25550" y="920750"/>
            <a:ext cx="6311900" cy="1282700"/>
          </a:xfrm>
          <a:noFill/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r>
              <a:rPr lang="es-ES" sz="2400" smtClean="0">
                <a:solidFill>
                  <a:schemeClr val="hlink"/>
                </a:solidFill>
              </a:rPr>
              <a:t>Métodos para evaluar proyectos de inversión</a:t>
            </a:r>
            <a:br>
              <a:rPr lang="es-ES" sz="2400" smtClean="0">
                <a:solidFill>
                  <a:schemeClr val="hlink"/>
                </a:solidFill>
              </a:rPr>
            </a:br>
            <a:r>
              <a:rPr lang="es-ES" sz="2400" smtClean="0">
                <a:solidFill>
                  <a:schemeClr val="hlink"/>
                </a:solidFill>
              </a:rPr>
              <a:t>Tasa interna de retorno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01750" y="2444750"/>
            <a:ext cx="6235700" cy="4152900"/>
          </a:xfrm>
          <a:noFill/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</a:pPr>
            <a:r>
              <a:rPr lang="es-ES" sz="1800" smtClean="0"/>
              <a:t>SE LE DENOMINA ASI A LA TASA QUE UTILIZADA PARA ACTUALIZAR LOS FLUJOS DE CAJA DE UN PROYECTO DE INVERSION, HACE IGUAL A CERO SU SUMA. EN OTRAS PALABRAS, ES LA TASA QUE HACE IGUAL A CERO EL VAN</a:t>
            </a:r>
          </a:p>
          <a:p>
            <a:pPr marL="342900" indent="-342900">
              <a:lnSpc>
                <a:spcPct val="90000"/>
              </a:lnSpc>
            </a:pPr>
            <a:endParaRPr lang="es-ES" sz="1800" smtClean="0"/>
          </a:p>
          <a:p>
            <a:pPr marL="342900" indent="-342900">
              <a:lnSpc>
                <a:spcPct val="90000"/>
              </a:lnSpc>
            </a:pPr>
            <a:endParaRPr lang="es-ES" sz="1800" smtClean="0"/>
          </a:p>
          <a:p>
            <a:pPr marL="342900" indent="-342900">
              <a:lnSpc>
                <a:spcPct val="90000"/>
              </a:lnSpc>
            </a:pPr>
            <a:endParaRPr lang="es-ES" sz="1800" smtClean="0"/>
          </a:p>
          <a:p>
            <a:pPr marL="342900" indent="-342900">
              <a:lnSpc>
                <a:spcPct val="90000"/>
              </a:lnSpc>
            </a:pPr>
            <a:endParaRPr lang="es-ES" sz="1800" smtClean="0"/>
          </a:p>
          <a:p>
            <a:pPr marL="342900" indent="-342900">
              <a:lnSpc>
                <a:spcPct val="90000"/>
              </a:lnSpc>
            </a:pPr>
            <a:endParaRPr lang="es-ES" sz="1800" smtClean="0"/>
          </a:p>
          <a:p>
            <a:pPr marL="342900" indent="-342900">
              <a:lnSpc>
                <a:spcPct val="90000"/>
              </a:lnSpc>
            </a:pPr>
            <a:endParaRPr lang="es-ES" sz="1800" smtClean="0"/>
          </a:p>
          <a:p>
            <a:pPr marL="342900" indent="-342900" algn="l">
              <a:lnSpc>
                <a:spcPct val="90000"/>
              </a:lnSpc>
            </a:pPr>
            <a:r>
              <a:rPr lang="es-ES" sz="1800" smtClean="0"/>
              <a:t>Con la misma nomenclatura de las variables del VAN, r</a:t>
            </a:r>
          </a:p>
          <a:p>
            <a:pPr marL="342900" indent="-342900" algn="l">
              <a:lnSpc>
                <a:spcPct val="90000"/>
              </a:lnSpc>
            </a:pPr>
            <a:r>
              <a:rPr lang="es-ES" sz="1800" smtClean="0"/>
              <a:t>representa la tasa interna de retorno.</a:t>
            </a:r>
          </a:p>
          <a:p>
            <a:pPr marL="342900" indent="-342900">
              <a:lnSpc>
                <a:spcPct val="90000"/>
              </a:lnSpc>
            </a:pPr>
            <a:r>
              <a:rPr lang="es-ES" sz="1800" smtClean="0"/>
              <a:t> </a:t>
            </a:r>
          </a:p>
        </p:txBody>
      </p:sp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860800"/>
            <a:ext cx="3324225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9439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145</Words>
  <Application>Microsoft Office PowerPoint</Application>
  <PresentationFormat>Presentación en pantalla (4:3)</PresentationFormat>
  <Paragraphs>22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Diseño predeterminado</vt:lpstr>
      <vt:lpstr>1_Diseño predeterminado</vt:lpstr>
      <vt:lpstr>Métodos para evaluar proyectos de inversión Valor actual neto</vt:lpstr>
      <vt:lpstr>Métodos para evaluar proyectos de inversión Tasa interna de retorno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Métodos para evaluar proyectos de inversión Valor actual neto</dc:title>
  <dc:creator>Francisco</dc:creator>
  <cp:lastModifiedBy>Francisco</cp:lastModifiedBy>
  <cp:revision>1</cp:revision>
  <dcterms:created xsi:type="dcterms:W3CDTF">2011-10-29T11:43:03Z</dcterms:created>
  <dcterms:modified xsi:type="dcterms:W3CDTF">2011-10-29T11:45:25Z</dcterms:modified>
</cp:coreProperties>
</file>