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sldIdLst>
    <p:sldId id="256" r:id="rId2"/>
    <p:sldId id="257" r:id="rId3"/>
    <p:sldId id="260" r:id="rId4"/>
    <p:sldId id="262" r:id="rId5"/>
    <p:sldId id="261" r:id="rId6"/>
    <p:sldId id="265" r:id="rId7"/>
    <p:sldId id="267" r:id="rId8"/>
    <p:sldId id="264" r:id="rId9"/>
    <p:sldId id="263" r:id="rId10"/>
    <p:sldId id="266" r:id="rId11"/>
    <p:sldId id="268" r:id="rId12"/>
    <p:sldId id="269" r:id="rId13"/>
    <p:sldId id="270" r:id="rId14"/>
    <p:sldId id="271" r:id="rId15"/>
    <p:sldId id="272" r:id="rId16"/>
    <p:sldId id="275" r:id="rId17"/>
    <p:sldId id="274" r:id="rId18"/>
    <p:sldId id="273" r:id="rId19"/>
    <p:sldId id="276" r:id="rId2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uario"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FFCCFF"/>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7" d="100"/>
          <a:sy n="67" d="100"/>
        </p:scale>
        <p:origin x="-30" y="83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Hoja_de_c_lculo_de_Microsoft_Office_Excel5.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scatterChart>
        <c:scatterStyle val="lineMarker"/>
        <c:ser>
          <c:idx val="0"/>
          <c:order val="0"/>
          <c:tx>
            <c:strRef>
              <c:f>Hoja1!$B$1</c:f>
              <c:strCache>
                <c:ptCount val="1"/>
                <c:pt idx="0">
                  <c:v>Valores Y</c:v>
                </c:pt>
              </c:strCache>
            </c:strRef>
          </c:tx>
          <c:spPr>
            <a:ln w="28575">
              <a:noFill/>
            </a:ln>
          </c:spPr>
          <c:marker>
            <c:symbol val="diamond"/>
            <c:size val="9"/>
            <c:spPr>
              <a:solidFill>
                <a:srgbClr val="C00000"/>
              </a:solidFill>
              <a:ln>
                <a:solidFill>
                  <a:srgbClr val="C00000"/>
                </a:solidFill>
              </a:ln>
            </c:spPr>
          </c:marker>
          <c:trendline>
            <c:trendlineType val="linear"/>
          </c:trendline>
          <c:xVal>
            <c:numRef>
              <c:f>Hoja1!$A$2:$A$10</c:f>
              <c:numCache>
                <c:formatCode>General</c:formatCode>
                <c:ptCount val="9"/>
                <c:pt idx="0">
                  <c:v>0.1</c:v>
                </c:pt>
                <c:pt idx="1">
                  <c:v>0.70000000000000062</c:v>
                </c:pt>
                <c:pt idx="2">
                  <c:v>0.60000000000000064</c:v>
                </c:pt>
                <c:pt idx="3">
                  <c:v>1.1000000000000001</c:v>
                </c:pt>
                <c:pt idx="4">
                  <c:v>1.4</c:v>
                </c:pt>
                <c:pt idx="5">
                  <c:v>1.8</c:v>
                </c:pt>
                <c:pt idx="6">
                  <c:v>2</c:v>
                </c:pt>
                <c:pt idx="7">
                  <c:v>2.1</c:v>
                </c:pt>
                <c:pt idx="8">
                  <c:v>2.6</c:v>
                </c:pt>
              </c:numCache>
            </c:numRef>
          </c:xVal>
          <c:yVal>
            <c:numRef>
              <c:f>Hoja1!$B$2:$B$10</c:f>
              <c:numCache>
                <c:formatCode>General</c:formatCode>
                <c:ptCount val="9"/>
                <c:pt idx="0">
                  <c:v>1.5</c:v>
                </c:pt>
                <c:pt idx="1">
                  <c:v>2.7</c:v>
                </c:pt>
                <c:pt idx="2">
                  <c:v>1.5</c:v>
                </c:pt>
                <c:pt idx="3">
                  <c:v>2</c:v>
                </c:pt>
                <c:pt idx="4">
                  <c:v>2.5</c:v>
                </c:pt>
                <c:pt idx="5">
                  <c:v>3.2</c:v>
                </c:pt>
                <c:pt idx="6">
                  <c:v>1.7000000000000015</c:v>
                </c:pt>
                <c:pt idx="7">
                  <c:v>2.4</c:v>
                </c:pt>
                <c:pt idx="8">
                  <c:v>3</c:v>
                </c:pt>
              </c:numCache>
            </c:numRef>
          </c:yVal>
        </c:ser>
        <c:axId val="192547456"/>
        <c:axId val="192553344"/>
      </c:scatterChart>
      <c:valAx>
        <c:axId val="192547456"/>
        <c:scaling>
          <c:orientation val="minMax"/>
        </c:scaling>
        <c:axPos val="b"/>
        <c:numFmt formatCode="General" sourceLinked="1"/>
        <c:tickLblPos val="nextTo"/>
        <c:txPr>
          <a:bodyPr/>
          <a:lstStyle/>
          <a:p>
            <a:pPr>
              <a:defRPr sz="1600" baseline="0"/>
            </a:pPr>
            <a:endParaRPr lang="en-US"/>
          </a:p>
        </c:txPr>
        <c:crossAx val="192553344"/>
        <c:crosses val="autoZero"/>
        <c:crossBetween val="midCat"/>
      </c:valAx>
      <c:valAx>
        <c:axId val="192553344"/>
        <c:scaling>
          <c:orientation val="minMax"/>
        </c:scaling>
        <c:axPos val="l"/>
        <c:majorGridlines/>
        <c:numFmt formatCode="General" sourceLinked="1"/>
        <c:tickLblPos val="nextTo"/>
        <c:txPr>
          <a:bodyPr/>
          <a:lstStyle/>
          <a:p>
            <a:pPr>
              <a:defRPr sz="1600" baseline="0"/>
            </a:pPr>
            <a:endParaRPr lang="en-US"/>
          </a:p>
        </c:txPr>
        <c:crossAx val="192547456"/>
        <c:crosses val="autoZero"/>
        <c:crossBetween val="midCat"/>
      </c:valAx>
    </c:plotArea>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scatterChart>
        <c:scatterStyle val="lineMarker"/>
        <c:ser>
          <c:idx val="0"/>
          <c:order val="0"/>
          <c:tx>
            <c:strRef>
              <c:f>Hoja1!$B$1</c:f>
              <c:strCache>
                <c:ptCount val="1"/>
                <c:pt idx="0">
                  <c:v>Valores Y</c:v>
                </c:pt>
              </c:strCache>
            </c:strRef>
          </c:tx>
          <c:spPr>
            <a:ln w="28575">
              <a:noFill/>
            </a:ln>
          </c:spPr>
          <c:marker>
            <c:symbol val="diamond"/>
            <c:size val="9"/>
            <c:spPr>
              <a:solidFill>
                <a:srgbClr val="C00000"/>
              </a:solidFill>
              <a:ln>
                <a:solidFill>
                  <a:srgbClr val="C00000"/>
                </a:solidFill>
              </a:ln>
            </c:spPr>
          </c:marker>
          <c:trendline>
            <c:trendlineType val="linear"/>
          </c:trendline>
          <c:xVal>
            <c:numRef>
              <c:f>Hoja1!$A$2:$A$14</c:f>
              <c:numCache>
                <c:formatCode>General</c:formatCode>
                <c:ptCount val="13"/>
                <c:pt idx="0">
                  <c:v>0.1</c:v>
                </c:pt>
                <c:pt idx="1">
                  <c:v>0.5</c:v>
                </c:pt>
                <c:pt idx="2">
                  <c:v>0.30000000000000032</c:v>
                </c:pt>
                <c:pt idx="3">
                  <c:v>0.70000000000000062</c:v>
                </c:pt>
                <c:pt idx="4">
                  <c:v>0.60000000000000064</c:v>
                </c:pt>
                <c:pt idx="5">
                  <c:v>0.9</c:v>
                </c:pt>
                <c:pt idx="6">
                  <c:v>1.1000000000000001</c:v>
                </c:pt>
                <c:pt idx="7">
                  <c:v>1.5</c:v>
                </c:pt>
                <c:pt idx="8">
                  <c:v>1.6</c:v>
                </c:pt>
                <c:pt idx="9">
                  <c:v>1.8</c:v>
                </c:pt>
                <c:pt idx="10">
                  <c:v>2</c:v>
                </c:pt>
                <c:pt idx="11">
                  <c:v>2.1</c:v>
                </c:pt>
                <c:pt idx="12">
                  <c:v>2.6</c:v>
                </c:pt>
              </c:numCache>
            </c:numRef>
          </c:xVal>
          <c:yVal>
            <c:numRef>
              <c:f>Hoja1!$B$2:$B$14</c:f>
              <c:numCache>
                <c:formatCode>General</c:formatCode>
                <c:ptCount val="13"/>
                <c:pt idx="0">
                  <c:v>0.65000000000000102</c:v>
                </c:pt>
                <c:pt idx="1">
                  <c:v>1</c:v>
                </c:pt>
                <c:pt idx="2">
                  <c:v>1.5</c:v>
                </c:pt>
                <c:pt idx="3">
                  <c:v>2.2999999999999998</c:v>
                </c:pt>
                <c:pt idx="4">
                  <c:v>1.5</c:v>
                </c:pt>
                <c:pt idx="5">
                  <c:v>1.2</c:v>
                </c:pt>
                <c:pt idx="6">
                  <c:v>2</c:v>
                </c:pt>
                <c:pt idx="7">
                  <c:v>2.5</c:v>
                </c:pt>
                <c:pt idx="8">
                  <c:v>1.9000000000000001</c:v>
                </c:pt>
                <c:pt idx="9">
                  <c:v>3.2</c:v>
                </c:pt>
                <c:pt idx="10">
                  <c:v>1.7000000000000002</c:v>
                </c:pt>
                <c:pt idx="11">
                  <c:v>2.4</c:v>
                </c:pt>
                <c:pt idx="12">
                  <c:v>3</c:v>
                </c:pt>
              </c:numCache>
            </c:numRef>
          </c:yVal>
        </c:ser>
        <c:axId val="192109184"/>
        <c:axId val="192110976"/>
      </c:scatterChart>
      <c:valAx>
        <c:axId val="192109184"/>
        <c:scaling>
          <c:orientation val="minMax"/>
        </c:scaling>
        <c:axPos val="b"/>
        <c:numFmt formatCode="General" sourceLinked="1"/>
        <c:tickLblPos val="nextTo"/>
        <c:txPr>
          <a:bodyPr/>
          <a:lstStyle/>
          <a:p>
            <a:pPr>
              <a:defRPr sz="1600" baseline="0"/>
            </a:pPr>
            <a:endParaRPr lang="en-US"/>
          </a:p>
        </c:txPr>
        <c:crossAx val="192110976"/>
        <c:crosses val="autoZero"/>
        <c:crossBetween val="midCat"/>
      </c:valAx>
      <c:valAx>
        <c:axId val="192110976"/>
        <c:scaling>
          <c:orientation val="minMax"/>
        </c:scaling>
        <c:axPos val="l"/>
        <c:majorGridlines/>
        <c:numFmt formatCode="General" sourceLinked="1"/>
        <c:tickLblPos val="nextTo"/>
        <c:txPr>
          <a:bodyPr/>
          <a:lstStyle/>
          <a:p>
            <a:pPr>
              <a:defRPr sz="1600" baseline="0"/>
            </a:pPr>
            <a:endParaRPr lang="en-US"/>
          </a:p>
        </c:txPr>
        <c:crossAx val="192109184"/>
        <c:crosses val="autoZero"/>
        <c:crossBetween val="midCat"/>
      </c:valAx>
    </c:plotArea>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scatterChart>
        <c:scatterStyle val="lineMarker"/>
        <c:ser>
          <c:idx val="0"/>
          <c:order val="0"/>
          <c:tx>
            <c:strRef>
              <c:f>Hoja1!$B$1</c:f>
              <c:strCache>
                <c:ptCount val="1"/>
                <c:pt idx="0">
                  <c:v>Valores Y</c:v>
                </c:pt>
              </c:strCache>
            </c:strRef>
          </c:tx>
          <c:spPr>
            <a:ln w="28575">
              <a:noFill/>
            </a:ln>
          </c:spPr>
          <c:marker>
            <c:symbol val="diamond"/>
            <c:size val="9"/>
            <c:spPr>
              <a:solidFill>
                <a:srgbClr val="C00000"/>
              </a:solidFill>
              <a:ln>
                <a:solidFill>
                  <a:srgbClr val="C00000"/>
                </a:solidFill>
              </a:ln>
            </c:spPr>
          </c:marker>
          <c:trendline>
            <c:trendlineType val="linear"/>
          </c:trendline>
          <c:xVal>
            <c:numRef>
              <c:f>Hoja1!$A$2:$A$14</c:f>
              <c:numCache>
                <c:formatCode>General</c:formatCode>
                <c:ptCount val="13"/>
                <c:pt idx="0">
                  <c:v>0.1</c:v>
                </c:pt>
                <c:pt idx="1">
                  <c:v>0.5</c:v>
                </c:pt>
                <c:pt idx="2">
                  <c:v>0.30000000000000032</c:v>
                </c:pt>
                <c:pt idx="3">
                  <c:v>0.70000000000000062</c:v>
                </c:pt>
                <c:pt idx="4">
                  <c:v>0.60000000000000064</c:v>
                </c:pt>
                <c:pt idx="5">
                  <c:v>0.9</c:v>
                </c:pt>
                <c:pt idx="6">
                  <c:v>1.1000000000000001</c:v>
                </c:pt>
                <c:pt idx="7">
                  <c:v>1.5</c:v>
                </c:pt>
                <c:pt idx="8">
                  <c:v>1.6</c:v>
                </c:pt>
                <c:pt idx="9">
                  <c:v>1.8</c:v>
                </c:pt>
                <c:pt idx="10">
                  <c:v>2</c:v>
                </c:pt>
                <c:pt idx="11">
                  <c:v>2.1</c:v>
                </c:pt>
                <c:pt idx="12">
                  <c:v>2.6</c:v>
                </c:pt>
              </c:numCache>
            </c:numRef>
          </c:xVal>
          <c:yVal>
            <c:numRef>
              <c:f>Hoja1!$B$2:$B$14</c:f>
              <c:numCache>
                <c:formatCode>General</c:formatCode>
                <c:ptCount val="13"/>
                <c:pt idx="0">
                  <c:v>0.65000000000000124</c:v>
                </c:pt>
                <c:pt idx="1">
                  <c:v>1</c:v>
                </c:pt>
                <c:pt idx="2">
                  <c:v>1.5</c:v>
                </c:pt>
                <c:pt idx="3">
                  <c:v>2.2999999999999998</c:v>
                </c:pt>
                <c:pt idx="4">
                  <c:v>1.5</c:v>
                </c:pt>
                <c:pt idx="5">
                  <c:v>1.2</c:v>
                </c:pt>
                <c:pt idx="6">
                  <c:v>2</c:v>
                </c:pt>
                <c:pt idx="7">
                  <c:v>2.5</c:v>
                </c:pt>
                <c:pt idx="8">
                  <c:v>1.9000000000000001</c:v>
                </c:pt>
                <c:pt idx="9">
                  <c:v>3.2</c:v>
                </c:pt>
                <c:pt idx="10">
                  <c:v>1.7</c:v>
                </c:pt>
                <c:pt idx="11">
                  <c:v>2.4</c:v>
                </c:pt>
                <c:pt idx="12">
                  <c:v>3</c:v>
                </c:pt>
              </c:numCache>
            </c:numRef>
          </c:yVal>
        </c:ser>
        <c:axId val="200901376"/>
        <c:axId val="200902912"/>
      </c:scatterChart>
      <c:valAx>
        <c:axId val="200901376"/>
        <c:scaling>
          <c:orientation val="minMax"/>
        </c:scaling>
        <c:axPos val="b"/>
        <c:numFmt formatCode="General" sourceLinked="1"/>
        <c:tickLblPos val="nextTo"/>
        <c:txPr>
          <a:bodyPr/>
          <a:lstStyle/>
          <a:p>
            <a:pPr>
              <a:defRPr sz="1600" baseline="0"/>
            </a:pPr>
            <a:endParaRPr lang="en-US"/>
          </a:p>
        </c:txPr>
        <c:crossAx val="200902912"/>
        <c:crosses val="autoZero"/>
        <c:crossBetween val="midCat"/>
      </c:valAx>
      <c:valAx>
        <c:axId val="200902912"/>
        <c:scaling>
          <c:orientation val="minMax"/>
        </c:scaling>
        <c:axPos val="l"/>
        <c:majorGridlines/>
        <c:numFmt formatCode="General" sourceLinked="1"/>
        <c:tickLblPos val="nextTo"/>
        <c:txPr>
          <a:bodyPr/>
          <a:lstStyle/>
          <a:p>
            <a:pPr>
              <a:defRPr sz="1600" baseline="0"/>
            </a:pPr>
            <a:endParaRPr lang="en-US"/>
          </a:p>
        </c:txPr>
        <c:crossAx val="200901376"/>
        <c:crosses val="autoZero"/>
        <c:crossBetween val="midCat"/>
      </c:valAx>
    </c:plotArea>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scatterChart>
        <c:scatterStyle val="lineMarker"/>
        <c:ser>
          <c:idx val="0"/>
          <c:order val="0"/>
          <c:tx>
            <c:strRef>
              <c:f>Hoja1!$B$1</c:f>
              <c:strCache>
                <c:ptCount val="1"/>
                <c:pt idx="0">
                  <c:v>Valores Y</c:v>
                </c:pt>
              </c:strCache>
            </c:strRef>
          </c:tx>
          <c:spPr>
            <a:ln w="28575">
              <a:noFill/>
            </a:ln>
          </c:spPr>
          <c:marker>
            <c:symbol val="diamond"/>
            <c:size val="10"/>
            <c:spPr>
              <a:solidFill>
                <a:srgbClr val="C00000"/>
              </a:solidFill>
              <a:ln>
                <a:solidFill>
                  <a:srgbClr val="C00000"/>
                </a:solidFill>
              </a:ln>
            </c:spPr>
          </c:marker>
          <c:trendline>
            <c:spPr>
              <a:ln w="38100"/>
            </c:spPr>
            <c:trendlineType val="linear"/>
          </c:trendline>
          <c:xVal>
            <c:numRef>
              <c:f>Hoja1!$A$2:$A$6</c:f>
              <c:numCache>
                <c:formatCode>General</c:formatCode>
                <c:ptCount val="5"/>
                <c:pt idx="0">
                  <c:v>-2</c:v>
                </c:pt>
                <c:pt idx="1">
                  <c:v>-1</c:v>
                </c:pt>
                <c:pt idx="2">
                  <c:v>0</c:v>
                </c:pt>
                <c:pt idx="3">
                  <c:v>1</c:v>
                </c:pt>
                <c:pt idx="4">
                  <c:v>2</c:v>
                </c:pt>
              </c:numCache>
            </c:numRef>
          </c:xVal>
          <c:yVal>
            <c:numRef>
              <c:f>Hoja1!$B$2:$B$6</c:f>
              <c:numCache>
                <c:formatCode>General</c:formatCode>
                <c:ptCount val="5"/>
                <c:pt idx="0">
                  <c:v>0</c:v>
                </c:pt>
                <c:pt idx="1">
                  <c:v>0</c:v>
                </c:pt>
                <c:pt idx="2">
                  <c:v>1</c:v>
                </c:pt>
                <c:pt idx="3">
                  <c:v>1</c:v>
                </c:pt>
                <c:pt idx="4">
                  <c:v>3</c:v>
                </c:pt>
              </c:numCache>
            </c:numRef>
          </c:yVal>
        </c:ser>
        <c:axId val="210923520"/>
        <c:axId val="210925056"/>
      </c:scatterChart>
      <c:valAx>
        <c:axId val="210923520"/>
        <c:scaling>
          <c:orientation val="minMax"/>
        </c:scaling>
        <c:axPos val="b"/>
        <c:numFmt formatCode="General" sourceLinked="1"/>
        <c:tickLblPos val="nextTo"/>
        <c:txPr>
          <a:bodyPr/>
          <a:lstStyle/>
          <a:p>
            <a:pPr>
              <a:defRPr sz="1400"/>
            </a:pPr>
            <a:endParaRPr lang="en-US"/>
          </a:p>
        </c:txPr>
        <c:crossAx val="210925056"/>
        <c:crosses val="autoZero"/>
        <c:crossBetween val="midCat"/>
      </c:valAx>
      <c:valAx>
        <c:axId val="210925056"/>
        <c:scaling>
          <c:orientation val="minMax"/>
        </c:scaling>
        <c:axPos val="l"/>
        <c:majorGridlines/>
        <c:numFmt formatCode="General" sourceLinked="1"/>
        <c:tickLblPos val="nextTo"/>
        <c:txPr>
          <a:bodyPr/>
          <a:lstStyle/>
          <a:p>
            <a:pPr>
              <a:defRPr sz="1400"/>
            </a:pPr>
            <a:endParaRPr lang="en-US"/>
          </a:p>
        </c:txPr>
        <c:crossAx val="210923520"/>
        <c:crosses val="autoZero"/>
        <c:crossBetween val="midCat"/>
      </c:valAx>
      <c:spPr>
        <a:noFill/>
      </c:spPr>
    </c:plotArea>
    <c:plotVisOnly val="1"/>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scatterChart>
        <c:scatterStyle val="lineMarker"/>
        <c:ser>
          <c:idx val="0"/>
          <c:order val="0"/>
          <c:tx>
            <c:strRef>
              <c:f>Hoja1!$B$1</c:f>
              <c:strCache>
                <c:ptCount val="1"/>
                <c:pt idx="0">
                  <c:v>Valores Y</c:v>
                </c:pt>
              </c:strCache>
            </c:strRef>
          </c:tx>
          <c:spPr>
            <a:ln w="28575">
              <a:noFill/>
            </a:ln>
          </c:spPr>
          <c:marker>
            <c:symbol val="diamond"/>
            <c:size val="9"/>
            <c:spPr>
              <a:solidFill>
                <a:srgbClr val="C00000"/>
              </a:solidFill>
              <a:ln>
                <a:solidFill>
                  <a:srgbClr val="C00000"/>
                </a:solidFill>
              </a:ln>
            </c:spPr>
          </c:marker>
          <c:trendline>
            <c:spPr>
              <a:ln w="38100"/>
            </c:spPr>
            <c:trendlineType val="linear"/>
          </c:trendline>
          <c:xVal>
            <c:numRef>
              <c:f>Hoja1!$A$2:$A$11</c:f>
              <c:numCache>
                <c:formatCode>General</c:formatCode>
                <c:ptCount val="10"/>
                <c:pt idx="0">
                  <c:v>10</c:v>
                </c:pt>
                <c:pt idx="1">
                  <c:v>12</c:v>
                </c:pt>
                <c:pt idx="2">
                  <c:v>9</c:v>
                </c:pt>
                <c:pt idx="3">
                  <c:v>27</c:v>
                </c:pt>
                <c:pt idx="4">
                  <c:v>47</c:v>
                </c:pt>
                <c:pt idx="5">
                  <c:v>112</c:v>
                </c:pt>
                <c:pt idx="6">
                  <c:v>36</c:v>
                </c:pt>
                <c:pt idx="7">
                  <c:v>241</c:v>
                </c:pt>
                <c:pt idx="8">
                  <c:v>59</c:v>
                </c:pt>
                <c:pt idx="9">
                  <c:v>167</c:v>
                </c:pt>
              </c:numCache>
            </c:numRef>
          </c:xVal>
          <c:yVal>
            <c:numRef>
              <c:f>Hoja1!$B$2:$B$11</c:f>
              <c:numCache>
                <c:formatCode>General</c:formatCode>
                <c:ptCount val="10"/>
                <c:pt idx="0">
                  <c:v>9</c:v>
                </c:pt>
                <c:pt idx="1">
                  <c:v>14</c:v>
                </c:pt>
                <c:pt idx="2">
                  <c:v>7</c:v>
                </c:pt>
                <c:pt idx="3">
                  <c:v>29</c:v>
                </c:pt>
                <c:pt idx="4">
                  <c:v>45</c:v>
                </c:pt>
                <c:pt idx="5">
                  <c:v>109</c:v>
                </c:pt>
                <c:pt idx="6">
                  <c:v>40</c:v>
                </c:pt>
                <c:pt idx="7">
                  <c:v>238</c:v>
                </c:pt>
                <c:pt idx="8">
                  <c:v>60</c:v>
                </c:pt>
                <c:pt idx="9">
                  <c:v>170</c:v>
                </c:pt>
              </c:numCache>
            </c:numRef>
          </c:yVal>
        </c:ser>
        <c:axId val="200420736"/>
        <c:axId val="200434816"/>
      </c:scatterChart>
      <c:valAx>
        <c:axId val="200420736"/>
        <c:scaling>
          <c:orientation val="minMax"/>
        </c:scaling>
        <c:axPos val="b"/>
        <c:numFmt formatCode="General" sourceLinked="1"/>
        <c:tickLblPos val="nextTo"/>
        <c:crossAx val="200434816"/>
        <c:crosses val="autoZero"/>
        <c:crossBetween val="midCat"/>
      </c:valAx>
      <c:valAx>
        <c:axId val="200434816"/>
        <c:scaling>
          <c:orientation val="minMax"/>
        </c:scaling>
        <c:axPos val="l"/>
        <c:majorGridlines/>
        <c:numFmt formatCode="General" sourceLinked="1"/>
        <c:tickLblPos val="nextTo"/>
        <c:crossAx val="200420736"/>
        <c:crosses val="autoZero"/>
        <c:crossBetween val="midCat"/>
      </c:valAx>
    </c:plotArea>
    <c:plotVisOnly val="1"/>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video" Target="3DRings_title.avi" TargetMode="Externa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4" name="3DRings_title.avi">
            <a:hlinkClick r:id="" action="ppaction://media"/>
          </p:cNvPr>
          <p:cNvPicPr>
            <a:picLocks noRot="1" noChangeAspect="1" noChangeArrowheads="1"/>
          </p:cNvPicPr>
          <p:nvPr>
            <a:videoFile r:link="rId1"/>
          </p:nvPr>
        </p:nvPicPr>
        <p:blipFill>
          <a:blip r:embed="rId4"/>
          <a:srcRect/>
          <a:stretch>
            <a:fillRect/>
          </a:stretch>
        </p:blipFill>
        <p:spPr bwMode="auto">
          <a:xfrm>
            <a:off x="-4763" y="1790700"/>
            <a:ext cx="868363" cy="4570413"/>
          </a:xfrm>
          <a:prstGeom prst="rect">
            <a:avLst/>
          </a:prstGeom>
          <a:noFill/>
          <a:ln w="9525">
            <a:noFill/>
            <a:miter lim="800000"/>
            <a:headEnd/>
            <a:tailEnd/>
          </a:ln>
        </p:spPr>
      </p:pic>
      <p:sp>
        <p:nvSpPr>
          <p:cNvPr id="3074" name="Rectangle 2"/>
          <p:cNvSpPr>
            <a:spLocks noGrp="1" noChangeArrowheads="1"/>
          </p:cNvSpPr>
          <p:nvPr>
            <p:ph type="ctrTitle"/>
          </p:nvPr>
        </p:nvSpPr>
        <p:spPr>
          <a:xfrm>
            <a:off x="1600200" y="2286000"/>
            <a:ext cx="6858000" cy="1143000"/>
          </a:xfrm>
        </p:spPr>
        <p:txBody>
          <a:bodyPr/>
          <a:lstStyle>
            <a:lvl1pPr>
              <a:defRPr/>
            </a:lvl1pPr>
          </a:lstStyle>
          <a:p>
            <a:r>
              <a:rPr lang="en-US"/>
              <a:t>Haga clic para cambiar el estilo de título	</a:t>
            </a:r>
          </a:p>
        </p:txBody>
      </p:sp>
      <p:sp>
        <p:nvSpPr>
          <p:cNvPr id="3075" name="Rectangle 3"/>
          <p:cNvSpPr>
            <a:spLocks noGrp="1" noChangeArrowheads="1"/>
          </p:cNvSpPr>
          <p:nvPr>
            <p:ph type="subTitle" idx="1"/>
          </p:nvPr>
        </p:nvSpPr>
        <p:spPr>
          <a:xfrm>
            <a:off x="1828800" y="3581400"/>
            <a:ext cx="6400800" cy="533400"/>
          </a:xfrm>
        </p:spPr>
        <p:txBody>
          <a:bodyPr/>
          <a:lstStyle>
            <a:lvl1pPr marL="0" indent="0" algn="ctr">
              <a:buFontTx/>
              <a:buNone/>
              <a:defRPr/>
            </a:lvl1pPr>
          </a:lstStyle>
          <a:p>
            <a:r>
              <a:rPr lang="en-US"/>
              <a:t>Haga clic para modificar el estilo de subtítulo del patrón</a:t>
            </a:r>
          </a:p>
        </p:txBody>
      </p:sp>
      <p:sp>
        <p:nvSpPr>
          <p:cNvPr id="5" name="Rectangle 4"/>
          <p:cNvSpPr>
            <a:spLocks noGrp="1" noChangeArrowheads="1"/>
          </p:cNvSpPr>
          <p:nvPr>
            <p:ph type="dt" sz="half" idx="10"/>
          </p:nvPr>
        </p:nvSpPr>
        <p:spPr>
          <a:xfrm>
            <a:off x="685800" y="6248400"/>
            <a:ext cx="1905000" cy="457200"/>
          </a:xfrm>
        </p:spPr>
        <p:txBody>
          <a:bodyPr/>
          <a:lstStyle>
            <a:lvl1pPr>
              <a:defRPr smtClean="0"/>
            </a:lvl1pPr>
          </a:lstStyle>
          <a:p>
            <a:pPr>
              <a:defRPr/>
            </a:pPr>
            <a:endParaRPr lang="en-US"/>
          </a:p>
        </p:txBody>
      </p:sp>
      <p:sp>
        <p:nvSpPr>
          <p:cNvPr id="6" name="Rectangle 5"/>
          <p:cNvSpPr>
            <a:spLocks noGrp="1" noChangeArrowheads="1"/>
          </p:cNvSpPr>
          <p:nvPr>
            <p:ph type="ftr" sz="quarter" idx="11"/>
          </p:nvPr>
        </p:nvSpPr>
        <p:spPr>
          <a:xfrm>
            <a:off x="3124200" y="6248400"/>
            <a:ext cx="2895600" cy="457200"/>
          </a:xfrm>
        </p:spPr>
        <p:txBody>
          <a:bodyPr/>
          <a:lstStyle>
            <a:lvl1pPr>
              <a:defRPr smtClean="0"/>
            </a:lvl1pPr>
          </a:lstStyle>
          <a:p>
            <a:pPr>
              <a:defRPr/>
            </a:pPr>
            <a:endParaRPr lang="en-US"/>
          </a:p>
        </p:txBody>
      </p:sp>
      <p:sp>
        <p:nvSpPr>
          <p:cNvPr id="7" name="Rectangle 6"/>
          <p:cNvSpPr>
            <a:spLocks noGrp="1" noChangeArrowheads="1"/>
          </p:cNvSpPr>
          <p:nvPr>
            <p:ph type="sldNum" sz="quarter" idx="12"/>
          </p:nvPr>
        </p:nvSpPr>
        <p:spPr/>
        <p:txBody>
          <a:bodyPr/>
          <a:lstStyle>
            <a:lvl1pPr>
              <a:defRPr smtClean="0"/>
            </a:lvl1pPr>
          </a:lstStyle>
          <a:p>
            <a:pPr>
              <a:defRPr/>
            </a:pPr>
            <a:fld id="{7ADDB6BC-D851-40C8-8E23-544A63580B76}" type="slidenum">
              <a:rPr lang="en-US"/>
              <a:pPr>
                <a:defRPr/>
              </a:pPr>
              <a:t>‹Nº›</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p:cTn id="12" repeatCount="indefinite" fill="hold" display="0">
                  <p:stCondLst>
                    <p:cond delay="indefinite"/>
                  </p:stCondLst>
                  <p:endCondLst>
                    <p:cond evt="onPrev" delay="0">
                      <p:tgtEl>
                        <p:sldTgt/>
                      </p:tgtEl>
                    </p:cond>
                  </p:endCondLst>
                </p:cTn>
                <p:tgtEl>
                  <p:spTgt spid="4"/>
                </p:tgtEl>
              </p:cMediaNode>
            </p:video>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02FD7B-EA07-4757-9CD7-78B962A351E9}"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91300" y="228600"/>
            <a:ext cx="1866900" cy="56388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990600" y="228600"/>
            <a:ext cx="544830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BD435AA-D2ED-46F5-AB6C-D5852A27E987}"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E001FE-698B-4C73-8F54-023613AE21E1}"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85CF2E5-07D2-412A-ADE3-8C6531FBB9C0}"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1219200" y="1752600"/>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914900" y="1752600"/>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E8E09A8-BDDA-4DD2-88F4-336A73418ECA}"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F7DB913-7BEB-45E5-B859-5B9B296AB200}"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014FC31-DBA9-42B1-987E-75BFA12A7868}"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64C0DB8-8BD0-4013-B005-C840C5D03F79}"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D98587C-6267-4D75-9DCF-3628167C16BC}"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72D882A-7AF0-48B3-9F24-9796CED4F6F9}"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ideo" Target="file:///C:\Users\usuario\Videos\Documents\Documents\Estocastica3\clases\Unidad%20I\3DRings_text.avi"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90600" y="228600"/>
            <a:ext cx="7467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1027" name="Rectangle 3"/>
          <p:cNvSpPr>
            <a:spLocks noGrp="1" noChangeArrowheads="1"/>
          </p:cNvSpPr>
          <p:nvPr>
            <p:ph type="body" idx="1"/>
          </p:nvPr>
        </p:nvSpPr>
        <p:spPr bwMode="auto">
          <a:xfrm>
            <a:off x="1219200" y="1752600"/>
            <a:ext cx="7239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028" name="Rectangle 4"/>
          <p:cNvSpPr>
            <a:spLocks noGrp="1" noChangeArrowheads="1"/>
          </p:cNvSpPr>
          <p:nvPr>
            <p:ph type="dt" sz="half" idx="2"/>
          </p:nvPr>
        </p:nvSpPr>
        <p:spPr bwMode="auto">
          <a:xfrm>
            <a:off x="1219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C5B788DE-D480-4E61-8254-2BD31AA9B5B3}" type="slidenum">
              <a:rPr lang="en-US"/>
              <a:pPr>
                <a:defRPr/>
              </a:pPr>
              <a:t>‹Nº›</a:t>
            </a:fld>
            <a:endParaRPr lang="en-US"/>
          </a:p>
        </p:txBody>
      </p:sp>
      <p:pic>
        <p:nvPicPr>
          <p:cNvPr id="1031" name="3DRings_text.avi">
            <a:hlinkClick r:id="" action="ppaction://media"/>
          </p:cNvPr>
          <p:cNvPicPr>
            <a:picLocks noRot="1" noChangeAspect="1" noChangeArrowheads="1"/>
          </p:cNvPicPr>
          <p:nvPr>
            <a:videoFile r:link="rId13"/>
          </p:nvPr>
        </p:nvPicPr>
        <p:blipFill>
          <a:blip r:embed="rId15"/>
          <a:srcRect/>
          <a:stretch>
            <a:fillRect/>
          </a:stretch>
        </p:blipFill>
        <p:spPr bwMode="auto">
          <a:xfrm>
            <a:off x="0" y="1792288"/>
            <a:ext cx="868363" cy="45704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3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Prev" delay="0">
                      <p:tgtEl>
                        <p:sldTgt/>
                      </p:tgtEl>
                    </p:cond>
                  </p:endCondLst>
                </p:cTn>
                <p:tgtEl>
                  <p:spTgt spid="1031"/>
                </p:tgtEl>
              </p:cMediaNode>
            </p:video>
            <p:seq concurrent="1" nextAc="seek">
              <p:cTn id="8" restart="whenNotActive" fill="hold" evtFilter="cancelBubble" nodeType="interactiveSeq">
                <p:stCondLst>
                  <p:cond evt="onClick" delay="0">
                    <p:tgtEl>
                      <p:spTgt spid="103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31"/>
                                        </p:tgtEl>
                                      </p:cBhvr>
                                    </p:cmd>
                                  </p:childTnLst>
                                </p:cTn>
                              </p:par>
                            </p:childTnLst>
                          </p:cTn>
                        </p:par>
                      </p:childTnLst>
                    </p:cTn>
                  </p:par>
                </p:childTnLst>
              </p:cTn>
              <p:nextCondLst>
                <p:cond evt="onClick" delay="0">
                  <p:tgtEl>
                    <p:spTgt spid="1031"/>
                  </p:tgtEl>
                </p:cond>
              </p:nextCondLst>
            </p:seq>
          </p:childTnLst>
        </p:cTn>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Ejemplos_Tema1.xlsx"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hyperlink" Target="Ejemplos_Tema1.sav" TargetMode="Externa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chart" Target="../charts/chart5.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hyperlink" Target="Ejemplos_Tema1.xlsx" TargetMode="Externa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4.png"/><Relationship Id="rId2" Type="http://schemas.openxmlformats.org/officeDocument/2006/relationships/chart" Target="../charts/chart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gif"/><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600200" y="428604"/>
            <a:ext cx="6858000" cy="3721121"/>
          </a:xfrm>
          <a:effectLst>
            <a:outerShdw blurRad="50800" dist="38100" dir="2700000" algn="tl" rotWithShape="0">
              <a:srgbClr val="FF99CC">
                <a:alpha val="40000"/>
              </a:srgbClr>
            </a:outerShdw>
          </a:effectLst>
        </p:spPr>
        <p:txBody>
          <a:bodyPr/>
          <a:lstStyle/>
          <a:p>
            <a:pPr>
              <a:defRPr/>
            </a:pPr>
            <a:r>
              <a:rPr lang="es-VE" sz="5400" b="1" spc="600" dirty="0" smtClean="0">
                <a:effectLst>
                  <a:outerShdw blurRad="38100" dist="38100" dir="2700000" algn="tl">
                    <a:srgbClr val="000000">
                      <a:alpha val="43137"/>
                    </a:srgbClr>
                  </a:outerShdw>
                </a:effectLst>
                <a:latin typeface="Book Antiqua" pitchFamily="18" charset="0"/>
              </a:rPr>
              <a:t>Estocástica 3</a:t>
            </a:r>
            <a:br>
              <a:rPr lang="es-VE" sz="5400" b="1" spc="600" dirty="0" smtClean="0">
                <a:effectLst>
                  <a:outerShdw blurRad="38100" dist="38100" dir="2700000" algn="tl">
                    <a:srgbClr val="000000">
                      <a:alpha val="43137"/>
                    </a:srgbClr>
                  </a:outerShdw>
                </a:effectLst>
                <a:latin typeface="Book Antiqua" pitchFamily="18" charset="0"/>
              </a:rPr>
            </a:br>
            <a:r>
              <a:rPr lang="es-VE" sz="3600" b="1" dirty="0" smtClean="0">
                <a:latin typeface="Arial" charset="0"/>
              </a:rPr>
              <a:t/>
            </a:r>
            <a:br>
              <a:rPr lang="es-VE" sz="3600" b="1" dirty="0" smtClean="0">
                <a:latin typeface="Arial" charset="0"/>
              </a:rPr>
            </a:br>
            <a:r>
              <a:rPr lang="es-VE" sz="3600" b="1" dirty="0" smtClean="0">
                <a:latin typeface="Andalus" pitchFamily="2" charset="-78"/>
                <a:cs typeface="Andalus" pitchFamily="2" charset="-78"/>
              </a:rPr>
              <a:t>Unidad I: Modelos Lineales</a:t>
            </a:r>
            <a:br>
              <a:rPr lang="es-VE" sz="3600" b="1" dirty="0" smtClean="0">
                <a:latin typeface="Andalus" pitchFamily="2" charset="-78"/>
                <a:cs typeface="Andalus" pitchFamily="2" charset="-78"/>
              </a:rPr>
            </a:br>
            <a:r>
              <a:rPr lang="es-VE" sz="3600" b="1" dirty="0" smtClean="0">
                <a:latin typeface="Andalus" pitchFamily="2" charset="-78"/>
                <a:cs typeface="Andalus" pitchFamily="2" charset="-78"/>
              </a:rPr>
              <a:t/>
            </a:r>
            <a:br>
              <a:rPr lang="es-VE" sz="3600" b="1" dirty="0" smtClean="0">
                <a:latin typeface="Andalus" pitchFamily="2" charset="-78"/>
                <a:cs typeface="Andalus" pitchFamily="2" charset="-78"/>
              </a:rPr>
            </a:br>
            <a:r>
              <a:rPr lang="es-VE" sz="3600" b="1" dirty="0" smtClean="0">
                <a:latin typeface="Andalus" pitchFamily="2" charset="-78"/>
                <a:cs typeface="Andalus" pitchFamily="2" charset="-78"/>
              </a:rPr>
              <a:t>Tema: Método de los Mínimos Cuadrados</a:t>
            </a:r>
          </a:p>
        </p:txBody>
      </p:sp>
      <p:sp>
        <p:nvSpPr>
          <p:cNvPr id="3075" name="Text Box 4"/>
          <p:cNvSpPr txBox="1">
            <a:spLocks noChangeArrowheads="1"/>
          </p:cNvSpPr>
          <p:nvPr/>
        </p:nvSpPr>
        <p:spPr bwMode="auto">
          <a:xfrm>
            <a:off x="5435600" y="4722813"/>
            <a:ext cx="2909771" cy="461665"/>
          </a:xfrm>
          <a:prstGeom prst="rect">
            <a:avLst/>
          </a:prstGeom>
          <a:noFill/>
          <a:ln w="9525">
            <a:noFill/>
            <a:miter lim="800000"/>
            <a:headEnd/>
            <a:tailEnd/>
          </a:ln>
        </p:spPr>
        <p:txBody>
          <a:bodyPr wrap="none">
            <a:spAutoFit/>
          </a:bodyPr>
          <a:lstStyle/>
          <a:p>
            <a:r>
              <a:rPr lang="es-VE" b="1" dirty="0">
                <a:latin typeface="Andalus" pitchFamily="2" charset="-78"/>
                <a:cs typeface="Andalus" pitchFamily="2" charset="-78"/>
              </a:rPr>
              <a:t>Prof. Karla P. Ramírez</a:t>
            </a:r>
          </a:p>
        </p:txBody>
      </p:sp>
      <p:sp>
        <p:nvSpPr>
          <p:cNvPr id="3076" name="Text Box 5"/>
          <p:cNvSpPr txBox="1">
            <a:spLocks noChangeArrowheads="1"/>
          </p:cNvSpPr>
          <p:nvPr/>
        </p:nvSpPr>
        <p:spPr bwMode="auto">
          <a:xfrm>
            <a:off x="2714612" y="6396335"/>
            <a:ext cx="3558988" cy="461665"/>
          </a:xfrm>
          <a:prstGeom prst="rect">
            <a:avLst/>
          </a:prstGeom>
          <a:noFill/>
          <a:ln w="9525">
            <a:noFill/>
            <a:miter lim="800000"/>
            <a:headEnd/>
            <a:tailEnd/>
          </a:ln>
        </p:spPr>
        <p:txBody>
          <a:bodyPr wrap="none">
            <a:spAutoFit/>
          </a:bodyPr>
          <a:lstStyle/>
          <a:p>
            <a:r>
              <a:rPr lang="es-VE" dirty="0">
                <a:latin typeface="Arial" charset="0"/>
              </a:rPr>
              <a:t>Mérida, </a:t>
            </a:r>
            <a:r>
              <a:rPr lang="es-VE" dirty="0" smtClean="0">
                <a:latin typeface="Arial" charset="0"/>
              </a:rPr>
              <a:t>Noviembre 2009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noGrp="1" noChangeArrowheads="1"/>
          </p:cNvSpPr>
          <p:nvPr>
            <p:ph type="title"/>
          </p:nvPr>
        </p:nvSpPr>
        <p:spPr>
          <a:xfrm>
            <a:off x="1176366" y="147622"/>
            <a:ext cx="7467600" cy="1066800"/>
          </a:xfrm>
          <a:effectLst>
            <a:outerShdw dist="74053" dir="1857825" algn="ctr" rotWithShape="0">
              <a:schemeClr val="bg2">
                <a:alpha val="50000"/>
              </a:schemeClr>
            </a:outerShdw>
          </a:effectLst>
        </p:spPr>
        <p:txBody>
          <a:bodyPr/>
          <a:lstStyle/>
          <a:p>
            <a:pPr>
              <a:defRPr/>
            </a:pPr>
            <a:r>
              <a:rPr lang="es-VE" sz="4800" dirty="0" smtClean="0">
                <a:effectLst>
                  <a:outerShdw blurRad="38100" dist="38100" dir="2700000" algn="tl">
                    <a:srgbClr val="C0C0C0"/>
                  </a:outerShdw>
                </a:effectLst>
                <a:latin typeface="Andalus" pitchFamily="2" charset="-78"/>
                <a:cs typeface="Andalus" pitchFamily="2" charset="-78"/>
              </a:rPr>
              <a:t>Ejemplo del Método de Mínimos Cuadrados</a:t>
            </a:r>
          </a:p>
        </p:txBody>
      </p:sp>
      <p:sp>
        <p:nvSpPr>
          <p:cNvPr id="20" name="Rectangle 3"/>
          <p:cNvSpPr txBox="1">
            <a:spLocks noChangeArrowheads="1"/>
          </p:cNvSpPr>
          <p:nvPr/>
        </p:nvSpPr>
        <p:spPr bwMode="auto">
          <a:xfrm>
            <a:off x="1357290" y="1714488"/>
            <a:ext cx="6572296" cy="5000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Tx/>
              <a:buSzTx/>
              <a:tabLst/>
              <a:defRPr/>
            </a:pPr>
            <a:r>
              <a:rPr lang="es-VE" sz="2300" kern="0" dirty="0" smtClean="0">
                <a:latin typeface="Arial" charset="0"/>
              </a:rPr>
              <a:t>3. Por lo tanto tenemos que la recta ajustada es:</a:t>
            </a:r>
            <a:endParaRPr kumimoji="0" lang="es-VE" sz="2000" b="0" i="0" u="none" strike="noStrike" kern="0" cap="none" spc="0" normalizeH="0" baseline="0" noProof="0" dirty="0" smtClean="0">
              <a:ln>
                <a:noFill/>
              </a:ln>
              <a:solidFill>
                <a:schemeClr val="tx1"/>
              </a:solidFill>
              <a:effectLst/>
              <a:uLnTx/>
              <a:uFillTx/>
              <a:latin typeface="Arial" charset="0"/>
              <a:ea typeface="+mn-ea"/>
              <a:cs typeface="+mn-cs"/>
            </a:endParaRPr>
          </a:p>
          <a:p>
            <a:pPr marL="742950" marR="0" lvl="1" indent="-285750" algn="just" defTabSz="914400" rtl="0" eaLnBrk="0" fontAlgn="base" latinLnBrk="0" hangingPunct="0">
              <a:lnSpc>
                <a:spcPct val="90000"/>
              </a:lnSpc>
              <a:spcBef>
                <a:spcPct val="20000"/>
              </a:spcBef>
              <a:spcAft>
                <a:spcPct val="0"/>
              </a:spcAft>
              <a:buClrTx/>
              <a:buSzTx/>
              <a:buFontTx/>
              <a:buNone/>
              <a:tabLst/>
              <a:defRPr/>
            </a:pPr>
            <a:endParaRPr kumimoji="0" lang="es-VE" sz="2300" b="0" i="0" u="none" strike="noStrike" kern="0" cap="none" spc="0" normalizeH="0" baseline="0" noProof="0" dirty="0" smtClean="0">
              <a:ln>
                <a:noFill/>
              </a:ln>
              <a:solidFill>
                <a:schemeClr val="tx1"/>
              </a:solidFill>
              <a:effectLst/>
              <a:uLnTx/>
              <a:uFillTx/>
              <a:latin typeface="Arial"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00430" y="2143116"/>
            <a:ext cx="2631577" cy="642942"/>
          </a:xfrm>
          <a:prstGeom prst="rect">
            <a:avLst/>
          </a:prstGeom>
          <a:noFill/>
        </p:spPr>
      </p:pic>
      <p:sp>
        <p:nvSpPr>
          <p:cNvPr id="1027" name="Rectangle 3"/>
          <p:cNvSpPr>
            <a:spLocks noChangeArrowheads="1"/>
          </p:cNvSpPr>
          <p:nvPr/>
        </p:nvSpPr>
        <p:spPr bwMode="auto">
          <a:xfrm>
            <a:off x="0" y="8667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1" name="20 Gráfico"/>
          <p:cNvGraphicFramePr/>
          <p:nvPr/>
        </p:nvGraphicFramePr>
        <p:xfrm>
          <a:off x="2000232" y="2786058"/>
          <a:ext cx="5715040" cy="385762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76366" y="147622"/>
            <a:ext cx="7467600" cy="1066800"/>
          </a:xfrm>
          <a:effectLst>
            <a:outerShdw dist="74053" dir="1857825" algn="ctr" rotWithShape="0">
              <a:schemeClr val="bg2">
                <a:alpha val="50000"/>
              </a:schemeClr>
            </a:outerShdw>
          </a:effectLst>
        </p:spPr>
        <p:txBody>
          <a:bodyPr/>
          <a:lstStyle/>
          <a:p>
            <a:pPr>
              <a:defRPr/>
            </a:pPr>
            <a:r>
              <a:rPr lang="es-VE" sz="4800" dirty="0" smtClean="0">
                <a:effectLst>
                  <a:outerShdw blurRad="38100" dist="38100" dir="2700000" algn="tl">
                    <a:srgbClr val="C0C0C0"/>
                  </a:outerShdw>
                </a:effectLst>
                <a:latin typeface="Andalus" pitchFamily="2" charset="-78"/>
                <a:cs typeface="Andalus" pitchFamily="2" charset="-78"/>
              </a:rPr>
              <a:t>Ejemplo del Método de Mínimos Cuadrados</a:t>
            </a:r>
          </a:p>
        </p:txBody>
      </p:sp>
      <p:sp>
        <p:nvSpPr>
          <p:cNvPr id="5123" name="Rectangle 3"/>
          <p:cNvSpPr>
            <a:spLocks noGrp="1" noChangeArrowheads="1"/>
          </p:cNvSpPr>
          <p:nvPr>
            <p:ph type="body" idx="1"/>
          </p:nvPr>
        </p:nvSpPr>
        <p:spPr>
          <a:xfrm>
            <a:off x="1285852" y="1500174"/>
            <a:ext cx="7529513" cy="1000132"/>
          </a:xfrm>
        </p:spPr>
        <p:txBody>
          <a:bodyPr/>
          <a:lstStyle/>
          <a:p>
            <a:pPr algn="just">
              <a:lnSpc>
                <a:spcPct val="90000"/>
              </a:lnSpc>
              <a:buFontTx/>
              <a:buBlip>
                <a:blip r:embed="rId2"/>
              </a:buBlip>
            </a:pPr>
            <a:r>
              <a:rPr lang="es-VE" sz="2300" dirty="0" smtClean="0">
                <a:latin typeface="Arial" charset="0"/>
              </a:rPr>
              <a:t> Aplicar el método de los mínimos cuadrados para ajustar una recta a través de los n = 5 datos contenidos en la tabla.</a:t>
            </a:r>
          </a:p>
          <a:p>
            <a:pPr lvl="1" algn="just">
              <a:lnSpc>
                <a:spcPct val="90000"/>
              </a:lnSpc>
              <a:buFontTx/>
              <a:buNone/>
            </a:pPr>
            <a:endParaRPr lang="es-VE" sz="2300" dirty="0" smtClean="0">
              <a:latin typeface="Arial" charset="0"/>
            </a:endParaRPr>
          </a:p>
        </p:txBody>
      </p:sp>
      <p:graphicFrame>
        <p:nvGraphicFramePr>
          <p:cNvPr id="4" name="3 Tabla"/>
          <p:cNvGraphicFramePr>
            <a:graphicFrameLocks noGrp="1"/>
          </p:cNvGraphicFramePr>
          <p:nvPr/>
        </p:nvGraphicFramePr>
        <p:xfrm>
          <a:off x="2000232" y="2643182"/>
          <a:ext cx="6096000" cy="741680"/>
        </p:xfrm>
        <a:graphic>
          <a:graphicData uri="http://schemas.openxmlformats.org/drawingml/2006/table">
            <a:tbl>
              <a:tblPr firstRow="1" bandRow="1">
                <a:effectLst>
                  <a:outerShdw blurRad="50800" dist="38100" dir="2700000" algn="tl" rotWithShape="0">
                    <a:srgbClr val="FF99CC">
                      <a:alpha val="40000"/>
                    </a:srgbClr>
                  </a:outerShdw>
                </a:effectLst>
                <a:tableStyleId>{306799F8-075E-4A3A-A7F6-7FBC6576F1A4}</a:tableStyleId>
              </a:tblPr>
              <a:tblGrid>
                <a:gridCol w="1016000"/>
                <a:gridCol w="1016000"/>
                <a:gridCol w="1016000"/>
                <a:gridCol w="1016000"/>
                <a:gridCol w="1016000"/>
                <a:gridCol w="1016000"/>
              </a:tblGrid>
              <a:tr h="370840">
                <a:tc>
                  <a:txBody>
                    <a:bodyPr/>
                    <a:lstStyle/>
                    <a:p>
                      <a:pPr algn="ctr"/>
                      <a:r>
                        <a:rPr lang="es-VE" b="1" dirty="0" smtClean="0">
                          <a:solidFill>
                            <a:schemeClr val="tx1"/>
                          </a:solidFill>
                          <a:latin typeface="Arial" pitchFamily="34" charset="0"/>
                          <a:cs typeface="Arial" pitchFamily="34" charset="0"/>
                        </a:rPr>
                        <a:t>X</a:t>
                      </a:r>
                      <a:endParaRPr lang="en-US" b="1" dirty="0">
                        <a:solidFill>
                          <a:schemeClr val="tx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b="0" dirty="0" smtClean="0">
                          <a:solidFill>
                            <a:schemeClr val="tx1"/>
                          </a:solidFill>
                          <a:latin typeface="Arial" pitchFamily="34" charset="0"/>
                          <a:cs typeface="Arial" pitchFamily="34" charset="0"/>
                        </a:rPr>
                        <a:t>2</a:t>
                      </a:r>
                      <a:endParaRPr lang="en-US"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b="0" dirty="0" smtClean="0">
                          <a:solidFill>
                            <a:schemeClr val="tx1"/>
                          </a:solidFill>
                          <a:latin typeface="Arial" pitchFamily="34" charset="0"/>
                          <a:cs typeface="Arial" pitchFamily="34" charset="0"/>
                        </a:rPr>
                        <a:t>1</a:t>
                      </a:r>
                      <a:endParaRPr lang="en-US"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b="0" dirty="0" smtClean="0">
                          <a:solidFill>
                            <a:schemeClr val="tx1"/>
                          </a:solidFill>
                          <a:latin typeface="Arial" pitchFamily="34" charset="0"/>
                          <a:cs typeface="Arial" pitchFamily="34" charset="0"/>
                        </a:rPr>
                        <a:t>0</a:t>
                      </a:r>
                      <a:endParaRPr lang="en-US"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b="0" dirty="0" smtClean="0">
                          <a:solidFill>
                            <a:schemeClr val="tx1"/>
                          </a:solidFill>
                          <a:latin typeface="Arial" pitchFamily="34" charset="0"/>
                          <a:cs typeface="Arial" pitchFamily="34" charset="0"/>
                        </a:rPr>
                        <a:t>1</a:t>
                      </a:r>
                      <a:endParaRPr lang="en-US"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b="0" dirty="0" smtClean="0">
                          <a:solidFill>
                            <a:schemeClr val="tx1"/>
                          </a:solidFill>
                          <a:latin typeface="Arial" pitchFamily="34" charset="0"/>
                          <a:cs typeface="Arial" pitchFamily="34" charset="0"/>
                        </a:rPr>
                        <a:t>2</a:t>
                      </a:r>
                      <a:endParaRPr lang="en-US"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a:r>
                        <a:rPr lang="es-VE" b="1" dirty="0" smtClean="0">
                          <a:solidFill>
                            <a:schemeClr val="tx1"/>
                          </a:solidFill>
                          <a:latin typeface="Arial" pitchFamily="34" charset="0"/>
                          <a:cs typeface="Arial" pitchFamily="34" charset="0"/>
                        </a:rPr>
                        <a:t>Y</a:t>
                      </a:r>
                      <a:endParaRPr lang="en-US" b="1" dirty="0">
                        <a:solidFill>
                          <a:schemeClr val="tx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dirty="0" smtClean="0">
                          <a:solidFill>
                            <a:schemeClr val="tx1"/>
                          </a:solidFill>
                          <a:latin typeface="Arial" pitchFamily="34" charset="0"/>
                          <a:cs typeface="Arial" pitchFamily="34" charset="0"/>
                        </a:rPr>
                        <a:t>0</a:t>
                      </a:r>
                      <a:endParaRPr lang="en-US"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dirty="0" smtClean="0">
                          <a:solidFill>
                            <a:schemeClr val="tx1"/>
                          </a:solidFill>
                          <a:latin typeface="Arial" pitchFamily="34" charset="0"/>
                          <a:cs typeface="Arial" pitchFamily="34" charset="0"/>
                        </a:rPr>
                        <a:t>0</a:t>
                      </a:r>
                      <a:endParaRPr lang="en-US"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dirty="0" smtClean="0">
                          <a:solidFill>
                            <a:schemeClr val="tx1"/>
                          </a:solidFill>
                          <a:latin typeface="Arial" pitchFamily="34" charset="0"/>
                          <a:cs typeface="Arial" pitchFamily="34" charset="0"/>
                        </a:rPr>
                        <a:t>1</a:t>
                      </a:r>
                      <a:endParaRPr lang="en-US"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dirty="0" smtClean="0">
                          <a:solidFill>
                            <a:schemeClr val="tx1"/>
                          </a:solidFill>
                          <a:latin typeface="Arial" pitchFamily="34" charset="0"/>
                          <a:cs typeface="Arial" pitchFamily="34" charset="0"/>
                        </a:rPr>
                        <a:t>1</a:t>
                      </a:r>
                      <a:endParaRPr lang="en-US"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dirty="0" smtClean="0">
                          <a:solidFill>
                            <a:schemeClr val="tx1"/>
                          </a:solidFill>
                          <a:latin typeface="Arial" pitchFamily="34" charset="0"/>
                          <a:cs typeface="Arial" pitchFamily="34" charset="0"/>
                        </a:rPr>
                        <a:t>3</a:t>
                      </a:r>
                      <a:endParaRPr lang="en-US"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5" name="Rectangle 3"/>
          <p:cNvSpPr txBox="1">
            <a:spLocks noChangeArrowheads="1"/>
          </p:cNvSpPr>
          <p:nvPr/>
        </p:nvSpPr>
        <p:spPr bwMode="auto">
          <a:xfrm>
            <a:off x="1428728" y="3929066"/>
            <a:ext cx="3714775" cy="5000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Tx/>
              <a:buSzTx/>
              <a:tabLst/>
              <a:defRPr/>
            </a:pPr>
            <a:r>
              <a:rPr lang="es-VE" sz="2300" kern="0" dirty="0" smtClean="0">
                <a:latin typeface="Arial" charset="0"/>
              </a:rPr>
              <a:t>1. </a:t>
            </a:r>
            <a:r>
              <a:rPr lang="es-VE" sz="2000" kern="0" dirty="0" smtClean="0">
                <a:latin typeface="Arial" charset="0"/>
              </a:rPr>
              <a:t>Calculamos con Excel</a:t>
            </a:r>
            <a:endParaRPr kumimoji="0" lang="es-VE" sz="2000" b="0" i="0" u="none" strike="noStrike" kern="0" cap="none" spc="0" normalizeH="0" baseline="0" noProof="0" dirty="0" smtClean="0">
              <a:ln>
                <a:noFill/>
              </a:ln>
              <a:solidFill>
                <a:schemeClr val="tx1"/>
              </a:solidFill>
              <a:effectLst/>
              <a:uLnTx/>
              <a:uFillTx/>
              <a:latin typeface="Arial" charset="0"/>
              <a:ea typeface="+mn-ea"/>
              <a:cs typeface="+mn-cs"/>
            </a:endParaRPr>
          </a:p>
          <a:p>
            <a:pPr marL="742950" marR="0" lvl="1" indent="-285750" algn="just" defTabSz="914400" rtl="0" eaLnBrk="0" fontAlgn="base" latinLnBrk="0" hangingPunct="0">
              <a:lnSpc>
                <a:spcPct val="90000"/>
              </a:lnSpc>
              <a:spcBef>
                <a:spcPct val="20000"/>
              </a:spcBef>
              <a:spcAft>
                <a:spcPct val="0"/>
              </a:spcAft>
              <a:buClrTx/>
              <a:buSzTx/>
              <a:buFontTx/>
              <a:buNone/>
              <a:tabLst/>
              <a:defRPr/>
            </a:pPr>
            <a:endParaRPr kumimoji="0" lang="es-VE" sz="2300" b="0" i="0" u="none" strike="noStrike" kern="0" cap="none" spc="0" normalizeH="0" baseline="0" noProof="0" dirty="0" smtClean="0">
              <a:ln>
                <a:noFill/>
              </a:ln>
              <a:solidFill>
                <a:schemeClr val="tx1"/>
              </a:solidFill>
              <a:effectLst/>
              <a:uLnTx/>
              <a:uFillTx/>
              <a:latin typeface="Arial" charset="0"/>
            </a:endParaRP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7" name="Rectangle 9"/>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0" name="Rectangle 12"/>
          <p:cNvSpPr>
            <a:spLocks noChangeArrowheads="1"/>
          </p:cNvSpPr>
          <p:nvPr/>
        </p:nvSpPr>
        <p:spPr bwMode="auto">
          <a:xfrm>
            <a:off x="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9" name="18 Imagen" descr="excel.jpg">
            <a:hlinkClick r:id="rId3" action="ppaction://hlinkfile"/>
          </p:cNvPr>
          <p:cNvPicPr>
            <a:picLocks noChangeAspect="1"/>
          </p:cNvPicPr>
          <p:nvPr/>
        </p:nvPicPr>
        <p:blipFill>
          <a:blip r:embed="rId4"/>
          <a:stretch>
            <a:fillRect/>
          </a:stretch>
        </p:blipFill>
        <p:spPr>
          <a:xfrm>
            <a:off x="4429124" y="3714752"/>
            <a:ext cx="1143008" cy="1316630"/>
          </a:xfrm>
          <a:prstGeom prst="rect">
            <a:avLst/>
          </a:prstGeom>
        </p:spPr>
      </p:pic>
      <p:sp>
        <p:nvSpPr>
          <p:cNvPr id="20" name="Rectangle 3"/>
          <p:cNvSpPr txBox="1">
            <a:spLocks noChangeArrowheads="1"/>
          </p:cNvSpPr>
          <p:nvPr/>
        </p:nvSpPr>
        <p:spPr bwMode="auto">
          <a:xfrm>
            <a:off x="1357290" y="5429264"/>
            <a:ext cx="3714775" cy="5000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Tx/>
              <a:buSzTx/>
              <a:tabLst/>
              <a:defRPr/>
            </a:pPr>
            <a:r>
              <a:rPr lang="es-VE" sz="2300" kern="0" dirty="0" smtClean="0">
                <a:latin typeface="Arial" charset="0"/>
              </a:rPr>
              <a:t>2. </a:t>
            </a:r>
            <a:r>
              <a:rPr lang="es-VE" sz="2000" kern="0" dirty="0" smtClean="0">
                <a:latin typeface="Arial" charset="0"/>
              </a:rPr>
              <a:t>Calculamos con SPSS</a:t>
            </a:r>
            <a:endParaRPr kumimoji="0" lang="es-VE" sz="2000" b="0" i="0" u="none" strike="noStrike" kern="0" cap="none" spc="0" normalizeH="0" baseline="0" noProof="0" dirty="0" smtClean="0">
              <a:ln>
                <a:noFill/>
              </a:ln>
              <a:solidFill>
                <a:schemeClr val="tx1"/>
              </a:solidFill>
              <a:effectLst/>
              <a:uLnTx/>
              <a:uFillTx/>
              <a:latin typeface="Arial" charset="0"/>
              <a:ea typeface="+mn-ea"/>
              <a:cs typeface="+mn-cs"/>
            </a:endParaRPr>
          </a:p>
          <a:p>
            <a:pPr marL="742950" marR="0" lvl="1" indent="-285750" algn="just" defTabSz="914400" rtl="0" eaLnBrk="0" fontAlgn="base" latinLnBrk="0" hangingPunct="0">
              <a:lnSpc>
                <a:spcPct val="90000"/>
              </a:lnSpc>
              <a:spcBef>
                <a:spcPct val="20000"/>
              </a:spcBef>
              <a:spcAft>
                <a:spcPct val="0"/>
              </a:spcAft>
              <a:buClrTx/>
              <a:buSzTx/>
              <a:buFontTx/>
              <a:buNone/>
              <a:tabLst/>
              <a:defRPr/>
            </a:pPr>
            <a:endParaRPr kumimoji="0" lang="es-VE" sz="2300" b="0" i="0" u="none" strike="noStrike" kern="0" cap="none" spc="0" normalizeH="0" baseline="0" noProof="0" dirty="0" smtClean="0">
              <a:ln>
                <a:noFill/>
              </a:ln>
              <a:solidFill>
                <a:schemeClr val="tx1"/>
              </a:solidFill>
              <a:effectLst/>
              <a:uLnTx/>
              <a:uFillTx/>
              <a:latin typeface="Arial" charset="0"/>
            </a:endParaRPr>
          </a:p>
        </p:txBody>
      </p:sp>
      <p:pic>
        <p:nvPicPr>
          <p:cNvPr id="21" name="20 Imagen" descr="Dibujo.jpg">
            <a:hlinkClick r:id="rId5" action="ppaction://hlinkfile"/>
          </p:cNvPr>
          <p:cNvPicPr>
            <a:picLocks noChangeAspect="1"/>
          </p:cNvPicPr>
          <p:nvPr/>
        </p:nvPicPr>
        <p:blipFill>
          <a:blip r:embed="rId6"/>
          <a:stretch>
            <a:fillRect/>
          </a:stretch>
        </p:blipFill>
        <p:spPr>
          <a:xfrm>
            <a:off x="4643438" y="5357826"/>
            <a:ext cx="895350" cy="88582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76366" y="147622"/>
            <a:ext cx="7467600" cy="1066800"/>
          </a:xfrm>
          <a:effectLst>
            <a:outerShdw dist="74053" dir="1857825" algn="ctr" rotWithShape="0">
              <a:schemeClr val="bg2">
                <a:alpha val="50000"/>
              </a:schemeClr>
            </a:outerShdw>
          </a:effectLst>
        </p:spPr>
        <p:txBody>
          <a:bodyPr/>
          <a:lstStyle/>
          <a:p>
            <a:pPr>
              <a:defRPr/>
            </a:pPr>
            <a:r>
              <a:rPr lang="es-VE" sz="4800" dirty="0" smtClean="0">
                <a:effectLst>
                  <a:outerShdw blurRad="38100" dist="38100" dir="2700000" algn="tl">
                    <a:srgbClr val="C0C0C0"/>
                  </a:outerShdw>
                </a:effectLst>
                <a:latin typeface="Andalus" pitchFamily="2" charset="-78"/>
                <a:cs typeface="Andalus" pitchFamily="2" charset="-78"/>
              </a:rPr>
              <a:t>Ejemplo del Método de Mínimos Cuadrados</a:t>
            </a:r>
          </a:p>
        </p:txBody>
      </p:sp>
      <p:sp>
        <p:nvSpPr>
          <p:cNvPr id="5123" name="Rectangle 3"/>
          <p:cNvSpPr>
            <a:spLocks noGrp="1" noChangeArrowheads="1"/>
          </p:cNvSpPr>
          <p:nvPr>
            <p:ph type="body" idx="1"/>
          </p:nvPr>
        </p:nvSpPr>
        <p:spPr>
          <a:xfrm>
            <a:off x="1285852" y="1500174"/>
            <a:ext cx="7529513" cy="4143404"/>
          </a:xfrm>
        </p:spPr>
        <p:txBody>
          <a:bodyPr/>
          <a:lstStyle/>
          <a:p>
            <a:pPr algn="just">
              <a:lnSpc>
                <a:spcPct val="90000"/>
              </a:lnSpc>
              <a:buFontTx/>
              <a:buBlip>
                <a:blip r:embed="rId2"/>
              </a:buBlip>
            </a:pPr>
            <a:r>
              <a:rPr lang="es-VE" sz="2300" dirty="0" smtClean="0">
                <a:latin typeface="Arial" charset="0"/>
              </a:rPr>
              <a:t> </a:t>
            </a:r>
            <a:r>
              <a:rPr lang="es-VE" sz="2000" dirty="0" smtClean="0">
                <a:latin typeface="Arial" charset="0"/>
              </a:rPr>
              <a:t>Los auditores deben comparar muchas veces el valor  revisando (o actual) de un artículo del catalogo de inventario con el valor en los libros (o nominal). Si una compañía tiene su inventario y sus libros al día, debe existir una gran relación entre los valores revisados y los nominales. Una muestra de 10 artículo de una unidad en el valor dio los datos siguientes acerca de los valores revisados y valores nominales.</a:t>
            </a:r>
            <a:r>
              <a:rPr lang="es-VE" sz="2300" dirty="0" smtClean="0">
                <a:latin typeface="Arial" charset="0"/>
              </a:rPr>
              <a:t> </a:t>
            </a:r>
          </a:p>
          <a:p>
            <a:pPr lvl="1" algn="just">
              <a:lnSpc>
                <a:spcPct val="90000"/>
              </a:lnSpc>
              <a:buFontTx/>
              <a:buBlip>
                <a:blip r:embed="rId2"/>
              </a:buBlip>
            </a:pPr>
            <a:r>
              <a:rPr lang="es-VE" sz="1900" dirty="0" smtClean="0">
                <a:latin typeface="Arial" charset="0"/>
              </a:rPr>
              <a:t>Ajuste el modelo.</a:t>
            </a:r>
          </a:p>
          <a:p>
            <a:pPr lvl="1" algn="just">
              <a:lnSpc>
                <a:spcPct val="90000"/>
              </a:lnSpc>
              <a:buFontTx/>
              <a:buBlip>
                <a:blip r:embed="rId2"/>
              </a:buBlip>
            </a:pPr>
            <a:r>
              <a:rPr lang="es-VE" sz="1900" dirty="0" smtClean="0">
                <a:latin typeface="Arial" charset="0"/>
              </a:rPr>
              <a:t>¿Cuál es su estimador para el cambio en el valor revisado para un cambio de una unidad, en el valor nominal?</a:t>
            </a:r>
          </a:p>
          <a:p>
            <a:pPr lvl="1" algn="just">
              <a:lnSpc>
                <a:spcPct val="90000"/>
              </a:lnSpc>
              <a:buFontTx/>
              <a:buBlip>
                <a:blip r:embed="rId2"/>
              </a:buBlip>
            </a:pPr>
            <a:r>
              <a:rPr lang="es-VE" sz="1900" dirty="0" smtClean="0">
                <a:latin typeface="Arial" charset="0"/>
              </a:rPr>
              <a:t>Si el valor nominal es X=100, ¿Qué utilizaría para estimar el valor revisado?</a:t>
            </a:r>
          </a:p>
          <a:p>
            <a:pPr algn="just">
              <a:lnSpc>
                <a:spcPct val="90000"/>
              </a:lnSpc>
              <a:buFontTx/>
              <a:buBlip>
                <a:blip r:embed="rId2"/>
              </a:buBlip>
            </a:pPr>
            <a:endParaRPr lang="es-VE" sz="2300" dirty="0" smtClean="0">
              <a:latin typeface="Arial" charset="0"/>
            </a:endParaRPr>
          </a:p>
          <a:p>
            <a:pPr lvl="1" algn="just">
              <a:lnSpc>
                <a:spcPct val="90000"/>
              </a:lnSpc>
              <a:buFontTx/>
              <a:buNone/>
            </a:pPr>
            <a:endParaRPr lang="es-VE" sz="2300" dirty="0" smtClean="0">
              <a:latin typeface="Arial" charset="0"/>
            </a:endParaRPr>
          </a:p>
        </p:txBody>
      </p:sp>
      <p:graphicFrame>
        <p:nvGraphicFramePr>
          <p:cNvPr id="4" name="3 Tabla"/>
          <p:cNvGraphicFramePr>
            <a:graphicFrameLocks noGrp="1"/>
          </p:cNvGraphicFramePr>
          <p:nvPr/>
        </p:nvGraphicFramePr>
        <p:xfrm>
          <a:off x="1643042" y="5357826"/>
          <a:ext cx="7143807" cy="1112520"/>
        </p:xfrm>
        <a:graphic>
          <a:graphicData uri="http://schemas.openxmlformats.org/drawingml/2006/table">
            <a:tbl>
              <a:tblPr firstRow="1" bandRow="1">
                <a:effectLst>
                  <a:outerShdw blurRad="50800" dist="38100" dir="2700000" algn="tl" rotWithShape="0">
                    <a:srgbClr val="FF99CC">
                      <a:alpha val="40000"/>
                    </a:srgbClr>
                  </a:outerShdw>
                </a:effectLst>
                <a:tableStyleId>{306799F8-075E-4A3A-A7F6-7FBC6576F1A4}</a:tableStyleId>
              </a:tblPr>
              <a:tblGrid>
                <a:gridCol w="1571633"/>
                <a:gridCol w="525656"/>
                <a:gridCol w="524314"/>
                <a:gridCol w="524313"/>
                <a:gridCol w="524314"/>
                <a:gridCol w="524313"/>
                <a:gridCol w="591801"/>
                <a:gridCol w="642942"/>
                <a:gridCol w="571504"/>
                <a:gridCol w="571504"/>
                <a:gridCol w="571513"/>
              </a:tblGrid>
              <a:tr h="370840">
                <a:tc>
                  <a:txBody>
                    <a:bodyPr/>
                    <a:lstStyle/>
                    <a:p>
                      <a:pPr algn="ctr"/>
                      <a:r>
                        <a:rPr lang="es-VE" sz="1600" b="1" dirty="0" smtClean="0">
                          <a:solidFill>
                            <a:schemeClr val="tx1"/>
                          </a:solidFill>
                          <a:latin typeface="Arial" pitchFamily="34" charset="0"/>
                          <a:cs typeface="Arial" pitchFamily="34" charset="0"/>
                        </a:rPr>
                        <a:t>Art.</a:t>
                      </a:r>
                      <a:endParaRPr lang="en-US" sz="1600" b="1" dirty="0">
                        <a:solidFill>
                          <a:schemeClr val="tx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sz="1600" b="0" dirty="0" smtClean="0">
                          <a:solidFill>
                            <a:schemeClr val="tx1"/>
                          </a:solidFill>
                          <a:latin typeface="Arial" pitchFamily="34" charset="0"/>
                          <a:cs typeface="Arial" pitchFamily="34" charset="0"/>
                        </a:rPr>
                        <a:t>1</a:t>
                      </a:r>
                      <a:endParaRPr lang="en-US" sz="1600"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sz="1600" b="0" dirty="0" smtClean="0">
                          <a:solidFill>
                            <a:schemeClr val="tx1"/>
                          </a:solidFill>
                          <a:latin typeface="Arial" pitchFamily="34" charset="0"/>
                          <a:cs typeface="Arial" pitchFamily="34" charset="0"/>
                        </a:rPr>
                        <a:t>2</a:t>
                      </a:r>
                      <a:endParaRPr lang="en-US" sz="1600"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sz="1600" b="0" dirty="0" smtClean="0">
                          <a:solidFill>
                            <a:schemeClr val="tx1"/>
                          </a:solidFill>
                          <a:latin typeface="Arial" pitchFamily="34" charset="0"/>
                          <a:cs typeface="Arial" pitchFamily="34" charset="0"/>
                        </a:rPr>
                        <a:t>3</a:t>
                      </a:r>
                      <a:endParaRPr lang="en-US" sz="1600"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sz="1600" b="0" dirty="0" smtClean="0">
                          <a:solidFill>
                            <a:schemeClr val="tx1"/>
                          </a:solidFill>
                          <a:latin typeface="Arial" pitchFamily="34" charset="0"/>
                          <a:cs typeface="Arial" pitchFamily="34" charset="0"/>
                        </a:rPr>
                        <a:t>4</a:t>
                      </a:r>
                      <a:endParaRPr lang="en-US" sz="1600"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sz="1600" b="0" dirty="0" smtClean="0">
                          <a:solidFill>
                            <a:schemeClr val="tx1"/>
                          </a:solidFill>
                          <a:latin typeface="Arial" pitchFamily="34" charset="0"/>
                          <a:cs typeface="Arial" pitchFamily="34" charset="0"/>
                        </a:rPr>
                        <a:t>5</a:t>
                      </a:r>
                      <a:endParaRPr lang="en-US" sz="1600"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sz="1600" b="0" dirty="0" smtClean="0">
                          <a:solidFill>
                            <a:schemeClr val="tx1"/>
                          </a:solidFill>
                          <a:latin typeface="Arial" pitchFamily="34" charset="0"/>
                          <a:cs typeface="Arial" pitchFamily="34" charset="0"/>
                        </a:rPr>
                        <a:t>6</a:t>
                      </a:r>
                      <a:endParaRPr lang="en-US" sz="1600"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sz="1600" b="0" dirty="0" smtClean="0">
                          <a:solidFill>
                            <a:schemeClr val="tx1"/>
                          </a:solidFill>
                          <a:latin typeface="Arial" pitchFamily="34" charset="0"/>
                          <a:cs typeface="Arial" pitchFamily="34" charset="0"/>
                        </a:rPr>
                        <a:t>7</a:t>
                      </a:r>
                      <a:endParaRPr lang="en-US" sz="1600"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sz="1600" b="0" dirty="0" smtClean="0">
                          <a:solidFill>
                            <a:schemeClr val="tx1"/>
                          </a:solidFill>
                          <a:latin typeface="Arial" pitchFamily="34" charset="0"/>
                          <a:cs typeface="Arial" pitchFamily="34" charset="0"/>
                        </a:rPr>
                        <a:t>8</a:t>
                      </a:r>
                      <a:endParaRPr lang="en-US" sz="1600"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sz="1600" b="0" dirty="0" smtClean="0">
                          <a:solidFill>
                            <a:schemeClr val="tx1"/>
                          </a:solidFill>
                          <a:latin typeface="Arial" pitchFamily="34" charset="0"/>
                          <a:cs typeface="Arial" pitchFamily="34" charset="0"/>
                        </a:rPr>
                        <a:t>9</a:t>
                      </a:r>
                      <a:endParaRPr lang="en-US" sz="1600"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sz="1600" b="0" dirty="0" smtClean="0">
                          <a:solidFill>
                            <a:schemeClr val="tx1"/>
                          </a:solidFill>
                          <a:latin typeface="Arial" pitchFamily="34" charset="0"/>
                          <a:cs typeface="Arial" pitchFamily="34" charset="0"/>
                        </a:rPr>
                        <a:t>10</a:t>
                      </a:r>
                      <a:endParaRPr lang="en-US" sz="1600"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a:r>
                        <a:rPr lang="es-VE" sz="1600" b="1" dirty="0" smtClean="0">
                          <a:solidFill>
                            <a:schemeClr val="tx1"/>
                          </a:solidFill>
                          <a:latin typeface="Arial" pitchFamily="34" charset="0"/>
                          <a:cs typeface="Arial" pitchFamily="34" charset="0"/>
                        </a:rPr>
                        <a:t>Rev. (</a:t>
                      </a:r>
                      <a:r>
                        <a:rPr lang="es-VE" sz="1600" b="1" dirty="0" err="1" smtClean="0">
                          <a:solidFill>
                            <a:schemeClr val="tx1"/>
                          </a:solidFill>
                          <a:latin typeface="Arial" pitchFamily="34" charset="0"/>
                          <a:cs typeface="Arial" pitchFamily="34" charset="0"/>
                        </a:rPr>
                        <a:t>Yi</a:t>
                      </a:r>
                      <a:r>
                        <a:rPr lang="es-VE" sz="1600" b="1" dirty="0" smtClean="0">
                          <a:solidFill>
                            <a:schemeClr val="tx1"/>
                          </a:solidFill>
                          <a:latin typeface="Arial" pitchFamily="34" charset="0"/>
                          <a:cs typeface="Arial" pitchFamily="34" charset="0"/>
                        </a:rPr>
                        <a:t>)</a:t>
                      </a:r>
                      <a:endParaRPr lang="en-US" sz="1600" b="1" dirty="0">
                        <a:solidFill>
                          <a:schemeClr val="tx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VE" sz="1600" dirty="0" smtClean="0">
                          <a:solidFill>
                            <a:schemeClr val="tx1"/>
                          </a:solidFill>
                          <a:latin typeface="Arial" pitchFamily="34" charset="0"/>
                          <a:cs typeface="Arial" pitchFamily="34" charset="0"/>
                        </a:rPr>
                        <a:t>9</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VE" sz="1600" dirty="0" smtClean="0">
                          <a:solidFill>
                            <a:schemeClr val="tx1"/>
                          </a:solidFill>
                          <a:latin typeface="Arial" pitchFamily="34" charset="0"/>
                          <a:cs typeface="Arial" pitchFamily="34" charset="0"/>
                        </a:rPr>
                        <a:t>14</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VE" sz="1600" dirty="0" smtClean="0">
                          <a:solidFill>
                            <a:schemeClr val="tx1"/>
                          </a:solidFill>
                          <a:latin typeface="Arial" pitchFamily="34" charset="0"/>
                          <a:cs typeface="Arial" pitchFamily="34" charset="0"/>
                        </a:rPr>
                        <a:t>7</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VE" sz="1600" dirty="0" smtClean="0">
                          <a:solidFill>
                            <a:schemeClr val="tx1"/>
                          </a:solidFill>
                          <a:latin typeface="Arial" pitchFamily="34" charset="0"/>
                          <a:cs typeface="Arial" pitchFamily="34" charset="0"/>
                        </a:rPr>
                        <a:t>29</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VE" sz="1600" dirty="0" smtClean="0">
                          <a:solidFill>
                            <a:schemeClr val="tx1"/>
                          </a:solidFill>
                          <a:latin typeface="Arial" pitchFamily="34" charset="0"/>
                          <a:cs typeface="Arial" pitchFamily="34" charset="0"/>
                        </a:rPr>
                        <a:t>45</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VE" sz="1600" dirty="0" smtClean="0">
                          <a:solidFill>
                            <a:schemeClr val="tx1"/>
                          </a:solidFill>
                          <a:latin typeface="Arial" pitchFamily="34" charset="0"/>
                          <a:cs typeface="Arial" pitchFamily="34" charset="0"/>
                        </a:rPr>
                        <a:t>109</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VE" sz="1600" dirty="0" smtClean="0">
                          <a:solidFill>
                            <a:schemeClr val="tx1"/>
                          </a:solidFill>
                          <a:latin typeface="Arial" pitchFamily="34" charset="0"/>
                          <a:cs typeface="Arial" pitchFamily="34" charset="0"/>
                        </a:rPr>
                        <a:t>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VE" sz="1600" dirty="0" smtClean="0">
                          <a:solidFill>
                            <a:schemeClr val="tx1"/>
                          </a:solidFill>
                          <a:latin typeface="Arial" pitchFamily="34" charset="0"/>
                          <a:cs typeface="Arial" pitchFamily="34" charset="0"/>
                        </a:rPr>
                        <a:t>238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VE" sz="1600" dirty="0" smtClean="0">
                          <a:solidFill>
                            <a:schemeClr val="tx1"/>
                          </a:solidFill>
                          <a:latin typeface="Arial" pitchFamily="34" charset="0"/>
                          <a:cs typeface="Arial" pitchFamily="34" charset="0"/>
                        </a:rPr>
                        <a:t>60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VE" sz="1600" dirty="0" smtClean="0">
                          <a:solidFill>
                            <a:schemeClr val="tx1"/>
                          </a:solidFill>
                          <a:latin typeface="Arial" pitchFamily="34" charset="0"/>
                          <a:cs typeface="Arial" pitchFamily="34" charset="0"/>
                        </a:rPr>
                        <a:t>170</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s-VE" sz="1600" b="1" dirty="0" smtClean="0">
                          <a:solidFill>
                            <a:schemeClr val="tx1"/>
                          </a:solidFill>
                          <a:latin typeface="Arial" pitchFamily="34" charset="0"/>
                          <a:cs typeface="Arial" pitchFamily="34" charset="0"/>
                        </a:rPr>
                        <a:t>No. </a:t>
                      </a:r>
                      <a:r>
                        <a:rPr lang="es-VE" sz="1600" b="1" baseline="0" dirty="0" smtClean="0">
                          <a:solidFill>
                            <a:schemeClr val="tx1"/>
                          </a:solidFill>
                          <a:latin typeface="Arial" pitchFamily="34" charset="0"/>
                          <a:cs typeface="Arial" pitchFamily="34" charset="0"/>
                        </a:rPr>
                        <a:t>(Xi)</a:t>
                      </a:r>
                      <a:endParaRPr lang="en-US" sz="1600" b="1" dirty="0">
                        <a:solidFill>
                          <a:schemeClr val="tx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sz="1600" dirty="0" smtClean="0">
                          <a:solidFill>
                            <a:schemeClr val="tx1"/>
                          </a:solidFill>
                          <a:latin typeface="Arial" pitchFamily="34" charset="0"/>
                          <a:cs typeface="Arial" pitchFamily="34" charset="0"/>
                        </a:rPr>
                        <a:t>10</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sz="1600" dirty="0" smtClean="0">
                          <a:solidFill>
                            <a:schemeClr val="tx1"/>
                          </a:solidFill>
                          <a:latin typeface="Arial" pitchFamily="34" charset="0"/>
                          <a:cs typeface="Arial" pitchFamily="34" charset="0"/>
                        </a:rPr>
                        <a:t>12</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sz="1600" dirty="0" smtClean="0">
                          <a:solidFill>
                            <a:schemeClr val="tx1"/>
                          </a:solidFill>
                          <a:latin typeface="Arial" pitchFamily="34" charset="0"/>
                          <a:cs typeface="Arial" pitchFamily="34" charset="0"/>
                        </a:rPr>
                        <a:t>9</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sz="1600" dirty="0" smtClean="0">
                          <a:solidFill>
                            <a:schemeClr val="tx1"/>
                          </a:solidFill>
                          <a:latin typeface="Arial" pitchFamily="34" charset="0"/>
                          <a:cs typeface="Arial" pitchFamily="34" charset="0"/>
                        </a:rPr>
                        <a:t>27</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sz="1600" dirty="0" smtClean="0">
                          <a:solidFill>
                            <a:schemeClr val="tx1"/>
                          </a:solidFill>
                          <a:latin typeface="Arial" pitchFamily="34" charset="0"/>
                          <a:cs typeface="Arial" pitchFamily="34" charset="0"/>
                        </a:rPr>
                        <a:t>47</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sz="1600" dirty="0" smtClean="0">
                          <a:solidFill>
                            <a:schemeClr val="tx1"/>
                          </a:solidFill>
                          <a:latin typeface="Arial" pitchFamily="34" charset="0"/>
                          <a:cs typeface="Arial" pitchFamily="34" charset="0"/>
                        </a:rPr>
                        <a:t>112</a:t>
                      </a:r>
                      <a:endParaRPr lang="en-US" sz="160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sz="1600" dirty="0" smtClean="0">
                          <a:solidFill>
                            <a:schemeClr val="tx1"/>
                          </a:solidFill>
                          <a:latin typeface="Arial" pitchFamily="34" charset="0"/>
                          <a:cs typeface="Arial" pitchFamily="34" charset="0"/>
                        </a:rPr>
                        <a:t>36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sz="1600" dirty="0" smtClean="0">
                          <a:solidFill>
                            <a:schemeClr val="tx1"/>
                          </a:solidFill>
                          <a:latin typeface="Arial" pitchFamily="34" charset="0"/>
                          <a:cs typeface="Arial" pitchFamily="34" charset="0"/>
                        </a:rPr>
                        <a:t>241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sz="1600" dirty="0" smtClean="0">
                          <a:solidFill>
                            <a:schemeClr val="tx1"/>
                          </a:solidFill>
                          <a:latin typeface="Arial" pitchFamily="34" charset="0"/>
                          <a:cs typeface="Arial" pitchFamily="34" charset="0"/>
                        </a:rPr>
                        <a:t>59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sz="1600" dirty="0" smtClean="0">
                          <a:solidFill>
                            <a:schemeClr val="tx1"/>
                          </a:solidFill>
                          <a:latin typeface="Arial" pitchFamily="34" charset="0"/>
                          <a:cs typeface="Arial" pitchFamily="34" charset="0"/>
                        </a:rPr>
                        <a:t>167</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7" name="Rectangle 9"/>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0" name="Rectangle 12"/>
          <p:cNvSpPr>
            <a:spLocks noChangeArrowheads="1"/>
          </p:cNvSpPr>
          <p:nvPr/>
        </p:nvSpPr>
        <p:spPr bwMode="auto">
          <a:xfrm>
            <a:off x="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76366" y="147622"/>
            <a:ext cx="7467600" cy="1066800"/>
          </a:xfrm>
          <a:effectLst>
            <a:outerShdw dist="74053" dir="1857825" algn="ctr" rotWithShape="0">
              <a:schemeClr val="bg2">
                <a:alpha val="50000"/>
              </a:schemeClr>
            </a:outerShdw>
          </a:effectLst>
        </p:spPr>
        <p:txBody>
          <a:bodyPr/>
          <a:lstStyle/>
          <a:p>
            <a:pPr>
              <a:defRPr/>
            </a:pPr>
            <a:r>
              <a:rPr lang="es-VE" sz="4800" dirty="0" smtClean="0">
                <a:effectLst>
                  <a:outerShdw blurRad="38100" dist="38100" dir="2700000" algn="tl">
                    <a:srgbClr val="C0C0C0"/>
                  </a:outerShdw>
                </a:effectLst>
                <a:latin typeface="Andalus" pitchFamily="2" charset="-78"/>
                <a:cs typeface="Andalus" pitchFamily="2" charset="-78"/>
              </a:rPr>
              <a:t>Ejemplo del Método de Mínimos Cuadrados</a:t>
            </a:r>
          </a:p>
        </p:txBody>
      </p:sp>
      <p:sp>
        <p:nvSpPr>
          <p:cNvPr id="5123" name="Rectangle 3"/>
          <p:cNvSpPr>
            <a:spLocks noGrp="1" noChangeArrowheads="1"/>
          </p:cNvSpPr>
          <p:nvPr>
            <p:ph type="body" idx="1"/>
          </p:nvPr>
        </p:nvSpPr>
        <p:spPr>
          <a:xfrm>
            <a:off x="1285852" y="1643050"/>
            <a:ext cx="7529513" cy="571504"/>
          </a:xfrm>
        </p:spPr>
        <p:txBody>
          <a:bodyPr/>
          <a:lstStyle/>
          <a:p>
            <a:pPr lvl="1" algn="just">
              <a:lnSpc>
                <a:spcPct val="90000"/>
              </a:lnSpc>
              <a:buFontTx/>
              <a:buBlip>
                <a:blip r:embed="rId2"/>
              </a:buBlip>
            </a:pPr>
            <a:r>
              <a:rPr lang="es-VE" sz="2000" dirty="0" smtClean="0">
                <a:latin typeface="Arial" charset="0"/>
              </a:rPr>
              <a:t>Para ajuste el modelo calculamos       y       :</a:t>
            </a:r>
            <a:endParaRPr lang="es-VE" sz="2400" dirty="0" smtClean="0">
              <a:latin typeface="Arial" charset="0"/>
            </a:endParaRPr>
          </a:p>
          <a:p>
            <a:pPr lvl="1" algn="just">
              <a:lnSpc>
                <a:spcPct val="90000"/>
              </a:lnSpc>
              <a:buFontTx/>
              <a:buNone/>
            </a:pPr>
            <a:endParaRPr lang="es-VE" sz="2400" dirty="0" smtClean="0">
              <a:latin typeface="Arial" charset="0"/>
            </a:endParaRP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7" name="Rectangle 9"/>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0" name="Rectangle 12"/>
          <p:cNvSpPr>
            <a:spLocks noChangeArrowheads="1"/>
          </p:cNvSpPr>
          <p:nvPr/>
        </p:nvSpPr>
        <p:spPr bwMode="auto">
          <a:xfrm>
            <a:off x="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00760" y="1571612"/>
            <a:ext cx="295275" cy="438150"/>
          </a:xfrm>
          <a:prstGeom prst="rect">
            <a:avLst/>
          </a:prstGeom>
          <a:noFill/>
        </p:spPr>
      </p:pic>
      <p:pic>
        <p:nvPicPr>
          <p:cNvPr id="14"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643702" y="1571612"/>
            <a:ext cx="304800" cy="438150"/>
          </a:xfrm>
          <a:prstGeom prst="rect">
            <a:avLst/>
          </a:prstGeom>
          <a:noFill/>
        </p:spPr>
      </p:pic>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143108" y="2214554"/>
            <a:ext cx="6357982" cy="2000264"/>
          </a:xfrm>
          <a:prstGeom prst="rect">
            <a:avLst/>
          </a:prstGeom>
          <a:noFill/>
        </p:spPr>
      </p:pic>
      <p:sp>
        <p:nvSpPr>
          <p:cNvPr id="1027" name="Rectangle 3"/>
          <p:cNvSpPr>
            <a:spLocks noChangeArrowheads="1"/>
          </p:cNvSpPr>
          <p:nvPr/>
        </p:nvSpPr>
        <p:spPr bwMode="auto">
          <a:xfrm>
            <a:off x="0" y="2200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8" name="Picture 4"/>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071670" y="4429132"/>
            <a:ext cx="6000792" cy="742950"/>
          </a:xfrm>
          <a:prstGeom prst="rect">
            <a:avLst/>
          </a:prstGeom>
          <a:noFill/>
        </p:spPr>
      </p:pic>
      <p:sp>
        <p:nvSpPr>
          <p:cNvPr id="1030" name="Rectangle 6"/>
          <p:cNvSpPr>
            <a:spLocks noChangeArrowheads="1"/>
          </p:cNvSpPr>
          <p:nvPr/>
        </p:nvSpPr>
        <p:spPr bwMode="auto">
          <a:xfrm>
            <a:off x="0" y="1200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3"/>
          <p:cNvSpPr txBox="1">
            <a:spLocks noChangeArrowheads="1"/>
          </p:cNvSpPr>
          <p:nvPr/>
        </p:nvSpPr>
        <p:spPr bwMode="auto">
          <a:xfrm>
            <a:off x="1285852" y="5357826"/>
            <a:ext cx="7529513" cy="571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742950" marR="0" lvl="1" indent="-285750" algn="just" defTabSz="914400" rtl="0" eaLnBrk="0" fontAlgn="base" latinLnBrk="0" hangingPunct="0">
              <a:lnSpc>
                <a:spcPct val="90000"/>
              </a:lnSpc>
              <a:spcBef>
                <a:spcPct val="20000"/>
              </a:spcBef>
              <a:spcAft>
                <a:spcPct val="0"/>
              </a:spcAft>
              <a:buClrTx/>
              <a:buSzTx/>
              <a:buFontTx/>
              <a:buBlip>
                <a:blip r:embed="rId2"/>
              </a:buBlip>
              <a:tabLst/>
              <a:defRPr/>
            </a:pPr>
            <a:r>
              <a:rPr kumimoji="0" lang="es-VE" sz="2000" b="0" i="0" u="none" strike="noStrike" kern="0" cap="none" spc="0" normalizeH="0" baseline="0" noProof="0" dirty="0" smtClean="0">
                <a:ln>
                  <a:noFill/>
                </a:ln>
                <a:solidFill>
                  <a:schemeClr val="tx1"/>
                </a:solidFill>
                <a:effectLst/>
                <a:uLnTx/>
                <a:uFillTx/>
                <a:latin typeface="Arial" charset="0"/>
              </a:rPr>
              <a:t>Tenemos:</a:t>
            </a:r>
            <a:endParaRPr kumimoji="0" lang="es-VE" sz="2400" b="0" i="0" u="none" strike="noStrike" kern="0" cap="none" spc="0" normalizeH="0" baseline="0" noProof="0" dirty="0" smtClean="0">
              <a:ln>
                <a:noFill/>
              </a:ln>
              <a:solidFill>
                <a:schemeClr val="tx1"/>
              </a:solidFill>
              <a:effectLst/>
              <a:uLnTx/>
              <a:uFillTx/>
              <a:latin typeface="Arial" charset="0"/>
            </a:endParaRPr>
          </a:p>
          <a:p>
            <a:pPr marL="742950" marR="0" lvl="1" indent="-285750" algn="just" defTabSz="914400" rtl="0" eaLnBrk="0" fontAlgn="base" latinLnBrk="0" hangingPunct="0">
              <a:lnSpc>
                <a:spcPct val="90000"/>
              </a:lnSpc>
              <a:spcBef>
                <a:spcPct val="20000"/>
              </a:spcBef>
              <a:spcAft>
                <a:spcPct val="0"/>
              </a:spcAft>
              <a:buClrTx/>
              <a:buSzTx/>
              <a:buFontTx/>
              <a:buNone/>
              <a:tabLst/>
              <a:defRPr/>
            </a:pPr>
            <a:endParaRPr kumimoji="0" lang="es-VE" sz="2400" b="0" i="0" u="none" strike="noStrike" kern="0" cap="none" spc="0" normalizeH="0" baseline="0" noProof="0" dirty="0" smtClean="0">
              <a:ln>
                <a:noFill/>
              </a:ln>
              <a:solidFill>
                <a:schemeClr val="tx1"/>
              </a:solidFill>
              <a:effectLst/>
              <a:uLnTx/>
              <a:uFillTx/>
              <a:latin typeface="Arial"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1" name="Picture 7"/>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000364" y="5857892"/>
            <a:ext cx="4321168" cy="642942"/>
          </a:xfrm>
          <a:prstGeom prst="rect">
            <a:avLst/>
          </a:prstGeom>
          <a:noFill/>
          <a:ln w="28575">
            <a:solidFill>
              <a:srgbClr val="FF99CC"/>
            </a:solidFill>
          </a:ln>
        </p:spPr>
      </p:pic>
      <p:sp>
        <p:nvSpPr>
          <p:cNvPr id="1033" name="Rectangle 9"/>
          <p:cNvSpPr>
            <a:spLocks noChangeArrowheads="1"/>
          </p:cNvSpPr>
          <p:nvPr/>
        </p:nvSpPr>
        <p:spPr bwMode="auto">
          <a:xfrm>
            <a:off x="0" y="866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76366" y="147622"/>
            <a:ext cx="7467600" cy="1066800"/>
          </a:xfrm>
          <a:effectLst>
            <a:outerShdw dist="74053" dir="1857825" algn="ctr" rotWithShape="0">
              <a:schemeClr val="bg2">
                <a:alpha val="50000"/>
              </a:schemeClr>
            </a:outerShdw>
          </a:effectLst>
        </p:spPr>
        <p:txBody>
          <a:bodyPr/>
          <a:lstStyle/>
          <a:p>
            <a:pPr>
              <a:defRPr/>
            </a:pPr>
            <a:r>
              <a:rPr lang="es-VE" sz="4800" dirty="0" smtClean="0">
                <a:effectLst>
                  <a:outerShdw blurRad="38100" dist="38100" dir="2700000" algn="tl">
                    <a:srgbClr val="C0C0C0"/>
                  </a:outerShdw>
                </a:effectLst>
                <a:latin typeface="Andalus" pitchFamily="2" charset="-78"/>
                <a:cs typeface="Andalus" pitchFamily="2" charset="-78"/>
              </a:rPr>
              <a:t>Ejemplo del Método de Mínimos Cuadrados</a:t>
            </a:r>
          </a:p>
        </p:txBody>
      </p:sp>
      <p:sp>
        <p:nvSpPr>
          <p:cNvPr id="5123" name="Rectangle 3"/>
          <p:cNvSpPr>
            <a:spLocks noGrp="1" noChangeArrowheads="1"/>
          </p:cNvSpPr>
          <p:nvPr>
            <p:ph type="body" idx="1"/>
          </p:nvPr>
        </p:nvSpPr>
        <p:spPr>
          <a:xfrm>
            <a:off x="1285852" y="1500174"/>
            <a:ext cx="7529513" cy="571504"/>
          </a:xfrm>
        </p:spPr>
        <p:txBody>
          <a:bodyPr/>
          <a:lstStyle/>
          <a:p>
            <a:pPr lvl="1" algn="just">
              <a:lnSpc>
                <a:spcPct val="90000"/>
              </a:lnSpc>
              <a:buFontTx/>
              <a:buBlip>
                <a:blip r:embed="rId2"/>
              </a:buBlip>
            </a:pPr>
            <a:r>
              <a:rPr lang="es-VE" sz="2000" dirty="0" smtClean="0">
                <a:latin typeface="Arial" charset="0"/>
              </a:rPr>
              <a:t>El cambio en el valor revisado para un cambio de una unidad, en el valor nominal es:</a:t>
            </a:r>
            <a:endParaRPr lang="es-VE" sz="2400" dirty="0" smtClean="0">
              <a:latin typeface="Arial" charset="0"/>
            </a:endParaRP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7" name="Rectangle 9"/>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0" name="Rectangle 12"/>
          <p:cNvSpPr>
            <a:spLocks noChangeArrowheads="1"/>
          </p:cNvSpPr>
          <p:nvPr/>
        </p:nvSpPr>
        <p:spPr bwMode="auto">
          <a:xfrm>
            <a:off x="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2200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1200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3"/>
          <p:cNvSpPr txBox="1">
            <a:spLocks noChangeArrowheads="1"/>
          </p:cNvSpPr>
          <p:nvPr/>
        </p:nvSpPr>
        <p:spPr bwMode="auto">
          <a:xfrm>
            <a:off x="1285852" y="2714620"/>
            <a:ext cx="7529513" cy="571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742950" lvl="1" indent="-285750" algn="just">
              <a:lnSpc>
                <a:spcPct val="90000"/>
              </a:lnSpc>
              <a:spcBef>
                <a:spcPct val="20000"/>
              </a:spcBef>
              <a:buBlip>
                <a:blip r:embed="rId2"/>
              </a:buBlip>
            </a:pPr>
            <a:r>
              <a:rPr lang="es-VE" sz="2000" dirty="0" smtClean="0">
                <a:latin typeface="Arial" charset="0"/>
              </a:rPr>
              <a:t>Si el valor nominal es X=100, entonces:</a:t>
            </a:r>
            <a:endParaRPr kumimoji="0" lang="es-VE" sz="2400" b="0" i="0" u="none" strike="noStrike" kern="0" cap="none" spc="0" normalizeH="0" baseline="0" noProof="0" dirty="0" smtClean="0">
              <a:ln>
                <a:noFill/>
              </a:ln>
              <a:solidFill>
                <a:schemeClr val="tx1"/>
              </a:solidFill>
              <a:effectLst/>
              <a:uLnTx/>
              <a:uFillTx/>
              <a:latin typeface="Arial"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66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662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86116" y="2071678"/>
            <a:ext cx="3628386" cy="571504"/>
          </a:xfrm>
          <a:prstGeom prst="rect">
            <a:avLst/>
          </a:prstGeom>
          <a:noFill/>
          <a:ln>
            <a:solidFill>
              <a:srgbClr val="FF99CC"/>
            </a:solidFill>
          </a:ln>
        </p:spPr>
      </p:pic>
      <p:sp>
        <p:nvSpPr>
          <p:cNvPr id="26627" name="Rectangle 3"/>
          <p:cNvSpPr>
            <a:spLocks noChangeArrowheads="1"/>
          </p:cNvSpPr>
          <p:nvPr/>
        </p:nvSpPr>
        <p:spPr bwMode="auto">
          <a:xfrm>
            <a:off x="0" y="866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6628"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285984" y="3000372"/>
            <a:ext cx="6221751" cy="500066"/>
          </a:xfrm>
          <a:prstGeom prst="rect">
            <a:avLst/>
          </a:prstGeom>
          <a:noFill/>
          <a:ln>
            <a:solidFill>
              <a:srgbClr val="FF99CC"/>
            </a:solidFill>
          </a:ln>
        </p:spPr>
      </p:pic>
      <p:sp>
        <p:nvSpPr>
          <p:cNvPr id="26630" name="Rectangle 6"/>
          <p:cNvSpPr>
            <a:spLocks noChangeArrowheads="1"/>
          </p:cNvSpPr>
          <p:nvPr/>
        </p:nvSpPr>
        <p:spPr bwMode="auto">
          <a:xfrm>
            <a:off x="0" y="866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31" name="30 Imagen" descr="excel.jpg">
            <a:hlinkClick r:id="rId5" action="ppaction://hlinkfile"/>
          </p:cNvPr>
          <p:cNvPicPr>
            <a:picLocks noChangeAspect="1"/>
          </p:cNvPicPr>
          <p:nvPr/>
        </p:nvPicPr>
        <p:blipFill>
          <a:blip r:embed="rId6"/>
          <a:stretch>
            <a:fillRect/>
          </a:stretch>
        </p:blipFill>
        <p:spPr>
          <a:xfrm>
            <a:off x="8001024" y="5643578"/>
            <a:ext cx="928694" cy="1069762"/>
          </a:xfrm>
          <a:prstGeom prst="rect">
            <a:avLst/>
          </a:prstGeom>
        </p:spPr>
      </p:pic>
      <p:graphicFrame>
        <p:nvGraphicFramePr>
          <p:cNvPr id="32" name="31 Gráfico"/>
          <p:cNvGraphicFramePr/>
          <p:nvPr/>
        </p:nvGraphicFramePr>
        <p:xfrm>
          <a:off x="1714480" y="3714752"/>
          <a:ext cx="6143668" cy="2857496"/>
        </p:xfrm>
        <a:graphic>
          <a:graphicData uri="http://schemas.openxmlformats.org/drawingml/2006/chart">
            <c:chart xmlns:c="http://schemas.openxmlformats.org/drawingml/2006/chart" xmlns:r="http://schemas.openxmlformats.org/officeDocument/2006/relationships" r:id="rId7"/>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76366" y="147622"/>
            <a:ext cx="7467600" cy="1066800"/>
          </a:xfrm>
          <a:effectLst>
            <a:outerShdw dist="74053" dir="1857825" algn="ctr" rotWithShape="0">
              <a:schemeClr val="bg2">
                <a:alpha val="50000"/>
              </a:schemeClr>
            </a:outerShdw>
          </a:effectLst>
        </p:spPr>
        <p:txBody>
          <a:bodyPr/>
          <a:lstStyle/>
          <a:p>
            <a:pPr>
              <a:defRPr/>
            </a:pPr>
            <a:r>
              <a:rPr lang="es-VE" sz="3200" dirty="0" smtClean="0">
                <a:effectLst>
                  <a:outerShdw blurRad="38100" dist="38100" dir="2700000" algn="tl">
                    <a:srgbClr val="C0C0C0"/>
                  </a:outerShdw>
                </a:effectLst>
                <a:latin typeface="Andalus" pitchFamily="2" charset="-78"/>
                <a:cs typeface="Andalus" pitchFamily="2" charset="-78"/>
              </a:rPr>
              <a:t>Recta de Mínimos Cuadrados en términos de Varianza </a:t>
            </a:r>
            <a:r>
              <a:rPr lang="es-VE" sz="3200" dirty="0" err="1" smtClean="0">
                <a:effectLst>
                  <a:outerShdw blurRad="38100" dist="38100" dir="2700000" algn="tl">
                    <a:srgbClr val="C0C0C0"/>
                  </a:outerShdw>
                </a:effectLst>
                <a:latin typeface="Andalus" pitchFamily="2" charset="-78"/>
                <a:cs typeface="Andalus" pitchFamily="2" charset="-78"/>
              </a:rPr>
              <a:t>muestral</a:t>
            </a:r>
            <a:r>
              <a:rPr lang="es-VE" sz="3200" dirty="0" smtClean="0">
                <a:effectLst>
                  <a:outerShdw blurRad="38100" dist="38100" dir="2700000" algn="tl">
                    <a:srgbClr val="C0C0C0"/>
                  </a:outerShdw>
                </a:effectLst>
                <a:latin typeface="Andalus" pitchFamily="2" charset="-78"/>
                <a:cs typeface="Andalus" pitchFamily="2" charset="-78"/>
              </a:rPr>
              <a:t> y Covarianza</a:t>
            </a:r>
          </a:p>
        </p:txBody>
      </p:sp>
      <p:sp>
        <p:nvSpPr>
          <p:cNvPr id="5123" name="Rectangle 3"/>
          <p:cNvSpPr>
            <a:spLocks noGrp="1" noChangeArrowheads="1"/>
          </p:cNvSpPr>
          <p:nvPr>
            <p:ph type="body" idx="1"/>
          </p:nvPr>
        </p:nvSpPr>
        <p:spPr>
          <a:xfrm>
            <a:off x="1285852" y="1500174"/>
            <a:ext cx="7529513" cy="571504"/>
          </a:xfrm>
        </p:spPr>
        <p:txBody>
          <a:bodyPr/>
          <a:lstStyle/>
          <a:p>
            <a:pPr algn="just">
              <a:lnSpc>
                <a:spcPct val="90000"/>
              </a:lnSpc>
              <a:buFontTx/>
              <a:buBlip>
                <a:blip r:embed="rId2"/>
              </a:buBlip>
            </a:pPr>
            <a:r>
              <a:rPr lang="es-VE" sz="2300" dirty="0" smtClean="0">
                <a:latin typeface="Arial" charset="0"/>
              </a:rPr>
              <a:t>Tenemos que:</a:t>
            </a:r>
          </a:p>
          <a:p>
            <a:pPr algn="just">
              <a:lnSpc>
                <a:spcPct val="90000"/>
              </a:lnSpc>
              <a:buFontTx/>
              <a:buBlip>
                <a:blip r:embed="rId2"/>
              </a:buBlip>
            </a:pPr>
            <a:endParaRPr lang="es-VE" sz="2300" dirty="0" smtClean="0">
              <a:latin typeface="Arial" charset="0"/>
            </a:endParaRPr>
          </a:p>
          <a:p>
            <a:pPr algn="just">
              <a:lnSpc>
                <a:spcPct val="90000"/>
              </a:lnSpc>
              <a:buFontTx/>
              <a:buBlip>
                <a:blip r:embed="rId2"/>
              </a:buBlip>
            </a:pPr>
            <a:endParaRPr lang="es-VE" sz="2300" dirty="0" smtClean="0">
              <a:latin typeface="Arial" charset="0"/>
            </a:endParaRP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7" name="Rectangle 9"/>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0" name="Rectangle 12"/>
          <p:cNvSpPr>
            <a:spLocks noChangeArrowheads="1"/>
          </p:cNvSpPr>
          <p:nvPr/>
        </p:nvSpPr>
        <p:spPr bwMode="auto">
          <a:xfrm>
            <a:off x="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4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86116" y="1857364"/>
            <a:ext cx="2795400" cy="714380"/>
          </a:xfrm>
          <a:prstGeom prst="rect">
            <a:avLst/>
          </a:prstGeom>
          <a:noFill/>
        </p:spPr>
      </p:pic>
      <p:sp>
        <p:nvSpPr>
          <p:cNvPr id="276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5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857356" y="2928934"/>
            <a:ext cx="2157428" cy="1214446"/>
          </a:xfrm>
          <a:prstGeom prst="rect">
            <a:avLst/>
          </a:prstGeom>
          <a:noFill/>
        </p:spPr>
      </p:pic>
      <p:sp>
        <p:nvSpPr>
          <p:cNvPr id="27654" name="Rectangle 6"/>
          <p:cNvSpPr>
            <a:spLocks noChangeArrowheads="1"/>
          </p:cNvSpPr>
          <p:nvPr/>
        </p:nvSpPr>
        <p:spPr bwMode="auto">
          <a:xfrm>
            <a:off x="0" y="126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5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286380" y="3143248"/>
            <a:ext cx="2428892" cy="603941"/>
          </a:xfrm>
          <a:prstGeom prst="rect">
            <a:avLst/>
          </a:prstGeom>
          <a:noFill/>
        </p:spPr>
      </p:pic>
      <p:sp>
        <p:nvSpPr>
          <p:cNvPr id="21" name="Rectangle 3"/>
          <p:cNvSpPr txBox="1">
            <a:spLocks noChangeArrowheads="1"/>
          </p:cNvSpPr>
          <p:nvPr/>
        </p:nvSpPr>
        <p:spPr bwMode="auto">
          <a:xfrm>
            <a:off x="1285852" y="4286256"/>
            <a:ext cx="7529513" cy="571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Tx/>
              <a:buSzTx/>
              <a:buFontTx/>
              <a:buBlip>
                <a:blip r:embed="rId2"/>
              </a:buBlip>
              <a:tabLst/>
              <a:defRPr/>
            </a:pPr>
            <a:r>
              <a:rPr lang="es-VE" sz="2300" kern="0" dirty="0" smtClean="0">
                <a:latin typeface="Arial" charset="0"/>
              </a:rPr>
              <a:t>Donde</a:t>
            </a:r>
            <a:r>
              <a:rPr kumimoji="0" lang="es-VE" sz="2300" b="0" i="0" u="none" strike="noStrike" kern="0" cap="none" spc="0" normalizeH="0" baseline="0" noProof="0" dirty="0" smtClean="0">
                <a:ln>
                  <a:noFill/>
                </a:ln>
                <a:solidFill>
                  <a:schemeClr val="tx1"/>
                </a:solidFill>
                <a:effectLst/>
                <a:uLnTx/>
                <a:uFillTx/>
                <a:latin typeface="Arial" charset="0"/>
                <a:ea typeface="+mn-ea"/>
                <a:cs typeface="+mn-cs"/>
              </a:rPr>
              <a:t>:</a:t>
            </a:r>
          </a:p>
          <a:p>
            <a:pPr marL="342900" marR="0" lvl="0" indent="-342900" algn="just" defTabSz="914400" rtl="0" eaLnBrk="0" fontAlgn="base" latinLnBrk="0" hangingPunct="0">
              <a:lnSpc>
                <a:spcPct val="90000"/>
              </a:lnSpc>
              <a:spcBef>
                <a:spcPct val="20000"/>
              </a:spcBef>
              <a:spcAft>
                <a:spcPct val="0"/>
              </a:spcAft>
              <a:buClrTx/>
              <a:buSzTx/>
              <a:buFontTx/>
              <a:buBlip>
                <a:blip r:embed="rId2"/>
              </a:buBlip>
              <a:tabLst/>
              <a:defRPr/>
            </a:pPr>
            <a:endParaRPr kumimoji="0" lang="es-VE" sz="2300" b="0" i="0" u="none" strike="noStrike" kern="0" cap="none" spc="0" normalizeH="0" baseline="0" noProof="0" dirty="0" smtClean="0">
              <a:ln>
                <a:noFill/>
              </a:ln>
              <a:solidFill>
                <a:schemeClr val="tx1"/>
              </a:solidFill>
              <a:effectLst/>
              <a:uLnTx/>
              <a:uFillTx/>
              <a:latin typeface="Arial" charset="0"/>
              <a:ea typeface="+mn-ea"/>
              <a:cs typeface="+mn-cs"/>
            </a:endParaRPr>
          </a:p>
          <a:p>
            <a:pPr marL="342900" marR="0" lvl="0" indent="-342900" algn="just" defTabSz="914400" rtl="0" eaLnBrk="0" fontAlgn="base" latinLnBrk="0" hangingPunct="0">
              <a:lnSpc>
                <a:spcPct val="90000"/>
              </a:lnSpc>
              <a:spcBef>
                <a:spcPct val="20000"/>
              </a:spcBef>
              <a:spcAft>
                <a:spcPct val="0"/>
              </a:spcAft>
              <a:buClrTx/>
              <a:buSzTx/>
              <a:buFontTx/>
              <a:buBlip>
                <a:blip r:embed="rId2"/>
              </a:buBlip>
              <a:tabLst/>
              <a:defRPr/>
            </a:pPr>
            <a:endParaRPr kumimoji="0" lang="es-VE" sz="2300" b="0" i="0" u="none" strike="noStrike" kern="0" cap="none" spc="0" normalizeH="0" baseline="0" noProof="0" dirty="0" smtClean="0">
              <a:ln>
                <a:noFill/>
              </a:ln>
              <a:solidFill>
                <a:schemeClr val="tx1"/>
              </a:solidFill>
              <a:effectLst/>
              <a:uLnTx/>
              <a:uFillTx/>
              <a:latin typeface="Arial" charset="0"/>
              <a:ea typeface="+mn-ea"/>
              <a:cs typeface="+mn-cs"/>
            </a:endParaRPr>
          </a:p>
        </p:txBody>
      </p:sp>
      <p:sp>
        <p:nvSpPr>
          <p:cNvPr id="276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57"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928926" y="5786454"/>
            <a:ext cx="3536181" cy="857256"/>
          </a:xfrm>
          <a:prstGeom prst="rect">
            <a:avLst/>
          </a:prstGeom>
          <a:noFill/>
        </p:spPr>
      </p:pic>
      <p:sp>
        <p:nvSpPr>
          <p:cNvPr id="27659" name="Rectangle 11"/>
          <p:cNvSpPr>
            <a:spLocks noChangeArrowheads="1"/>
          </p:cNvSpPr>
          <p:nvPr/>
        </p:nvSpPr>
        <p:spPr bwMode="auto">
          <a:xfrm>
            <a:off x="0" y="1219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61"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60" name="Picture 1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207660" y="4572008"/>
            <a:ext cx="2292902" cy="857256"/>
          </a:xfrm>
          <a:prstGeom prst="rect">
            <a:avLst/>
          </a:prstGeom>
          <a:noFill/>
        </p:spPr>
      </p:pic>
      <p:sp>
        <p:nvSpPr>
          <p:cNvPr id="27662" name="Rectangle 14"/>
          <p:cNvSpPr>
            <a:spLocks noChangeArrowheads="1"/>
          </p:cNvSpPr>
          <p:nvPr/>
        </p:nvSpPr>
        <p:spPr bwMode="auto">
          <a:xfrm>
            <a:off x="0" y="1247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63" name="Picture 15"/>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5643570" y="4572008"/>
            <a:ext cx="2124075" cy="790575"/>
          </a:xfrm>
          <a:prstGeom prst="rect">
            <a:avLst/>
          </a:prstGeom>
          <a:noFill/>
        </p:spPr>
      </p:pic>
      <p:sp>
        <p:nvSpPr>
          <p:cNvPr id="27665" name="Rectangle 17"/>
          <p:cNvSpPr>
            <a:spLocks noChangeArrowheads="1"/>
          </p:cNvSpPr>
          <p:nvPr/>
        </p:nvSpPr>
        <p:spPr bwMode="auto">
          <a:xfrm>
            <a:off x="0" y="1247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76366" y="147622"/>
            <a:ext cx="7467600" cy="1066800"/>
          </a:xfrm>
          <a:effectLst>
            <a:outerShdw dist="74053" dir="1857825" algn="ctr" rotWithShape="0">
              <a:schemeClr val="bg2">
                <a:alpha val="50000"/>
              </a:schemeClr>
            </a:outerShdw>
          </a:effectLst>
        </p:spPr>
        <p:txBody>
          <a:bodyPr/>
          <a:lstStyle/>
          <a:p>
            <a:pPr>
              <a:defRPr/>
            </a:pPr>
            <a:r>
              <a:rPr lang="es-VE" dirty="0" smtClean="0">
                <a:effectLst>
                  <a:outerShdw blurRad="38100" dist="38100" dir="2700000" algn="tl">
                    <a:srgbClr val="C0C0C0"/>
                  </a:outerShdw>
                </a:effectLst>
                <a:latin typeface="Andalus" pitchFamily="2" charset="-78"/>
                <a:cs typeface="Andalus" pitchFamily="2" charset="-78"/>
              </a:rPr>
              <a:t>Práctica </a:t>
            </a:r>
            <a:r>
              <a:rPr lang="es-VE" dirty="0" smtClean="0">
                <a:effectLst>
                  <a:outerShdw blurRad="38100" dist="38100" dir="2700000" algn="tl">
                    <a:srgbClr val="C0C0C0"/>
                  </a:outerShdw>
                </a:effectLst>
                <a:latin typeface="Andalus" pitchFamily="2" charset="-78"/>
                <a:cs typeface="Andalus" pitchFamily="2" charset="-78"/>
              </a:rPr>
              <a:t>1</a:t>
            </a:r>
            <a:endParaRPr lang="es-VE" dirty="0" smtClean="0">
              <a:effectLst>
                <a:outerShdw blurRad="38100" dist="38100" dir="2700000" algn="tl">
                  <a:srgbClr val="C0C0C0"/>
                </a:outerShdw>
              </a:effectLst>
              <a:latin typeface="Andalus" pitchFamily="2" charset="-78"/>
              <a:cs typeface="Andalus" pitchFamily="2" charset="-78"/>
            </a:endParaRPr>
          </a:p>
        </p:txBody>
      </p:sp>
      <p:sp>
        <p:nvSpPr>
          <p:cNvPr id="5123" name="Rectangle 3"/>
          <p:cNvSpPr>
            <a:spLocks noGrp="1" noChangeArrowheads="1"/>
          </p:cNvSpPr>
          <p:nvPr>
            <p:ph type="body" idx="1"/>
          </p:nvPr>
        </p:nvSpPr>
        <p:spPr>
          <a:xfrm>
            <a:off x="1285852" y="1500174"/>
            <a:ext cx="7529513" cy="1357322"/>
          </a:xfrm>
        </p:spPr>
        <p:txBody>
          <a:bodyPr/>
          <a:lstStyle/>
          <a:p>
            <a:pPr algn="just">
              <a:lnSpc>
                <a:spcPct val="90000"/>
              </a:lnSpc>
              <a:buFontTx/>
              <a:buBlip>
                <a:blip r:embed="rId2"/>
              </a:buBlip>
            </a:pPr>
            <a:r>
              <a:rPr lang="es-ES" sz="2300" dirty="0" smtClean="0">
                <a:latin typeface="Arial" charset="0"/>
              </a:rPr>
              <a:t>Se quiere estudiar la asociación entre el consumo de sal y la tensión arterial. A una serie de voluntarios de les administra distintas dosis de sal en su dieta y se mide su tensión arterial un tiempo después.</a:t>
            </a:r>
            <a:endParaRPr lang="es-VE" sz="2300" dirty="0" smtClean="0">
              <a:latin typeface="Arial" charset="0"/>
            </a:endParaRP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7" name="Rectangle 9"/>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0" name="Rectangle 12"/>
          <p:cNvSpPr>
            <a:spLocks noChangeArrowheads="1"/>
          </p:cNvSpPr>
          <p:nvPr/>
        </p:nvSpPr>
        <p:spPr bwMode="auto">
          <a:xfrm>
            <a:off x="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4" name="Rectangle 6"/>
          <p:cNvSpPr>
            <a:spLocks noChangeArrowheads="1"/>
          </p:cNvSpPr>
          <p:nvPr/>
        </p:nvSpPr>
        <p:spPr bwMode="auto">
          <a:xfrm>
            <a:off x="0" y="126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9" name="Rectangle 11"/>
          <p:cNvSpPr>
            <a:spLocks noChangeArrowheads="1"/>
          </p:cNvSpPr>
          <p:nvPr/>
        </p:nvSpPr>
        <p:spPr bwMode="auto">
          <a:xfrm>
            <a:off x="0" y="1219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61"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62" name="Rectangle 14"/>
          <p:cNvSpPr>
            <a:spLocks noChangeArrowheads="1"/>
          </p:cNvSpPr>
          <p:nvPr/>
        </p:nvSpPr>
        <p:spPr bwMode="auto">
          <a:xfrm>
            <a:off x="0" y="1247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65" name="Rectangle 17"/>
          <p:cNvSpPr>
            <a:spLocks noChangeArrowheads="1"/>
          </p:cNvSpPr>
          <p:nvPr/>
        </p:nvSpPr>
        <p:spPr bwMode="auto">
          <a:xfrm>
            <a:off x="0" y="1247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2" name="31 Tabla"/>
          <p:cNvGraphicFramePr>
            <a:graphicFrameLocks noGrp="1"/>
          </p:cNvGraphicFramePr>
          <p:nvPr/>
        </p:nvGraphicFramePr>
        <p:xfrm>
          <a:off x="4071934" y="3071810"/>
          <a:ext cx="1981708" cy="3143273"/>
        </p:xfrm>
        <a:graphic>
          <a:graphicData uri="http://schemas.openxmlformats.org/drawingml/2006/table">
            <a:tbl>
              <a:tblPr/>
              <a:tblGrid>
                <a:gridCol w="990854"/>
                <a:gridCol w="990854"/>
              </a:tblGrid>
              <a:tr h="449039">
                <a:tc>
                  <a:txBody>
                    <a:bodyPr/>
                    <a:lstStyle/>
                    <a:p>
                      <a:pPr algn="ctr" fontAlgn="ctr"/>
                      <a:r>
                        <a:rPr lang="es-VE" sz="1600" b="1" i="0" u="none" strike="noStrike" dirty="0" smtClean="0">
                          <a:solidFill>
                            <a:srgbClr val="000000"/>
                          </a:solidFill>
                          <a:latin typeface="Calibri"/>
                        </a:rPr>
                        <a:t>Sal</a:t>
                      </a:r>
                      <a:endParaRPr lang="en-US" sz="1600" b="1" i="0" u="none" strike="noStrike" dirty="0">
                        <a:solidFill>
                          <a:srgbClr val="000000"/>
                        </a:solidFill>
                        <a:latin typeface="Calibri"/>
                      </a:endParaRP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16200000" scaled="1"/>
                      <a:tileRect/>
                    </a:gradFill>
                  </a:tcPr>
                </a:tc>
                <a:tc>
                  <a:txBody>
                    <a:bodyPr/>
                    <a:lstStyle/>
                    <a:p>
                      <a:pPr algn="ctr" fontAlgn="ctr"/>
                      <a:r>
                        <a:rPr lang="es-VE" sz="1600" b="1" i="0" u="none" strike="noStrike" dirty="0" smtClean="0">
                          <a:solidFill>
                            <a:srgbClr val="000000"/>
                          </a:solidFill>
                          <a:latin typeface="Calibri"/>
                        </a:rPr>
                        <a:t>Presión</a:t>
                      </a:r>
                      <a:endParaRPr lang="en-US" sz="1600" b="1" i="0" u="none" strike="noStrike" dirty="0">
                        <a:solidFill>
                          <a:srgbClr val="000000"/>
                        </a:solidFill>
                        <a:latin typeface="Calibri"/>
                      </a:endParaRP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16200000" scaled="1"/>
                      <a:tileRect/>
                    </a:gradFill>
                  </a:tcPr>
                </a:tc>
              </a:tr>
              <a:tr h="449039">
                <a:tc>
                  <a:txBody>
                    <a:bodyPr/>
                    <a:lstStyle/>
                    <a:p>
                      <a:pPr algn="ctr" fontAlgn="b"/>
                      <a:r>
                        <a:rPr lang="es-VE" sz="1600" b="0" i="0" u="none" strike="noStrike" dirty="0" smtClean="0">
                          <a:solidFill>
                            <a:srgbClr val="000000"/>
                          </a:solidFill>
                          <a:latin typeface="Calibri"/>
                        </a:rPr>
                        <a:t>1.8</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100</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r h="449039">
                <a:tc>
                  <a:txBody>
                    <a:bodyPr/>
                    <a:lstStyle/>
                    <a:p>
                      <a:pPr algn="ctr" fontAlgn="b"/>
                      <a:r>
                        <a:rPr lang="es-VE" sz="1600" b="0" i="0" u="none" strike="noStrike" dirty="0" smtClean="0">
                          <a:solidFill>
                            <a:srgbClr val="000000"/>
                          </a:solidFill>
                          <a:latin typeface="Calibri"/>
                        </a:rPr>
                        <a:t>2.2</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98</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r h="449039">
                <a:tc>
                  <a:txBody>
                    <a:bodyPr/>
                    <a:lstStyle/>
                    <a:p>
                      <a:pPr algn="ctr" fontAlgn="b"/>
                      <a:r>
                        <a:rPr lang="es-VE" sz="1600" b="0" i="0" u="none" strike="noStrike" dirty="0" smtClean="0">
                          <a:solidFill>
                            <a:srgbClr val="000000"/>
                          </a:solidFill>
                          <a:latin typeface="Calibri"/>
                        </a:rPr>
                        <a:t>3.5</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110</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r h="449039">
                <a:tc>
                  <a:txBody>
                    <a:bodyPr/>
                    <a:lstStyle/>
                    <a:p>
                      <a:pPr algn="ctr" fontAlgn="b"/>
                      <a:r>
                        <a:rPr lang="es-VE" sz="1600" b="0" i="0" u="none" strike="noStrike" dirty="0" smtClean="0">
                          <a:solidFill>
                            <a:srgbClr val="000000"/>
                          </a:solidFill>
                          <a:latin typeface="Calibri"/>
                        </a:rPr>
                        <a:t>4.0</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110</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r h="449039">
                <a:tc>
                  <a:txBody>
                    <a:bodyPr/>
                    <a:lstStyle/>
                    <a:p>
                      <a:pPr algn="ctr" fontAlgn="b"/>
                      <a:r>
                        <a:rPr lang="es-VE" sz="1600" b="0" i="0" u="none" strike="noStrike" dirty="0" smtClean="0">
                          <a:solidFill>
                            <a:srgbClr val="000000"/>
                          </a:solidFill>
                          <a:latin typeface="Calibri"/>
                        </a:rPr>
                        <a:t>4.3</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112</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r h="449039">
                <a:tc>
                  <a:txBody>
                    <a:bodyPr/>
                    <a:lstStyle/>
                    <a:p>
                      <a:pPr algn="ctr" fontAlgn="b"/>
                      <a:r>
                        <a:rPr lang="es-VE" sz="1600" b="0" i="0" u="none" strike="noStrike" dirty="0" smtClean="0">
                          <a:solidFill>
                            <a:srgbClr val="000000"/>
                          </a:solidFill>
                          <a:latin typeface="Calibri"/>
                        </a:rPr>
                        <a:t>5.0</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120</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76366" y="147622"/>
            <a:ext cx="7467600" cy="1066800"/>
          </a:xfrm>
          <a:effectLst>
            <a:outerShdw dist="74053" dir="1857825" algn="ctr" rotWithShape="0">
              <a:schemeClr val="bg2">
                <a:alpha val="50000"/>
              </a:schemeClr>
            </a:outerShdw>
          </a:effectLst>
        </p:spPr>
        <p:txBody>
          <a:bodyPr/>
          <a:lstStyle/>
          <a:p>
            <a:pPr>
              <a:defRPr/>
            </a:pPr>
            <a:r>
              <a:rPr lang="es-VE" dirty="0" smtClean="0">
                <a:effectLst>
                  <a:outerShdw blurRad="38100" dist="38100" dir="2700000" algn="tl">
                    <a:srgbClr val="C0C0C0"/>
                  </a:outerShdw>
                </a:effectLst>
                <a:latin typeface="Andalus" pitchFamily="2" charset="-78"/>
                <a:cs typeface="Andalus" pitchFamily="2" charset="-78"/>
              </a:rPr>
              <a:t>Práctica </a:t>
            </a:r>
            <a:r>
              <a:rPr lang="es-VE" dirty="0" smtClean="0">
                <a:effectLst>
                  <a:outerShdw blurRad="38100" dist="38100" dir="2700000" algn="tl">
                    <a:srgbClr val="C0C0C0"/>
                  </a:outerShdw>
                </a:effectLst>
                <a:latin typeface="Andalus" pitchFamily="2" charset="-78"/>
                <a:cs typeface="Andalus" pitchFamily="2" charset="-78"/>
              </a:rPr>
              <a:t>2</a:t>
            </a:r>
            <a:endParaRPr lang="es-VE" dirty="0" smtClean="0">
              <a:effectLst>
                <a:outerShdw blurRad="38100" dist="38100" dir="2700000" algn="tl">
                  <a:srgbClr val="C0C0C0"/>
                </a:outerShdw>
              </a:effectLst>
              <a:latin typeface="Andalus" pitchFamily="2" charset="-78"/>
              <a:cs typeface="Andalus" pitchFamily="2" charset="-78"/>
            </a:endParaRPr>
          </a:p>
        </p:txBody>
      </p:sp>
      <p:sp>
        <p:nvSpPr>
          <p:cNvPr id="5123" name="Rectangle 3"/>
          <p:cNvSpPr>
            <a:spLocks noGrp="1" noChangeArrowheads="1"/>
          </p:cNvSpPr>
          <p:nvPr>
            <p:ph type="body" idx="1"/>
          </p:nvPr>
        </p:nvSpPr>
        <p:spPr>
          <a:xfrm>
            <a:off x="1285852" y="1500174"/>
            <a:ext cx="7529513" cy="1357322"/>
          </a:xfrm>
        </p:spPr>
        <p:txBody>
          <a:bodyPr/>
          <a:lstStyle/>
          <a:p>
            <a:pPr algn="just">
              <a:lnSpc>
                <a:spcPct val="90000"/>
              </a:lnSpc>
              <a:buFontTx/>
              <a:buBlip>
                <a:blip r:embed="rId2"/>
              </a:buBlip>
            </a:pPr>
            <a:r>
              <a:rPr lang="es-ES" sz="2300" dirty="0" smtClean="0">
                <a:latin typeface="Arial" charset="0"/>
              </a:rPr>
              <a:t>Calcular la regresión de la siguiente serie de datos de </a:t>
            </a:r>
            <a:r>
              <a:rPr lang="es-ES" sz="2300" dirty="0" smtClean="0">
                <a:latin typeface="Arial" charset="0"/>
              </a:rPr>
              <a:t>cantidad de licencias para pescar y manatíes en una región. Eje X: N° de licencias y Eje Y: N° de manat</a:t>
            </a:r>
            <a:r>
              <a:rPr lang="es-ES" sz="2300" dirty="0" smtClean="0">
                <a:latin typeface="Arial" charset="0"/>
              </a:rPr>
              <a:t>íes</a:t>
            </a:r>
            <a:endParaRPr lang="es-VE" sz="2300" dirty="0" smtClean="0">
              <a:latin typeface="Arial" charset="0"/>
            </a:endParaRP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7" name="Rectangle 9"/>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0" name="Rectangle 12"/>
          <p:cNvSpPr>
            <a:spLocks noChangeArrowheads="1"/>
          </p:cNvSpPr>
          <p:nvPr/>
        </p:nvSpPr>
        <p:spPr bwMode="auto">
          <a:xfrm>
            <a:off x="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4" name="Rectangle 6"/>
          <p:cNvSpPr>
            <a:spLocks noChangeArrowheads="1"/>
          </p:cNvSpPr>
          <p:nvPr/>
        </p:nvSpPr>
        <p:spPr bwMode="auto">
          <a:xfrm>
            <a:off x="0" y="126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9" name="Rectangle 11"/>
          <p:cNvSpPr>
            <a:spLocks noChangeArrowheads="1"/>
          </p:cNvSpPr>
          <p:nvPr/>
        </p:nvSpPr>
        <p:spPr bwMode="auto">
          <a:xfrm>
            <a:off x="0" y="1219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61"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62" name="Rectangle 14"/>
          <p:cNvSpPr>
            <a:spLocks noChangeArrowheads="1"/>
          </p:cNvSpPr>
          <p:nvPr/>
        </p:nvSpPr>
        <p:spPr bwMode="auto">
          <a:xfrm>
            <a:off x="0" y="1247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65" name="Rectangle 17"/>
          <p:cNvSpPr>
            <a:spLocks noChangeArrowheads="1"/>
          </p:cNvSpPr>
          <p:nvPr/>
        </p:nvSpPr>
        <p:spPr bwMode="auto">
          <a:xfrm>
            <a:off x="0" y="1247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2" name="31 Tabla"/>
          <p:cNvGraphicFramePr>
            <a:graphicFrameLocks noGrp="1"/>
          </p:cNvGraphicFramePr>
          <p:nvPr/>
        </p:nvGraphicFramePr>
        <p:xfrm>
          <a:off x="1928794" y="2643182"/>
          <a:ext cx="6357982" cy="3714774"/>
        </p:xfrm>
        <a:graphic>
          <a:graphicData uri="http://schemas.openxmlformats.org/drawingml/2006/table">
            <a:tbl>
              <a:tblPr/>
              <a:tblGrid>
                <a:gridCol w="1238568"/>
                <a:gridCol w="990854"/>
                <a:gridCol w="990854"/>
                <a:gridCol w="1155998"/>
                <a:gridCol w="990854"/>
                <a:gridCol w="990854"/>
              </a:tblGrid>
              <a:tr h="530682">
                <a:tc>
                  <a:txBody>
                    <a:bodyPr/>
                    <a:lstStyle/>
                    <a:p>
                      <a:pPr algn="ctr" fontAlgn="ctr"/>
                      <a:r>
                        <a:rPr lang="es-VE" sz="1600" b="1" i="0" u="none" strike="noStrike" dirty="0" smtClean="0">
                          <a:solidFill>
                            <a:srgbClr val="000000"/>
                          </a:solidFill>
                          <a:latin typeface="Calibri"/>
                        </a:rPr>
                        <a:t>Año</a:t>
                      </a:r>
                      <a:endParaRPr lang="en-US" sz="1600" b="1" i="0" u="none" strike="noStrike" dirty="0">
                        <a:solidFill>
                          <a:srgbClr val="000000"/>
                        </a:solidFill>
                        <a:latin typeface="Calibri"/>
                      </a:endParaRP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16200000" scaled="1"/>
                      <a:tileRect/>
                    </a:gradFill>
                  </a:tcPr>
                </a:tc>
                <a:tc>
                  <a:txBody>
                    <a:bodyPr/>
                    <a:lstStyle/>
                    <a:p>
                      <a:pPr algn="ctr" fontAlgn="ctr"/>
                      <a:r>
                        <a:rPr lang="es-VE" sz="1600" b="1" i="0" u="none" strike="noStrike" dirty="0" smtClean="0">
                          <a:solidFill>
                            <a:srgbClr val="000000"/>
                          </a:solidFill>
                          <a:latin typeface="Calibri"/>
                        </a:rPr>
                        <a:t>N°</a:t>
                      </a:r>
                      <a:r>
                        <a:rPr lang="es-VE" sz="1600" b="1" i="0" u="none" strike="noStrike" baseline="0" dirty="0" smtClean="0">
                          <a:solidFill>
                            <a:srgbClr val="000000"/>
                          </a:solidFill>
                          <a:latin typeface="Calibri"/>
                        </a:rPr>
                        <a:t> Licencias</a:t>
                      </a:r>
                      <a:endParaRPr lang="en-US" sz="1600" b="1" i="0" u="none" strike="noStrike" dirty="0">
                        <a:solidFill>
                          <a:srgbClr val="000000"/>
                        </a:solidFill>
                        <a:latin typeface="Calibri"/>
                      </a:endParaRP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16200000" scaled="1"/>
                      <a:tileRect/>
                    </a:gradFill>
                  </a:tcPr>
                </a:tc>
                <a:tc>
                  <a:txBody>
                    <a:bodyPr/>
                    <a:lstStyle/>
                    <a:p>
                      <a:pPr algn="ctr" fontAlgn="ctr"/>
                      <a:r>
                        <a:rPr lang="es-VE" sz="1600" b="1" i="0" u="none" strike="noStrike" dirty="0" smtClean="0">
                          <a:solidFill>
                            <a:srgbClr val="000000"/>
                          </a:solidFill>
                          <a:latin typeface="Calibri"/>
                        </a:rPr>
                        <a:t>Manatíes</a:t>
                      </a:r>
                      <a:endParaRPr lang="en-US" sz="1600" b="1" i="0" u="none" strike="noStrike" dirty="0">
                        <a:solidFill>
                          <a:srgbClr val="000000"/>
                        </a:solidFill>
                        <a:latin typeface="Calibri"/>
                      </a:endParaRP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16200000" scaled="1"/>
                      <a:tileRect/>
                    </a:gradFill>
                  </a:tcPr>
                </a:tc>
                <a:tc>
                  <a:txBody>
                    <a:bodyPr/>
                    <a:lstStyle/>
                    <a:p>
                      <a:pPr algn="ctr" fontAlgn="ctr"/>
                      <a:r>
                        <a:rPr lang="en-US" sz="1600" b="1" i="0" u="none" strike="noStrike" dirty="0" err="1" smtClean="0">
                          <a:solidFill>
                            <a:srgbClr val="000000"/>
                          </a:solidFill>
                          <a:latin typeface="Calibri"/>
                        </a:rPr>
                        <a:t>Año</a:t>
                      </a:r>
                      <a:endParaRPr lang="en-US" sz="1600" b="1" i="0" u="none" strike="noStrike" dirty="0">
                        <a:solidFill>
                          <a:srgbClr val="000000"/>
                        </a:solidFill>
                        <a:latin typeface="Calibri"/>
                      </a:endParaRP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16200000" scaled="1"/>
                      <a:tileRect/>
                    </a:gradFill>
                  </a:tcPr>
                </a:tc>
                <a:tc>
                  <a:txBody>
                    <a:bodyPr/>
                    <a:lstStyle/>
                    <a:p>
                      <a:pPr algn="ctr" fontAlgn="ctr"/>
                      <a:r>
                        <a:rPr lang="es-VE" sz="1600" b="1" i="0" u="none" strike="noStrike" dirty="0" smtClean="0">
                          <a:solidFill>
                            <a:srgbClr val="000000"/>
                          </a:solidFill>
                          <a:latin typeface="Calibri"/>
                        </a:rPr>
                        <a:t>N° Licencias</a:t>
                      </a:r>
                      <a:endParaRPr lang="en-US" sz="1600" b="1" i="0" u="none" strike="noStrike" dirty="0">
                        <a:solidFill>
                          <a:srgbClr val="000000"/>
                        </a:solidFill>
                        <a:latin typeface="Calibri"/>
                      </a:endParaRP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16200000" scaled="1"/>
                      <a:tileRect/>
                    </a:gradFill>
                  </a:tcPr>
                </a:tc>
                <a:tc>
                  <a:txBody>
                    <a:bodyPr/>
                    <a:lstStyle/>
                    <a:p>
                      <a:pPr algn="ctr" fontAlgn="ctr"/>
                      <a:r>
                        <a:rPr lang="es-VE" sz="1600" b="1" i="0" u="none" strike="noStrike" dirty="0" smtClean="0">
                          <a:solidFill>
                            <a:srgbClr val="000000"/>
                          </a:solidFill>
                          <a:latin typeface="Calibri"/>
                        </a:rPr>
                        <a:t>Manatíes</a:t>
                      </a:r>
                      <a:endParaRPr lang="en-US" sz="1600" b="1" i="0" u="none" strike="noStrike" dirty="0">
                        <a:solidFill>
                          <a:srgbClr val="000000"/>
                        </a:solidFill>
                        <a:latin typeface="Calibri"/>
                      </a:endParaRP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16200000" scaled="1"/>
                      <a:tileRect/>
                    </a:gradFill>
                  </a:tcPr>
                </a:tc>
              </a:tr>
              <a:tr h="530682">
                <a:tc>
                  <a:txBody>
                    <a:bodyPr/>
                    <a:lstStyle/>
                    <a:p>
                      <a:pPr algn="ctr" fontAlgn="b"/>
                      <a:r>
                        <a:rPr lang="es-VE" sz="1600" b="0" i="0" u="none" strike="noStrike" dirty="0" smtClean="0">
                          <a:solidFill>
                            <a:srgbClr val="000000"/>
                          </a:solidFill>
                          <a:latin typeface="Calibri"/>
                        </a:rPr>
                        <a:t>1979</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481</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24</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n-US" sz="1600" b="0" i="0" u="none" strike="noStrike" dirty="0" smtClean="0">
                          <a:solidFill>
                            <a:srgbClr val="000000"/>
                          </a:solidFill>
                          <a:latin typeface="Calibri"/>
                        </a:rPr>
                        <a:t>1985</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585</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n-US" sz="1600" b="0" i="0" u="none" strike="noStrike" dirty="0" smtClean="0">
                          <a:solidFill>
                            <a:srgbClr val="000000"/>
                          </a:solidFill>
                          <a:latin typeface="Calibri"/>
                        </a:rPr>
                        <a:t>33</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r h="530682">
                <a:tc>
                  <a:txBody>
                    <a:bodyPr/>
                    <a:lstStyle/>
                    <a:p>
                      <a:pPr algn="ctr" fontAlgn="b"/>
                      <a:r>
                        <a:rPr lang="en-US" sz="1600" b="0" i="0" u="none" strike="noStrike" dirty="0" smtClean="0">
                          <a:solidFill>
                            <a:srgbClr val="000000"/>
                          </a:solidFill>
                          <a:latin typeface="Calibri"/>
                        </a:rPr>
                        <a:t>1980</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498</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16</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n-US" sz="1600" b="0" i="0" u="none" strike="noStrike" dirty="0" smtClean="0">
                          <a:solidFill>
                            <a:srgbClr val="000000"/>
                          </a:solidFill>
                          <a:latin typeface="Calibri"/>
                        </a:rPr>
                        <a:t>1986</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614</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33</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r h="530682">
                <a:tc>
                  <a:txBody>
                    <a:bodyPr/>
                    <a:lstStyle/>
                    <a:p>
                      <a:pPr algn="ctr" fontAlgn="b"/>
                      <a:r>
                        <a:rPr lang="en-US" sz="1600" b="0" i="0" u="none" strike="noStrike" dirty="0" smtClean="0">
                          <a:solidFill>
                            <a:srgbClr val="000000"/>
                          </a:solidFill>
                          <a:latin typeface="Calibri"/>
                        </a:rPr>
                        <a:t>1981</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513</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24</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n-US" sz="1600" b="0" i="0" u="none" strike="noStrike" dirty="0" smtClean="0">
                          <a:solidFill>
                            <a:srgbClr val="000000"/>
                          </a:solidFill>
                          <a:latin typeface="Calibri"/>
                        </a:rPr>
                        <a:t>1987</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645</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39</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r h="530682">
                <a:tc>
                  <a:txBody>
                    <a:bodyPr/>
                    <a:lstStyle/>
                    <a:p>
                      <a:pPr algn="ctr" fontAlgn="b"/>
                      <a:r>
                        <a:rPr lang="en-US" sz="1600" b="0" i="0" u="none" strike="noStrike" dirty="0" smtClean="0">
                          <a:solidFill>
                            <a:srgbClr val="000000"/>
                          </a:solidFill>
                          <a:latin typeface="Calibri"/>
                        </a:rPr>
                        <a:t>1982</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512</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20</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n-US" sz="1600" b="0" i="0" u="none" strike="noStrike" dirty="0" smtClean="0">
                          <a:solidFill>
                            <a:srgbClr val="000000"/>
                          </a:solidFill>
                          <a:latin typeface="Calibri"/>
                        </a:rPr>
                        <a:t>1988</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675</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43</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r h="530682">
                <a:tc>
                  <a:txBody>
                    <a:bodyPr/>
                    <a:lstStyle/>
                    <a:p>
                      <a:pPr algn="ctr" fontAlgn="b"/>
                      <a:r>
                        <a:rPr lang="en-US" sz="1600" b="0" i="0" u="none" strike="noStrike" dirty="0" smtClean="0">
                          <a:solidFill>
                            <a:srgbClr val="000000"/>
                          </a:solidFill>
                          <a:latin typeface="Calibri"/>
                        </a:rPr>
                        <a:t>1983</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526</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15</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n-US" sz="1600" b="0" i="0" u="none" strike="noStrike" dirty="0" smtClean="0">
                          <a:solidFill>
                            <a:srgbClr val="000000"/>
                          </a:solidFill>
                          <a:latin typeface="Calibri"/>
                        </a:rPr>
                        <a:t>1989</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711</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50</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r h="530682">
                <a:tc>
                  <a:txBody>
                    <a:bodyPr/>
                    <a:lstStyle/>
                    <a:p>
                      <a:pPr algn="ctr" fontAlgn="b"/>
                      <a:r>
                        <a:rPr lang="en-US" sz="1600" b="0" i="0" u="none" strike="noStrike" dirty="0" smtClean="0">
                          <a:solidFill>
                            <a:srgbClr val="000000"/>
                          </a:solidFill>
                          <a:latin typeface="Calibri"/>
                        </a:rPr>
                        <a:t>1984</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559</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34</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n-US" sz="1600" b="0" i="0" u="none" strike="noStrike" dirty="0" smtClean="0">
                          <a:solidFill>
                            <a:srgbClr val="000000"/>
                          </a:solidFill>
                          <a:latin typeface="Calibri"/>
                        </a:rPr>
                        <a:t>1990</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719</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fontAlgn="b"/>
                      <a:r>
                        <a:rPr lang="es-VE" sz="1600" b="0" i="0" u="none" strike="noStrike" dirty="0" smtClean="0">
                          <a:solidFill>
                            <a:srgbClr val="000000"/>
                          </a:solidFill>
                          <a:latin typeface="Calibri"/>
                        </a:rPr>
                        <a:t>47</a:t>
                      </a:r>
                      <a:endParaRPr lang="en-US" sz="1600" b="0" i="0" u="none" strike="noStrike" dirty="0">
                        <a:solidFill>
                          <a:srgbClr val="000000"/>
                        </a:solidFill>
                        <a:latin typeface="Calibri"/>
                      </a:endParaRPr>
                    </a:p>
                  </a:txBody>
                  <a:tcPr marL="7924" marR="7924" marT="79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76366" y="147622"/>
            <a:ext cx="7467600" cy="1066800"/>
          </a:xfrm>
          <a:effectLst>
            <a:outerShdw dist="74053" dir="1857825" algn="ctr" rotWithShape="0">
              <a:schemeClr val="bg2">
                <a:alpha val="50000"/>
              </a:schemeClr>
            </a:outerShdw>
          </a:effectLst>
        </p:spPr>
        <p:txBody>
          <a:bodyPr/>
          <a:lstStyle/>
          <a:p>
            <a:pPr>
              <a:defRPr/>
            </a:pPr>
            <a:r>
              <a:rPr lang="es-VE" dirty="0" smtClean="0">
                <a:effectLst>
                  <a:outerShdw blurRad="38100" dist="38100" dir="2700000" algn="tl">
                    <a:srgbClr val="C0C0C0"/>
                  </a:outerShdw>
                </a:effectLst>
                <a:latin typeface="Andalus" pitchFamily="2" charset="-78"/>
                <a:cs typeface="Andalus" pitchFamily="2" charset="-78"/>
              </a:rPr>
              <a:t>Práctica </a:t>
            </a:r>
            <a:r>
              <a:rPr lang="es-VE" dirty="0" smtClean="0">
                <a:effectLst>
                  <a:outerShdw blurRad="38100" dist="38100" dir="2700000" algn="tl">
                    <a:srgbClr val="C0C0C0"/>
                  </a:outerShdw>
                </a:effectLst>
                <a:latin typeface="Andalus" pitchFamily="2" charset="-78"/>
                <a:cs typeface="Andalus" pitchFamily="2" charset="-78"/>
              </a:rPr>
              <a:t>3</a:t>
            </a:r>
            <a:endParaRPr lang="es-VE" dirty="0" smtClean="0">
              <a:effectLst>
                <a:outerShdw blurRad="38100" dist="38100" dir="2700000" algn="tl">
                  <a:srgbClr val="C0C0C0"/>
                </a:outerShdw>
              </a:effectLst>
              <a:latin typeface="Andalus" pitchFamily="2" charset="-78"/>
              <a:cs typeface="Andalus" pitchFamily="2" charset="-78"/>
            </a:endParaRPr>
          </a:p>
        </p:txBody>
      </p:sp>
      <p:sp>
        <p:nvSpPr>
          <p:cNvPr id="5123" name="Rectangle 3"/>
          <p:cNvSpPr>
            <a:spLocks noGrp="1" noChangeArrowheads="1"/>
          </p:cNvSpPr>
          <p:nvPr>
            <p:ph type="body" idx="1"/>
          </p:nvPr>
        </p:nvSpPr>
        <p:spPr>
          <a:xfrm>
            <a:off x="1285852" y="2285992"/>
            <a:ext cx="7529513" cy="1357322"/>
          </a:xfrm>
        </p:spPr>
        <p:txBody>
          <a:bodyPr/>
          <a:lstStyle/>
          <a:p>
            <a:pPr algn="just">
              <a:lnSpc>
                <a:spcPct val="90000"/>
              </a:lnSpc>
              <a:buFontTx/>
              <a:buBlip>
                <a:blip r:embed="rId2"/>
              </a:buBlip>
            </a:pPr>
            <a:r>
              <a:rPr lang="es-ES" sz="2300" dirty="0" smtClean="0">
                <a:latin typeface="Arial" charset="0"/>
              </a:rPr>
              <a:t>Calcular la regresión de la siguiente serie de datos de altura y peso de los alumnos de una clase. Vamos a considerar que la altura es la variable independiente "X" y que el peso es la variable dependiente "Y"</a:t>
            </a:r>
            <a:endParaRPr lang="es-VE" sz="2300" dirty="0" smtClean="0">
              <a:latin typeface="Arial" charset="0"/>
            </a:endParaRPr>
          </a:p>
          <a:p>
            <a:pPr algn="just">
              <a:lnSpc>
                <a:spcPct val="90000"/>
              </a:lnSpc>
              <a:buFontTx/>
              <a:buBlip>
                <a:blip r:embed="rId2"/>
              </a:buBlip>
            </a:pPr>
            <a:endParaRPr lang="es-VE" sz="2300" dirty="0" smtClean="0">
              <a:latin typeface="Arial" charset="0"/>
            </a:endParaRP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7" name="Rectangle 9"/>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0" name="Rectangle 12"/>
          <p:cNvSpPr>
            <a:spLocks noChangeArrowheads="1"/>
          </p:cNvSpPr>
          <p:nvPr/>
        </p:nvSpPr>
        <p:spPr bwMode="auto">
          <a:xfrm>
            <a:off x="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4" name="Rectangle 6"/>
          <p:cNvSpPr>
            <a:spLocks noChangeArrowheads="1"/>
          </p:cNvSpPr>
          <p:nvPr/>
        </p:nvSpPr>
        <p:spPr bwMode="auto">
          <a:xfrm>
            <a:off x="0" y="126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9" name="Rectangle 11"/>
          <p:cNvSpPr>
            <a:spLocks noChangeArrowheads="1"/>
          </p:cNvSpPr>
          <p:nvPr/>
        </p:nvSpPr>
        <p:spPr bwMode="auto">
          <a:xfrm>
            <a:off x="0" y="1219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61"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62" name="Rectangle 14"/>
          <p:cNvSpPr>
            <a:spLocks noChangeArrowheads="1"/>
          </p:cNvSpPr>
          <p:nvPr/>
        </p:nvSpPr>
        <p:spPr bwMode="auto">
          <a:xfrm>
            <a:off x="0" y="1247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6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65" name="Rectangle 17"/>
          <p:cNvSpPr>
            <a:spLocks noChangeArrowheads="1"/>
          </p:cNvSpPr>
          <p:nvPr/>
        </p:nvSpPr>
        <p:spPr bwMode="auto">
          <a:xfrm>
            <a:off x="0" y="1247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071802" y="1687354"/>
            <a:ext cx="4429156" cy="5170646"/>
          </a:xfrm>
          <a:prstGeom prst="rect">
            <a:avLst/>
          </a:prstGeom>
          <a:noFill/>
        </p:spPr>
        <p:txBody>
          <a:bodyPr wrap="square">
            <a:spAutoFit/>
          </a:bodyPr>
          <a:lstStyle/>
          <a:p>
            <a:r>
              <a:rPr lang="es-ES" sz="1100" spc="300" dirty="0" smtClean="0">
                <a:latin typeface="Arial" pitchFamily="34" charset="0"/>
                <a:cs typeface="Arial" pitchFamily="34" charset="0"/>
              </a:rPr>
              <a:t>Alumno 1 	1.25	32.00</a:t>
            </a:r>
          </a:p>
          <a:p>
            <a:r>
              <a:rPr lang="es-ES" sz="1100" spc="300" dirty="0" smtClean="0">
                <a:latin typeface="Arial" pitchFamily="34" charset="0"/>
                <a:cs typeface="Arial" pitchFamily="34" charset="0"/>
              </a:rPr>
              <a:t>Alumno 2 	1.28	33.00</a:t>
            </a:r>
          </a:p>
          <a:p>
            <a:r>
              <a:rPr lang="es-ES" sz="1100" spc="300" dirty="0" smtClean="0">
                <a:latin typeface="Arial" pitchFamily="34" charset="0"/>
                <a:cs typeface="Arial" pitchFamily="34" charset="0"/>
              </a:rPr>
              <a:t>Alumno 3 	1.27	34.00</a:t>
            </a:r>
          </a:p>
          <a:p>
            <a:r>
              <a:rPr lang="es-ES" sz="1100" spc="300" dirty="0" smtClean="0">
                <a:latin typeface="Arial" pitchFamily="34" charset="0"/>
                <a:cs typeface="Arial" pitchFamily="34" charset="0"/>
              </a:rPr>
              <a:t>Alumno 4 	1.21	30.00</a:t>
            </a:r>
          </a:p>
          <a:p>
            <a:r>
              <a:rPr lang="es-ES" sz="1100" spc="300" dirty="0" smtClean="0">
                <a:latin typeface="Arial" pitchFamily="34" charset="0"/>
                <a:cs typeface="Arial" pitchFamily="34" charset="0"/>
              </a:rPr>
              <a:t>Alumno 5 	1.22	32.00</a:t>
            </a:r>
          </a:p>
          <a:p>
            <a:r>
              <a:rPr lang="es-ES" sz="1100" spc="300" dirty="0" smtClean="0">
                <a:latin typeface="Arial" pitchFamily="34" charset="0"/>
                <a:cs typeface="Arial" pitchFamily="34" charset="0"/>
              </a:rPr>
              <a:t>Alumno 6 	1.29	35.00</a:t>
            </a:r>
          </a:p>
          <a:p>
            <a:r>
              <a:rPr lang="es-ES" sz="1100" spc="300" dirty="0" smtClean="0">
                <a:latin typeface="Arial" pitchFamily="34" charset="0"/>
                <a:cs typeface="Arial" pitchFamily="34" charset="0"/>
              </a:rPr>
              <a:t>Alumno 7 	1.30	34.00</a:t>
            </a:r>
          </a:p>
          <a:p>
            <a:r>
              <a:rPr lang="es-ES" sz="1100" spc="300" dirty="0" smtClean="0">
                <a:latin typeface="Arial" pitchFamily="34" charset="0"/>
                <a:cs typeface="Arial" pitchFamily="34" charset="0"/>
              </a:rPr>
              <a:t>Alumno 8 	1.24	32.00</a:t>
            </a:r>
          </a:p>
          <a:p>
            <a:r>
              <a:rPr lang="es-ES" sz="1100" spc="300" dirty="0" smtClean="0">
                <a:latin typeface="Arial" pitchFamily="34" charset="0"/>
                <a:cs typeface="Arial" pitchFamily="34" charset="0"/>
              </a:rPr>
              <a:t>Alumno 9 	1.27	32.00</a:t>
            </a:r>
          </a:p>
          <a:p>
            <a:r>
              <a:rPr lang="es-ES" sz="1100" spc="300" dirty="0" smtClean="0">
                <a:latin typeface="Arial" pitchFamily="34" charset="0"/>
                <a:cs typeface="Arial" pitchFamily="34" charset="0"/>
              </a:rPr>
              <a:t>Alumno 10	1.29	35.00</a:t>
            </a:r>
          </a:p>
          <a:p>
            <a:r>
              <a:rPr lang="es-ES" sz="1100" spc="300" dirty="0" smtClean="0">
                <a:latin typeface="Arial" pitchFamily="34" charset="0"/>
                <a:cs typeface="Arial" pitchFamily="34" charset="0"/>
              </a:rPr>
              <a:t>Alumno 11	1.25	33.00</a:t>
            </a:r>
          </a:p>
          <a:p>
            <a:r>
              <a:rPr lang="es-ES" sz="1100" spc="300" dirty="0" smtClean="0">
                <a:latin typeface="Arial" pitchFamily="34" charset="0"/>
                <a:cs typeface="Arial" pitchFamily="34" charset="0"/>
              </a:rPr>
              <a:t>Alumno 12	1.28	35.00</a:t>
            </a:r>
          </a:p>
          <a:p>
            <a:r>
              <a:rPr lang="es-ES" sz="1100" spc="300" dirty="0" smtClean="0">
                <a:latin typeface="Arial" pitchFamily="34" charset="0"/>
                <a:cs typeface="Arial" pitchFamily="34" charset="0"/>
              </a:rPr>
              <a:t>Alumno 13	1.27	34.00</a:t>
            </a:r>
          </a:p>
          <a:p>
            <a:r>
              <a:rPr lang="es-ES" sz="1100" spc="300" dirty="0" smtClean="0">
                <a:latin typeface="Arial" pitchFamily="34" charset="0"/>
                <a:cs typeface="Arial" pitchFamily="34" charset="0"/>
              </a:rPr>
              <a:t>Alumno 14	1.21	30.00</a:t>
            </a:r>
          </a:p>
          <a:p>
            <a:r>
              <a:rPr lang="es-ES" sz="1100" spc="300" dirty="0" smtClean="0">
                <a:latin typeface="Arial" pitchFamily="34" charset="0"/>
                <a:cs typeface="Arial" pitchFamily="34" charset="0"/>
              </a:rPr>
              <a:t>Alumno 15	1.22	33.00</a:t>
            </a:r>
          </a:p>
          <a:p>
            <a:r>
              <a:rPr lang="es-ES" sz="1100" spc="300" dirty="0" smtClean="0">
                <a:latin typeface="Arial" pitchFamily="34" charset="0"/>
                <a:cs typeface="Arial" pitchFamily="34" charset="0"/>
              </a:rPr>
              <a:t>Alumno 16	1.29	34.00</a:t>
            </a:r>
          </a:p>
          <a:p>
            <a:r>
              <a:rPr lang="es-ES" sz="1100" spc="300" dirty="0" smtClean="0">
                <a:latin typeface="Arial" pitchFamily="34" charset="0"/>
                <a:cs typeface="Arial" pitchFamily="34" charset="0"/>
              </a:rPr>
              <a:t>Alumno 17	1.30	35.00</a:t>
            </a:r>
          </a:p>
          <a:p>
            <a:r>
              <a:rPr lang="es-ES" sz="1100" spc="300" dirty="0" smtClean="0">
                <a:latin typeface="Arial" pitchFamily="34" charset="0"/>
                <a:cs typeface="Arial" pitchFamily="34" charset="0"/>
              </a:rPr>
              <a:t>Alumno 18	1.24	32.00</a:t>
            </a:r>
          </a:p>
          <a:p>
            <a:r>
              <a:rPr lang="es-ES" sz="1100" spc="300" dirty="0" smtClean="0">
                <a:latin typeface="Arial" pitchFamily="34" charset="0"/>
                <a:cs typeface="Arial" pitchFamily="34" charset="0"/>
              </a:rPr>
              <a:t>Alumno 19	1.27	33.00</a:t>
            </a:r>
          </a:p>
          <a:p>
            <a:r>
              <a:rPr lang="es-ES" sz="1100" spc="300" dirty="0" smtClean="0">
                <a:latin typeface="Arial" pitchFamily="34" charset="0"/>
                <a:cs typeface="Arial" pitchFamily="34" charset="0"/>
              </a:rPr>
              <a:t>Alumno 20	1.29	33.00</a:t>
            </a:r>
          </a:p>
          <a:p>
            <a:r>
              <a:rPr lang="es-ES" sz="1100" spc="300" dirty="0" smtClean="0">
                <a:latin typeface="Arial" pitchFamily="34" charset="0"/>
                <a:cs typeface="Arial" pitchFamily="34" charset="0"/>
              </a:rPr>
              <a:t>Alumno 21	1.25	33.00</a:t>
            </a:r>
          </a:p>
          <a:p>
            <a:r>
              <a:rPr lang="es-ES" sz="1100" spc="300" dirty="0" smtClean="0">
                <a:latin typeface="Arial" pitchFamily="34" charset="0"/>
                <a:cs typeface="Arial" pitchFamily="34" charset="0"/>
              </a:rPr>
              <a:t>Alumno 22	1.28	34.00</a:t>
            </a:r>
          </a:p>
          <a:p>
            <a:r>
              <a:rPr lang="es-ES" sz="1100" spc="300" dirty="0" smtClean="0">
                <a:latin typeface="Arial" pitchFamily="34" charset="0"/>
                <a:cs typeface="Arial" pitchFamily="34" charset="0"/>
              </a:rPr>
              <a:t>Alumno 23	1.27	34.00</a:t>
            </a:r>
          </a:p>
          <a:p>
            <a:r>
              <a:rPr lang="es-ES" sz="1100" spc="300" dirty="0" smtClean="0">
                <a:latin typeface="Arial" pitchFamily="34" charset="0"/>
                <a:cs typeface="Arial" pitchFamily="34" charset="0"/>
              </a:rPr>
              <a:t>Alumno 24	1.21	31.00</a:t>
            </a:r>
          </a:p>
          <a:p>
            <a:r>
              <a:rPr lang="es-ES" sz="1100" spc="300" dirty="0" smtClean="0">
                <a:latin typeface="Arial" pitchFamily="34" charset="0"/>
                <a:cs typeface="Arial" pitchFamily="34" charset="0"/>
              </a:rPr>
              <a:t>Alumno 25	1.22	32.00</a:t>
            </a:r>
          </a:p>
          <a:p>
            <a:r>
              <a:rPr lang="es-ES" sz="1100" spc="300" dirty="0" smtClean="0">
                <a:latin typeface="Arial" pitchFamily="34" charset="0"/>
                <a:cs typeface="Arial" pitchFamily="34" charset="0"/>
              </a:rPr>
              <a:t>Alumno 26	1.29	34.00</a:t>
            </a:r>
          </a:p>
          <a:p>
            <a:r>
              <a:rPr lang="es-ES" sz="1100" spc="300" dirty="0" smtClean="0">
                <a:latin typeface="Arial" pitchFamily="34" charset="0"/>
                <a:cs typeface="Arial" pitchFamily="34" charset="0"/>
              </a:rPr>
              <a:t>Alumno 27	1.30	34.00</a:t>
            </a:r>
          </a:p>
          <a:p>
            <a:r>
              <a:rPr lang="es-ES" sz="1100" spc="300" dirty="0" smtClean="0">
                <a:latin typeface="Arial" pitchFamily="34" charset="0"/>
                <a:cs typeface="Arial" pitchFamily="34" charset="0"/>
              </a:rPr>
              <a:t>Alumno 28	1.24	31.00</a:t>
            </a:r>
          </a:p>
          <a:p>
            <a:r>
              <a:rPr lang="es-ES" sz="1100" spc="300" dirty="0" smtClean="0">
                <a:latin typeface="Arial" pitchFamily="34" charset="0"/>
                <a:cs typeface="Arial" pitchFamily="34" charset="0"/>
              </a:rPr>
              <a:t>Alumno 29	1.27	35.00</a:t>
            </a:r>
          </a:p>
          <a:p>
            <a:r>
              <a:rPr lang="es-ES" sz="1100" spc="300" dirty="0" smtClean="0">
                <a:latin typeface="Arial" pitchFamily="34" charset="0"/>
                <a:cs typeface="Arial" pitchFamily="34" charset="0"/>
              </a:rPr>
              <a:t>Alumno 30	1.29	34.00</a:t>
            </a:r>
            <a:endParaRPr lang="en-US" sz="1100" spc="300" dirty="0">
              <a:latin typeface="Arial" pitchFamily="34" charset="0"/>
              <a:cs typeface="Arial" pitchFamily="34" charset="0"/>
            </a:endParaRPr>
          </a:p>
        </p:txBody>
      </p:sp>
      <p:sp>
        <p:nvSpPr>
          <p:cNvPr id="5" name="Rectangle 2"/>
          <p:cNvSpPr>
            <a:spLocks noGrp="1" noChangeArrowheads="1"/>
          </p:cNvSpPr>
          <p:nvPr>
            <p:ph type="title"/>
          </p:nvPr>
        </p:nvSpPr>
        <p:spPr>
          <a:xfrm>
            <a:off x="1176366" y="147622"/>
            <a:ext cx="7467600" cy="1066800"/>
          </a:xfrm>
          <a:effectLst>
            <a:outerShdw dist="74053" dir="1857825" algn="ctr" rotWithShape="0">
              <a:schemeClr val="bg2">
                <a:alpha val="50000"/>
              </a:schemeClr>
            </a:outerShdw>
          </a:effectLst>
        </p:spPr>
        <p:txBody>
          <a:bodyPr/>
          <a:lstStyle/>
          <a:p>
            <a:pPr>
              <a:defRPr/>
            </a:pPr>
            <a:r>
              <a:rPr lang="es-VE" dirty="0" smtClean="0">
                <a:effectLst>
                  <a:outerShdw blurRad="38100" dist="38100" dir="2700000" algn="tl">
                    <a:srgbClr val="C0C0C0"/>
                  </a:outerShdw>
                </a:effectLst>
                <a:latin typeface="Andalus" pitchFamily="2" charset="-78"/>
                <a:cs typeface="Andalus" pitchFamily="2" charset="-78"/>
              </a:rPr>
              <a:t>Práctica </a:t>
            </a:r>
            <a:r>
              <a:rPr lang="es-VE" dirty="0" smtClean="0">
                <a:effectLst>
                  <a:outerShdw blurRad="38100" dist="38100" dir="2700000" algn="tl">
                    <a:srgbClr val="C0C0C0"/>
                  </a:outerShdw>
                </a:effectLst>
                <a:latin typeface="Andalus" pitchFamily="2" charset="-78"/>
                <a:cs typeface="Andalus" pitchFamily="2" charset="-78"/>
              </a:rPr>
              <a:t>3</a:t>
            </a:r>
            <a:endParaRPr lang="es-VE" dirty="0" smtClean="0">
              <a:effectLst>
                <a:outerShdw blurRad="38100" dist="38100" dir="2700000" algn="tl">
                  <a:srgbClr val="C0C0C0"/>
                </a:outerShdw>
              </a:effectLst>
              <a:latin typeface="Andalus" pitchFamily="2" charset="-78"/>
              <a:cs typeface="Andalus"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1219200" y="1484313"/>
            <a:ext cx="7745413" cy="5373687"/>
          </a:xfrm>
        </p:spPr>
        <p:txBody>
          <a:bodyPr/>
          <a:lstStyle/>
          <a:p>
            <a:pPr algn="just">
              <a:lnSpc>
                <a:spcPct val="80000"/>
              </a:lnSpc>
              <a:buBlip>
                <a:blip r:embed="rId2"/>
              </a:buBlip>
            </a:pPr>
            <a:r>
              <a:rPr lang="es-VE" sz="2400" dirty="0" smtClean="0">
                <a:latin typeface="Arial" charset="0"/>
              </a:rPr>
              <a:t>Son Modelos en los que se supone que la media de una variable respuesta </a:t>
            </a:r>
            <a:r>
              <a:rPr lang="es-VE" sz="2400" i="1" dirty="0" smtClean="0">
                <a:latin typeface="Arial" charset="0"/>
              </a:rPr>
              <a:t>Y </a:t>
            </a:r>
            <a:r>
              <a:rPr lang="es-VE" sz="2400" dirty="0" smtClean="0">
                <a:latin typeface="Arial" charset="0"/>
              </a:rPr>
              <a:t>depende de los valores de 1 o más variables de predicción independientes.</a:t>
            </a:r>
            <a:endParaRPr lang="es-VE" sz="2400" i="1" dirty="0" smtClean="0">
              <a:latin typeface="Arial" charset="0"/>
            </a:endParaRPr>
          </a:p>
          <a:p>
            <a:pPr algn="just">
              <a:lnSpc>
                <a:spcPct val="80000"/>
              </a:lnSpc>
              <a:buFontTx/>
              <a:buBlip>
                <a:blip r:embed="rId2"/>
              </a:buBlip>
            </a:pPr>
            <a:endParaRPr lang="es-VE" sz="2400" dirty="0" smtClean="0">
              <a:latin typeface="Arial" charset="0"/>
            </a:endParaRPr>
          </a:p>
          <a:p>
            <a:pPr algn="just">
              <a:lnSpc>
                <a:spcPct val="80000"/>
              </a:lnSpc>
              <a:buFontTx/>
              <a:buBlip>
                <a:blip r:embed="rId2"/>
              </a:buBlip>
            </a:pPr>
            <a:endParaRPr lang="es-VE" sz="2400" dirty="0" smtClean="0">
              <a:latin typeface="Arial" charset="0"/>
            </a:endParaRPr>
          </a:p>
          <a:p>
            <a:pPr algn="just">
              <a:lnSpc>
                <a:spcPct val="80000"/>
              </a:lnSpc>
              <a:buFontTx/>
              <a:buBlip>
                <a:blip r:embed="rId2"/>
              </a:buBlip>
            </a:pPr>
            <a:endParaRPr lang="es-VE" sz="2400" dirty="0" smtClean="0">
              <a:latin typeface="Arial" charset="0"/>
            </a:endParaRPr>
          </a:p>
          <a:p>
            <a:pPr algn="just">
              <a:lnSpc>
                <a:spcPct val="80000"/>
              </a:lnSpc>
              <a:buFontTx/>
              <a:buBlip>
                <a:blip r:embed="rId2"/>
              </a:buBlip>
            </a:pPr>
            <a:endParaRPr lang="es-VE" sz="2400" dirty="0" smtClean="0">
              <a:latin typeface="Arial" charset="0"/>
            </a:endParaRPr>
          </a:p>
          <a:p>
            <a:pPr algn="just">
              <a:lnSpc>
                <a:spcPct val="80000"/>
              </a:lnSpc>
              <a:buFontTx/>
              <a:buBlip>
                <a:blip r:embed="rId2"/>
              </a:buBlip>
            </a:pPr>
            <a:endParaRPr lang="es-VE" sz="2400" dirty="0" smtClean="0">
              <a:latin typeface="Arial" charset="0"/>
            </a:endParaRPr>
          </a:p>
          <a:p>
            <a:pPr algn="just">
              <a:lnSpc>
                <a:spcPct val="80000"/>
              </a:lnSpc>
              <a:buFontTx/>
              <a:buBlip>
                <a:blip r:embed="rId2"/>
              </a:buBlip>
            </a:pPr>
            <a:endParaRPr lang="es-VE" sz="2400" dirty="0" smtClean="0">
              <a:latin typeface="Arial" charset="0"/>
            </a:endParaRPr>
          </a:p>
          <a:p>
            <a:pPr algn="just">
              <a:lnSpc>
                <a:spcPct val="80000"/>
              </a:lnSpc>
              <a:buFontTx/>
              <a:buBlip>
                <a:blip r:embed="rId2"/>
              </a:buBlip>
            </a:pPr>
            <a:endParaRPr lang="es-VE" sz="2400" dirty="0" smtClean="0">
              <a:latin typeface="Arial" charset="0"/>
            </a:endParaRPr>
          </a:p>
          <a:p>
            <a:pPr algn="just">
              <a:lnSpc>
                <a:spcPct val="80000"/>
              </a:lnSpc>
              <a:buFontTx/>
              <a:buBlip>
                <a:blip r:embed="rId2"/>
              </a:buBlip>
            </a:pPr>
            <a:endParaRPr lang="es-VE" sz="2400" dirty="0" smtClean="0">
              <a:latin typeface="Arial" charset="0"/>
            </a:endParaRPr>
          </a:p>
          <a:p>
            <a:pPr algn="just">
              <a:lnSpc>
                <a:spcPct val="80000"/>
              </a:lnSpc>
              <a:buFontTx/>
              <a:buBlip>
                <a:blip r:embed="rId2"/>
              </a:buBlip>
            </a:pPr>
            <a:endParaRPr lang="es-VE" sz="2400" dirty="0" smtClean="0">
              <a:latin typeface="Arial" charset="0"/>
            </a:endParaRPr>
          </a:p>
          <a:p>
            <a:pPr algn="just">
              <a:lnSpc>
                <a:spcPct val="80000"/>
              </a:lnSpc>
              <a:buFontTx/>
              <a:buBlip>
                <a:blip r:embed="rId2"/>
              </a:buBlip>
            </a:pPr>
            <a:endParaRPr lang="es-VE" sz="2400" dirty="0" smtClean="0">
              <a:latin typeface="Arial" charset="0"/>
            </a:endParaRPr>
          </a:p>
          <a:p>
            <a:pPr algn="just">
              <a:lnSpc>
                <a:spcPct val="80000"/>
              </a:lnSpc>
              <a:buFontTx/>
              <a:buBlip>
                <a:blip r:embed="rId2"/>
              </a:buBlip>
            </a:pPr>
            <a:r>
              <a:rPr lang="es-VE" sz="2400" dirty="0" smtClean="0">
                <a:latin typeface="Arial" charset="0"/>
              </a:rPr>
              <a:t>Es usado en la modelización y análisis de datos.</a:t>
            </a:r>
          </a:p>
          <a:p>
            <a:pPr algn="just">
              <a:lnSpc>
                <a:spcPct val="80000"/>
              </a:lnSpc>
              <a:buFontTx/>
              <a:buBlip>
                <a:blip r:embed="rId2"/>
              </a:buBlip>
            </a:pPr>
            <a:r>
              <a:rPr lang="es-VE" sz="2400" dirty="0" smtClean="0">
                <a:latin typeface="Arial" charset="0"/>
              </a:rPr>
              <a:t>Se utiliza la Regresión y el Análisis de Varianza.</a:t>
            </a:r>
          </a:p>
          <a:p>
            <a:pPr algn="just">
              <a:lnSpc>
                <a:spcPct val="80000"/>
              </a:lnSpc>
              <a:buFontTx/>
              <a:buBlip>
                <a:blip r:embed="rId2"/>
              </a:buBlip>
            </a:pPr>
            <a:endParaRPr lang="es-VE" sz="2400" dirty="0" smtClean="0">
              <a:latin typeface="Arial" charset="0"/>
            </a:endParaRPr>
          </a:p>
          <a:p>
            <a:pPr algn="just">
              <a:lnSpc>
                <a:spcPct val="80000"/>
              </a:lnSpc>
              <a:buFontTx/>
              <a:buBlip>
                <a:blip r:embed="rId2"/>
              </a:buBlip>
            </a:pPr>
            <a:endParaRPr lang="es-VE" sz="2400" dirty="0" smtClean="0">
              <a:latin typeface="Arial" charset="0"/>
            </a:endParaRPr>
          </a:p>
        </p:txBody>
      </p:sp>
      <p:sp>
        <p:nvSpPr>
          <p:cNvPr id="4101" name="Rectangle 5"/>
          <p:cNvSpPr>
            <a:spLocks noGrp="1" noChangeArrowheads="1"/>
          </p:cNvSpPr>
          <p:nvPr>
            <p:ph type="title"/>
          </p:nvPr>
        </p:nvSpPr>
        <p:spPr>
          <a:effectLst>
            <a:outerShdw dist="74053" dir="1857825" algn="ctr" rotWithShape="0">
              <a:schemeClr val="bg2">
                <a:alpha val="50000"/>
              </a:schemeClr>
            </a:outerShdw>
          </a:effectLst>
        </p:spPr>
        <p:txBody>
          <a:bodyPr/>
          <a:lstStyle/>
          <a:p>
            <a:pPr>
              <a:defRPr/>
            </a:pPr>
            <a:r>
              <a:rPr lang="es-VE" sz="6000" dirty="0" smtClean="0">
                <a:effectLst>
                  <a:outerShdw blurRad="38100" dist="38100" dir="2700000" algn="tl">
                    <a:srgbClr val="C0C0C0"/>
                  </a:outerShdw>
                </a:effectLst>
                <a:latin typeface="Andalus" pitchFamily="2" charset="-78"/>
                <a:cs typeface="Andalus" pitchFamily="2" charset="-78"/>
              </a:rPr>
              <a:t>Modelos Lineales</a:t>
            </a:r>
          </a:p>
        </p:txBody>
      </p:sp>
      <p:graphicFrame>
        <p:nvGraphicFramePr>
          <p:cNvPr id="5" name="4 Gráfico"/>
          <p:cNvGraphicFramePr/>
          <p:nvPr/>
        </p:nvGraphicFramePr>
        <p:xfrm>
          <a:off x="1714480" y="2714620"/>
          <a:ext cx="6572296" cy="314327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000100" y="214290"/>
            <a:ext cx="7467600" cy="1066800"/>
          </a:xfrm>
          <a:effectLst>
            <a:outerShdw dist="74053" dir="1857825" algn="ctr" rotWithShape="0">
              <a:schemeClr val="bg2">
                <a:alpha val="50000"/>
              </a:schemeClr>
            </a:outerShdw>
          </a:effectLst>
        </p:spPr>
        <p:txBody>
          <a:bodyPr/>
          <a:lstStyle/>
          <a:p>
            <a:pPr>
              <a:defRPr/>
            </a:pPr>
            <a:r>
              <a:rPr lang="es-VE" sz="6000" dirty="0" smtClean="0">
                <a:effectLst>
                  <a:outerShdw blurRad="38100" dist="38100" dir="2700000" algn="tl">
                    <a:srgbClr val="C0C0C0"/>
                  </a:outerShdw>
                </a:effectLst>
                <a:latin typeface="Andalus" pitchFamily="2" charset="-78"/>
                <a:cs typeface="Andalus" pitchFamily="2" charset="-78"/>
              </a:rPr>
              <a:t>Definición</a:t>
            </a:r>
          </a:p>
        </p:txBody>
      </p:sp>
      <p:sp>
        <p:nvSpPr>
          <p:cNvPr id="5123" name="Rectangle 3"/>
          <p:cNvSpPr>
            <a:spLocks noGrp="1" noChangeArrowheads="1"/>
          </p:cNvSpPr>
          <p:nvPr>
            <p:ph type="body" idx="1"/>
          </p:nvPr>
        </p:nvSpPr>
        <p:spPr>
          <a:xfrm>
            <a:off x="1285852" y="1500174"/>
            <a:ext cx="7529513" cy="1357322"/>
          </a:xfrm>
        </p:spPr>
        <p:txBody>
          <a:bodyPr/>
          <a:lstStyle/>
          <a:p>
            <a:pPr algn="just">
              <a:lnSpc>
                <a:spcPct val="90000"/>
              </a:lnSpc>
              <a:buBlip>
                <a:blip r:embed="rId2"/>
              </a:buBlip>
            </a:pPr>
            <a:r>
              <a:rPr lang="es-VE" sz="2800" dirty="0" smtClean="0">
                <a:latin typeface="Arial" charset="0"/>
              </a:rPr>
              <a:t> El modelo estadístico lineal que relaciona una respuesta aleatoria </a:t>
            </a:r>
            <a:r>
              <a:rPr lang="es-VE" sz="2800" i="1" dirty="0" smtClean="0">
                <a:latin typeface="Arial" charset="0"/>
              </a:rPr>
              <a:t>Y </a:t>
            </a:r>
            <a:r>
              <a:rPr lang="es-VE" sz="2800" dirty="0" smtClean="0">
                <a:latin typeface="Arial" charset="0"/>
              </a:rPr>
              <a:t>con un conjunto de variables independientes </a:t>
            </a:r>
            <a:r>
              <a:rPr lang="es-VE" i="1" dirty="0" smtClean="0">
                <a:latin typeface="Arial" pitchFamily="34" charset="0"/>
                <a:cs typeface="Arial" pitchFamily="34" charset="0"/>
              </a:rPr>
              <a:t>X</a:t>
            </a:r>
            <a:r>
              <a:rPr lang="es-VE" i="1" baseline="-25000" dirty="0" smtClean="0">
                <a:latin typeface="Arial" pitchFamily="34" charset="0"/>
                <a:cs typeface="Arial" pitchFamily="34" charset="0"/>
              </a:rPr>
              <a:t>1</a:t>
            </a:r>
            <a:r>
              <a:rPr lang="es-VE" i="1" dirty="0" smtClean="0">
                <a:latin typeface="Arial" pitchFamily="34" charset="0"/>
                <a:cs typeface="Arial" pitchFamily="34" charset="0"/>
              </a:rPr>
              <a:t>, X</a:t>
            </a:r>
            <a:r>
              <a:rPr lang="es-VE" i="1" baseline="-25000" dirty="0" smtClean="0">
                <a:latin typeface="Arial" pitchFamily="34" charset="0"/>
                <a:cs typeface="Arial" pitchFamily="34" charset="0"/>
              </a:rPr>
              <a:t>2</a:t>
            </a:r>
            <a:r>
              <a:rPr lang="es-VE" i="1" dirty="0" smtClean="0">
                <a:latin typeface="Arial" pitchFamily="34" charset="0"/>
                <a:cs typeface="Arial" pitchFamily="34" charset="0"/>
              </a:rPr>
              <a:t>, … , </a:t>
            </a:r>
            <a:r>
              <a:rPr lang="es-VE" i="1" dirty="0" err="1" smtClean="0">
                <a:latin typeface="Arial" pitchFamily="34" charset="0"/>
                <a:cs typeface="Arial" pitchFamily="34" charset="0"/>
              </a:rPr>
              <a:t>X</a:t>
            </a:r>
            <a:r>
              <a:rPr lang="es-VE" i="1" baseline="-25000" dirty="0" err="1" smtClean="0">
                <a:latin typeface="Arial" pitchFamily="34" charset="0"/>
                <a:cs typeface="Arial" pitchFamily="34" charset="0"/>
              </a:rPr>
              <a:t>k</a:t>
            </a:r>
            <a:endParaRPr lang="es-VE" sz="2800" i="1" dirty="0" smtClean="0">
              <a:latin typeface="Arial" pitchFamily="34" charset="0"/>
              <a:cs typeface="Arial" pitchFamily="34" charset="0"/>
            </a:endParaRPr>
          </a:p>
          <a:p>
            <a:pPr algn="just">
              <a:lnSpc>
                <a:spcPct val="90000"/>
              </a:lnSpc>
              <a:buNone/>
            </a:pPr>
            <a:endParaRPr lang="es-VE" sz="2800" dirty="0" smtClean="0">
              <a:latin typeface="Arial" charset="0"/>
            </a:endParaRPr>
          </a:p>
          <a:p>
            <a:pPr algn="just">
              <a:lnSpc>
                <a:spcPct val="90000"/>
              </a:lnSpc>
              <a:buNone/>
            </a:pPr>
            <a:endParaRPr lang="es-VE" sz="2800" dirty="0" smtClean="0">
              <a:latin typeface="Arial" charset="0"/>
            </a:endParaRPr>
          </a:p>
          <a:p>
            <a:pPr lvl="1" algn="just">
              <a:lnSpc>
                <a:spcPct val="90000"/>
              </a:lnSpc>
              <a:buFontTx/>
              <a:buNone/>
            </a:pPr>
            <a:endParaRPr lang="es-VE" dirty="0" smtClean="0">
              <a:latin typeface="Arial" charset="0"/>
            </a:endParaRPr>
          </a:p>
        </p:txBody>
      </p:sp>
      <p:sp>
        <p:nvSpPr>
          <p:cNvPr id="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173" name="Rectangle 5"/>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7177"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857356" y="2928934"/>
            <a:ext cx="6710188" cy="500066"/>
          </a:xfrm>
          <a:prstGeom prst="rect">
            <a:avLst/>
          </a:prstGeom>
          <a:noFill/>
          <a:ln>
            <a:solidFill>
              <a:srgbClr val="FF99CC"/>
            </a:solidFill>
          </a:ln>
        </p:spPr>
      </p:pic>
      <p:sp>
        <p:nvSpPr>
          <p:cNvPr id="7179" name="Rectangle 11"/>
          <p:cNvSpPr>
            <a:spLocks noChangeArrowheads="1"/>
          </p:cNvSpPr>
          <p:nvPr/>
        </p:nvSpPr>
        <p:spPr bwMode="auto">
          <a:xfrm>
            <a:off x="0" y="8667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3"/>
          <p:cNvSpPr txBox="1">
            <a:spLocks noChangeArrowheads="1"/>
          </p:cNvSpPr>
          <p:nvPr/>
        </p:nvSpPr>
        <p:spPr bwMode="auto">
          <a:xfrm>
            <a:off x="1357290" y="3786190"/>
            <a:ext cx="4286279" cy="571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Tx/>
              <a:buSzTx/>
              <a:buFontTx/>
              <a:buBlip>
                <a:blip r:embed="rId2"/>
              </a:buBlip>
              <a:tabLst/>
              <a:defRPr/>
            </a:pPr>
            <a:r>
              <a:rPr kumimoji="0" lang="es-VE" sz="2800" i="0" u="none" strike="noStrike" kern="0" cap="none" spc="0" normalizeH="0" baseline="0" noProof="0" dirty="0" smtClean="0">
                <a:ln>
                  <a:noFill/>
                </a:ln>
                <a:solidFill>
                  <a:schemeClr val="tx1"/>
                </a:solidFill>
                <a:effectLst/>
                <a:uLnTx/>
                <a:uFillTx/>
                <a:latin typeface="Arial" charset="0"/>
                <a:ea typeface="+mn-ea"/>
                <a:cs typeface="+mn-cs"/>
              </a:rPr>
              <a:t> Si</a:t>
            </a:r>
            <a:r>
              <a:rPr kumimoji="0" lang="es-VE" sz="2800" i="0" u="none" strike="noStrike" kern="0" cap="none" spc="0" normalizeH="0" noProof="0" dirty="0" smtClean="0">
                <a:ln>
                  <a:noFill/>
                </a:ln>
                <a:solidFill>
                  <a:schemeClr val="tx1"/>
                </a:solidFill>
                <a:effectLst/>
                <a:uLnTx/>
                <a:uFillTx/>
                <a:latin typeface="Arial" charset="0"/>
                <a:ea typeface="+mn-ea"/>
                <a:cs typeface="+mn-cs"/>
              </a:rPr>
              <a:t> suponemos</a:t>
            </a:r>
            <a:r>
              <a:rPr kumimoji="0" lang="es-VE" sz="2800" i="0" u="none" strike="noStrike" kern="0" cap="none" spc="0" normalizeH="0" baseline="0" noProof="0" dirty="0" smtClean="0">
                <a:ln>
                  <a:noFill/>
                </a:ln>
                <a:solidFill>
                  <a:schemeClr val="tx1"/>
                </a:solidFill>
                <a:effectLst/>
                <a:uLnTx/>
                <a:uFillTx/>
                <a:latin typeface="Arial" charset="0"/>
                <a:ea typeface="+mn-ea"/>
                <a:cs typeface="+mn-cs"/>
              </a:rPr>
              <a:t> que:</a:t>
            </a:r>
            <a:r>
              <a:rPr kumimoji="0" lang="es-VE" sz="2800" i="0" u="none" strike="noStrike" kern="0" cap="none" spc="0" normalizeH="0" noProof="0" dirty="0" smtClean="0">
                <a:ln>
                  <a:noFill/>
                </a:ln>
                <a:solidFill>
                  <a:schemeClr val="tx1"/>
                </a:solidFill>
                <a:effectLst/>
                <a:uLnTx/>
                <a:uFillTx/>
                <a:latin typeface="Arial" charset="0"/>
                <a:ea typeface="+mn-ea"/>
                <a:cs typeface="+mn-cs"/>
              </a:rPr>
              <a:t> </a:t>
            </a:r>
            <a:endParaRPr kumimoji="0" lang="es-VE" sz="2800" i="1"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342900" marR="0" lvl="0" indent="-342900" algn="just" defTabSz="914400" rtl="0" eaLnBrk="0" fontAlgn="base" latinLnBrk="0" hangingPunct="0">
              <a:lnSpc>
                <a:spcPct val="90000"/>
              </a:lnSpc>
              <a:spcBef>
                <a:spcPct val="20000"/>
              </a:spcBef>
              <a:spcAft>
                <a:spcPct val="0"/>
              </a:spcAft>
              <a:buClrTx/>
              <a:buSzTx/>
              <a:buFontTx/>
              <a:buNone/>
              <a:tabLst/>
              <a:defRPr/>
            </a:pPr>
            <a:endParaRPr kumimoji="0" lang="es-VE" sz="2800" i="0" u="none" strike="noStrike" kern="0" cap="none" spc="0" normalizeH="0" baseline="0" noProof="0" dirty="0" smtClean="0">
              <a:ln>
                <a:noFill/>
              </a:ln>
              <a:solidFill>
                <a:schemeClr val="tx1"/>
              </a:solidFill>
              <a:effectLst/>
              <a:uLnTx/>
              <a:uFillTx/>
              <a:latin typeface="Arial" charset="0"/>
              <a:ea typeface="+mn-ea"/>
              <a:cs typeface="+mn-cs"/>
            </a:endParaRPr>
          </a:p>
          <a:p>
            <a:pPr marL="342900" marR="0" lvl="0" indent="-342900" algn="just" defTabSz="914400" rtl="0" eaLnBrk="0" fontAlgn="base" latinLnBrk="0" hangingPunct="0">
              <a:lnSpc>
                <a:spcPct val="90000"/>
              </a:lnSpc>
              <a:spcBef>
                <a:spcPct val="20000"/>
              </a:spcBef>
              <a:spcAft>
                <a:spcPct val="0"/>
              </a:spcAft>
              <a:buClrTx/>
              <a:buSzTx/>
              <a:buFontTx/>
              <a:buNone/>
              <a:tabLst/>
              <a:defRPr/>
            </a:pPr>
            <a:endParaRPr kumimoji="0" lang="es-VE" sz="2800" i="0" u="none" strike="noStrike" kern="0" cap="none" spc="0" normalizeH="0" baseline="0" noProof="0" dirty="0" smtClean="0">
              <a:ln>
                <a:noFill/>
              </a:ln>
              <a:solidFill>
                <a:schemeClr val="tx1"/>
              </a:solidFill>
              <a:effectLst/>
              <a:uLnTx/>
              <a:uFillTx/>
              <a:latin typeface="Arial" charset="0"/>
              <a:ea typeface="+mn-ea"/>
              <a:cs typeface="+mn-cs"/>
            </a:endParaRPr>
          </a:p>
          <a:p>
            <a:pPr marL="742950" marR="0" lvl="1" indent="-285750" algn="just" defTabSz="914400" rtl="0" eaLnBrk="0" fontAlgn="base" latinLnBrk="0" hangingPunct="0">
              <a:lnSpc>
                <a:spcPct val="90000"/>
              </a:lnSpc>
              <a:spcBef>
                <a:spcPct val="20000"/>
              </a:spcBef>
              <a:spcAft>
                <a:spcPct val="0"/>
              </a:spcAft>
              <a:buClrTx/>
              <a:buSzTx/>
              <a:buFontTx/>
              <a:buNone/>
              <a:tabLst/>
              <a:defRPr/>
            </a:pPr>
            <a:endParaRPr kumimoji="0" lang="es-VE" sz="2800" i="0" u="none" strike="noStrike" kern="0" cap="none" spc="0" normalizeH="0" baseline="0" noProof="0" dirty="0" smtClean="0">
              <a:ln>
                <a:noFill/>
              </a:ln>
              <a:solidFill>
                <a:schemeClr val="tx1"/>
              </a:solidFill>
              <a:effectLst/>
              <a:uLnTx/>
              <a:uFillTx/>
              <a:latin typeface="Arial" charset="0"/>
            </a:endParaRPr>
          </a:p>
        </p:txBody>
      </p:sp>
      <p:pic>
        <p:nvPicPr>
          <p:cNvPr id="7180" name="Picture 1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000496" y="4500570"/>
            <a:ext cx="1453680" cy="500066"/>
          </a:xfrm>
          <a:prstGeom prst="rect">
            <a:avLst/>
          </a:prstGeom>
          <a:noFill/>
        </p:spPr>
      </p:pic>
      <p:sp>
        <p:nvSpPr>
          <p:cNvPr id="7182" name="Rectangle 14"/>
          <p:cNvSpPr>
            <a:spLocks noChangeArrowheads="1"/>
          </p:cNvSpPr>
          <p:nvPr/>
        </p:nvSpPr>
        <p:spPr bwMode="auto">
          <a:xfrm>
            <a:off x="0" y="8667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8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83" name="Picture 1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000232" y="6000768"/>
            <a:ext cx="6547371" cy="500066"/>
          </a:xfrm>
          <a:prstGeom prst="rect">
            <a:avLst/>
          </a:prstGeom>
          <a:noFill/>
          <a:ln w="28575" cmpd="dbl">
            <a:solidFill>
              <a:srgbClr val="FF99CC"/>
            </a:solidFill>
          </a:ln>
        </p:spPr>
      </p:pic>
      <p:sp>
        <p:nvSpPr>
          <p:cNvPr id="7185" name="Rectangle 17"/>
          <p:cNvSpPr>
            <a:spLocks noChangeArrowheads="1"/>
          </p:cNvSpPr>
          <p:nvPr/>
        </p:nvSpPr>
        <p:spPr bwMode="auto">
          <a:xfrm>
            <a:off x="0" y="8667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3"/>
          <p:cNvSpPr txBox="1">
            <a:spLocks noChangeArrowheads="1"/>
          </p:cNvSpPr>
          <p:nvPr/>
        </p:nvSpPr>
        <p:spPr bwMode="auto">
          <a:xfrm>
            <a:off x="1357290" y="5143512"/>
            <a:ext cx="3314671" cy="571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Tx/>
              <a:buSzTx/>
              <a:buFontTx/>
              <a:buBlip>
                <a:blip r:embed="rId2"/>
              </a:buBlip>
              <a:tabLst/>
              <a:defRPr/>
            </a:pPr>
            <a:r>
              <a:rPr kumimoji="0" lang="es-VE" sz="2800" i="0" u="none" strike="noStrike" kern="0" cap="none" spc="0" normalizeH="0" baseline="0" noProof="0" dirty="0" smtClean="0">
                <a:ln>
                  <a:noFill/>
                </a:ln>
                <a:solidFill>
                  <a:schemeClr val="tx1"/>
                </a:solidFill>
                <a:effectLst/>
                <a:uLnTx/>
                <a:uFillTx/>
                <a:latin typeface="Arial" charset="0"/>
                <a:ea typeface="+mn-ea"/>
                <a:cs typeface="+mn-cs"/>
              </a:rPr>
              <a:t> Por lo tanto:</a:t>
            </a:r>
            <a:endParaRPr kumimoji="0" lang="es-VE" sz="2800" i="1"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342900" marR="0" lvl="0" indent="-342900" algn="just" defTabSz="914400" rtl="0" eaLnBrk="0" fontAlgn="base" latinLnBrk="0" hangingPunct="0">
              <a:lnSpc>
                <a:spcPct val="90000"/>
              </a:lnSpc>
              <a:spcBef>
                <a:spcPct val="20000"/>
              </a:spcBef>
              <a:spcAft>
                <a:spcPct val="0"/>
              </a:spcAft>
              <a:buClrTx/>
              <a:buSzTx/>
              <a:buFontTx/>
              <a:buNone/>
              <a:tabLst/>
              <a:defRPr/>
            </a:pPr>
            <a:endParaRPr kumimoji="0" lang="es-VE" sz="2800" i="0" u="none" strike="noStrike" kern="0" cap="none" spc="0" normalizeH="0" baseline="0" noProof="0" dirty="0" smtClean="0">
              <a:ln>
                <a:noFill/>
              </a:ln>
              <a:solidFill>
                <a:schemeClr val="tx1"/>
              </a:solidFill>
              <a:effectLst/>
              <a:uLnTx/>
              <a:uFillTx/>
              <a:latin typeface="Arial" charset="0"/>
              <a:ea typeface="+mn-ea"/>
              <a:cs typeface="+mn-cs"/>
            </a:endParaRPr>
          </a:p>
          <a:p>
            <a:pPr marL="342900" marR="0" lvl="0" indent="-342900" algn="just" defTabSz="914400" rtl="0" eaLnBrk="0" fontAlgn="base" latinLnBrk="0" hangingPunct="0">
              <a:lnSpc>
                <a:spcPct val="90000"/>
              </a:lnSpc>
              <a:spcBef>
                <a:spcPct val="20000"/>
              </a:spcBef>
              <a:spcAft>
                <a:spcPct val="0"/>
              </a:spcAft>
              <a:buClrTx/>
              <a:buSzTx/>
              <a:buFontTx/>
              <a:buNone/>
              <a:tabLst/>
              <a:defRPr/>
            </a:pPr>
            <a:endParaRPr kumimoji="0" lang="es-VE" sz="2800" i="0" u="none" strike="noStrike" kern="0" cap="none" spc="0" normalizeH="0" baseline="0" noProof="0" dirty="0" smtClean="0">
              <a:ln>
                <a:noFill/>
              </a:ln>
              <a:solidFill>
                <a:schemeClr val="tx1"/>
              </a:solidFill>
              <a:effectLst/>
              <a:uLnTx/>
              <a:uFillTx/>
              <a:latin typeface="Arial" charset="0"/>
              <a:ea typeface="+mn-ea"/>
              <a:cs typeface="+mn-cs"/>
            </a:endParaRPr>
          </a:p>
          <a:p>
            <a:pPr marL="742950" marR="0" lvl="1" indent="-285750" algn="just" defTabSz="914400" rtl="0" eaLnBrk="0" fontAlgn="base" latinLnBrk="0" hangingPunct="0">
              <a:lnSpc>
                <a:spcPct val="90000"/>
              </a:lnSpc>
              <a:spcBef>
                <a:spcPct val="20000"/>
              </a:spcBef>
              <a:spcAft>
                <a:spcPct val="0"/>
              </a:spcAft>
              <a:buClrTx/>
              <a:buSzTx/>
              <a:buFontTx/>
              <a:buNone/>
              <a:tabLst/>
              <a:defRPr/>
            </a:pPr>
            <a:endParaRPr kumimoji="0" lang="es-VE" sz="2800" i="0" u="none" strike="noStrike" kern="0" cap="none" spc="0" normalizeH="0" baseline="0" noProof="0" dirty="0" smtClean="0">
              <a:ln>
                <a:noFill/>
              </a:ln>
              <a:solidFill>
                <a:schemeClr val="tx1"/>
              </a:solidFill>
              <a:effectLst/>
              <a:uLnTx/>
              <a:uFillTx/>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000100" y="142852"/>
            <a:ext cx="7467600" cy="1066800"/>
          </a:xfrm>
          <a:effectLst>
            <a:outerShdw dist="74053" dir="1857825" algn="ctr" rotWithShape="0">
              <a:schemeClr val="bg2">
                <a:alpha val="50000"/>
              </a:schemeClr>
            </a:outerShdw>
          </a:effectLst>
        </p:spPr>
        <p:txBody>
          <a:bodyPr/>
          <a:lstStyle/>
          <a:p>
            <a:pPr>
              <a:defRPr/>
            </a:pPr>
            <a:r>
              <a:rPr lang="es-VE" sz="4800" dirty="0" smtClean="0">
                <a:effectLst>
                  <a:outerShdw blurRad="38100" dist="38100" dir="2700000" algn="tl">
                    <a:srgbClr val="C0C0C0"/>
                  </a:outerShdw>
                </a:effectLst>
                <a:latin typeface="Andalus" pitchFamily="2" charset="-78"/>
                <a:cs typeface="Andalus" pitchFamily="2" charset="-78"/>
              </a:rPr>
              <a:t>Método de los Mínimos Cuadrados</a:t>
            </a:r>
          </a:p>
        </p:txBody>
      </p:sp>
      <p:sp>
        <p:nvSpPr>
          <p:cNvPr id="6" name="5 Rectángulo"/>
          <p:cNvSpPr/>
          <p:nvPr/>
        </p:nvSpPr>
        <p:spPr>
          <a:xfrm>
            <a:off x="1643042" y="1857364"/>
            <a:ext cx="6715172" cy="4228850"/>
          </a:xfrm>
          <a:prstGeom prst="rect">
            <a:avLst/>
          </a:prstGeom>
        </p:spPr>
        <p:txBody>
          <a:bodyPr wrap="square">
            <a:spAutoFit/>
          </a:bodyPr>
          <a:lstStyle/>
          <a:p>
            <a:pPr algn="just">
              <a:lnSpc>
                <a:spcPct val="80000"/>
              </a:lnSpc>
              <a:buBlip>
                <a:blip r:embed="rId2"/>
              </a:buBlip>
            </a:pPr>
            <a:r>
              <a:rPr lang="es-VE" sz="2800" i="1" dirty="0" smtClean="0">
                <a:latin typeface="Arial" charset="0"/>
              </a:rPr>
              <a:t> </a:t>
            </a:r>
            <a:r>
              <a:rPr lang="es-VE" sz="2800" dirty="0" smtClean="0">
                <a:latin typeface="Arial" charset="0"/>
              </a:rPr>
              <a:t>Se usa para obtener estimadores de los </a:t>
            </a:r>
            <a:r>
              <a:rPr lang="es-VE" sz="2800" dirty="0" smtClean="0">
                <a:latin typeface="Arial" pitchFamily="34" charset="0"/>
                <a:cs typeface="Arial" pitchFamily="34" charset="0"/>
              </a:rPr>
              <a:t>parámetros </a:t>
            </a:r>
            <a:r>
              <a:rPr lang="es-VE" sz="2800" i="1" dirty="0" smtClean="0">
                <a:latin typeface="Arial" pitchFamily="34" charset="0"/>
                <a:cs typeface="Arial" pitchFamily="34" charset="0"/>
              </a:rPr>
              <a:t>β</a:t>
            </a:r>
            <a:r>
              <a:rPr lang="es-VE" sz="2800" i="1" baseline="-25000" dirty="0" smtClean="0">
                <a:latin typeface="Arial" pitchFamily="34" charset="0"/>
                <a:cs typeface="Arial" pitchFamily="34" charset="0"/>
              </a:rPr>
              <a:t>1</a:t>
            </a:r>
            <a:r>
              <a:rPr lang="es-VE" sz="2800" i="1" dirty="0" smtClean="0">
                <a:latin typeface="Arial" pitchFamily="34" charset="0"/>
                <a:cs typeface="Arial" pitchFamily="34" charset="0"/>
              </a:rPr>
              <a:t>, β</a:t>
            </a:r>
            <a:r>
              <a:rPr lang="es-VE" sz="2800" i="1" baseline="-25000" dirty="0" smtClean="0">
                <a:latin typeface="Arial" pitchFamily="34" charset="0"/>
                <a:cs typeface="Arial" pitchFamily="34" charset="0"/>
              </a:rPr>
              <a:t>2</a:t>
            </a:r>
            <a:r>
              <a:rPr lang="es-VE" sz="2800" i="1" dirty="0" smtClean="0">
                <a:latin typeface="Arial" pitchFamily="34" charset="0"/>
                <a:cs typeface="Arial" pitchFamily="34" charset="0"/>
              </a:rPr>
              <a:t>, … , </a:t>
            </a:r>
            <a:r>
              <a:rPr lang="es-VE" sz="2800" i="1" dirty="0" err="1" smtClean="0">
                <a:latin typeface="Arial" pitchFamily="34" charset="0"/>
                <a:cs typeface="Arial" pitchFamily="34" charset="0"/>
              </a:rPr>
              <a:t>β</a:t>
            </a:r>
            <a:r>
              <a:rPr lang="es-VE" sz="2800" i="1" baseline="-25000" dirty="0" err="1" smtClean="0">
                <a:latin typeface="Arial" pitchFamily="34" charset="0"/>
                <a:cs typeface="Arial" pitchFamily="34" charset="0"/>
              </a:rPr>
              <a:t>k</a:t>
            </a:r>
            <a:r>
              <a:rPr lang="es-VE" sz="2800" dirty="0" smtClean="0">
                <a:latin typeface="Arial" pitchFamily="34" charset="0"/>
                <a:cs typeface="Arial" pitchFamily="34" charset="0"/>
              </a:rPr>
              <a:t> en un modelo lineal.</a:t>
            </a:r>
          </a:p>
          <a:p>
            <a:pPr algn="just">
              <a:lnSpc>
                <a:spcPct val="80000"/>
              </a:lnSpc>
              <a:buBlip>
                <a:blip r:embed="rId2"/>
              </a:buBlip>
            </a:pPr>
            <a:endParaRPr lang="es-VE" sz="2800" dirty="0" smtClean="0">
              <a:latin typeface="Arial" pitchFamily="34" charset="0"/>
              <a:cs typeface="Arial" pitchFamily="34" charset="0"/>
            </a:endParaRPr>
          </a:p>
          <a:p>
            <a:pPr algn="just">
              <a:lnSpc>
                <a:spcPct val="80000"/>
              </a:lnSpc>
              <a:buBlip>
                <a:blip r:embed="rId2"/>
              </a:buBlip>
            </a:pPr>
            <a:r>
              <a:rPr lang="es-VE" sz="2800" dirty="0" smtClean="0">
                <a:latin typeface="Arial" pitchFamily="34" charset="0"/>
                <a:cs typeface="Arial" pitchFamily="34" charset="0"/>
              </a:rPr>
              <a:t> Se trata de ajustar una línea recta a través de un conjunto de puntos que representan los datos, de acuerdo al criterio de Mínimo Error Cuadrático.</a:t>
            </a:r>
          </a:p>
          <a:p>
            <a:pPr algn="just">
              <a:lnSpc>
                <a:spcPct val="80000"/>
              </a:lnSpc>
              <a:buBlip>
                <a:blip r:embed="rId2"/>
              </a:buBlip>
            </a:pPr>
            <a:endParaRPr lang="es-VE" sz="2800" dirty="0" smtClean="0">
              <a:latin typeface="Arial" pitchFamily="34" charset="0"/>
              <a:cs typeface="Arial" pitchFamily="34" charset="0"/>
            </a:endParaRPr>
          </a:p>
          <a:p>
            <a:pPr algn="just">
              <a:lnSpc>
                <a:spcPct val="80000"/>
              </a:lnSpc>
              <a:buBlip>
                <a:blip r:embed="rId2"/>
              </a:buBlip>
            </a:pPr>
            <a:r>
              <a:rPr lang="es-VE" sz="2800" dirty="0" smtClean="0">
                <a:latin typeface="Arial" pitchFamily="34" charset="0"/>
                <a:cs typeface="Arial" pitchFamily="34" charset="0"/>
              </a:rPr>
              <a:t> Supóngase que se desea ajustar el modelo:</a:t>
            </a:r>
            <a:endParaRPr lang="en-US" sz="2800" dirty="0" smtClean="0">
              <a:latin typeface="Arial" pitchFamily="34" charset="0"/>
              <a:cs typeface="Arial" pitchFamily="34" charset="0"/>
            </a:endParaRPr>
          </a:p>
          <a:p>
            <a:pPr algn="just">
              <a:lnSpc>
                <a:spcPct val="80000"/>
              </a:lnSpc>
            </a:pPr>
            <a:endParaRPr lang="es-VE" sz="2800" dirty="0" smtClean="0">
              <a:latin typeface="Arial" charset="0"/>
            </a:endParaRP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71802" y="5643578"/>
            <a:ext cx="4071966" cy="697588"/>
          </a:xfrm>
          <a:prstGeom prst="rect">
            <a:avLst/>
          </a:prstGeom>
          <a:noFill/>
          <a:ln>
            <a:solidFill>
              <a:srgbClr val="FF99CC"/>
            </a:solidFill>
          </a:ln>
        </p:spPr>
      </p:pic>
      <p:sp>
        <p:nvSpPr>
          <p:cNvPr id="6149" name="Rectangle 5"/>
          <p:cNvSpPr>
            <a:spLocks noChangeArrowheads="1"/>
          </p:cNvSpPr>
          <p:nvPr/>
        </p:nvSpPr>
        <p:spPr bwMode="auto">
          <a:xfrm>
            <a:off x="0" y="8667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a:spLocks noGrp="1" noChangeArrowheads="1"/>
          </p:cNvSpPr>
          <p:nvPr>
            <p:ph type="title"/>
          </p:nvPr>
        </p:nvSpPr>
        <p:spPr>
          <a:xfrm>
            <a:off x="1000100" y="142852"/>
            <a:ext cx="7467600" cy="1066800"/>
          </a:xfrm>
          <a:effectLst>
            <a:outerShdw dist="74053" dir="1857825" algn="ctr" rotWithShape="0">
              <a:schemeClr val="bg2">
                <a:alpha val="50000"/>
              </a:schemeClr>
            </a:outerShdw>
          </a:effectLst>
        </p:spPr>
        <p:txBody>
          <a:bodyPr/>
          <a:lstStyle/>
          <a:p>
            <a:pPr>
              <a:defRPr/>
            </a:pPr>
            <a:r>
              <a:rPr lang="es-VE" sz="4800" dirty="0" smtClean="0">
                <a:effectLst>
                  <a:outerShdw blurRad="38100" dist="38100" dir="2700000" algn="tl">
                    <a:srgbClr val="C0C0C0"/>
                  </a:outerShdw>
                </a:effectLst>
                <a:latin typeface="Andalus" pitchFamily="2" charset="-78"/>
                <a:cs typeface="Andalus" pitchFamily="2" charset="-78"/>
              </a:rPr>
              <a:t>Método de los Mínimos Cuadrados</a:t>
            </a:r>
          </a:p>
        </p:txBody>
      </p:sp>
      <p:graphicFrame>
        <p:nvGraphicFramePr>
          <p:cNvPr id="14" name="13 Gráfico"/>
          <p:cNvGraphicFramePr/>
          <p:nvPr/>
        </p:nvGraphicFramePr>
        <p:xfrm>
          <a:off x="1428728" y="2000240"/>
          <a:ext cx="7358114" cy="4143404"/>
        </p:xfrm>
        <a:graphic>
          <a:graphicData uri="http://schemas.openxmlformats.org/drawingml/2006/chart">
            <c:chart xmlns:c="http://schemas.openxmlformats.org/drawingml/2006/chart" xmlns:r="http://schemas.openxmlformats.org/officeDocument/2006/relationships" r:id="rId2"/>
          </a:graphicData>
        </a:graphic>
      </p:graphicFrame>
      <p:grpSp>
        <p:nvGrpSpPr>
          <p:cNvPr id="21" name="20 Grupo"/>
          <p:cNvGrpSpPr/>
          <p:nvPr/>
        </p:nvGrpSpPr>
        <p:grpSpPr>
          <a:xfrm>
            <a:off x="3643306" y="3214686"/>
            <a:ext cx="2786082" cy="857256"/>
            <a:chOff x="3643306" y="3214686"/>
            <a:chExt cx="2786082" cy="857256"/>
          </a:xfrm>
        </p:grpSpPr>
        <p:sp>
          <p:nvSpPr>
            <p:cNvPr id="17" name="16 Cerrar llave"/>
            <p:cNvSpPr/>
            <p:nvPr/>
          </p:nvSpPr>
          <p:spPr bwMode="auto">
            <a:xfrm>
              <a:off x="3643306" y="3357562"/>
              <a:ext cx="71438" cy="714380"/>
            </a:xfrm>
            <a:prstGeom prst="rightBrace">
              <a:avLst/>
            </a:prstGeom>
            <a:noFill/>
            <a:ln w="9525" cap="flat" cmpd="sng" algn="ctr">
              <a:solidFill>
                <a:schemeClr val="tx1"/>
              </a:solidFill>
              <a:prstDash val="solid"/>
              <a:round/>
              <a:headEnd type="none" w="med" len="med"/>
              <a:tailEnd type="none" w="med" len="med"/>
            </a:ln>
            <a:effectLst>
              <a:glow rad="63500">
                <a:schemeClr val="accent4">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8" name="17 Cerrar llave"/>
            <p:cNvSpPr/>
            <p:nvPr/>
          </p:nvSpPr>
          <p:spPr bwMode="auto">
            <a:xfrm>
              <a:off x="6357950" y="3214686"/>
              <a:ext cx="71438" cy="714380"/>
            </a:xfrm>
            <a:prstGeom prst="rightBrace">
              <a:avLst/>
            </a:prstGeom>
            <a:noFill/>
            <a:ln w="9525" cap="flat" cmpd="sng" algn="ctr">
              <a:solidFill>
                <a:schemeClr val="tx1"/>
              </a:solidFill>
              <a:prstDash val="solid"/>
              <a:round/>
              <a:headEnd type="none" w="med" len="med"/>
              <a:tailEnd type="none" w="med" len="med"/>
            </a:ln>
            <a:effectLst>
              <a:glow rad="63500">
                <a:schemeClr val="accent4">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9" name="18 Cerrar llave"/>
            <p:cNvSpPr/>
            <p:nvPr/>
          </p:nvSpPr>
          <p:spPr bwMode="auto">
            <a:xfrm>
              <a:off x="4429124" y="3643314"/>
              <a:ext cx="117157" cy="142876"/>
            </a:xfrm>
            <a:prstGeom prst="rightBrace">
              <a:avLst/>
            </a:prstGeom>
            <a:noFill/>
            <a:ln w="9525" cap="flat" cmpd="sng" algn="ctr">
              <a:solidFill>
                <a:schemeClr val="tx1"/>
              </a:solidFill>
              <a:prstDash val="solid"/>
              <a:round/>
              <a:headEnd type="none" w="med" len="med"/>
              <a:tailEnd type="none" w="med" len="med"/>
            </a:ln>
            <a:effectLst>
              <a:glow rad="63500">
                <a:schemeClr val="accent4">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grpSp>
      <p:grpSp>
        <p:nvGrpSpPr>
          <p:cNvPr id="28" name="27 Grupo"/>
          <p:cNvGrpSpPr/>
          <p:nvPr/>
        </p:nvGrpSpPr>
        <p:grpSpPr>
          <a:xfrm>
            <a:off x="1071538" y="2928934"/>
            <a:ext cx="4451434" cy="3604937"/>
            <a:chOff x="1071538" y="2928934"/>
            <a:chExt cx="4451434" cy="3604937"/>
          </a:xfrm>
        </p:grpSpPr>
        <p:cxnSp>
          <p:nvCxnSpPr>
            <p:cNvPr id="23" name="22 Conector recto"/>
            <p:cNvCxnSpPr/>
            <p:nvPr/>
          </p:nvCxnSpPr>
          <p:spPr bwMode="auto">
            <a:xfrm rot="5400000" flipH="1" flipV="1">
              <a:off x="4071934" y="4357694"/>
              <a:ext cx="2428892" cy="1588"/>
            </a:xfrm>
            <a:prstGeom prst="line">
              <a:avLst/>
            </a:prstGeom>
            <a:solidFill>
              <a:schemeClr val="accent1"/>
            </a:solidFill>
            <a:ln w="38100" cap="flat" cmpd="sng" algn="ctr">
              <a:solidFill>
                <a:srgbClr val="FF99CC"/>
              </a:solidFill>
              <a:prstDash val="dash"/>
              <a:round/>
              <a:headEnd type="none" w="med" len="med"/>
              <a:tailEnd type="none" w="med" len="med"/>
            </a:ln>
            <a:effectLst/>
          </p:spPr>
        </p:cxnSp>
        <p:cxnSp>
          <p:nvCxnSpPr>
            <p:cNvPr id="25" name="24 Conector recto"/>
            <p:cNvCxnSpPr/>
            <p:nvPr/>
          </p:nvCxnSpPr>
          <p:spPr bwMode="auto">
            <a:xfrm rot="10800000">
              <a:off x="2000232" y="3143248"/>
              <a:ext cx="3286148" cy="1588"/>
            </a:xfrm>
            <a:prstGeom prst="line">
              <a:avLst/>
            </a:prstGeom>
            <a:solidFill>
              <a:schemeClr val="accent1"/>
            </a:solidFill>
            <a:ln w="38100" cap="flat" cmpd="sng" algn="ctr">
              <a:solidFill>
                <a:srgbClr val="FF99CC"/>
              </a:solidFill>
              <a:prstDash val="dash"/>
              <a:round/>
              <a:headEnd type="none" w="med" len="med"/>
              <a:tailEnd type="none" w="med" len="med"/>
            </a:ln>
            <a:effectLst/>
          </p:spPr>
        </p:cxnSp>
        <p:sp>
          <p:nvSpPr>
            <p:cNvPr id="26" name="25 CuadroTexto"/>
            <p:cNvSpPr txBox="1"/>
            <p:nvPr/>
          </p:nvSpPr>
          <p:spPr>
            <a:xfrm>
              <a:off x="5057780" y="6072206"/>
              <a:ext cx="465192" cy="461665"/>
            </a:xfrm>
            <a:prstGeom prst="rect">
              <a:avLst/>
            </a:prstGeom>
            <a:noFill/>
          </p:spPr>
          <p:txBody>
            <a:bodyPr wrap="none" rtlCol="0">
              <a:spAutoFit/>
            </a:bodyPr>
            <a:lstStyle/>
            <a:p>
              <a:r>
                <a:rPr lang="es-VE" b="1" dirty="0" smtClean="0">
                  <a:latin typeface="Arial" pitchFamily="34" charset="0"/>
                  <a:cs typeface="Arial" pitchFamily="34" charset="0"/>
                </a:rPr>
                <a:t>X</a:t>
              </a:r>
              <a:r>
                <a:rPr lang="es-VE" b="1" baseline="-25000" dirty="0" smtClean="0">
                  <a:latin typeface="Arial" pitchFamily="34" charset="0"/>
                  <a:cs typeface="Arial" pitchFamily="34" charset="0"/>
                </a:rPr>
                <a:t>i</a:t>
              </a:r>
              <a:endParaRPr lang="en-US" dirty="0" smtClean="0">
                <a:latin typeface="Arial" pitchFamily="34" charset="0"/>
                <a:cs typeface="Arial" pitchFamily="34" charset="0"/>
              </a:endParaRPr>
            </a:p>
          </p:txBody>
        </p:sp>
        <p:sp>
          <p:nvSpPr>
            <p:cNvPr id="27" name="26 CuadroTexto"/>
            <p:cNvSpPr txBox="1"/>
            <p:nvPr/>
          </p:nvSpPr>
          <p:spPr>
            <a:xfrm>
              <a:off x="1071538" y="2928934"/>
              <a:ext cx="436145" cy="461665"/>
            </a:xfrm>
            <a:prstGeom prst="rect">
              <a:avLst/>
            </a:prstGeom>
            <a:noFill/>
          </p:spPr>
          <p:txBody>
            <a:bodyPr wrap="none" rtlCol="0">
              <a:spAutoFit/>
            </a:bodyPr>
            <a:lstStyle/>
            <a:p>
              <a:r>
                <a:rPr lang="es-VE" b="1" dirty="0" err="1" smtClean="0">
                  <a:latin typeface="Arial" pitchFamily="34" charset="0"/>
                  <a:cs typeface="Arial" pitchFamily="34" charset="0"/>
                </a:rPr>
                <a:t>Y</a:t>
              </a:r>
              <a:r>
                <a:rPr lang="es-VE" b="1" baseline="-25000" dirty="0" err="1" smtClean="0">
                  <a:latin typeface="Arial" pitchFamily="34" charset="0"/>
                  <a:cs typeface="Arial" pitchFamily="34" charset="0"/>
                </a:rPr>
                <a:t>i</a:t>
              </a:r>
              <a:endParaRPr lang="en-US" dirty="0" smtClean="0">
                <a:latin typeface="Arial" pitchFamily="34" charset="0"/>
                <a:cs typeface="Arial" pitchFamily="34" charset="0"/>
              </a:endParaRPr>
            </a:p>
          </p:txBody>
        </p:sp>
      </p:grpSp>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35" name="34 Grupo"/>
          <p:cNvGrpSpPr/>
          <p:nvPr/>
        </p:nvGrpSpPr>
        <p:grpSpPr>
          <a:xfrm>
            <a:off x="1142976" y="3357562"/>
            <a:ext cx="4143404" cy="428625"/>
            <a:chOff x="1142976" y="3357562"/>
            <a:chExt cx="4143404" cy="428625"/>
          </a:xfrm>
        </p:grpSpPr>
        <p:cxnSp>
          <p:nvCxnSpPr>
            <p:cNvPr id="31" name="30 Conector recto"/>
            <p:cNvCxnSpPr/>
            <p:nvPr/>
          </p:nvCxnSpPr>
          <p:spPr bwMode="auto">
            <a:xfrm rot="10800000">
              <a:off x="1928794" y="3500438"/>
              <a:ext cx="3357586" cy="1588"/>
            </a:xfrm>
            <a:prstGeom prst="line">
              <a:avLst/>
            </a:prstGeom>
            <a:solidFill>
              <a:schemeClr val="accent1"/>
            </a:solidFill>
            <a:ln w="38100" cap="flat" cmpd="sng" algn="ctr">
              <a:solidFill>
                <a:schemeClr val="tx1"/>
              </a:solidFill>
              <a:prstDash val="dash"/>
              <a:round/>
              <a:headEnd type="none" w="med" len="med"/>
              <a:tailEnd type="none" w="med" len="med"/>
            </a:ln>
            <a:effectLst/>
          </p:spPr>
        </p:cxnSp>
        <p:pic>
          <p:nvPicPr>
            <p:cNvPr id="512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142976" y="3357562"/>
              <a:ext cx="285750" cy="428625"/>
            </a:xfrm>
            <a:prstGeom prst="rect">
              <a:avLst/>
            </a:prstGeom>
            <a:noFill/>
          </p:spPr>
        </p:pic>
      </p:grpSp>
      <p:sp>
        <p:nvSpPr>
          <p:cNvPr id="5123" name="Rectangle 3"/>
          <p:cNvSpPr>
            <a:spLocks noChangeArrowheads="1"/>
          </p:cNvSpPr>
          <p:nvPr/>
        </p:nvSpPr>
        <p:spPr bwMode="auto">
          <a:xfrm>
            <a:off x="0" y="8858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strVal val="#ppt_w*0.70"/>
                                          </p:val>
                                        </p:tav>
                                        <p:tav tm="100000">
                                          <p:val>
                                            <p:strVal val="#ppt_w"/>
                                          </p:val>
                                        </p:tav>
                                      </p:tavLst>
                                    </p:anim>
                                    <p:anim calcmode="lin" valueType="num">
                                      <p:cBhvr>
                                        <p:cTn id="8" dur="1000" fill="hold"/>
                                        <p:tgtEl>
                                          <p:spTgt spid="21"/>
                                        </p:tgtEl>
                                        <p:attrNameLst>
                                          <p:attrName>ppt_h</p:attrName>
                                        </p:attrNameLst>
                                      </p:cBhvr>
                                      <p:tavLst>
                                        <p:tav tm="0">
                                          <p:val>
                                            <p:strVal val="#ppt_h"/>
                                          </p:val>
                                        </p:tav>
                                        <p:tav tm="100000">
                                          <p:val>
                                            <p:strVal val="#ppt_h"/>
                                          </p:val>
                                        </p:tav>
                                      </p:tavLst>
                                    </p:anim>
                                    <p:animEffect transition="in" filter="fade">
                                      <p:cBhvr>
                                        <p:cTn id="9" dur="10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13" presetClass="entr" presetSubtype="16" fill="hold"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plus(in)">
                                      <p:cBhvr>
                                        <p:cTn id="14" dur="2000"/>
                                        <p:tgtEl>
                                          <p:spTgt spid="28"/>
                                        </p:tgtEl>
                                      </p:cBhvr>
                                    </p:animEffect>
                                  </p:childTnLst>
                                </p:cTn>
                              </p:par>
                            </p:childTnLst>
                          </p:cTn>
                        </p:par>
                      </p:childTnLst>
                    </p:cTn>
                  </p:par>
                  <p:par>
                    <p:cTn id="15" fill="hold">
                      <p:stCondLst>
                        <p:cond delay="indefinite"/>
                      </p:stCondLst>
                      <p:childTnLst>
                        <p:par>
                          <p:cTn id="16" fill="hold">
                            <p:stCondLst>
                              <p:cond delay="0"/>
                            </p:stCondLst>
                            <p:childTnLst>
                              <p:par>
                                <p:cTn id="17" presetID="13" presetClass="entr" presetSubtype="16"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plus(in)">
                                      <p:cBhvr>
                                        <p:cTn id="19" dur="2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a:spLocks noGrp="1" noChangeArrowheads="1"/>
          </p:cNvSpPr>
          <p:nvPr>
            <p:ph type="title"/>
          </p:nvPr>
        </p:nvSpPr>
        <p:spPr>
          <a:xfrm>
            <a:off x="1000100" y="142852"/>
            <a:ext cx="7467600" cy="1066800"/>
          </a:xfrm>
          <a:effectLst>
            <a:outerShdw dist="74053" dir="1857825" algn="ctr" rotWithShape="0">
              <a:schemeClr val="bg2">
                <a:alpha val="50000"/>
              </a:schemeClr>
            </a:outerShdw>
          </a:effectLst>
        </p:spPr>
        <p:txBody>
          <a:bodyPr/>
          <a:lstStyle/>
          <a:p>
            <a:pPr>
              <a:defRPr/>
            </a:pPr>
            <a:r>
              <a:rPr lang="es-VE" sz="4800" dirty="0" smtClean="0">
                <a:effectLst>
                  <a:outerShdw blurRad="38100" dist="38100" dir="2700000" algn="tl">
                    <a:srgbClr val="C0C0C0"/>
                  </a:outerShdw>
                </a:effectLst>
                <a:latin typeface="Andalus" pitchFamily="2" charset="-78"/>
                <a:cs typeface="Andalus" pitchFamily="2" charset="-78"/>
              </a:rPr>
              <a:t>Método de los Mínimos Cuadrados</a:t>
            </a:r>
          </a:p>
        </p:txBody>
      </p:sp>
      <p:sp>
        <p:nvSpPr>
          <p:cNvPr id="4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286116" y="3429000"/>
            <a:ext cx="3214710" cy="571504"/>
          </a:xfrm>
          <a:prstGeom prst="rect">
            <a:avLst/>
          </a:prstGeom>
          <a:noFill/>
          <a:ln>
            <a:solidFill>
              <a:srgbClr val="FF99CC"/>
            </a:solidFill>
          </a:ln>
        </p:spPr>
      </p:pic>
      <p:sp>
        <p:nvSpPr>
          <p:cNvPr id="4099" name="Rectangle 3"/>
          <p:cNvSpPr>
            <a:spLocks noChangeArrowheads="1"/>
          </p:cNvSpPr>
          <p:nvPr/>
        </p:nvSpPr>
        <p:spPr bwMode="auto">
          <a:xfrm>
            <a:off x="0" y="8953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57488" y="1571612"/>
            <a:ext cx="4071966" cy="697588"/>
          </a:xfrm>
          <a:prstGeom prst="rect">
            <a:avLst/>
          </a:prstGeom>
          <a:noFill/>
          <a:ln>
            <a:solidFill>
              <a:srgbClr val="FF99CC"/>
            </a:solidFill>
          </a:ln>
        </p:spPr>
      </p:pic>
      <p:grpSp>
        <p:nvGrpSpPr>
          <p:cNvPr id="21" name="20 Grupo"/>
          <p:cNvGrpSpPr/>
          <p:nvPr/>
        </p:nvGrpSpPr>
        <p:grpSpPr>
          <a:xfrm>
            <a:off x="4643438" y="2285992"/>
            <a:ext cx="3128406" cy="1143008"/>
            <a:chOff x="4643438" y="2285992"/>
            <a:chExt cx="3128406" cy="1143008"/>
          </a:xfrm>
        </p:grpSpPr>
        <p:sp>
          <p:nvSpPr>
            <p:cNvPr id="19" name="18 Flecha abajo"/>
            <p:cNvSpPr/>
            <p:nvPr/>
          </p:nvSpPr>
          <p:spPr bwMode="auto">
            <a:xfrm>
              <a:off x="4643438" y="2285992"/>
              <a:ext cx="428628" cy="1143008"/>
            </a:xfrm>
            <a:prstGeom prst="downArrow">
              <a:avLst/>
            </a:prstGeom>
            <a:solidFill>
              <a:srgbClr val="FF99CC"/>
            </a:solidFill>
            <a:ln w="9525" cap="flat" cmpd="sng" algn="ctr">
              <a:solidFill>
                <a:srgbClr val="FF99CC"/>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20" name="19 CuadroTexto"/>
            <p:cNvSpPr txBox="1"/>
            <p:nvPr/>
          </p:nvSpPr>
          <p:spPr>
            <a:xfrm>
              <a:off x="5072066" y="2643182"/>
              <a:ext cx="2699778" cy="461665"/>
            </a:xfrm>
            <a:prstGeom prst="rect">
              <a:avLst/>
            </a:prstGeom>
            <a:noFill/>
            <a:ln>
              <a:noFill/>
            </a:ln>
          </p:spPr>
          <p:txBody>
            <a:bodyPr wrap="none" rtlCol="0">
              <a:spAutoFit/>
            </a:bodyPr>
            <a:lstStyle/>
            <a:p>
              <a:r>
                <a:rPr lang="es-VE" dirty="0" smtClean="0">
                  <a:latin typeface="Arial" pitchFamily="34" charset="0"/>
                  <a:cs typeface="Arial" pitchFamily="34" charset="0"/>
                </a:rPr>
                <a:t>Estimador de E(Y)</a:t>
              </a:r>
              <a:endParaRPr lang="en-US" dirty="0">
                <a:latin typeface="Arial" pitchFamily="34" charset="0"/>
                <a:cs typeface="Arial" pitchFamily="34" charset="0"/>
              </a:endParaRPr>
            </a:p>
          </p:txBody>
        </p:sp>
      </p:grpSp>
      <p:sp>
        <p:nvSpPr>
          <p:cNvPr id="23" name="22 Rectángulo"/>
          <p:cNvSpPr/>
          <p:nvPr/>
        </p:nvSpPr>
        <p:spPr>
          <a:xfrm>
            <a:off x="2000232" y="4429132"/>
            <a:ext cx="5857916" cy="1938992"/>
          </a:xfrm>
          <a:prstGeom prst="rect">
            <a:avLst/>
          </a:prstGeom>
          <a:ln w="28575">
            <a:solidFill>
              <a:srgbClr val="FF99CC"/>
            </a:solidFill>
          </a:ln>
          <a:effectLst>
            <a:outerShdw blurRad="50800" dist="38100" dir="2700000" algn="tl" rotWithShape="0">
              <a:prstClr val="black">
                <a:alpha val="40000"/>
              </a:prstClr>
            </a:outerShdw>
          </a:effectLst>
        </p:spPr>
        <p:txBody>
          <a:bodyPr wrap="square">
            <a:spAutoFit/>
          </a:bodyPr>
          <a:lstStyle/>
          <a:p>
            <a:pPr algn="ctr"/>
            <a:r>
              <a:rPr lang="es-VE" dirty="0" smtClean="0">
                <a:latin typeface="Arial" pitchFamily="34" charset="0"/>
                <a:cs typeface="Arial" pitchFamily="34" charset="0"/>
              </a:rPr>
              <a:t>El procedimiento de los mínimos cuadrados para ajustar</a:t>
            </a:r>
          </a:p>
          <a:p>
            <a:pPr algn="ctr"/>
            <a:r>
              <a:rPr lang="es-VE" dirty="0" smtClean="0">
                <a:latin typeface="Arial" pitchFamily="34" charset="0"/>
                <a:cs typeface="Arial" pitchFamily="34" charset="0"/>
              </a:rPr>
              <a:t>la recta a través de un conjunto de “n” puntos, consiste en que las</a:t>
            </a:r>
          </a:p>
          <a:p>
            <a:pPr algn="ctr"/>
            <a:r>
              <a:rPr lang="es-VE" dirty="0" smtClean="0">
                <a:latin typeface="Arial" pitchFamily="34" charset="0"/>
                <a:cs typeface="Arial" pitchFamily="34" charset="0"/>
              </a:rPr>
              <a:t>desviaciones sean pequeñas.</a:t>
            </a:r>
            <a:endParaRPr lang="en-US"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9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a:spLocks noGrp="1" noChangeArrowheads="1"/>
          </p:cNvSpPr>
          <p:nvPr>
            <p:ph type="title"/>
          </p:nvPr>
        </p:nvSpPr>
        <p:spPr>
          <a:xfrm>
            <a:off x="1000100" y="142852"/>
            <a:ext cx="7467600" cy="1066800"/>
          </a:xfrm>
          <a:effectLst>
            <a:outerShdw dist="74053" dir="1857825" algn="ctr" rotWithShape="0">
              <a:schemeClr val="bg2">
                <a:alpha val="50000"/>
              </a:schemeClr>
            </a:outerShdw>
          </a:effectLst>
        </p:spPr>
        <p:txBody>
          <a:bodyPr/>
          <a:lstStyle/>
          <a:p>
            <a:pPr>
              <a:defRPr/>
            </a:pPr>
            <a:r>
              <a:rPr lang="es-VE" sz="4800" dirty="0" smtClean="0">
                <a:effectLst>
                  <a:outerShdw blurRad="38100" dist="38100" dir="2700000" algn="tl">
                    <a:srgbClr val="C0C0C0"/>
                  </a:outerShdw>
                </a:effectLst>
                <a:latin typeface="Andalus" pitchFamily="2" charset="-78"/>
                <a:cs typeface="Andalus" pitchFamily="2" charset="-78"/>
              </a:rPr>
              <a:t>Método de los Mínimos Cuadrados</a:t>
            </a:r>
          </a:p>
        </p:txBody>
      </p:sp>
      <p:sp>
        <p:nvSpPr>
          <p:cNvPr id="18" name="17 Cerrar llave"/>
          <p:cNvSpPr/>
          <p:nvPr/>
        </p:nvSpPr>
        <p:spPr bwMode="auto">
          <a:xfrm>
            <a:off x="4071934" y="3143248"/>
            <a:ext cx="71438" cy="357190"/>
          </a:xfrm>
          <a:prstGeom prst="rightBrace">
            <a:avLst/>
          </a:prstGeom>
          <a:noFill/>
          <a:ln w="9525" cap="flat" cmpd="sng" algn="ctr">
            <a:solidFill>
              <a:schemeClr val="tx1"/>
            </a:solidFill>
            <a:prstDash val="solid"/>
            <a:round/>
            <a:headEnd type="none" w="med" len="med"/>
            <a:tailEnd type="none" w="med" len="med"/>
          </a:ln>
          <a:effectLst>
            <a:glow rad="63500">
              <a:schemeClr val="accent4">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33" name="32 Grupo"/>
          <p:cNvGrpSpPr/>
          <p:nvPr/>
        </p:nvGrpSpPr>
        <p:grpSpPr>
          <a:xfrm>
            <a:off x="857224" y="2000240"/>
            <a:ext cx="5072098" cy="4143404"/>
            <a:chOff x="857224" y="2000240"/>
            <a:chExt cx="5072098" cy="4143404"/>
          </a:xfrm>
        </p:grpSpPr>
        <p:grpSp>
          <p:nvGrpSpPr>
            <p:cNvPr id="32" name="31 Grupo"/>
            <p:cNvGrpSpPr/>
            <p:nvPr/>
          </p:nvGrpSpPr>
          <p:grpSpPr>
            <a:xfrm>
              <a:off x="857224" y="2000240"/>
              <a:ext cx="5072098" cy="4143404"/>
              <a:chOff x="1071538" y="2000240"/>
              <a:chExt cx="5072098" cy="4143404"/>
            </a:xfrm>
          </p:grpSpPr>
          <p:graphicFrame>
            <p:nvGraphicFramePr>
              <p:cNvPr id="14" name="13 Gráfico"/>
              <p:cNvGraphicFramePr/>
              <p:nvPr/>
            </p:nvGraphicFramePr>
            <p:xfrm>
              <a:off x="1428728" y="2000240"/>
              <a:ext cx="4714908" cy="4143404"/>
            </p:xfrm>
            <a:graphic>
              <a:graphicData uri="http://schemas.openxmlformats.org/drawingml/2006/chart">
                <c:chart xmlns:c="http://schemas.openxmlformats.org/drawingml/2006/chart" xmlns:r="http://schemas.openxmlformats.org/officeDocument/2006/relationships" r:id="rId2"/>
              </a:graphicData>
            </a:graphic>
          </p:graphicFrame>
          <p:cxnSp>
            <p:nvCxnSpPr>
              <p:cNvPr id="23" name="22 Conector recto"/>
              <p:cNvCxnSpPr/>
              <p:nvPr/>
            </p:nvCxnSpPr>
            <p:spPr bwMode="auto">
              <a:xfrm rot="16200000" flipV="1">
                <a:off x="2752096" y="4323739"/>
                <a:ext cx="2476959" cy="19843"/>
              </a:xfrm>
              <a:prstGeom prst="line">
                <a:avLst/>
              </a:prstGeom>
              <a:solidFill>
                <a:schemeClr val="accent1"/>
              </a:solidFill>
              <a:ln w="38100" cap="flat" cmpd="sng" algn="ctr">
                <a:solidFill>
                  <a:srgbClr val="FF99CC"/>
                </a:solidFill>
                <a:prstDash val="dash"/>
                <a:round/>
                <a:headEnd type="none" w="med" len="med"/>
                <a:tailEnd type="none" w="med" len="med"/>
              </a:ln>
              <a:effectLst/>
            </p:spPr>
          </p:cxnSp>
          <p:cxnSp>
            <p:nvCxnSpPr>
              <p:cNvPr id="25" name="24 Conector recto"/>
              <p:cNvCxnSpPr/>
              <p:nvPr/>
            </p:nvCxnSpPr>
            <p:spPr bwMode="auto">
              <a:xfrm rot="10800000">
                <a:off x="2000234" y="3143248"/>
                <a:ext cx="2000262" cy="1588"/>
              </a:xfrm>
              <a:prstGeom prst="line">
                <a:avLst/>
              </a:prstGeom>
              <a:solidFill>
                <a:schemeClr val="accent1"/>
              </a:solidFill>
              <a:ln w="38100" cap="flat" cmpd="sng" algn="ctr">
                <a:solidFill>
                  <a:srgbClr val="FF99CC"/>
                </a:solidFill>
                <a:prstDash val="dash"/>
                <a:round/>
                <a:headEnd type="none" w="med" len="med"/>
                <a:tailEnd type="none" w="med" len="med"/>
              </a:ln>
              <a:effectLst/>
            </p:spPr>
          </p:cxnSp>
          <p:sp>
            <p:nvSpPr>
              <p:cNvPr id="26" name="25 CuadroTexto"/>
              <p:cNvSpPr txBox="1"/>
              <p:nvPr/>
            </p:nvSpPr>
            <p:spPr>
              <a:xfrm>
                <a:off x="3786182" y="5572140"/>
                <a:ext cx="500066" cy="461665"/>
              </a:xfrm>
              <a:prstGeom prst="rect">
                <a:avLst/>
              </a:prstGeom>
              <a:noFill/>
            </p:spPr>
            <p:txBody>
              <a:bodyPr wrap="square" rtlCol="0">
                <a:spAutoFit/>
              </a:bodyPr>
              <a:lstStyle/>
              <a:p>
                <a:r>
                  <a:rPr lang="es-VE" b="1" dirty="0" smtClean="0">
                    <a:latin typeface="Arial" pitchFamily="34" charset="0"/>
                    <a:cs typeface="Arial" pitchFamily="34" charset="0"/>
                  </a:rPr>
                  <a:t>X</a:t>
                </a:r>
                <a:r>
                  <a:rPr lang="es-VE" b="1" baseline="-25000" dirty="0" smtClean="0">
                    <a:latin typeface="Arial" pitchFamily="34" charset="0"/>
                    <a:cs typeface="Arial" pitchFamily="34" charset="0"/>
                  </a:rPr>
                  <a:t>i</a:t>
                </a:r>
                <a:endParaRPr lang="en-US" dirty="0" smtClean="0">
                  <a:latin typeface="Arial" pitchFamily="34" charset="0"/>
                  <a:cs typeface="Arial" pitchFamily="34" charset="0"/>
                </a:endParaRPr>
              </a:p>
            </p:txBody>
          </p:sp>
          <p:sp>
            <p:nvSpPr>
              <p:cNvPr id="27" name="26 CuadroTexto"/>
              <p:cNvSpPr txBox="1"/>
              <p:nvPr/>
            </p:nvSpPr>
            <p:spPr>
              <a:xfrm>
                <a:off x="1071538" y="2928935"/>
                <a:ext cx="300974" cy="356799"/>
              </a:xfrm>
              <a:prstGeom prst="rect">
                <a:avLst/>
              </a:prstGeom>
              <a:noFill/>
            </p:spPr>
            <p:txBody>
              <a:bodyPr wrap="none" rtlCol="0">
                <a:spAutoFit/>
              </a:bodyPr>
              <a:lstStyle/>
              <a:p>
                <a:r>
                  <a:rPr lang="es-VE" b="1" dirty="0" err="1" smtClean="0">
                    <a:latin typeface="Arial" pitchFamily="34" charset="0"/>
                    <a:cs typeface="Arial" pitchFamily="34" charset="0"/>
                  </a:rPr>
                  <a:t>Y</a:t>
                </a:r>
                <a:r>
                  <a:rPr lang="es-VE" b="1" baseline="-25000" dirty="0" err="1" smtClean="0">
                    <a:latin typeface="Arial" pitchFamily="34" charset="0"/>
                    <a:cs typeface="Arial" pitchFamily="34" charset="0"/>
                  </a:rPr>
                  <a:t>i</a:t>
                </a:r>
                <a:endParaRPr lang="en-US" dirty="0" smtClean="0">
                  <a:latin typeface="Arial" pitchFamily="34" charset="0"/>
                  <a:cs typeface="Arial" pitchFamily="34" charset="0"/>
                </a:endParaRPr>
              </a:p>
            </p:txBody>
          </p:sp>
          <p:cxnSp>
            <p:nvCxnSpPr>
              <p:cNvPr id="31" name="30 Conector recto"/>
              <p:cNvCxnSpPr/>
              <p:nvPr/>
            </p:nvCxnSpPr>
            <p:spPr bwMode="auto">
              <a:xfrm rot="10800000">
                <a:off x="1928794" y="3500438"/>
                <a:ext cx="2000264" cy="1588"/>
              </a:xfrm>
              <a:prstGeom prst="line">
                <a:avLst/>
              </a:prstGeom>
              <a:solidFill>
                <a:schemeClr val="accent1"/>
              </a:solidFill>
              <a:ln w="38100" cap="flat" cmpd="sng" algn="ctr">
                <a:solidFill>
                  <a:srgbClr val="FF99CC"/>
                </a:solidFill>
                <a:prstDash val="dash"/>
                <a:round/>
                <a:headEnd type="none" w="med" len="med"/>
                <a:tailEnd type="none" w="med" len="med"/>
              </a:ln>
              <a:effectLst/>
            </p:spPr>
          </p:cxnSp>
        </p:grpSp>
        <p:pic>
          <p:nvPicPr>
            <p:cNvPr id="512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000100" y="3357562"/>
              <a:ext cx="285750" cy="428625"/>
            </a:xfrm>
            <a:prstGeom prst="rect">
              <a:avLst/>
            </a:prstGeom>
            <a:noFill/>
          </p:spPr>
        </p:pic>
      </p:grpSp>
      <p:sp>
        <p:nvSpPr>
          <p:cNvPr id="5123" name="Rectangle 3"/>
          <p:cNvSpPr>
            <a:spLocks noChangeArrowheads="1"/>
          </p:cNvSpPr>
          <p:nvPr/>
        </p:nvSpPr>
        <p:spPr bwMode="auto">
          <a:xfrm>
            <a:off x="0" y="8858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2529"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786578" y="2071678"/>
            <a:ext cx="1357322" cy="616965"/>
          </a:xfrm>
          <a:prstGeom prst="rect">
            <a:avLst/>
          </a:prstGeom>
          <a:noFill/>
        </p:spPr>
      </p:pic>
      <p:sp>
        <p:nvSpPr>
          <p:cNvPr id="22531" name="Rectangle 3"/>
          <p:cNvSpPr>
            <a:spLocks noChangeArrowheads="1"/>
          </p:cNvSpPr>
          <p:nvPr/>
        </p:nvSpPr>
        <p:spPr bwMode="auto">
          <a:xfrm>
            <a:off x="0" y="8858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2534" name="Rectangle 6"/>
          <p:cNvSpPr>
            <a:spLocks noChangeArrowheads="1"/>
          </p:cNvSpPr>
          <p:nvPr/>
        </p:nvSpPr>
        <p:spPr bwMode="auto">
          <a:xfrm>
            <a:off x="0" y="15049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2537" name="Rectangle 9"/>
          <p:cNvSpPr>
            <a:spLocks noChangeArrowheads="1"/>
          </p:cNvSpPr>
          <p:nvPr/>
        </p:nvSpPr>
        <p:spPr bwMode="auto">
          <a:xfrm>
            <a:off x="0" y="1295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3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39" name="38 Grupo"/>
          <p:cNvGrpSpPr/>
          <p:nvPr/>
        </p:nvGrpSpPr>
        <p:grpSpPr>
          <a:xfrm>
            <a:off x="6858016" y="4857760"/>
            <a:ext cx="1323975" cy="1838332"/>
            <a:chOff x="6858016" y="4857760"/>
            <a:chExt cx="1323975" cy="1838332"/>
          </a:xfrm>
        </p:grpSpPr>
        <p:pic>
          <p:nvPicPr>
            <p:cNvPr id="2253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16" y="4857760"/>
              <a:ext cx="1323975" cy="838200"/>
            </a:xfrm>
            <a:prstGeom prst="rect">
              <a:avLst/>
            </a:prstGeom>
            <a:noFill/>
          </p:spPr>
        </p:pic>
        <p:pic>
          <p:nvPicPr>
            <p:cNvPr id="22538" name="Picture 1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858016" y="5857892"/>
              <a:ext cx="1323975" cy="838200"/>
            </a:xfrm>
            <a:prstGeom prst="rect">
              <a:avLst/>
            </a:prstGeom>
            <a:noFill/>
          </p:spPr>
        </p:pic>
      </p:grpSp>
      <p:sp>
        <p:nvSpPr>
          <p:cNvPr id="22540" name="Rectangle 12"/>
          <p:cNvSpPr>
            <a:spLocks noChangeArrowheads="1"/>
          </p:cNvSpPr>
          <p:nvPr/>
        </p:nvSpPr>
        <p:spPr bwMode="auto">
          <a:xfrm>
            <a:off x="0" y="1295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542"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2541" name="Picture 1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6000760" y="3143248"/>
            <a:ext cx="2724150" cy="1047750"/>
          </a:xfrm>
          <a:prstGeom prst="rect">
            <a:avLst/>
          </a:prstGeom>
          <a:noFill/>
        </p:spPr>
      </p:pic>
      <p:sp>
        <p:nvSpPr>
          <p:cNvPr id="22543" name="Rectangle 15"/>
          <p:cNvSpPr>
            <a:spLocks noChangeArrowheads="1"/>
          </p:cNvSpPr>
          <p:nvPr/>
        </p:nvSpPr>
        <p:spPr bwMode="auto">
          <a:xfrm>
            <a:off x="0" y="15049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1000100" y="142852"/>
            <a:ext cx="7467600" cy="1066800"/>
          </a:xfrm>
          <a:effectLst>
            <a:outerShdw dist="74053" dir="1857825" algn="ctr" rotWithShape="0">
              <a:schemeClr val="bg2">
                <a:alpha val="50000"/>
              </a:schemeClr>
            </a:outerShdw>
          </a:effectLst>
        </p:spPr>
        <p:txBody>
          <a:bodyPr/>
          <a:lstStyle/>
          <a:p>
            <a:pPr>
              <a:defRPr/>
            </a:pPr>
            <a:r>
              <a:rPr lang="es-VE" sz="4800" dirty="0" smtClean="0">
                <a:effectLst>
                  <a:outerShdw blurRad="38100" dist="38100" dir="2700000" algn="tl">
                    <a:srgbClr val="C0C0C0"/>
                  </a:outerShdw>
                </a:effectLst>
                <a:latin typeface="Andalus" pitchFamily="2" charset="-78"/>
                <a:cs typeface="Andalus" pitchFamily="2" charset="-78"/>
              </a:rPr>
              <a:t>Método de los Mínimos Cuadrados</a:t>
            </a:r>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5" name="Rectangle 3"/>
          <p:cNvSpPr>
            <a:spLocks noChangeArrowheads="1"/>
          </p:cNvSpPr>
          <p:nvPr/>
        </p:nvSpPr>
        <p:spPr bwMode="auto">
          <a:xfrm>
            <a:off x="0" y="14287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8953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8 Rectángulo"/>
          <p:cNvSpPr/>
          <p:nvPr/>
        </p:nvSpPr>
        <p:spPr>
          <a:xfrm>
            <a:off x="1571604" y="5429264"/>
            <a:ext cx="6858048" cy="830997"/>
          </a:xfrm>
          <a:prstGeom prst="rect">
            <a:avLst/>
          </a:prstGeom>
        </p:spPr>
        <p:txBody>
          <a:bodyPr wrap="square">
            <a:spAutoFit/>
          </a:bodyPr>
          <a:lstStyle/>
          <a:p>
            <a:pPr algn="just">
              <a:buBlip>
                <a:blip r:embed="rId2"/>
              </a:buBlip>
            </a:pPr>
            <a:r>
              <a:rPr lang="es-VE" dirty="0" smtClean="0">
                <a:latin typeface="Arial" charset="0"/>
              </a:rPr>
              <a:t> Ecuaciones de los mínimos cuadrados para estimar los parámetros de una recta</a:t>
            </a:r>
            <a:r>
              <a:rPr lang="es-VE" dirty="0" smtClean="0">
                <a:latin typeface="Arial" pitchFamily="34" charset="0"/>
                <a:cs typeface="Arial" pitchFamily="34" charset="0"/>
              </a:rPr>
              <a:t>.</a:t>
            </a:r>
            <a:endParaRPr lang="en-US" dirty="0"/>
          </a:p>
        </p:txBody>
      </p:sp>
      <p:sp>
        <p:nvSpPr>
          <p:cNvPr id="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857356" y="2357430"/>
            <a:ext cx="6394055" cy="1428760"/>
          </a:xfrm>
          <a:prstGeom prst="rect">
            <a:avLst/>
          </a:prstGeom>
          <a:noFill/>
        </p:spPr>
      </p:pic>
      <p:sp>
        <p:nvSpPr>
          <p:cNvPr id="4" name="Rectangle 3"/>
          <p:cNvSpPr>
            <a:spLocks noChangeArrowheads="1"/>
          </p:cNvSpPr>
          <p:nvPr/>
        </p:nvSpPr>
        <p:spPr bwMode="auto">
          <a:xfrm>
            <a:off x="0" y="1419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195" name="Rectangle 3"/>
          <p:cNvSpPr>
            <a:spLocks noChangeArrowheads="1"/>
          </p:cNvSpPr>
          <p:nvPr/>
        </p:nvSpPr>
        <p:spPr bwMode="auto">
          <a:xfrm>
            <a:off x="0" y="8572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6"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571868" y="4214818"/>
            <a:ext cx="2874529" cy="714380"/>
          </a:xfrm>
          <a:prstGeom prst="rect">
            <a:avLst/>
          </a:prstGeom>
          <a:noFill/>
        </p:spPr>
      </p:pic>
      <p:sp>
        <p:nvSpPr>
          <p:cNvPr id="8198" name="Rectangle 6"/>
          <p:cNvSpPr>
            <a:spLocks noChangeArrowheads="1"/>
          </p:cNvSpPr>
          <p:nvPr/>
        </p:nvSpPr>
        <p:spPr bwMode="auto">
          <a:xfrm>
            <a:off x="0" y="8572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76366" y="147622"/>
            <a:ext cx="7467600" cy="1066800"/>
          </a:xfrm>
          <a:effectLst>
            <a:outerShdw dist="74053" dir="1857825" algn="ctr" rotWithShape="0">
              <a:schemeClr val="bg2">
                <a:alpha val="50000"/>
              </a:schemeClr>
            </a:outerShdw>
          </a:effectLst>
        </p:spPr>
        <p:txBody>
          <a:bodyPr/>
          <a:lstStyle/>
          <a:p>
            <a:pPr>
              <a:defRPr/>
            </a:pPr>
            <a:r>
              <a:rPr lang="es-VE" sz="4800" dirty="0" smtClean="0">
                <a:effectLst>
                  <a:outerShdw blurRad="38100" dist="38100" dir="2700000" algn="tl">
                    <a:srgbClr val="C0C0C0"/>
                  </a:outerShdw>
                </a:effectLst>
                <a:latin typeface="Andalus" pitchFamily="2" charset="-78"/>
                <a:cs typeface="Andalus" pitchFamily="2" charset="-78"/>
              </a:rPr>
              <a:t>Ejemplo del Método de Mínimos Cuadrados</a:t>
            </a:r>
          </a:p>
        </p:txBody>
      </p:sp>
      <p:sp>
        <p:nvSpPr>
          <p:cNvPr id="5123" name="Rectangle 3"/>
          <p:cNvSpPr>
            <a:spLocks noGrp="1" noChangeArrowheads="1"/>
          </p:cNvSpPr>
          <p:nvPr>
            <p:ph type="body" idx="1"/>
          </p:nvPr>
        </p:nvSpPr>
        <p:spPr>
          <a:xfrm>
            <a:off x="1285852" y="1500174"/>
            <a:ext cx="7529513" cy="1000132"/>
          </a:xfrm>
        </p:spPr>
        <p:txBody>
          <a:bodyPr/>
          <a:lstStyle/>
          <a:p>
            <a:pPr algn="just">
              <a:lnSpc>
                <a:spcPct val="90000"/>
              </a:lnSpc>
              <a:buFontTx/>
              <a:buBlip>
                <a:blip r:embed="rId2"/>
              </a:buBlip>
            </a:pPr>
            <a:r>
              <a:rPr lang="es-VE" sz="2300" dirty="0" smtClean="0">
                <a:latin typeface="Arial" charset="0"/>
              </a:rPr>
              <a:t> Aplicar el método de los mínimos cuadrados para ajustar una recta a través de los n = 5 datos contenidos en la tabla.</a:t>
            </a:r>
          </a:p>
          <a:p>
            <a:pPr lvl="1" algn="just">
              <a:lnSpc>
                <a:spcPct val="90000"/>
              </a:lnSpc>
              <a:buFontTx/>
              <a:buNone/>
            </a:pPr>
            <a:endParaRPr lang="es-VE" sz="2300" dirty="0" smtClean="0">
              <a:latin typeface="Arial" charset="0"/>
            </a:endParaRPr>
          </a:p>
        </p:txBody>
      </p:sp>
      <p:graphicFrame>
        <p:nvGraphicFramePr>
          <p:cNvPr id="4" name="3 Tabla"/>
          <p:cNvGraphicFramePr>
            <a:graphicFrameLocks noGrp="1"/>
          </p:cNvGraphicFramePr>
          <p:nvPr/>
        </p:nvGraphicFramePr>
        <p:xfrm>
          <a:off x="2000232" y="2643182"/>
          <a:ext cx="6096000" cy="741680"/>
        </p:xfrm>
        <a:graphic>
          <a:graphicData uri="http://schemas.openxmlformats.org/drawingml/2006/table">
            <a:tbl>
              <a:tblPr firstRow="1" bandRow="1">
                <a:effectLst>
                  <a:outerShdw blurRad="50800" dist="38100" dir="2700000" algn="tl" rotWithShape="0">
                    <a:srgbClr val="FF99CC">
                      <a:alpha val="40000"/>
                    </a:srgbClr>
                  </a:outerShdw>
                </a:effectLst>
                <a:tableStyleId>{306799F8-075E-4A3A-A7F6-7FBC6576F1A4}</a:tableStyleId>
              </a:tblPr>
              <a:tblGrid>
                <a:gridCol w="1016000"/>
                <a:gridCol w="1016000"/>
                <a:gridCol w="1016000"/>
                <a:gridCol w="1016000"/>
                <a:gridCol w="1016000"/>
                <a:gridCol w="1016000"/>
              </a:tblGrid>
              <a:tr h="370840">
                <a:tc>
                  <a:txBody>
                    <a:bodyPr/>
                    <a:lstStyle/>
                    <a:p>
                      <a:pPr algn="ctr"/>
                      <a:r>
                        <a:rPr lang="es-VE" b="1" dirty="0" smtClean="0">
                          <a:solidFill>
                            <a:schemeClr val="tx1"/>
                          </a:solidFill>
                          <a:latin typeface="Arial" pitchFamily="34" charset="0"/>
                          <a:cs typeface="Arial" pitchFamily="34" charset="0"/>
                        </a:rPr>
                        <a:t>X</a:t>
                      </a:r>
                      <a:endParaRPr lang="en-US" b="1" dirty="0">
                        <a:solidFill>
                          <a:schemeClr val="tx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b="0" dirty="0" smtClean="0">
                          <a:solidFill>
                            <a:schemeClr val="tx1"/>
                          </a:solidFill>
                          <a:latin typeface="Arial" pitchFamily="34" charset="0"/>
                          <a:cs typeface="Arial" pitchFamily="34" charset="0"/>
                        </a:rPr>
                        <a:t>2</a:t>
                      </a:r>
                      <a:endParaRPr lang="en-US"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b="0" dirty="0" smtClean="0">
                          <a:solidFill>
                            <a:schemeClr val="tx1"/>
                          </a:solidFill>
                          <a:latin typeface="Arial" pitchFamily="34" charset="0"/>
                          <a:cs typeface="Arial" pitchFamily="34" charset="0"/>
                        </a:rPr>
                        <a:t>1</a:t>
                      </a:r>
                      <a:endParaRPr lang="en-US"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b="0" dirty="0" smtClean="0">
                          <a:solidFill>
                            <a:schemeClr val="tx1"/>
                          </a:solidFill>
                          <a:latin typeface="Arial" pitchFamily="34" charset="0"/>
                          <a:cs typeface="Arial" pitchFamily="34" charset="0"/>
                        </a:rPr>
                        <a:t>0</a:t>
                      </a:r>
                      <a:endParaRPr lang="en-US"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b="0" dirty="0" smtClean="0">
                          <a:solidFill>
                            <a:schemeClr val="tx1"/>
                          </a:solidFill>
                          <a:latin typeface="Arial" pitchFamily="34" charset="0"/>
                          <a:cs typeface="Arial" pitchFamily="34" charset="0"/>
                        </a:rPr>
                        <a:t>1</a:t>
                      </a:r>
                      <a:endParaRPr lang="en-US"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s-VE" b="0" dirty="0" smtClean="0">
                          <a:solidFill>
                            <a:schemeClr val="tx1"/>
                          </a:solidFill>
                          <a:latin typeface="Arial" pitchFamily="34" charset="0"/>
                          <a:cs typeface="Arial" pitchFamily="34" charset="0"/>
                        </a:rPr>
                        <a:t>2</a:t>
                      </a:r>
                      <a:endParaRPr lang="en-US" b="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a:r>
                        <a:rPr lang="es-VE" b="1" dirty="0" smtClean="0">
                          <a:solidFill>
                            <a:schemeClr val="tx1"/>
                          </a:solidFill>
                          <a:latin typeface="Arial" pitchFamily="34" charset="0"/>
                          <a:cs typeface="Arial" pitchFamily="34" charset="0"/>
                        </a:rPr>
                        <a:t>Y</a:t>
                      </a:r>
                      <a:endParaRPr lang="en-US" b="1" dirty="0">
                        <a:solidFill>
                          <a:schemeClr val="tx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dirty="0" smtClean="0">
                          <a:solidFill>
                            <a:schemeClr val="tx1"/>
                          </a:solidFill>
                          <a:latin typeface="Arial" pitchFamily="34" charset="0"/>
                          <a:cs typeface="Arial" pitchFamily="34" charset="0"/>
                        </a:rPr>
                        <a:t>0</a:t>
                      </a:r>
                      <a:endParaRPr lang="en-US"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dirty="0" smtClean="0">
                          <a:solidFill>
                            <a:schemeClr val="tx1"/>
                          </a:solidFill>
                          <a:latin typeface="Arial" pitchFamily="34" charset="0"/>
                          <a:cs typeface="Arial" pitchFamily="34" charset="0"/>
                        </a:rPr>
                        <a:t>0</a:t>
                      </a:r>
                      <a:endParaRPr lang="en-US"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dirty="0" smtClean="0">
                          <a:solidFill>
                            <a:schemeClr val="tx1"/>
                          </a:solidFill>
                          <a:latin typeface="Arial" pitchFamily="34" charset="0"/>
                          <a:cs typeface="Arial" pitchFamily="34" charset="0"/>
                        </a:rPr>
                        <a:t>1</a:t>
                      </a:r>
                      <a:endParaRPr lang="en-US"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dirty="0" smtClean="0">
                          <a:solidFill>
                            <a:schemeClr val="tx1"/>
                          </a:solidFill>
                          <a:latin typeface="Arial" pitchFamily="34" charset="0"/>
                          <a:cs typeface="Arial" pitchFamily="34" charset="0"/>
                        </a:rPr>
                        <a:t>1</a:t>
                      </a:r>
                      <a:endParaRPr lang="en-US"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VE" dirty="0" smtClean="0">
                          <a:solidFill>
                            <a:schemeClr val="tx1"/>
                          </a:solidFill>
                          <a:latin typeface="Arial" pitchFamily="34" charset="0"/>
                          <a:cs typeface="Arial" pitchFamily="34" charset="0"/>
                        </a:rPr>
                        <a:t>3</a:t>
                      </a:r>
                      <a:endParaRPr lang="en-US"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5" name="Rectangle 3"/>
          <p:cNvSpPr txBox="1">
            <a:spLocks noChangeArrowheads="1"/>
          </p:cNvSpPr>
          <p:nvPr/>
        </p:nvSpPr>
        <p:spPr bwMode="auto">
          <a:xfrm>
            <a:off x="1357291" y="3571876"/>
            <a:ext cx="2428891" cy="5000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Tx/>
              <a:buSzTx/>
              <a:tabLst/>
              <a:defRPr/>
            </a:pPr>
            <a:r>
              <a:rPr lang="es-VE" sz="2300" kern="0" dirty="0" smtClean="0">
                <a:latin typeface="Arial" charset="0"/>
              </a:rPr>
              <a:t>1. </a:t>
            </a:r>
            <a:r>
              <a:rPr kumimoji="0" lang="es-VE" sz="2000" b="0" i="0" u="none" strike="noStrike" kern="0" cap="none" spc="0" normalizeH="0" baseline="0" noProof="0" dirty="0" smtClean="0">
                <a:ln>
                  <a:noFill/>
                </a:ln>
                <a:solidFill>
                  <a:schemeClr val="tx1"/>
                </a:solidFill>
                <a:effectLst/>
                <a:uLnTx/>
                <a:uFillTx/>
                <a:latin typeface="Arial" charset="0"/>
                <a:ea typeface="+mn-ea"/>
                <a:cs typeface="+mn-cs"/>
              </a:rPr>
              <a:t>Calculamos</a:t>
            </a:r>
          </a:p>
          <a:p>
            <a:pPr marL="742950" marR="0" lvl="1" indent="-285750" algn="just" defTabSz="914400" rtl="0" eaLnBrk="0" fontAlgn="base" latinLnBrk="0" hangingPunct="0">
              <a:lnSpc>
                <a:spcPct val="90000"/>
              </a:lnSpc>
              <a:spcBef>
                <a:spcPct val="20000"/>
              </a:spcBef>
              <a:spcAft>
                <a:spcPct val="0"/>
              </a:spcAft>
              <a:buClrTx/>
              <a:buSzTx/>
              <a:buFontTx/>
              <a:buNone/>
              <a:tabLst/>
              <a:defRPr/>
            </a:pPr>
            <a:endParaRPr kumimoji="0" lang="es-VE" sz="2300" b="0" i="0" u="none" strike="noStrike" kern="0" cap="none" spc="0" normalizeH="0" baseline="0" noProof="0" dirty="0" smtClean="0">
              <a:ln>
                <a:noFill/>
              </a:ln>
              <a:solidFill>
                <a:schemeClr val="tx1"/>
              </a:solidFill>
              <a:effectLst/>
              <a:uLnTx/>
              <a:uFillTx/>
              <a:latin typeface="Arial" charset="0"/>
            </a:endParaRP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57554" y="3571876"/>
            <a:ext cx="295275" cy="438150"/>
          </a:xfrm>
          <a:prstGeom prst="rect">
            <a:avLst/>
          </a:prstGeom>
          <a:noFill/>
        </p:spPr>
      </p:pic>
      <p:sp>
        <p:nvSpPr>
          <p:cNvPr id="20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357554" y="5429264"/>
            <a:ext cx="304800" cy="438150"/>
          </a:xfrm>
          <a:prstGeom prst="rect">
            <a:avLst/>
          </a:prstGeom>
          <a:noFill/>
        </p:spPr>
      </p:pic>
      <p:sp>
        <p:nvSpPr>
          <p:cNvPr id="2054" name="Rectangle 6"/>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785918" y="4214818"/>
            <a:ext cx="6365423" cy="1000132"/>
          </a:xfrm>
          <a:prstGeom prst="rect">
            <a:avLst/>
          </a:prstGeom>
          <a:noFill/>
        </p:spPr>
      </p:pic>
      <p:sp>
        <p:nvSpPr>
          <p:cNvPr id="2057" name="Rectangle 9"/>
          <p:cNvSpPr>
            <a:spLocks noChangeArrowheads="1"/>
          </p:cNvSpPr>
          <p:nvPr/>
        </p:nvSpPr>
        <p:spPr bwMode="auto">
          <a:xfrm>
            <a:off x="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3"/>
          <p:cNvSpPr txBox="1">
            <a:spLocks noChangeArrowheads="1"/>
          </p:cNvSpPr>
          <p:nvPr/>
        </p:nvSpPr>
        <p:spPr bwMode="auto">
          <a:xfrm>
            <a:off x="1428728" y="5429264"/>
            <a:ext cx="2428891" cy="5000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Tx/>
              <a:buSzTx/>
              <a:tabLst/>
              <a:defRPr/>
            </a:pPr>
            <a:r>
              <a:rPr lang="es-VE" sz="2300" kern="0" dirty="0" smtClean="0">
                <a:latin typeface="Arial" charset="0"/>
              </a:rPr>
              <a:t>2. </a:t>
            </a:r>
            <a:r>
              <a:rPr kumimoji="0" lang="es-VE" sz="2000" b="0" i="0" u="none" strike="noStrike" kern="0" cap="none" spc="0" normalizeH="0" baseline="0" noProof="0" dirty="0" smtClean="0">
                <a:ln>
                  <a:noFill/>
                </a:ln>
                <a:solidFill>
                  <a:schemeClr val="tx1"/>
                </a:solidFill>
                <a:effectLst/>
                <a:uLnTx/>
                <a:uFillTx/>
                <a:latin typeface="Arial" charset="0"/>
                <a:ea typeface="+mn-ea"/>
                <a:cs typeface="+mn-cs"/>
              </a:rPr>
              <a:t>Calculamos</a:t>
            </a:r>
          </a:p>
          <a:p>
            <a:pPr marL="742950" marR="0" lvl="1" indent="-285750" algn="just" defTabSz="914400" rtl="0" eaLnBrk="0" fontAlgn="base" latinLnBrk="0" hangingPunct="0">
              <a:lnSpc>
                <a:spcPct val="90000"/>
              </a:lnSpc>
              <a:spcBef>
                <a:spcPct val="20000"/>
              </a:spcBef>
              <a:spcAft>
                <a:spcPct val="0"/>
              </a:spcAft>
              <a:buClrTx/>
              <a:buSzTx/>
              <a:buFontTx/>
              <a:buNone/>
              <a:tabLst/>
              <a:defRPr/>
            </a:pPr>
            <a:endParaRPr kumimoji="0" lang="es-VE" sz="2300" b="0" i="0" u="none" strike="noStrike" kern="0" cap="none" spc="0" normalizeH="0" baseline="0" noProof="0" dirty="0" smtClean="0">
              <a:ln>
                <a:noFill/>
              </a:ln>
              <a:solidFill>
                <a:schemeClr val="tx1"/>
              </a:solidFill>
              <a:effectLst/>
              <a:uLnTx/>
              <a:uFillTx/>
              <a:latin typeface="Arial" charset="0"/>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8" name="Picture 1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714612" y="5857892"/>
            <a:ext cx="4357718" cy="752475"/>
          </a:xfrm>
          <a:prstGeom prst="rect">
            <a:avLst/>
          </a:prstGeom>
          <a:noFill/>
        </p:spPr>
      </p:pic>
      <p:sp>
        <p:nvSpPr>
          <p:cNvPr id="2060" name="Rectangle 12"/>
          <p:cNvSpPr>
            <a:spLocks noChangeArrowheads="1"/>
          </p:cNvSpPr>
          <p:nvPr/>
        </p:nvSpPr>
        <p:spPr bwMode="auto">
          <a:xfrm>
            <a:off x="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3DRings">
  <a:themeElements>
    <a:clrScheme name="3DRing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3DRing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3DRing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DRing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DRing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DRing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DRing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DRing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DRing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3DRings</Template>
  <TotalTime>2369</TotalTime>
  <Words>779</Words>
  <Application>Microsoft PowerPoint</Application>
  <PresentationFormat>Presentación en pantalla (4:3)</PresentationFormat>
  <Paragraphs>217</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3DRings</vt:lpstr>
      <vt:lpstr>Estocástica 3  Unidad I: Modelos Lineales  Tema: Método de los Mínimos Cuadrados</vt:lpstr>
      <vt:lpstr>Modelos Lineales</vt:lpstr>
      <vt:lpstr>Definición</vt:lpstr>
      <vt:lpstr>Método de los Mínimos Cuadrados</vt:lpstr>
      <vt:lpstr>Método de los Mínimos Cuadrados</vt:lpstr>
      <vt:lpstr>Método de los Mínimos Cuadrados</vt:lpstr>
      <vt:lpstr>Método de los Mínimos Cuadrados</vt:lpstr>
      <vt:lpstr>Método de los Mínimos Cuadrados</vt:lpstr>
      <vt:lpstr>Ejemplo del Método de Mínimos Cuadrados</vt:lpstr>
      <vt:lpstr>Ejemplo del Método de Mínimos Cuadrados</vt:lpstr>
      <vt:lpstr>Ejemplo del Método de Mínimos Cuadrados</vt:lpstr>
      <vt:lpstr>Ejemplo del Método de Mínimos Cuadrados</vt:lpstr>
      <vt:lpstr>Ejemplo del Método de Mínimos Cuadrados</vt:lpstr>
      <vt:lpstr>Ejemplo del Método de Mínimos Cuadrados</vt:lpstr>
      <vt:lpstr>Recta de Mínimos Cuadrados en términos de Varianza muestral y Covarianza</vt:lpstr>
      <vt:lpstr>Práctica 1</vt:lpstr>
      <vt:lpstr>Práctica 2</vt:lpstr>
      <vt:lpstr>Práctica 3</vt:lpstr>
      <vt:lpstr>Práctica 3</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Oscar Mogollon</dc:creator>
  <cp:lastModifiedBy>usuario</cp:lastModifiedBy>
  <cp:revision>208</cp:revision>
  <dcterms:created xsi:type="dcterms:W3CDTF">2006-11-17T12:19:46Z</dcterms:created>
  <dcterms:modified xsi:type="dcterms:W3CDTF">2009-11-26T13:56:28Z</dcterms:modified>
</cp:coreProperties>
</file>