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21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ideo" Target="3DRings_title.avi" TargetMode="Externa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DRings_title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4763" y="1790700"/>
            <a:ext cx="868363" cy="457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2286000"/>
            <a:ext cx="6858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5814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DDB6BC-D851-40C8-8E23-544A63580B7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2FD7B-EA07-4757-9CD7-78B962A351E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91300" y="228600"/>
            <a:ext cx="1866900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228600"/>
            <a:ext cx="5448300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435AA-D2ED-46F5-AB6C-D5852A27E98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001FE-698B-4C73-8F54-023613AE21E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CF2E5-07D2-412A-ADE3-8C6531FBB9C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219200" y="1752600"/>
            <a:ext cx="3543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14900" y="1752600"/>
            <a:ext cx="3543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E09A8-BDDA-4DD2-88F4-336A73418EC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DB913-7BEB-45E5-B859-5B9B296AB20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4FC31-DBA9-42B1-987E-75BFA12A786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C0DB8-8BD0-4013-B005-C840C5D03F7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8587C-6267-4D75-9DCF-3628167C16B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D882A-7AF0-48B3-9F24-9796CED4F6F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ideo" Target="file:///C:\Users\usuario\Videos\Documents\Documents\Estocastica3\clases\Unidad%20I\3DRings_text.avi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28600"/>
            <a:ext cx="7467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752600"/>
            <a:ext cx="7239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5B788DE-D480-4E61-8254-2BD31AA9B5B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pic>
        <p:nvPicPr>
          <p:cNvPr id="1031" name="3DRings_text.avi">
            <a:hlinkClick r:id="" action="ppaction://media"/>
          </p:cNvPr>
          <p:cNvPicPr>
            <a:picLocks noRot="1" noChangeAspect="1" noChangeArrowheads="1"/>
          </p:cNvPicPr>
          <p:nvPr>
            <a:videoFile r:link="rId13"/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0" y="1792288"/>
            <a:ext cx="868363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3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Ejemplos_Tema2.xls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Ejemplos_Tema2.sav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428604"/>
            <a:ext cx="6858000" cy="3721121"/>
          </a:xfrm>
          <a:effectLst>
            <a:outerShdw blurRad="50800" dist="38100" dir="2700000" algn="tl" rotWithShape="0">
              <a:srgbClr val="FF99CC">
                <a:alpha val="4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s-VE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Estocástica 3</a:t>
            </a:r>
            <a:br>
              <a:rPr lang="es-VE" sz="54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es-VE" sz="3600" b="1" dirty="0" smtClean="0">
                <a:latin typeface="Arial" charset="0"/>
              </a:rPr>
              <a:t/>
            </a:r>
            <a:br>
              <a:rPr lang="es-VE" sz="3600" b="1" dirty="0" smtClean="0">
                <a:latin typeface="Arial" charset="0"/>
              </a:rPr>
            </a:br>
            <a:r>
              <a:rPr lang="es-VE" sz="3600" b="1" dirty="0" smtClean="0">
                <a:latin typeface="Andalus" pitchFamily="2" charset="-78"/>
                <a:cs typeface="Andalus" pitchFamily="2" charset="-78"/>
              </a:rPr>
              <a:t>Unidad I: Modelos Lineales</a:t>
            </a:r>
            <a:br>
              <a:rPr lang="es-VE" sz="3600" b="1" dirty="0" smtClean="0">
                <a:latin typeface="Andalus" pitchFamily="2" charset="-78"/>
                <a:cs typeface="Andalus" pitchFamily="2" charset="-78"/>
              </a:rPr>
            </a:br>
            <a:r>
              <a:rPr lang="es-VE" sz="3600" b="1" dirty="0" smtClean="0">
                <a:latin typeface="Andalus" pitchFamily="2" charset="-78"/>
                <a:cs typeface="Andalus" pitchFamily="2" charset="-78"/>
              </a:rPr>
              <a:t/>
            </a:r>
            <a:br>
              <a:rPr lang="es-VE" sz="3600" b="1" dirty="0" smtClean="0">
                <a:latin typeface="Andalus" pitchFamily="2" charset="-78"/>
                <a:cs typeface="Andalus" pitchFamily="2" charset="-78"/>
              </a:rPr>
            </a:br>
            <a:r>
              <a:rPr lang="es-VE" sz="3600" b="1" dirty="0" smtClean="0">
                <a:latin typeface="Andalus" pitchFamily="2" charset="-78"/>
                <a:cs typeface="Andalus" pitchFamily="2" charset="-78"/>
              </a:rPr>
              <a:t>Tema: Ajuste del modelo lineal mediante matrices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5435600" y="4722813"/>
            <a:ext cx="29097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VE" b="1" dirty="0">
                <a:latin typeface="Andalus" pitchFamily="2" charset="-78"/>
                <a:cs typeface="Andalus" pitchFamily="2" charset="-78"/>
              </a:rPr>
              <a:t>Prof. Karla P. Ramírez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714612" y="6396335"/>
            <a:ext cx="35589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VE" dirty="0">
                <a:latin typeface="Arial" charset="0"/>
              </a:rPr>
              <a:t>Mérida, </a:t>
            </a:r>
            <a:r>
              <a:rPr lang="es-VE" dirty="0" smtClean="0">
                <a:latin typeface="Arial" charset="0"/>
              </a:rPr>
              <a:t>Noviembre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5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Ejemplo Ajuste mediante matrices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785926"/>
            <a:ext cx="2071702" cy="1288791"/>
          </a:xfrm>
          <a:prstGeom prst="rect">
            <a:avLst/>
          </a:prstGeom>
          <a:noFill/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1476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3214686"/>
            <a:ext cx="4843096" cy="1285884"/>
          </a:xfrm>
          <a:prstGeom prst="rect">
            <a:avLst/>
          </a:prstGeom>
          <a:noFill/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1476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1500166" y="4857760"/>
            <a:ext cx="7316817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Por</a:t>
            </a:r>
            <a:r>
              <a:rPr kumimoji="0" lang="es-VE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lo tanto, el modelo de </a:t>
            </a:r>
            <a:r>
              <a:rPr kumimoji="0" lang="es-VE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regresi</a:t>
            </a:r>
            <a:r>
              <a:rPr lang="es-VE" sz="2800" kern="0" dirty="0" err="1" smtClean="0">
                <a:latin typeface="Arial" charset="0"/>
              </a:rPr>
              <a:t>ón</a:t>
            </a:r>
            <a:r>
              <a:rPr lang="es-VE" sz="2800" kern="0" dirty="0" smtClean="0">
                <a:latin typeface="Arial" charset="0"/>
              </a:rPr>
              <a:t> es</a:t>
            </a: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endParaRPr kumimoji="0" lang="es-VE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5429264"/>
            <a:ext cx="7000924" cy="430826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6072206"/>
            <a:ext cx="5611852" cy="500066"/>
          </a:xfrm>
          <a:prstGeom prst="rect">
            <a:avLst/>
          </a:prstGeom>
          <a:noFill/>
          <a:ln w="28575">
            <a:solidFill>
              <a:srgbClr val="FF99CC"/>
            </a:solidFill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5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Ejemplo Ajuste mediante matrices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285852" y="1857364"/>
            <a:ext cx="7316817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 ingeniero químico se encuentra investigando el rendimiento de un proceso</a:t>
            </a:r>
            <a:r>
              <a:rPr lang="es-VE" sz="2800" kern="0" baseline="0" dirty="0" smtClean="0">
                <a:latin typeface="Arial" charset="0"/>
              </a:rPr>
              <a:t>,</a:t>
            </a:r>
            <a:r>
              <a:rPr lang="es-VE" sz="2800" kern="0" dirty="0" smtClean="0">
                <a:latin typeface="Arial" charset="0"/>
              </a:rPr>
              <a:t> del cual le interesa 3 </a:t>
            </a:r>
            <a:r>
              <a:rPr lang="es-VE" sz="2800" kern="0" dirty="0" err="1" smtClean="0">
                <a:latin typeface="Arial" charset="0"/>
              </a:rPr>
              <a:t>var</a:t>
            </a: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.: temperaturas,</a:t>
            </a:r>
            <a:r>
              <a:rPr kumimoji="0" lang="es-VE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presión y concentración porcentual. El experimento y los rendimientos resultantes se muestran en la tabla, donde se utiliza la notación de variables codificadas +1, -1.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lang="es-VE" sz="2800" kern="0" baseline="0" dirty="0" smtClean="0">
              <a:latin typeface="Arial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VE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Ajustar el modelo.</a:t>
            </a:r>
            <a:endParaRPr kumimoji="0" lang="es-VE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s-VE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5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Ejemplo Ajuste mediante matrices</a:t>
            </a:r>
          </a:p>
        </p:txBody>
      </p:sp>
      <p:graphicFrame>
        <p:nvGraphicFramePr>
          <p:cNvPr id="5" name="18 Marcador de contenido"/>
          <p:cNvGraphicFramePr>
            <a:graphicFrameLocks noGrp="1"/>
          </p:cNvGraphicFramePr>
          <p:nvPr>
            <p:ph idx="1"/>
          </p:nvPr>
        </p:nvGraphicFramePr>
        <p:xfrm>
          <a:off x="2214546" y="2428868"/>
          <a:ext cx="5791200" cy="324803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47800"/>
                <a:gridCol w="1447800"/>
                <a:gridCol w="1447800"/>
                <a:gridCol w="1447800"/>
              </a:tblGrid>
              <a:tr h="3145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Temperatura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(X</a:t>
                      </a:r>
                      <a:r>
                        <a:rPr lang="en-US" sz="1400" b="1" kern="1200" baseline="-250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Presión 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(X</a:t>
                      </a:r>
                      <a:r>
                        <a:rPr lang="en-US" sz="1400" b="1" kern="1200" baseline="-250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Porcentaje concentración 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(X</a:t>
                      </a:r>
                      <a:r>
                        <a:rPr lang="en-US" sz="1400" b="1" kern="1200" baseline="-250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r>
                        <a:rPr lang="es-VE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kern="1200" dirty="0" err="1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Porcentaje</a:t>
                      </a:r>
                      <a:r>
                        <a:rPr lang="en-US" sz="1400" b="1" i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400" b="1" i="1" kern="1200" dirty="0" err="1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rendimiento</a:t>
                      </a:r>
                      <a:r>
                        <a:rPr lang="en-US" sz="1400" b="1" i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(y)</a:t>
                      </a:r>
                      <a:endParaRPr lang="en-US" sz="1400" b="1" kern="1200" dirty="0" smtClean="0">
                        <a:solidFill>
                          <a:schemeClr val="lt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57</a:t>
                      </a: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46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57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48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5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Ejemplo Ajuste mediante matrices</a:t>
            </a:r>
          </a:p>
        </p:txBody>
      </p:sp>
      <p:pic>
        <p:nvPicPr>
          <p:cNvPr id="5" name="4 Imagen" descr="excel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2357430"/>
            <a:ext cx="1143008" cy="1316630"/>
          </a:xfrm>
          <a:prstGeom prst="rect">
            <a:avLst/>
          </a:prstGeom>
        </p:spPr>
      </p:pic>
      <p:pic>
        <p:nvPicPr>
          <p:cNvPr id="6" name="5 Imagen" descr="Dibujo.jp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4286256"/>
            <a:ext cx="895350" cy="885825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500166" y="2857496"/>
            <a:ext cx="371477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VE" sz="2300" kern="0" dirty="0" smtClean="0">
                <a:latin typeface="Arial" charset="0"/>
              </a:rPr>
              <a:t>1. </a:t>
            </a:r>
            <a:r>
              <a:rPr lang="es-VE" sz="2000" kern="0" dirty="0" smtClean="0">
                <a:latin typeface="Arial" charset="0"/>
              </a:rPr>
              <a:t>Calculamos con Excel</a:t>
            </a:r>
            <a:endParaRPr kumimoji="0" lang="es-V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742950" marR="0" lvl="1" indent="-28575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VE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500166" y="4429132"/>
            <a:ext cx="371477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VE" sz="2300" kern="0" dirty="0" smtClean="0">
                <a:latin typeface="Arial" charset="0"/>
              </a:rPr>
              <a:t>2. </a:t>
            </a:r>
            <a:r>
              <a:rPr lang="es-VE" sz="2000" kern="0" dirty="0" smtClean="0">
                <a:latin typeface="Arial" charset="0"/>
              </a:rPr>
              <a:t>Calculamos con SPSS</a:t>
            </a:r>
            <a:endParaRPr kumimoji="0" lang="es-V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742950" marR="0" lvl="1" indent="-28575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VE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5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Propiedades de los Estimadores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285852" y="1428736"/>
            <a:ext cx="7316817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s-VE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2.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s-VE" sz="2800" kern="0" dirty="0" smtClean="0">
              <a:latin typeface="Arial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s-VE" sz="2800" kern="0" dirty="0" smtClean="0">
              <a:latin typeface="Arial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4.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s-VE" sz="2800" kern="0" dirty="0" smtClean="0">
              <a:latin typeface="Arial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5.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s-VE" sz="2800" kern="0" dirty="0" smtClean="0">
              <a:latin typeface="Arial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s-VE" sz="2800" kern="0" dirty="0" smtClean="0">
              <a:latin typeface="Arial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6.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428736"/>
            <a:ext cx="4572000" cy="50482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214554"/>
            <a:ext cx="6729149" cy="500066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071810"/>
            <a:ext cx="2630782" cy="500066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929066"/>
            <a:ext cx="5143536" cy="428628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4643446"/>
            <a:ext cx="5500726" cy="791617"/>
          </a:xfrm>
          <a:prstGeom prst="rect">
            <a:avLst/>
          </a:prstGeom>
          <a:noFill/>
        </p:spPr>
      </p:pic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5357826"/>
            <a:ext cx="3238500" cy="419100"/>
          </a:xfrm>
          <a:prstGeom prst="rect">
            <a:avLst/>
          </a:prstGeom>
          <a:noFill/>
        </p:spPr>
      </p:pic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6000768"/>
            <a:ext cx="6000792" cy="728969"/>
          </a:xfrm>
          <a:prstGeom prst="rect">
            <a:avLst/>
          </a:prstGeom>
          <a:noFill/>
        </p:spPr>
      </p:pic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111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484313"/>
            <a:ext cx="7745413" cy="3802075"/>
          </a:xfrm>
        </p:spPr>
        <p:txBody>
          <a:bodyPr/>
          <a:lstStyle/>
          <a:p>
            <a:pPr algn="just">
              <a:lnSpc>
                <a:spcPct val="80000"/>
              </a:lnSpc>
              <a:buBlip>
                <a:blip r:embed="rId2"/>
              </a:buBlip>
            </a:pPr>
            <a:r>
              <a:rPr lang="es-VE" sz="2400" dirty="0" smtClean="0">
                <a:latin typeface="Arial" charset="0"/>
              </a:rPr>
              <a:t>En este caso intervienen más de una variable de regresión</a:t>
            </a:r>
            <a:endParaRPr lang="es-VE" sz="2400" i="1" dirty="0" smtClean="0">
              <a:latin typeface="Arial" charset="0"/>
            </a:endParaRPr>
          </a:p>
          <a:p>
            <a:pPr algn="just">
              <a:lnSpc>
                <a:spcPct val="80000"/>
              </a:lnSpc>
              <a:buFontTx/>
              <a:buBlip>
                <a:blip r:embed="rId2"/>
              </a:buBlip>
            </a:pPr>
            <a:endParaRPr lang="es-VE" sz="2400" dirty="0" smtClean="0">
              <a:latin typeface="Arial" charset="0"/>
            </a:endParaRPr>
          </a:p>
          <a:p>
            <a:pPr algn="just">
              <a:lnSpc>
                <a:spcPct val="80000"/>
              </a:lnSpc>
              <a:buFontTx/>
              <a:buBlip>
                <a:blip r:embed="rId2"/>
              </a:buBlip>
            </a:pPr>
            <a:endParaRPr lang="es-VE" sz="2400" dirty="0" smtClean="0">
              <a:latin typeface="Arial" charset="0"/>
            </a:endParaRPr>
          </a:p>
          <a:p>
            <a:pPr algn="just">
              <a:lnSpc>
                <a:spcPct val="80000"/>
              </a:lnSpc>
              <a:buFontTx/>
              <a:buBlip>
                <a:blip r:embed="rId2"/>
              </a:buBlip>
            </a:pPr>
            <a:endParaRPr lang="es-VE" sz="2400" dirty="0" smtClean="0">
              <a:latin typeface="Arial" charset="0"/>
            </a:endParaRPr>
          </a:p>
          <a:p>
            <a:pPr algn="just">
              <a:lnSpc>
                <a:spcPct val="80000"/>
              </a:lnSpc>
              <a:buBlip>
                <a:blip r:embed="rId2"/>
              </a:buBlip>
            </a:pPr>
            <a:r>
              <a:rPr lang="es-VE" sz="2400" dirty="0" smtClean="0">
                <a:latin typeface="Arial" charset="0"/>
              </a:rPr>
              <a:t>El procedimiento para hacer la estimación requiere que el componente aleatorio del error tenga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E(ε) = 0 y V(ε) = 0 y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Varianzas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(σ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no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esten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correlacionados</a:t>
            </a:r>
            <a:r>
              <a:rPr lang="en-US" sz="2400" dirty="0" smtClean="0"/>
              <a:t>.</a:t>
            </a:r>
          </a:p>
          <a:p>
            <a:pPr algn="just">
              <a:lnSpc>
                <a:spcPct val="80000"/>
              </a:lnSpc>
              <a:buBlip>
                <a:blip r:embed="rId2"/>
              </a:buBlip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VE" sz="2400" dirty="0" smtClean="0">
                <a:latin typeface="Arial" charset="0"/>
              </a:rPr>
              <a:t>Las ecuaciones de los mínimos cuadrados para    ,  </a:t>
            </a:r>
          </a:p>
          <a:p>
            <a:pPr algn="just">
              <a:lnSpc>
                <a:spcPct val="80000"/>
              </a:lnSpc>
              <a:buNone/>
            </a:pPr>
            <a:endParaRPr lang="es-VE" sz="2400" dirty="0" smtClean="0">
              <a:latin typeface="Arial" charset="0"/>
            </a:endParaRPr>
          </a:p>
          <a:p>
            <a:pPr algn="just">
              <a:lnSpc>
                <a:spcPct val="80000"/>
              </a:lnSpc>
              <a:buFontTx/>
              <a:buBlip>
                <a:blip r:embed="rId2"/>
              </a:buBlip>
            </a:pPr>
            <a:endParaRPr lang="es-VE" sz="2400" dirty="0" smtClean="0">
              <a:latin typeface="Arial" charset="0"/>
            </a:endParaRPr>
          </a:p>
          <a:p>
            <a:pPr algn="just">
              <a:lnSpc>
                <a:spcPct val="80000"/>
              </a:lnSpc>
              <a:buFontTx/>
              <a:buBlip>
                <a:blip r:embed="rId2"/>
              </a:buBlip>
            </a:pPr>
            <a:endParaRPr lang="es-VE" sz="2400" dirty="0" smtClean="0">
              <a:latin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6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Ajuste mediante matrices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2357430"/>
            <a:ext cx="6710188" cy="500066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96258" y="4786322"/>
            <a:ext cx="295275" cy="438150"/>
          </a:xfrm>
          <a:prstGeom prst="rect">
            <a:avLst/>
          </a:prstGeom>
          <a:noFill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28" y="4786322"/>
            <a:ext cx="304800" cy="43815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286388"/>
            <a:ext cx="5204769" cy="1285884"/>
          </a:xfrm>
          <a:prstGeom prst="rect">
            <a:avLst/>
          </a:prstGeom>
          <a:noFill/>
          <a:ln w="28575">
            <a:solidFill>
              <a:srgbClr val="FF99CC"/>
            </a:solidFill>
          </a:ln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457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8587" y="1714489"/>
            <a:ext cx="7316817" cy="500066"/>
          </a:xfrm>
        </p:spPr>
        <p:txBody>
          <a:bodyPr/>
          <a:lstStyle/>
          <a:p>
            <a:pPr algn="just">
              <a:lnSpc>
                <a:spcPct val="80000"/>
              </a:lnSpc>
              <a:buBlip>
                <a:blip r:embed="rId2"/>
              </a:buBlip>
            </a:pPr>
            <a:r>
              <a:rPr lang="es-VE" sz="2400" dirty="0" smtClean="0">
                <a:latin typeface="Arial" charset="0"/>
              </a:rPr>
              <a:t>El modelo expresado en notación matricial será:</a:t>
            </a:r>
            <a:endParaRPr lang="es-VE" sz="2400" i="1" dirty="0" smtClean="0">
              <a:latin typeface="Arial" charset="0"/>
            </a:endParaRPr>
          </a:p>
          <a:p>
            <a:pPr algn="just">
              <a:lnSpc>
                <a:spcPct val="80000"/>
              </a:lnSpc>
              <a:buFontTx/>
              <a:buBlip>
                <a:blip r:embed="rId2"/>
              </a:buBlip>
            </a:pPr>
            <a:endParaRPr lang="es-VE" sz="2400" dirty="0" smtClean="0">
              <a:latin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6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Ajuste mediante matrices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5" y="2071678"/>
            <a:ext cx="2073363" cy="571504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714620"/>
            <a:ext cx="1785950" cy="1675707"/>
          </a:xfrm>
          <a:prstGeom prst="rect">
            <a:avLst/>
          </a:prstGeom>
          <a:noFill/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500570"/>
            <a:ext cx="7955336" cy="1714512"/>
          </a:xfrm>
          <a:prstGeom prst="rect">
            <a:avLst/>
          </a:prstGeom>
          <a:noFill/>
        </p:spPr>
      </p:pic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8587" y="1714489"/>
            <a:ext cx="7316817" cy="500066"/>
          </a:xfrm>
        </p:spPr>
        <p:txBody>
          <a:bodyPr/>
          <a:lstStyle/>
          <a:p>
            <a:pPr algn="just">
              <a:lnSpc>
                <a:spcPct val="80000"/>
              </a:lnSpc>
              <a:buBlip>
                <a:blip r:embed="rId2"/>
              </a:buBlip>
            </a:pPr>
            <a:r>
              <a:rPr lang="es-VE" sz="2400" dirty="0" smtClean="0">
                <a:latin typeface="Arial" charset="0"/>
              </a:rPr>
              <a:t>El modelo expresado en notación matricial será:</a:t>
            </a:r>
            <a:endParaRPr lang="es-VE" sz="2400" i="1" dirty="0" smtClean="0">
              <a:latin typeface="Arial" charset="0"/>
            </a:endParaRPr>
          </a:p>
          <a:p>
            <a:pPr algn="just">
              <a:lnSpc>
                <a:spcPct val="80000"/>
              </a:lnSpc>
              <a:buFontTx/>
              <a:buBlip>
                <a:blip r:embed="rId2"/>
              </a:buBlip>
            </a:pPr>
            <a:endParaRPr lang="es-VE" sz="2400" dirty="0" smtClean="0">
              <a:latin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6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Ajuste mediante matrices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428868"/>
            <a:ext cx="4779376" cy="1857388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4643446"/>
            <a:ext cx="1979585" cy="1928826"/>
          </a:xfrm>
          <a:prstGeom prst="rect">
            <a:avLst/>
          </a:prstGeom>
          <a:noFill/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1857364"/>
            <a:ext cx="7316817" cy="4572032"/>
          </a:xfrm>
        </p:spPr>
        <p:txBody>
          <a:bodyPr/>
          <a:lstStyle/>
          <a:p>
            <a:pPr algn="just">
              <a:lnSpc>
                <a:spcPct val="80000"/>
              </a:lnSpc>
              <a:buBlip>
                <a:blip r:embed="rId2"/>
              </a:buBlip>
            </a:pPr>
            <a:r>
              <a:rPr lang="es-VE" sz="2800" dirty="0" smtClean="0">
                <a:latin typeface="Arial" charset="0"/>
              </a:rPr>
              <a:t>Un distribuidor de cerveza está estudiando el sistema de reparto de su producto. Específicamente, el distribuidor está interesado en predecir el tiempo de servicio a un mayorista. El </a:t>
            </a:r>
            <a:r>
              <a:rPr lang="es-VE" sz="2800" dirty="0" err="1" smtClean="0">
                <a:latin typeface="Arial" charset="0"/>
              </a:rPr>
              <a:t>ing.</a:t>
            </a:r>
            <a:r>
              <a:rPr lang="es-VE" sz="2800" dirty="0" smtClean="0">
                <a:latin typeface="Arial" charset="0"/>
              </a:rPr>
              <a:t> a cargo del estudio ha sugerido que los 2 factores más importantes que intervienen en el tiempo de reparto son el número de cajas de cerveza que se entregan y la máxima distancia que debe recorrer el repartidor. El </a:t>
            </a:r>
            <a:r>
              <a:rPr lang="es-VE" sz="2800" dirty="0" err="1" smtClean="0">
                <a:latin typeface="Arial" charset="0"/>
              </a:rPr>
              <a:t>ing.</a:t>
            </a:r>
            <a:r>
              <a:rPr lang="es-VE" sz="2800" dirty="0" smtClean="0">
                <a:latin typeface="Arial" charset="0"/>
              </a:rPr>
              <a:t> recopiló la muestra de tiempos de reparto que aparece en la tabla. Ajuste el modelo de regresión lineal múltiple.</a:t>
            </a:r>
          </a:p>
          <a:p>
            <a:pPr algn="just">
              <a:lnSpc>
                <a:spcPct val="80000"/>
              </a:lnSpc>
              <a:buFontTx/>
              <a:buBlip>
                <a:blip r:embed="rId2"/>
              </a:buBlip>
            </a:pPr>
            <a:endParaRPr lang="es-VE" sz="2800" dirty="0" smtClean="0">
              <a:latin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5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Ejemplo Ajuste mediante matrices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5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Ejemplo Ajuste mediante matrices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18 Marcador de contenido"/>
          <p:cNvGraphicFramePr>
            <a:graphicFrameLocks noGrp="1"/>
          </p:cNvGraphicFramePr>
          <p:nvPr>
            <p:ph idx="1"/>
          </p:nvPr>
        </p:nvGraphicFramePr>
        <p:xfrm>
          <a:off x="1500166" y="1571612"/>
          <a:ext cx="7239000" cy="503302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413000"/>
                <a:gridCol w="2413000"/>
                <a:gridCol w="2413000"/>
              </a:tblGrid>
              <a:tr h="3145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No.</a:t>
                      </a:r>
                      <a:r>
                        <a:rPr lang="es-VE" sz="1400" baseline="0" dirty="0" smtClean="0">
                          <a:latin typeface="Arial" pitchFamily="34" charset="0"/>
                          <a:cs typeface="Arial" pitchFamily="34" charset="0"/>
                        </a:rPr>
                        <a:t> de cajas 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(X</a:t>
                      </a:r>
                      <a:r>
                        <a:rPr lang="en-US" sz="1400" b="1" kern="1200" baseline="-250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Distancia 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(X</a:t>
                      </a:r>
                      <a:r>
                        <a:rPr lang="en-US" sz="1400" b="1" kern="1200" baseline="-250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Tiempo (Y)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39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42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14564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5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Ejemplo Ajuste mediante matrices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357290" y="1714488"/>
            <a:ext cx="7316817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Tenemos: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s-VE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1500166" y="3071810"/>
            <a:ext cx="731681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Tenemos 2 variables, por lo que el modelo será: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s-VE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2214554"/>
            <a:ext cx="5250693" cy="500066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1500166" y="5786454"/>
            <a:ext cx="731681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s-VE" sz="2800" kern="0" dirty="0" smtClean="0">
                <a:latin typeface="Arial" charset="0"/>
              </a:rPr>
              <a:t>La forma matricial quedará de la siguiente manera</a:t>
            </a: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s-VE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5000636"/>
            <a:ext cx="7358114" cy="571504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3786190"/>
            <a:ext cx="4626461" cy="1143008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457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5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Ejemplo Ajuste mediante matrices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038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47347" y="1500174"/>
            <a:ext cx="5467925" cy="5357826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5324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066800"/>
          </a:xfrm>
          <a:effectLst>
            <a:outerShdw dist="74053" dir="1857825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es-VE" sz="5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2" charset="-78"/>
                <a:cs typeface="Andalus" pitchFamily="2" charset="-78"/>
              </a:rPr>
              <a:t>Ejemplo Ajuste mediante matrices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357290" y="1714488"/>
            <a:ext cx="7316817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s-VE" sz="2800" kern="0" dirty="0" smtClean="0">
                <a:latin typeface="Arial" charset="0"/>
              </a:rPr>
              <a:t>Calculamos    </a:t>
            </a:r>
            <a:r>
              <a:rPr kumimoji="0" lang="es-V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s-VE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17152" y="1643050"/>
            <a:ext cx="226220" cy="500066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071678"/>
            <a:ext cx="3872306" cy="1500198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786190"/>
            <a:ext cx="4214842" cy="1216529"/>
          </a:xfrm>
          <a:prstGeom prst="rect">
            <a:avLst/>
          </a:prstGeom>
          <a:noFill/>
        </p:spPr>
      </p:pic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143512"/>
            <a:ext cx="7289322" cy="1357322"/>
          </a:xfrm>
          <a:prstGeom prst="rect">
            <a:avLst/>
          </a:prstGeom>
          <a:noFill/>
        </p:spPr>
      </p:pic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3DRings">
  <a:themeElements>
    <a:clrScheme name="3DRing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DRing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DRing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DRing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DRing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DRing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DRing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DRing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DRing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3DRings</Template>
  <TotalTime>3101</TotalTime>
  <Words>464</Words>
  <Application>Microsoft PowerPoint</Application>
  <PresentationFormat>Presentación en pantalla (4:3)</PresentationFormat>
  <Paragraphs>135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3DRings</vt:lpstr>
      <vt:lpstr>Estocástica 3  Unidad I: Modelos Lineales  Tema: Ajuste del modelo lineal mediante matrices</vt:lpstr>
      <vt:lpstr>Ajuste mediante matrices</vt:lpstr>
      <vt:lpstr>Ajuste mediante matrices</vt:lpstr>
      <vt:lpstr>Ajuste mediante matrices</vt:lpstr>
      <vt:lpstr>Ejemplo Ajuste mediante matrices</vt:lpstr>
      <vt:lpstr>Ejemplo Ajuste mediante matrices</vt:lpstr>
      <vt:lpstr>Ejemplo Ajuste mediante matrices</vt:lpstr>
      <vt:lpstr>Ejemplo Ajuste mediante matrices</vt:lpstr>
      <vt:lpstr>Ejemplo Ajuste mediante matrices</vt:lpstr>
      <vt:lpstr>Ejemplo Ajuste mediante matrices</vt:lpstr>
      <vt:lpstr>Ejemplo Ajuste mediante matrices</vt:lpstr>
      <vt:lpstr>Ejemplo Ajuste mediante matrices</vt:lpstr>
      <vt:lpstr>Ejemplo Ajuste mediante matrices</vt:lpstr>
      <vt:lpstr>Propiedades de los Estimadores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Oscar Mogollon</dc:creator>
  <cp:lastModifiedBy>usuario</cp:lastModifiedBy>
  <cp:revision>229</cp:revision>
  <dcterms:created xsi:type="dcterms:W3CDTF">2006-11-17T12:19:46Z</dcterms:created>
  <dcterms:modified xsi:type="dcterms:W3CDTF">2010-01-18T22:05:18Z</dcterms:modified>
</cp:coreProperties>
</file>