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71" r:id="rId4"/>
    <p:sldId id="272" r:id="rId5"/>
    <p:sldId id="273" r:id="rId6"/>
    <p:sldId id="267" r:id="rId7"/>
    <p:sldId id="274" r:id="rId8"/>
    <p:sldId id="275" r:id="rId9"/>
    <p:sldId id="276" r:id="rId10"/>
    <p:sldId id="278" r:id="rId11"/>
    <p:sldId id="277" r:id="rId12"/>
    <p:sldId id="279" r:id="rId13"/>
    <p:sldId id="280" r:id="rId14"/>
    <p:sldId id="281" r:id="rId15"/>
    <p:sldId id="282" r:id="rId16"/>
    <p:sldId id="283" r:id="rId17"/>
    <p:sldId id="285" r:id="rId18"/>
    <p:sldId id="284" r:id="rId19"/>
    <p:sldId id="286" r:id="rId20"/>
    <p:sldId id="287" r:id="rId21"/>
    <p:sldId id="288" r:id="rId22"/>
    <p:sldId id="289" r:id="rId23"/>
    <p:sldId id="290" r:id="rId2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06799F8-075E-4A3A-A7F6-7FBC6576F1A4}" styleName="Estilo temático 2 - Énfasis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EC20E35-A176-4012-BC5E-935CFFF8708E}" styleName="Estilo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Estilo claro 3 - Acento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691" autoAdjust="0"/>
    <p:restoredTop sz="95000" autoAdjust="0"/>
  </p:normalViewPr>
  <p:slideViewPr>
    <p:cSldViewPr>
      <p:cViewPr>
        <p:scale>
          <a:sx n="68" d="100"/>
          <a:sy n="68" d="100"/>
        </p:scale>
        <p:origin x="72" y="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Hoja_de_c_lculo_d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1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Hoja1!$B$1</c:f>
              <c:strCache>
                <c:ptCount val="1"/>
                <c:pt idx="0">
                  <c:v>Valores Y</c:v>
                </c:pt>
              </c:strCache>
            </c:strRef>
          </c:tx>
          <c:spPr>
            <a:ln w="28575">
              <a:noFill/>
            </a:ln>
          </c:spPr>
          <c:trendline>
            <c:spPr>
              <a:ln w="25400"/>
            </c:spPr>
            <c:trendlineType val="linear"/>
          </c:trendline>
          <c:trendline>
            <c:trendlineType val="linear"/>
            <c:dispEq val="1"/>
            <c:trendlineLbl>
              <c:layout>
                <c:manualLayout>
                  <c:x val="-6.6533483714084615E-2"/>
                  <c:y val="-0.43714829642487196"/>
                </c:manualLayout>
              </c:layout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baseline="0" dirty="0" smtClean="0">
                        <a:latin typeface="Arial" pitchFamily="34" charset="0"/>
                        <a:cs typeface="Arial" pitchFamily="34" charset="0"/>
                      </a:rPr>
                      <a:t>Y= </a:t>
                    </a:r>
                    <a:r>
                      <a:rPr lang="en-US" baseline="0" dirty="0">
                        <a:latin typeface="Arial" pitchFamily="34" charset="0"/>
                        <a:cs typeface="Arial" pitchFamily="34" charset="0"/>
                      </a:rPr>
                      <a:t>-</a:t>
                    </a:r>
                    <a:r>
                      <a:rPr lang="en-US" baseline="0" dirty="0" smtClean="0">
                        <a:latin typeface="Arial" pitchFamily="34" charset="0"/>
                        <a:cs typeface="Arial" pitchFamily="34" charset="0"/>
                      </a:rPr>
                      <a:t>29.40X </a:t>
                    </a:r>
                    <a:r>
                      <a:rPr lang="en-US" baseline="0" dirty="0">
                        <a:latin typeface="Arial" pitchFamily="34" charset="0"/>
                        <a:cs typeface="Arial" pitchFamily="34" charset="0"/>
                      </a:rPr>
                      <a:t>+ 452.1</a:t>
                    </a:r>
                    <a:endParaRPr lang="en-US" dirty="0">
                      <a:latin typeface="Arial" pitchFamily="34" charset="0"/>
                      <a:cs typeface="Arial" pitchFamily="34" charset="0"/>
                    </a:endParaRPr>
                  </a:p>
                </c:rich>
              </c:tx>
              <c:numFmt formatCode="General" sourceLinked="0"/>
            </c:trendlineLbl>
          </c:trendline>
          <c:xVal>
            <c:numRef>
              <c:f>Hoja1!$A$2:$A$15</c:f>
              <c:numCache>
                <c:formatCode>General</c:formatCode>
                <c:ptCount val="14"/>
                <c:pt idx="0">
                  <c:v>7.23</c:v>
                </c:pt>
                <c:pt idx="1">
                  <c:v>8.5300000000000011</c:v>
                </c:pt>
                <c:pt idx="2">
                  <c:v>9.82</c:v>
                </c:pt>
                <c:pt idx="3">
                  <c:v>10.26</c:v>
                </c:pt>
                <c:pt idx="4">
                  <c:v>8.9600000000000026</c:v>
                </c:pt>
                <c:pt idx="5">
                  <c:v>12.27</c:v>
                </c:pt>
                <c:pt idx="6">
                  <c:v>10.28</c:v>
                </c:pt>
                <c:pt idx="7">
                  <c:v>4.45</c:v>
                </c:pt>
                <c:pt idx="8">
                  <c:v>1.7800000000000002</c:v>
                </c:pt>
                <c:pt idx="9">
                  <c:v>4</c:v>
                </c:pt>
                <c:pt idx="10">
                  <c:v>3.3</c:v>
                </c:pt>
                <c:pt idx="11">
                  <c:v>4.3</c:v>
                </c:pt>
                <c:pt idx="12">
                  <c:v>0.8</c:v>
                </c:pt>
                <c:pt idx="13">
                  <c:v>0.5</c:v>
                </c:pt>
              </c:numCache>
            </c:numRef>
          </c:xVal>
          <c:yVal>
            <c:numRef>
              <c:f>Hoja1!$B$2:$B$15</c:f>
              <c:numCache>
                <c:formatCode>General</c:formatCode>
                <c:ptCount val="14"/>
                <c:pt idx="0">
                  <c:v>190</c:v>
                </c:pt>
                <c:pt idx="1">
                  <c:v>160</c:v>
                </c:pt>
                <c:pt idx="2">
                  <c:v>134</c:v>
                </c:pt>
                <c:pt idx="3">
                  <c:v>129</c:v>
                </c:pt>
                <c:pt idx="4">
                  <c:v>172</c:v>
                </c:pt>
                <c:pt idx="5">
                  <c:v>197</c:v>
                </c:pt>
                <c:pt idx="6">
                  <c:v>167</c:v>
                </c:pt>
                <c:pt idx="7">
                  <c:v>239</c:v>
                </c:pt>
                <c:pt idx="8">
                  <c:v>542</c:v>
                </c:pt>
                <c:pt idx="9">
                  <c:v>372</c:v>
                </c:pt>
                <c:pt idx="10">
                  <c:v>245</c:v>
                </c:pt>
                <c:pt idx="11">
                  <c:v>376</c:v>
                </c:pt>
                <c:pt idx="12">
                  <c:v>454</c:v>
                </c:pt>
                <c:pt idx="13">
                  <c:v>410</c:v>
                </c:pt>
              </c:numCache>
            </c:numRef>
          </c:yVal>
        </c:ser>
        <c:axId val="196233088"/>
        <c:axId val="196234624"/>
      </c:scatterChart>
      <c:valAx>
        <c:axId val="196233088"/>
        <c:scaling>
          <c:orientation val="minMax"/>
        </c:scaling>
        <c:axPos val="b"/>
        <c:numFmt formatCode="General" sourceLinked="1"/>
        <c:tickLblPos val="nextTo"/>
        <c:crossAx val="196234624"/>
        <c:crosses val="autoZero"/>
        <c:crossBetween val="midCat"/>
      </c:valAx>
      <c:valAx>
        <c:axId val="196234624"/>
        <c:scaling>
          <c:orientation val="minMax"/>
          <c:max val="410"/>
          <c:min val="100"/>
        </c:scaling>
        <c:axPos val="l"/>
        <c:majorGridlines/>
        <c:numFmt formatCode="General" sourceLinked="1"/>
        <c:tickLblPos val="nextTo"/>
        <c:crossAx val="196233088"/>
        <c:crosses val="autoZero"/>
        <c:crossBetween val="midCat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C50886-494F-46B3-A088-2F1508B1B39E}" type="datetimeFigureOut">
              <a:rPr lang="en-US" smtClean="0"/>
              <a:pPr/>
              <a:t>2/3/2010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87C91-CEF3-42A6-8684-2566A6F16329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87C91-CEF3-42A6-8684-2566A6F1632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87C91-CEF3-42A6-8684-2566A6F1632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video" Target="3DRings_title.avi" TargetMode="Externa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DRings_title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4763" y="1790700"/>
            <a:ext cx="868363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2286000"/>
            <a:ext cx="68580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Haga clic para cambiar el estilo de título	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5814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Haga clic para modificar el estilo de subtítulo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ADDB6BC-D851-40C8-8E23-544A63580B7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02FD7B-EA07-4757-9CD7-78B962A351E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91300" y="228600"/>
            <a:ext cx="1866900" cy="5638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990600" y="228600"/>
            <a:ext cx="5448300" cy="5638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D435AA-D2ED-46F5-AB6C-D5852A27E98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001FE-698B-4C73-8F54-023613AE21E1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5CF2E5-07D2-412A-ADE3-8C6531FBB9C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1219200" y="1752600"/>
            <a:ext cx="3543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914900" y="1752600"/>
            <a:ext cx="35433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E09A8-BDDA-4DD2-88F4-336A73418EC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DB913-7BEB-45E5-B859-5B9B296AB200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4FC31-DBA9-42B1-987E-75BFA12A7868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C0DB8-8BD0-4013-B005-C840C5D03F7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98587C-6267-4D75-9DCF-3628167C16BC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D882A-7AF0-48B3-9F24-9796CED4F6F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ideo" Target="file:///C:\Users\usuario\Videos\Documents\Documents\Estocastica3\clases\Unidad%20I\3DRings_text.avi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228600"/>
            <a:ext cx="7467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1752600"/>
            <a:ext cx="7239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C5B788DE-D480-4E61-8254-2BD31AA9B5B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  <p:pic>
        <p:nvPicPr>
          <p:cNvPr id="1031" name="3DRings_text.avi">
            <a:hlinkClick r:id="" action="ppaction://media"/>
          </p:cNvPr>
          <p:cNvPicPr>
            <a:picLocks noRot="1" noChangeAspect="1" noChangeArrowheads="1"/>
          </p:cNvPicPr>
          <p:nvPr>
            <a:videoFile r:link="rId13"/>
          </p:nvPr>
        </p:nvPicPr>
        <p:blipFill>
          <a:blip r:embed="rId15"/>
          <a:srcRect/>
          <a:stretch>
            <a:fillRect/>
          </a:stretch>
        </p:blipFill>
        <p:spPr bwMode="auto">
          <a:xfrm>
            <a:off x="0" y="1792288"/>
            <a:ext cx="868363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31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1"/>
                  </p:tgtEl>
                </p:cond>
              </p:nextCondLst>
            </p:seq>
          </p:childTnLst>
        </p:cTn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Ejemplos_Tema4.sav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2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0200" y="428604"/>
            <a:ext cx="6858000" cy="3721121"/>
          </a:xfrm>
          <a:effectLst>
            <a:outerShdw blurRad="50800" dist="38100" dir="2700000" algn="tl" rotWithShape="0">
              <a:srgbClr val="FF99CC">
                <a:alpha val="4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es-VE" sz="54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Estocástica 3</a:t>
            </a:r>
            <a:br>
              <a:rPr lang="es-VE" sz="5400" b="1" spc="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</a:br>
            <a:r>
              <a:rPr lang="es-VE" sz="3600" b="1" dirty="0" smtClean="0">
                <a:latin typeface="Arial" charset="0"/>
              </a:rPr>
              <a:t/>
            </a:r>
            <a:br>
              <a:rPr lang="es-VE" sz="3600" b="1" dirty="0" smtClean="0">
                <a:latin typeface="Arial" charset="0"/>
              </a:rPr>
            </a:br>
            <a:r>
              <a:rPr lang="es-VE" sz="3600" b="1" dirty="0" smtClean="0">
                <a:latin typeface="Andalus" pitchFamily="2" charset="-78"/>
                <a:cs typeface="Andalus" pitchFamily="2" charset="-78"/>
              </a:rPr>
              <a:t>Unidad I: Modelos Lineales</a:t>
            </a:r>
            <a:br>
              <a:rPr lang="es-VE" sz="3600" b="1" dirty="0" smtClean="0">
                <a:latin typeface="Andalus" pitchFamily="2" charset="-78"/>
                <a:cs typeface="Andalus" pitchFamily="2" charset="-78"/>
              </a:rPr>
            </a:br>
            <a:r>
              <a:rPr lang="es-VE" sz="3600" b="1" dirty="0" smtClean="0">
                <a:latin typeface="Andalus" pitchFamily="2" charset="-78"/>
                <a:cs typeface="Andalus" pitchFamily="2" charset="-78"/>
              </a:rPr>
              <a:t/>
            </a:r>
            <a:br>
              <a:rPr lang="es-VE" sz="3600" b="1" dirty="0" smtClean="0">
                <a:latin typeface="Andalus" pitchFamily="2" charset="-78"/>
                <a:cs typeface="Andalus" pitchFamily="2" charset="-78"/>
              </a:rPr>
            </a:br>
            <a:r>
              <a:rPr lang="es-VE" sz="3600" b="1" dirty="0" smtClean="0">
                <a:latin typeface="Andalus" pitchFamily="2" charset="-78"/>
                <a:cs typeface="Andalus" pitchFamily="2" charset="-78"/>
              </a:rPr>
              <a:t>Tema: Inferencias sobre sobre los parámetros </a:t>
            </a:r>
            <a:r>
              <a:rPr lang="es-VE" sz="3600" b="1" smtClean="0">
                <a:latin typeface="Andalus" pitchFamily="2" charset="-78"/>
                <a:cs typeface="Andalus" pitchFamily="2" charset="-78"/>
              </a:rPr>
              <a:t>del modelo</a:t>
            </a:r>
            <a:endParaRPr lang="es-VE" sz="3600" b="1" dirty="0" smtClean="0"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3075" name="Text Box 4"/>
          <p:cNvSpPr txBox="1">
            <a:spLocks noChangeArrowheads="1"/>
          </p:cNvSpPr>
          <p:nvPr/>
        </p:nvSpPr>
        <p:spPr bwMode="auto">
          <a:xfrm>
            <a:off x="5435600" y="4722813"/>
            <a:ext cx="29097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VE" b="1" dirty="0">
                <a:latin typeface="Andalus" pitchFamily="2" charset="-78"/>
                <a:cs typeface="Andalus" pitchFamily="2" charset="-78"/>
              </a:rPr>
              <a:t>Prof. Karla P. Ramírez</a:t>
            </a: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2714612" y="6396335"/>
            <a:ext cx="314701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VE" dirty="0">
                <a:latin typeface="Arial" charset="0"/>
              </a:rPr>
              <a:t>Mérida</a:t>
            </a:r>
            <a:r>
              <a:rPr lang="es-VE" dirty="0" smtClean="0">
                <a:latin typeface="Arial" charset="0"/>
              </a:rPr>
              <a:t>, Febrero 2010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Prueba de Hipótesis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2" name="31 Rectángulo"/>
          <p:cNvSpPr/>
          <p:nvPr/>
        </p:nvSpPr>
        <p:spPr>
          <a:xfrm>
            <a:off x="1426229" y="3460116"/>
            <a:ext cx="7213834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Buscamos en la tabla estadística de la Distribución</a:t>
            </a:r>
          </a:p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t de </a:t>
            </a:r>
            <a:r>
              <a:rPr lang="es-VE" dirty="0" err="1" smtClean="0">
                <a:latin typeface="Arial" pitchFamily="34" charset="0"/>
                <a:cs typeface="Arial" pitchFamily="34" charset="0"/>
              </a:rPr>
              <a:t>Student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 y tenemos que, para (5-(2+1)) = 2 </a:t>
            </a:r>
            <a:r>
              <a:rPr lang="es-VE" dirty="0" err="1" smtClean="0">
                <a:latin typeface="Arial" pitchFamily="34" charset="0"/>
                <a:cs typeface="Arial" pitchFamily="34" charset="0"/>
              </a:rPr>
              <a:t>g.l.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: </a:t>
            </a:r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8" name="37 Grupo"/>
          <p:cNvGrpSpPr/>
          <p:nvPr/>
        </p:nvGrpSpPr>
        <p:grpSpPr>
          <a:xfrm>
            <a:off x="1428728" y="1571612"/>
            <a:ext cx="5712000" cy="1571636"/>
            <a:chOff x="1428728" y="1857364"/>
            <a:chExt cx="5712000" cy="1571636"/>
          </a:xfrm>
        </p:grpSpPr>
        <p:sp>
          <p:nvSpPr>
            <p:cNvPr id="27" name="26 Rectángulo"/>
            <p:cNvSpPr/>
            <p:nvPr/>
          </p:nvSpPr>
          <p:spPr>
            <a:xfrm>
              <a:off x="1428728" y="1857364"/>
              <a:ext cx="5537478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Calculamos el estadístico de prueba T: </a:t>
              </a:r>
            </a:p>
          </p:txBody>
        </p:sp>
        <p:pic>
          <p:nvPicPr>
            <p:cNvPr id="26625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86050" y="2357430"/>
              <a:ext cx="4354678" cy="1071570"/>
            </a:xfrm>
            <a:prstGeom prst="rect">
              <a:avLst/>
            </a:prstGeom>
            <a:noFill/>
          </p:spPr>
        </p:pic>
      </p:grp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0" y="1352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5" name="44 Grupo"/>
          <p:cNvGrpSpPr/>
          <p:nvPr/>
        </p:nvGrpSpPr>
        <p:grpSpPr>
          <a:xfrm>
            <a:off x="1357290" y="4357694"/>
            <a:ext cx="5681813" cy="500066"/>
            <a:chOff x="1357290" y="4357694"/>
            <a:chExt cx="5681813" cy="500066"/>
          </a:xfrm>
        </p:grpSpPr>
        <p:pic>
          <p:nvPicPr>
            <p:cNvPr id="26628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43372" y="4357694"/>
              <a:ext cx="2895731" cy="500066"/>
            </a:xfrm>
            <a:prstGeom prst="rect">
              <a:avLst/>
            </a:prstGeom>
            <a:noFill/>
          </p:spPr>
        </p:pic>
        <p:sp>
          <p:nvSpPr>
            <p:cNvPr id="43" name="42 Rectángulo"/>
            <p:cNvSpPr/>
            <p:nvPr/>
          </p:nvSpPr>
          <p:spPr>
            <a:xfrm>
              <a:off x="1357290" y="4429132"/>
              <a:ext cx="2821157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Tabla de dos colas:</a:t>
              </a:r>
            </a:p>
          </p:txBody>
        </p:sp>
      </p:grpSp>
      <p:grpSp>
        <p:nvGrpSpPr>
          <p:cNvPr id="46" name="45 Grupo"/>
          <p:cNvGrpSpPr/>
          <p:nvPr/>
        </p:nvGrpSpPr>
        <p:grpSpPr>
          <a:xfrm>
            <a:off x="1357290" y="4871603"/>
            <a:ext cx="6786610" cy="557661"/>
            <a:chOff x="1357290" y="4871603"/>
            <a:chExt cx="6786610" cy="557661"/>
          </a:xfrm>
        </p:grpSpPr>
        <p:pic>
          <p:nvPicPr>
            <p:cNvPr id="21520" name="Picture 16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4876" y="4871603"/>
              <a:ext cx="3429024" cy="557661"/>
            </a:xfrm>
            <a:prstGeom prst="rect">
              <a:avLst/>
            </a:prstGeom>
            <a:noFill/>
          </p:spPr>
        </p:pic>
        <p:sp>
          <p:nvSpPr>
            <p:cNvPr id="44" name="43 Rectángulo"/>
            <p:cNvSpPr/>
            <p:nvPr/>
          </p:nvSpPr>
          <p:spPr>
            <a:xfrm>
              <a:off x="1357290" y="4970028"/>
              <a:ext cx="3284425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Tabla de cola derecha:</a:t>
              </a:r>
            </a:p>
          </p:txBody>
        </p:sp>
      </p:grp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962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7" name="46 Grupo"/>
          <p:cNvGrpSpPr/>
          <p:nvPr/>
        </p:nvGrpSpPr>
        <p:grpSpPr>
          <a:xfrm>
            <a:off x="1785918" y="5572140"/>
            <a:ext cx="6849952" cy="982795"/>
            <a:chOff x="1785918" y="5572140"/>
            <a:chExt cx="6849952" cy="982795"/>
          </a:xfrm>
        </p:grpSpPr>
        <p:sp>
          <p:nvSpPr>
            <p:cNvPr id="36" name="35 Rectángulo"/>
            <p:cNvSpPr/>
            <p:nvPr/>
          </p:nvSpPr>
          <p:spPr>
            <a:xfrm>
              <a:off x="1785918" y="5674694"/>
              <a:ext cx="6849952" cy="8802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s-VE" sz="3200" b="1" dirty="0" smtClean="0">
                  <a:latin typeface="Arial" pitchFamily="34" charset="0"/>
                  <a:cs typeface="Arial" pitchFamily="34" charset="0"/>
                </a:rPr>
                <a:t>Como                        (1.66 </a:t>
              </a:r>
              <a:r>
                <a:rPr lang="en-US" sz="3200" b="1" dirty="0" smtClean="0"/>
                <a:t>&lt; </a:t>
              </a:r>
              <a:r>
                <a:rPr lang="es-VE" sz="3200" b="1" dirty="0" smtClean="0">
                  <a:latin typeface="Arial" pitchFamily="34" charset="0"/>
                  <a:cs typeface="Arial" pitchFamily="34" charset="0"/>
                </a:rPr>
                <a:t> 4.303) </a:t>
              </a:r>
            </a:p>
            <a:p>
              <a:pPr algn="ctr">
                <a:lnSpc>
                  <a:spcPct val="80000"/>
                </a:lnSpc>
              </a:pPr>
              <a:r>
                <a:rPr lang="es-VE" sz="3200" b="1" dirty="0" smtClean="0">
                  <a:latin typeface="Arial" pitchFamily="34" charset="0"/>
                  <a:cs typeface="Arial" pitchFamily="34" charset="0"/>
                </a:rPr>
                <a:t>No rechazamos la hipótesis nula</a:t>
              </a:r>
              <a:endParaRPr lang="en-US" sz="3200" b="1" dirty="0" smtClean="0"/>
            </a:p>
          </p:txBody>
        </p:sp>
        <p:pic>
          <p:nvPicPr>
            <p:cNvPr id="8196" name="Picture 4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14678" y="5572140"/>
              <a:ext cx="2209800" cy="657225"/>
            </a:xfrm>
            <a:prstGeom prst="rect">
              <a:avLst/>
            </a:prstGeom>
            <a:noFill/>
          </p:spPr>
        </p:pic>
      </p:grp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1114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Intervalo de Confianza de </a:t>
            </a:r>
            <a:b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</a:br>
            <a:r>
              <a:rPr lang="es-VE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(1-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α)100%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para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142976" y="2214555"/>
            <a:ext cx="774541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Basado en el estadístico </a:t>
            </a:r>
            <a:r>
              <a:rPr kumimoji="0" lang="es-VE" sz="28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</a:t>
            </a: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se puede conseguir un intervalo de confianza para </a:t>
            </a:r>
            <a:r>
              <a:rPr lang="en-US" sz="2800" i="1" dirty="0" err="1" smtClean="0">
                <a:latin typeface="Arial" pitchFamily="34" charset="0"/>
                <a:cs typeface="Arial" pitchFamily="34" charset="0"/>
              </a:rPr>
              <a:t>β</a:t>
            </a:r>
            <a:r>
              <a:rPr lang="en-US" sz="2800" i="1" baseline="-25000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800" i="1" baseline="-25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VE" sz="2800" kern="0" dirty="0" smtClean="0">
                <a:latin typeface="Arial" charset="0"/>
              </a:rPr>
              <a:t>con un coeficiente de confianza de </a:t>
            </a:r>
            <a:r>
              <a:rPr lang="es-VE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1-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α:</a:t>
            </a: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3714752"/>
            <a:ext cx="3190117" cy="857256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142976" y="1428736"/>
            <a:ext cx="7745413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s-VE" sz="2000" kern="0" dirty="0" smtClean="0">
                <a:latin typeface="Arial" charset="0"/>
              </a:rPr>
              <a:t>La siguiente tabla muestra la captura de anchoas (en millones de toneladas métricas) y los precios de harina de pescado (Bs/tonelada) para varios años.</a:t>
            </a: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2143108" y="2286000"/>
          <a:ext cx="6096000" cy="45720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/>
                <a:gridCol w="3048000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1" dirty="0" smtClean="0">
                          <a:latin typeface="Arial" pitchFamily="34" charset="0"/>
                          <a:cs typeface="Arial" pitchFamily="34" charset="0"/>
                        </a:rPr>
                        <a:t>Precio</a:t>
                      </a:r>
                      <a:r>
                        <a:rPr lang="es-VE" sz="1400" b="1" baseline="0" dirty="0" smtClean="0">
                          <a:latin typeface="Arial" pitchFamily="34" charset="0"/>
                          <a:cs typeface="Arial" pitchFamily="34" charset="0"/>
                        </a:rPr>
                        <a:t> Harina de pescado</a:t>
                      </a:r>
                      <a:endParaRPr 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1" dirty="0" smtClean="0">
                          <a:latin typeface="Arial" pitchFamily="34" charset="0"/>
                          <a:cs typeface="Arial" pitchFamily="34" charset="0"/>
                        </a:rPr>
                        <a:t>Captura de anchoas</a:t>
                      </a:r>
                      <a:endParaRPr 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190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7.23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160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8.53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134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9.82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129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10.26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172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8.96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197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12.27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167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10.28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239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4.45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542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1.78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372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4.00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245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3.30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376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4.30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454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0.80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410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0.50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142976" y="2000240"/>
            <a:ext cx="774541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s-VE" sz="2800" kern="0" dirty="0" smtClean="0">
                <a:latin typeface="Arial" charset="0"/>
              </a:rPr>
              <a:t> Se pide: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itchFamily="34" charset="0"/>
              </a:rPr>
              <a:t>Encuentre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itchFamily="34" charset="0"/>
              </a:rPr>
              <a:t> la recta de mínimos cuadrados para estos datos.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Grafique los puntos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y la línea.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lang="es-VE" sz="2800" kern="0" baseline="0" dirty="0" smtClean="0">
                <a:latin typeface="Arial" pitchFamily="34" charset="0"/>
                <a:cs typeface="Arial" pitchFamily="34" charset="0"/>
              </a:rPr>
              <a:t>¿Presentan</a:t>
            </a:r>
            <a:r>
              <a:rPr lang="es-VE" sz="2800" kern="0" dirty="0" smtClean="0">
                <a:latin typeface="Arial" pitchFamily="34" charset="0"/>
                <a:cs typeface="Arial" pitchFamily="34" charset="0"/>
              </a:rPr>
              <a:t> los datos evidencias suficientes para indicar que el tamaño de la cantidad de anchoas capturadas, </a:t>
            </a:r>
            <a:r>
              <a:rPr lang="es-VE" sz="2800" i="1" kern="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s-VE" sz="2800" kern="0" dirty="0" smtClean="0">
                <a:latin typeface="Arial" pitchFamily="34" charset="0"/>
                <a:cs typeface="Arial" pitchFamily="34" charset="0"/>
              </a:rPr>
              <a:t>, contribuye a la información para predecir los precios, </a:t>
            </a:r>
            <a:r>
              <a:rPr lang="es-VE" sz="2800" i="1" kern="0" dirty="0" smtClean="0">
                <a:latin typeface="Arial" pitchFamily="34" charset="0"/>
                <a:cs typeface="Arial" pitchFamily="34" charset="0"/>
              </a:rPr>
              <a:t>Y</a:t>
            </a:r>
            <a:r>
              <a:rPr lang="es-VE" sz="2800" kern="0" dirty="0" smtClean="0">
                <a:latin typeface="Arial" pitchFamily="34" charset="0"/>
                <a:cs typeface="Arial" pitchFamily="34" charset="0"/>
              </a:rPr>
              <a:t>, de harina de pescado?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α = 0.10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Encuentre el intervalo de confianza.</a:t>
            </a: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071538" y="1643050"/>
            <a:ext cx="774541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itchFamily="34" charset="0"/>
              </a:rPr>
              <a:t>Encuentre</a:t>
            </a:r>
            <a:r>
              <a:rPr kumimoji="0" lang="es-VE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itchFamily="34" charset="0"/>
              </a:rPr>
              <a:t> la recta de mínimos cuadrados para estos datos.</a:t>
            </a: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2285992"/>
            <a:ext cx="3981450" cy="847725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1304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3429000"/>
            <a:ext cx="5676900" cy="990600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4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4643446"/>
            <a:ext cx="7929618" cy="473612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762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5429264"/>
            <a:ext cx="5452148" cy="642942"/>
          </a:xfrm>
          <a:prstGeom prst="rect">
            <a:avLst/>
          </a:prstGeom>
          <a:noFill/>
          <a:ln w="28575">
            <a:solidFill>
              <a:srgbClr val="FF99CC"/>
            </a:solidFill>
          </a:ln>
        </p:spPr>
      </p:pic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142976" y="1500174"/>
            <a:ext cx="7745413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</a:pPr>
            <a:r>
              <a:rPr kumimoji="0" lang="es-VE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b.  Grafique los puntos</a:t>
            </a:r>
            <a:r>
              <a:rPr kumimoji="0" lang="es-VE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y la línea.</a:t>
            </a: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graphicFrame>
        <p:nvGraphicFramePr>
          <p:cNvPr id="18" name="17 Gráfico"/>
          <p:cNvGraphicFramePr/>
          <p:nvPr/>
        </p:nvGraphicFramePr>
        <p:xfrm>
          <a:off x="928662" y="1928802"/>
          <a:ext cx="8001024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71472" y="1500174"/>
            <a:ext cx="842965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</a:pPr>
            <a:r>
              <a:rPr lang="es-VE" sz="2000" kern="0" baseline="0" dirty="0" smtClean="0">
                <a:latin typeface="Arial" pitchFamily="34" charset="0"/>
                <a:cs typeface="Arial" pitchFamily="34" charset="0"/>
              </a:rPr>
              <a:t>c.</a:t>
            </a:r>
            <a:r>
              <a:rPr lang="es-VE" sz="2000" kern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s-VE" sz="2000" kern="0" baseline="0" dirty="0" smtClean="0">
                <a:latin typeface="Arial" pitchFamily="34" charset="0"/>
                <a:cs typeface="Arial" pitchFamily="34" charset="0"/>
              </a:rPr>
              <a:t>¿Presentan</a:t>
            </a:r>
            <a:r>
              <a:rPr lang="es-VE" sz="2000" kern="0" dirty="0" smtClean="0">
                <a:latin typeface="Arial" pitchFamily="34" charset="0"/>
                <a:cs typeface="Arial" pitchFamily="34" charset="0"/>
              </a:rPr>
              <a:t> los datos evidencias suficientes para indicar que el tamaño de la cantidad de anchoas capturadas, </a:t>
            </a:r>
            <a:r>
              <a:rPr lang="es-VE" sz="2000" i="1" kern="0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s-VE" sz="2000" kern="0" dirty="0" smtClean="0">
                <a:latin typeface="Arial" pitchFamily="34" charset="0"/>
                <a:cs typeface="Arial" pitchFamily="34" charset="0"/>
              </a:rPr>
              <a:t>, contribuye a la información para predecir los precios, </a:t>
            </a:r>
            <a:r>
              <a:rPr lang="es-VE" sz="2000" i="1" kern="0" dirty="0" smtClean="0">
                <a:latin typeface="Arial" pitchFamily="34" charset="0"/>
                <a:cs typeface="Arial" pitchFamily="34" charset="0"/>
              </a:rPr>
              <a:t>Y</a:t>
            </a:r>
            <a:r>
              <a:rPr lang="es-VE" sz="2000" kern="0" dirty="0" smtClean="0">
                <a:latin typeface="Arial" pitchFamily="34" charset="0"/>
                <a:cs typeface="Arial" pitchFamily="34" charset="0"/>
              </a:rPr>
              <a:t>, de harina de pescado?    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α = 0.10</a:t>
            </a:r>
            <a:endParaRPr kumimoji="0" lang="es-VE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142976" y="3571876"/>
            <a:ext cx="774541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</a:pPr>
            <a:r>
              <a:rPr kumimoji="0" lang="es-V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 se pregunta por la relación entre la</a:t>
            </a:r>
            <a:r>
              <a:rPr kumimoji="0" lang="es-VE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variable dependiente e independiente, </a:t>
            </a:r>
            <a:r>
              <a:rPr kumimoji="0" lang="es-V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entonces</a:t>
            </a:r>
            <a:r>
              <a:rPr lang="es-VE" sz="2000" dirty="0" smtClean="0">
                <a:latin typeface="Arial" pitchFamily="34" charset="0"/>
                <a:cs typeface="Arial" pitchFamily="34" charset="0"/>
              </a:rPr>
              <a:t> nuestra hipótesis será:</a:t>
            </a: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4" name="23 Grupo"/>
          <p:cNvGrpSpPr/>
          <p:nvPr/>
        </p:nvGrpSpPr>
        <p:grpSpPr>
          <a:xfrm>
            <a:off x="2500298" y="2428868"/>
            <a:ext cx="4143404" cy="944569"/>
            <a:chOff x="1500166" y="2428868"/>
            <a:chExt cx="4143404" cy="944569"/>
          </a:xfrm>
        </p:grpSpPr>
        <p:sp>
          <p:nvSpPr>
            <p:cNvPr id="19" name="18 Rectángulo"/>
            <p:cNvSpPr/>
            <p:nvPr/>
          </p:nvSpPr>
          <p:spPr>
            <a:xfrm>
              <a:off x="1500166" y="2571744"/>
              <a:ext cx="186506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sz="2000" dirty="0" smtClean="0">
                  <a:latin typeface="Arial" pitchFamily="34" charset="0"/>
                  <a:cs typeface="Arial" pitchFamily="34" charset="0"/>
                </a:rPr>
                <a:t>Tenemos que: </a:t>
              </a:r>
            </a:p>
          </p:txBody>
        </p:sp>
        <p:pic>
          <p:nvPicPr>
            <p:cNvPr id="1025" name="Picture 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6116" y="2428868"/>
              <a:ext cx="2286016" cy="530682"/>
            </a:xfrm>
            <a:prstGeom prst="rect">
              <a:avLst/>
            </a:prstGeom>
            <a:noFill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357554" y="2857496"/>
              <a:ext cx="2286016" cy="515941"/>
            </a:xfrm>
            <a:prstGeom prst="rect">
              <a:avLst/>
            </a:prstGeom>
            <a:noFill/>
          </p:spPr>
        </p:pic>
      </p:grp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4357694"/>
            <a:ext cx="2257425" cy="1304925"/>
          </a:xfrm>
          <a:prstGeom prst="rect">
            <a:avLst/>
          </a:prstGeom>
          <a:noFill/>
          <a:ln w="28575">
            <a:solidFill>
              <a:srgbClr val="FF99CC"/>
            </a:solidFill>
          </a:ln>
        </p:spPr>
      </p:pic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1142976" y="5857892"/>
            <a:ext cx="7745413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</a:pPr>
            <a:r>
              <a:rPr kumimoji="0" lang="es-VE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Cuando se</a:t>
            </a:r>
            <a:r>
              <a:rPr kumimoji="0" lang="es-VE" sz="20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plantea esta hipótesis decimos que no hay ninguna relación entre el precio de la harina de pescado y la cantidad de anchoas.</a:t>
            </a: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1538" y="1530253"/>
            <a:ext cx="1428760" cy="5113457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4343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1535892"/>
            <a:ext cx="2143140" cy="5179256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0" y="4324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3643314"/>
            <a:ext cx="2264221" cy="785818"/>
          </a:xfrm>
          <a:prstGeom prst="rect">
            <a:avLst/>
          </a:prstGeom>
          <a:noFill/>
        </p:spPr>
      </p:pic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0" y="10191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28 Rectángulo"/>
          <p:cNvSpPr/>
          <p:nvPr/>
        </p:nvSpPr>
        <p:spPr>
          <a:xfrm>
            <a:off x="1428728" y="1571612"/>
            <a:ext cx="6058069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Realizamos las operaciones y obtenemos: </a:t>
            </a:r>
          </a:p>
        </p:txBody>
      </p:sp>
      <p:sp>
        <p:nvSpPr>
          <p:cNvPr id="34" name="33 Rectángulo"/>
          <p:cNvSpPr/>
          <p:nvPr/>
        </p:nvSpPr>
        <p:spPr>
          <a:xfrm>
            <a:off x="1500166" y="4572008"/>
            <a:ext cx="5537478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Calculamos el estadístico de prueba T: 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0" name="49 Grupo"/>
          <p:cNvGrpSpPr/>
          <p:nvPr/>
        </p:nvGrpSpPr>
        <p:grpSpPr>
          <a:xfrm>
            <a:off x="1142976" y="2285992"/>
            <a:ext cx="7858181" cy="1857388"/>
            <a:chOff x="1142976" y="2285992"/>
            <a:chExt cx="7858181" cy="1857388"/>
          </a:xfrm>
        </p:grpSpPr>
        <p:pic>
          <p:nvPicPr>
            <p:cNvPr id="33793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42976" y="2285992"/>
              <a:ext cx="7858181" cy="400664"/>
            </a:xfrm>
            <a:prstGeom prst="rect">
              <a:avLst/>
            </a:prstGeom>
            <a:noFill/>
          </p:spPr>
        </p:pic>
        <p:pic>
          <p:nvPicPr>
            <p:cNvPr id="33796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14546" y="3143248"/>
              <a:ext cx="5456416" cy="1000132"/>
            </a:xfrm>
            <a:prstGeom prst="rect">
              <a:avLst/>
            </a:prstGeom>
            <a:noFill/>
          </p:spPr>
        </p:pic>
      </p:grp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3802" name="Picture 1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5214950"/>
            <a:ext cx="7356234" cy="928694"/>
          </a:xfrm>
          <a:prstGeom prst="rect">
            <a:avLst/>
          </a:prstGeom>
          <a:noFill/>
        </p:spPr>
      </p:pic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7524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1" name="Rectangle 9"/>
          <p:cNvSpPr>
            <a:spLocks noChangeArrowheads="1"/>
          </p:cNvSpPr>
          <p:nvPr/>
        </p:nvSpPr>
        <p:spPr bwMode="auto">
          <a:xfrm>
            <a:off x="0" y="10953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0" y="1181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1500166" y="1857364"/>
            <a:ext cx="7556877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Buscamos en la tabla estadística de la Distribución</a:t>
            </a:r>
          </a:p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t de </a:t>
            </a:r>
            <a:r>
              <a:rPr lang="es-VE" dirty="0" err="1" smtClean="0">
                <a:latin typeface="Arial" pitchFamily="34" charset="0"/>
                <a:cs typeface="Arial" pitchFamily="34" charset="0"/>
              </a:rPr>
              <a:t>Student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 y tenemos que, para (14-(1+1)) = 12 </a:t>
            </a:r>
            <a:r>
              <a:rPr lang="es-VE" dirty="0" err="1" smtClean="0">
                <a:latin typeface="Arial" pitchFamily="34" charset="0"/>
                <a:cs typeface="Arial" pitchFamily="34" charset="0"/>
              </a:rPr>
              <a:t>g.l.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: </a:t>
            </a: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46" name="45 Grupo"/>
          <p:cNvGrpSpPr/>
          <p:nvPr/>
        </p:nvGrpSpPr>
        <p:grpSpPr>
          <a:xfrm>
            <a:off x="1643042" y="2928934"/>
            <a:ext cx="6372246" cy="476250"/>
            <a:chOff x="1643042" y="2928934"/>
            <a:chExt cx="6372246" cy="476250"/>
          </a:xfrm>
        </p:grpSpPr>
        <p:sp>
          <p:nvSpPr>
            <p:cNvPr id="37" name="36 Rectángulo"/>
            <p:cNvSpPr/>
            <p:nvPr/>
          </p:nvSpPr>
          <p:spPr>
            <a:xfrm>
              <a:off x="1643042" y="3000372"/>
              <a:ext cx="2821157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Tabla de dos colas:</a:t>
              </a:r>
            </a:p>
          </p:txBody>
        </p:sp>
        <p:pic>
          <p:nvPicPr>
            <p:cNvPr id="35844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2928934"/>
              <a:ext cx="3371850" cy="476250"/>
            </a:xfrm>
            <a:prstGeom prst="rect">
              <a:avLst/>
            </a:prstGeom>
            <a:noFill/>
          </p:spPr>
        </p:pic>
      </p:grp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0" name="49 Grupo"/>
          <p:cNvGrpSpPr/>
          <p:nvPr/>
        </p:nvGrpSpPr>
        <p:grpSpPr>
          <a:xfrm>
            <a:off x="1643042" y="3643314"/>
            <a:ext cx="7015186" cy="514350"/>
            <a:chOff x="1643042" y="3643314"/>
            <a:chExt cx="7015186" cy="514350"/>
          </a:xfrm>
        </p:grpSpPr>
        <p:sp>
          <p:nvSpPr>
            <p:cNvPr id="40" name="39 Rectángulo"/>
            <p:cNvSpPr/>
            <p:nvPr/>
          </p:nvSpPr>
          <p:spPr>
            <a:xfrm>
              <a:off x="1643042" y="3670301"/>
              <a:ext cx="3284425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Tabla de cola derecha:</a:t>
              </a:r>
            </a:p>
          </p:txBody>
        </p:sp>
        <p:pic>
          <p:nvPicPr>
            <p:cNvPr id="35847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0628" y="3643314"/>
              <a:ext cx="3657600" cy="514350"/>
            </a:xfrm>
            <a:prstGeom prst="rect">
              <a:avLst/>
            </a:prstGeom>
            <a:noFill/>
          </p:spPr>
        </p:pic>
      </p:grpSp>
      <p:sp>
        <p:nvSpPr>
          <p:cNvPr id="35849" name="Rectangle 9"/>
          <p:cNvSpPr>
            <a:spLocks noChangeArrowheads="1"/>
          </p:cNvSpPr>
          <p:nvPr/>
        </p:nvSpPr>
        <p:spPr bwMode="auto">
          <a:xfrm>
            <a:off x="0" y="971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851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7" name="56 Grupo"/>
          <p:cNvGrpSpPr/>
          <p:nvPr/>
        </p:nvGrpSpPr>
        <p:grpSpPr>
          <a:xfrm>
            <a:off x="1643042" y="4929198"/>
            <a:ext cx="7209026" cy="1054233"/>
            <a:chOff x="1714480" y="4929198"/>
            <a:chExt cx="7209026" cy="1054233"/>
          </a:xfrm>
        </p:grpSpPr>
        <p:sp>
          <p:nvSpPr>
            <p:cNvPr id="52" name="51 Rectángulo"/>
            <p:cNvSpPr/>
            <p:nvPr/>
          </p:nvSpPr>
          <p:spPr>
            <a:xfrm>
              <a:off x="1714480" y="5103190"/>
              <a:ext cx="7209026" cy="8802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s-VE" sz="3200" b="1" dirty="0" smtClean="0">
                  <a:latin typeface="Arial" pitchFamily="34" charset="0"/>
                  <a:cs typeface="Arial" pitchFamily="34" charset="0"/>
                </a:rPr>
                <a:t>Como                        (5.7747 </a:t>
              </a:r>
              <a:r>
                <a:rPr lang="en-US" sz="3200" b="1" dirty="0" smtClean="0">
                  <a:latin typeface="Arial" pitchFamily="34" charset="0"/>
                  <a:cs typeface="Arial" pitchFamily="34" charset="0"/>
                </a:rPr>
                <a:t>&gt; 1.782</a:t>
              </a:r>
              <a:r>
                <a:rPr lang="es-VE" sz="3200" b="1" dirty="0" smtClean="0">
                  <a:latin typeface="Arial" pitchFamily="34" charset="0"/>
                  <a:cs typeface="Arial" pitchFamily="34" charset="0"/>
                </a:rPr>
                <a:t>) </a:t>
              </a:r>
            </a:p>
            <a:p>
              <a:pPr algn="ctr">
                <a:lnSpc>
                  <a:spcPct val="80000"/>
                </a:lnSpc>
              </a:pPr>
              <a:r>
                <a:rPr lang="es-VE" sz="3200" b="1" dirty="0" smtClean="0">
                  <a:latin typeface="Arial" pitchFamily="34" charset="0"/>
                  <a:cs typeface="Arial" pitchFamily="34" charset="0"/>
                </a:rPr>
                <a:t>Rechazamos la hipótesis nula</a:t>
              </a:r>
              <a:endParaRPr lang="en-US" sz="3200" b="1" dirty="0" smtClean="0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35850" name="Picture 1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3240" y="4929198"/>
              <a:ext cx="2409825" cy="657225"/>
            </a:xfrm>
            <a:prstGeom prst="rect">
              <a:avLst/>
            </a:prstGeom>
            <a:noFill/>
          </p:spPr>
        </p:pic>
      </p:grpSp>
      <p:sp>
        <p:nvSpPr>
          <p:cNvPr id="35852" name="Rectangle 12"/>
          <p:cNvSpPr>
            <a:spLocks noChangeArrowheads="1"/>
          </p:cNvSpPr>
          <p:nvPr/>
        </p:nvSpPr>
        <p:spPr bwMode="auto">
          <a:xfrm>
            <a:off x="0" y="1114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1484313"/>
            <a:ext cx="7745413" cy="5373687"/>
          </a:xfrm>
        </p:spPr>
        <p:txBody>
          <a:bodyPr/>
          <a:lstStyle/>
          <a:p>
            <a:pPr algn="just">
              <a:lnSpc>
                <a:spcPct val="80000"/>
              </a:lnSpc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Se usan para juzgar la significancia entre dos variables.</a:t>
            </a:r>
          </a:p>
          <a:p>
            <a:pPr algn="just">
              <a:lnSpc>
                <a:spcPct val="80000"/>
              </a:lnSpc>
              <a:buBlip>
                <a:blip r:embed="rId2"/>
              </a:buBlip>
            </a:pPr>
            <a:endParaRPr lang="es-VE" sz="2400" i="1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Blip>
                <a:blip r:embed="rId2"/>
              </a:buBlip>
            </a:pPr>
            <a:r>
              <a:rPr lang="es-VE" sz="2400" i="1" dirty="0" smtClean="0">
                <a:latin typeface="Arial" charset="0"/>
              </a:rPr>
              <a:t>Se puede construir  una prueba de hipótesis para los parámetros:</a:t>
            </a:r>
          </a:p>
          <a:p>
            <a:pPr algn="just">
              <a:lnSpc>
                <a:spcPct val="80000"/>
              </a:lnSpc>
              <a:buBlip>
                <a:blip r:embed="rId2"/>
              </a:buBlip>
            </a:pPr>
            <a:endParaRPr lang="es-VE" sz="2400" i="1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Se utiliza el estadístico de prueba:</a:t>
            </a: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La región de rechazo para la prueba de 2 colas será:</a:t>
            </a: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Prueba de Hipótesis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3143248"/>
            <a:ext cx="1857388" cy="501708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4214818"/>
            <a:ext cx="2357454" cy="1419682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6143644"/>
            <a:ext cx="1476375" cy="476250"/>
          </a:xfrm>
          <a:prstGeom prst="rect">
            <a:avLst/>
          </a:prstGeom>
          <a:noFill/>
        </p:spPr>
      </p:pic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071538" y="1785926"/>
            <a:ext cx="774541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d.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 </a:t>
            </a: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Encuentre el intervalo de confianza.</a:t>
            </a: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9" name="18 Grupo"/>
          <p:cNvGrpSpPr/>
          <p:nvPr/>
        </p:nvGrpSpPr>
        <p:grpSpPr>
          <a:xfrm>
            <a:off x="1643042" y="2414584"/>
            <a:ext cx="6891630" cy="514350"/>
            <a:chOff x="1643042" y="2414584"/>
            <a:chExt cx="6891630" cy="514350"/>
          </a:xfrm>
        </p:grpSpPr>
        <p:sp>
          <p:nvSpPr>
            <p:cNvPr id="15" name="14 Rectángulo"/>
            <p:cNvSpPr/>
            <p:nvPr/>
          </p:nvSpPr>
          <p:spPr>
            <a:xfrm>
              <a:off x="1643042" y="2500306"/>
              <a:ext cx="6891630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El intervalo de confianza del 90% para        será: </a:t>
              </a:r>
            </a:p>
          </p:txBody>
        </p:sp>
        <p:pic>
          <p:nvPicPr>
            <p:cNvPr id="36867" name="Picture 3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2414584"/>
              <a:ext cx="342900" cy="514350"/>
            </a:xfrm>
            <a:prstGeom prst="rect">
              <a:avLst/>
            </a:prstGeom>
            <a:noFill/>
          </p:spPr>
        </p:pic>
      </p:grp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3214686"/>
            <a:ext cx="3466500" cy="714380"/>
          </a:xfrm>
          <a:prstGeom prst="rect">
            <a:avLst/>
          </a:prstGeom>
          <a:noFill/>
        </p:spPr>
      </p:pic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143380"/>
            <a:ext cx="5485010" cy="785818"/>
          </a:xfrm>
          <a:prstGeom prst="rect">
            <a:avLst/>
          </a:prstGeom>
          <a:noFill/>
          <a:ln w="28575">
            <a:solidFill>
              <a:srgbClr val="FF99CC"/>
            </a:solidFill>
          </a:ln>
        </p:spPr>
      </p:pic>
      <p:sp>
        <p:nvSpPr>
          <p:cNvPr id="36874" name="Rectangle 10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928662" y="2000240"/>
            <a:ext cx="7745413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realizamos los cálculos con SPSS tenemos:</a:t>
            </a: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pic>
        <p:nvPicPr>
          <p:cNvPr id="19" name="18 Imagen" descr="Dibujo.jpg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3372" y="3357562"/>
            <a:ext cx="1371917" cy="13573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142976" y="1428736"/>
            <a:ext cx="7745413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s-VE" sz="2000" kern="0" dirty="0" smtClean="0">
                <a:latin typeface="Arial" charset="0"/>
              </a:rPr>
              <a:t>Se realizó un estudio para determinar los efectos de no dormir en la capacidad de los personas para resolver problemas sencillos. Diez personas participaron en el estudio, 2 para cada nivel de horas sin dormir. Se dieron a cada persona, después de un periodo especifico sin dormir, un conjunto de problemas sencillos de sumar y se registró el numero de errores. Se obtuvieron los siguientes resultados:</a:t>
            </a:r>
            <a:endParaRPr kumimoji="0" lang="es-VE" sz="20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2214546" y="3357594"/>
          <a:ext cx="6096000" cy="3352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048000"/>
                <a:gridCol w="3048000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1" dirty="0" smtClean="0">
                          <a:latin typeface="Arial" pitchFamily="34" charset="0"/>
                          <a:cs typeface="Arial" pitchFamily="34" charset="0"/>
                        </a:rPr>
                        <a:t>Número de errores </a:t>
                      </a:r>
                      <a:endParaRPr 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1" dirty="0" smtClean="0">
                          <a:latin typeface="Arial" pitchFamily="34" charset="0"/>
                          <a:cs typeface="Arial" pitchFamily="34" charset="0"/>
                        </a:rPr>
                        <a:t>Número de horas sin dormir</a:t>
                      </a:r>
                      <a:endParaRPr lang="en-US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sz="1400" b="0" dirty="0" smtClean="0"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en-US" sz="14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142852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Intervalo de Confianza p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ara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r>
              <a:rPr lang="en-US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β</a:t>
            </a:r>
            <a:r>
              <a:rPr lang="en-US" baseline="-25000" dirty="0" err="1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i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  <a:endParaRPr lang="es-VE" dirty="0" smtClean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ndalus" pitchFamily="2" charset="-78"/>
              <a:cs typeface="Andalus" pitchFamily="2" charset="-78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142976" y="2000240"/>
            <a:ext cx="7745413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  <a:buBlip>
                <a:blip r:embed="rId2"/>
              </a:buBlip>
            </a:pPr>
            <a:r>
              <a:rPr lang="es-VE" sz="2800" kern="0" dirty="0" smtClean="0">
                <a:latin typeface="Arial" charset="0"/>
              </a:rPr>
              <a:t> Se pide: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itchFamily="34" charset="0"/>
              </a:rPr>
              <a:t>Encuentre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cs typeface="Arial" pitchFamily="34" charset="0"/>
              </a:rPr>
              <a:t> la recta de mínimos cuadrados para estos datos.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Grafique los puntos</a:t>
            </a:r>
            <a:r>
              <a:rPr kumimoji="0" lang="es-VE" sz="28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y la línea.</a:t>
            </a: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lang="es-VE" sz="2800" kern="0" baseline="0" dirty="0" smtClean="0">
                <a:latin typeface="Arial" pitchFamily="34" charset="0"/>
                <a:cs typeface="Arial" pitchFamily="34" charset="0"/>
              </a:rPr>
              <a:t>¿Presentan</a:t>
            </a:r>
            <a:r>
              <a:rPr lang="es-VE" sz="2800" kern="0" dirty="0" smtClean="0">
                <a:latin typeface="Arial" pitchFamily="34" charset="0"/>
                <a:cs typeface="Arial" pitchFamily="34" charset="0"/>
              </a:rPr>
              <a:t> los datos evidencias suficientes para indicar que </a:t>
            </a:r>
            <a:r>
              <a:rPr lang="es-VE" sz="2800" kern="0" dirty="0" smtClean="0">
                <a:latin typeface="Arial" pitchFamily="34" charset="0"/>
                <a:cs typeface="Arial" pitchFamily="34" charset="0"/>
              </a:rPr>
              <a:t>el número de errores se relaciona linealmente con el número de horas sin dormir?    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α =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0.05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914400" lvl="1" indent="-457200" algn="just">
              <a:lnSpc>
                <a:spcPct val="80000"/>
              </a:lnSpc>
              <a:spcBef>
                <a:spcPct val="20000"/>
              </a:spcBef>
              <a:buFont typeface="+mj-lt"/>
              <a:buAutoNum type="alphaLcPeriod"/>
            </a:pP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Encuentre el intervalo de </a:t>
            </a:r>
            <a:r>
              <a:rPr kumimoji="0" lang="es-VE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confianza del 95%.</a:t>
            </a:r>
            <a:endParaRPr kumimoji="0" lang="es-VE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1038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2976" y="2214554"/>
            <a:ext cx="7745413" cy="2071701"/>
          </a:xfrm>
        </p:spPr>
        <p:txBody>
          <a:bodyPr/>
          <a:lstStyle/>
          <a:p>
            <a:pPr algn="just">
              <a:lnSpc>
                <a:spcPct val="80000"/>
              </a:lnSpc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 Existen casos en que no se conoce la desviación estándar poblacional (</a:t>
            </a:r>
            <a:r>
              <a:rPr lang="es-VE" sz="2400" dirty="0" smtClean="0"/>
              <a:t>σ</a:t>
            </a:r>
            <a:r>
              <a:rPr lang="es-VE" sz="2400" dirty="0" smtClean="0">
                <a:latin typeface="Arial" charset="0"/>
              </a:rPr>
              <a:t>), por lo que se usa es la  desviación estándar </a:t>
            </a:r>
            <a:r>
              <a:rPr lang="es-VE" sz="2400" dirty="0" err="1" smtClean="0">
                <a:latin typeface="Arial" charset="0"/>
              </a:rPr>
              <a:t>muestral</a:t>
            </a:r>
            <a:r>
              <a:rPr lang="es-VE" sz="2400" dirty="0" smtClean="0">
                <a:latin typeface="Arial" charset="0"/>
              </a:rPr>
              <a:t> (S).</a:t>
            </a:r>
          </a:p>
          <a:p>
            <a:pPr algn="just">
              <a:lnSpc>
                <a:spcPct val="80000"/>
              </a:lnSpc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Blip>
                <a:blip r:embed="rId2"/>
              </a:buBlip>
            </a:pPr>
            <a:r>
              <a:rPr lang="es-VE" sz="2400" dirty="0" smtClean="0">
                <a:latin typeface="Arial" charset="0"/>
              </a:rPr>
              <a:t>En este caso se usa el siguiente estadístico:</a:t>
            </a: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Prueba de Hipótesis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4643446"/>
            <a:ext cx="5553075" cy="1038225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38" y="1500174"/>
            <a:ext cx="7745413" cy="5143512"/>
          </a:xfrm>
        </p:spPr>
        <p:txBody>
          <a:bodyPr/>
          <a:lstStyle/>
          <a:p>
            <a:pPr marL="457200" indent="-457200" algn="just">
              <a:lnSpc>
                <a:spcPct val="80000"/>
              </a:lnSpc>
              <a:buFont typeface="+mj-lt"/>
              <a:buAutoNum type="arabicPeriod"/>
            </a:pPr>
            <a:r>
              <a:rPr lang="es-VE" sz="2400" dirty="0" smtClean="0">
                <a:latin typeface="Arial" charset="0"/>
              </a:rPr>
              <a:t>Hipótesis nula: </a:t>
            </a:r>
          </a:p>
          <a:p>
            <a:pPr marL="457200" indent="-457200" algn="just">
              <a:lnSpc>
                <a:spcPct val="80000"/>
              </a:lnSpc>
              <a:buFont typeface="+mj-lt"/>
              <a:buAutoNum type="arabicPeriod"/>
            </a:pPr>
            <a:endParaRPr lang="es-VE" sz="2400" dirty="0" smtClean="0">
              <a:latin typeface="Arial" charset="0"/>
            </a:endParaRPr>
          </a:p>
          <a:p>
            <a:pPr marL="457200" indent="-457200" algn="just">
              <a:lnSpc>
                <a:spcPct val="80000"/>
              </a:lnSpc>
              <a:buFont typeface="+mj-lt"/>
              <a:buAutoNum type="arabicPeriod"/>
            </a:pPr>
            <a:r>
              <a:rPr lang="es-VE" sz="2400" dirty="0" smtClean="0">
                <a:latin typeface="Arial" charset="0"/>
              </a:rPr>
              <a:t>Hipótesis alternativa:</a:t>
            </a:r>
          </a:p>
          <a:p>
            <a:pPr marL="457200" indent="-457200" algn="just">
              <a:lnSpc>
                <a:spcPct val="80000"/>
              </a:lnSpc>
              <a:buNone/>
            </a:pPr>
            <a:r>
              <a:rPr lang="es-VE" sz="2400" dirty="0" smtClean="0">
                <a:latin typeface="Arial" charset="0"/>
              </a:rPr>
              <a:t>                                   (alternativa cola derecha)</a:t>
            </a:r>
          </a:p>
          <a:p>
            <a:pPr marL="457200" indent="-457200" algn="just">
              <a:lnSpc>
                <a:spcPct val="80000"/>
              </a:lnSpc>
              <a:buNone/>
            </a:pPr>
            <a:r>
              <a:rPr lang="es-VE" sz="2400" dirty="0" smtClean="0">
                <a:latin typeface="Arial" charset="0"/>
              </a:rPr>
              <a:t>                                   (alternativa cola izquierda)</a:t>
            </a:r>
          </a:p>
          <a:p>
            <a:pPr marL="457200" indent="-457200" algn="just">
              <a:lnSpc>
                <a:spcPct val="80000"/>
              </a:lnSpc>
              <a:buNone/>
            </a:pPr>
            <a:r>
              <a:rPr lang="es-VE" sz="2400" dirty="0" smtClean="0">
                <a:latin typeface="Arial" charset="0"/>
              </a:rPr>
              <a:t>                                   (alternativa de dos colas)</a:t>
            </a: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  <a:p>
            <a:pPr marL="457200" indent="-457200" algn="just">
              <a:lnSpc>
                <a:spcPct val="80000"/>
              </a:lnSpc>
              <a:buAutoNum type="arabicPeriod" startAt="3"/>
            </a:pPr>
            <a:r>
              <a:rPr lang="es-VE" sz="2400" dirty="0" smtClean="0">
                <a:latin typeface="Arial" charset="0"/>
              </a:rPr>
              <a:t>Estadístico de la prueba: </a:t>
            </a:r>
          </a:p>
          <a:p>
            <a:pPr marL="457200" indent="-457200" algn="just">
              <a:lnSpc>
                <a:spcPct val="80000"/>
              </a:lnSpc>
              <a:buAutoNum type="arabicPeriod" startAt="3"/>
            </a:pPr>
            <a:endParaRPr lang="es-VE" sz="2400" dirty="0" smtClean="0">
              <a:latin typeface="Arial" charset="0"/>
            </a:endParaRPr>
          </a:p>
          <a:p>
            <a:pPr marL="457200" indent="-457200" algn="just">
              <a:lnSpc>
                <a:spcPct val="80000"/>
              </a:lnSpc>
              <a:buAutoNum type="arabicPeriod" startAt="3"/>
            </a:pPr>
            <a:r>
              <a:rPr lang="es-VE" sz="2400" dirty="0" smtClean="0">
                <a:latin typeface="Arial" charset="0"/>
              </a:rPr>
              <a:t>Región de rechazo: </a:t>
            </a: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5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Prueba de Hipótesis para </a:t>
            </a:r>
            <a:r>
              <a:rPr lang="es-VE" sz="5400" dirty="0" err="1" smtClean="0"/>
              <a:t>β</a:t>
            </a:r>
            <a:r>
              <a:rPr lang="es-VE" sz="5400" baseline="-25000" dirty="0" err="1" smtClean="0"/>
              <a:t>i</a:t>
            </a:r>
            <a:r>
              <a:rPr lang="es-VE" sz="6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 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58" y="1500174"/>
            <a:ext cx="1657350" cy="447675"/>
          </a:xfrm>
          <a:prstGeom prst="rect">
            <a:avLst/>
          </a:prstGeom>
          <a:noFill/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6" name="35 Grupo"/>
          <p:cNvGrpSpPr/>
          <p:nvPr/>
        </p:nvGrpSpPr>
        <p:grpSpPr>
          <a:xfrm>
            <a:off x="2071670" y="2500306"/>
            <a:ext cx="1676400" cy="1233493"/>
            <a:chOff x="2071670" y="2500306"/>
            <a:chExt cx="1676400" cy="1233493"/>
          </a:xfrm>
        </p:grpSpPr>
        <p:pic>
          <p:nvPicPr>
            <p:cNvPr id="18437" name="Picture 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0" y="2500306"/>
              <a:ext cx="1676400" cy="447675"/>
            </a:xfrm>
            <a:prstGeom prst="rect">
              <a:avLst/>
            </a:prstGeom>
            <a:noFill/>
          </p:spPr>
        </p:pic>
        <p:pic>
          <p:nvPicPr>
            <p:cNvPr id="18440" name="Picture 8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0" y="2928934"/>
              <a:ext cx="1676400" cy="447675"/>
            </a:xfrm>
            <a:prstGeom prst="rect">
              <a:avLst/>
            </a:prstGeom>
            <a:noFill/>
          </p:spPr>
        </p:pic>
        <p:pic>
          <p:nvPicPr>
            <p:cNvPr id="18443" name="Picture 1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71670" y="3286124"/>
              <a:ext cx="1676400" cy="447675"/>
            </a:xfrm>
            <a:prstGeom prst="rect">
              <a:avLst/>
            </a:prstGeom>
            <a:noFill/>
          </p:spPr>
        </p:pic>
      </p:grp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3786190"/>
            <a:ext cx="1790700" cy="1038225"/>
          </a:xfrm>
          <a:prstGeom prst="rect">
            <a:avLst/>
          </a:prstGeom>
          <a:noFill/>
        </p:spPr>
      </p:pic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8449" name="Picture 17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5286388"/>
            <a:ext cx="5495925" cy="1209675"/>
          </a:xfrm>
          <a:prstGeom prst="rect">
            <a:avLst/>
          </a:prstGeom>
          <a:noFill/>
        </p:spPr>
      </p:pic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1538" y="1643050"/>
            <a:ext cx="7745413" cy="1000132"/>
          </a:xfrm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es-VE" sz="2400" dirty="0" smtClean="0">
                <a:latin typeface="Arial" charset="0"/>
              </a:rPr>
              <a:t>¿Presentan los datos suficiente evidencia para indicar una curvatura en la función de respuesta?</a:t>
            </a:r>
          </a:p>
          <a:p>
            <a:pPr algn="just">
              <a:lnSpc>
                <a:spcPct val="80000"/>
              </a:lnSpc>
              <a:buNone/>
            </a:pPr>
            <a:r>
              <a:rPr lang="es-VE" sz="2400" dirty="0" smtClean="0">
                <a:latin typeface="Arial" charset="0"/>
              </a:rPr>
              <a:t>Hacer la prueba con </a:t>
            </a:r>
            <a:r>
              <a:rPr lang="es-VE" sz="2400" dirty="0" smtClean="0">
                <a:latin typeface="Arial" pitchFamily="34" charset="0"/>
                <a:cs typeface="Arial" pitchFamily="34" charset="0"/>
              </a:rPr>
              <a:t>α = 0.05</a:t>
            </a: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FontTx/>
              <a:buBlip>
                <a:blip r:embed="rId2"/>
              </a:buBlip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  <a:p>
            <a:pPr algn="just">
              <a:lnSpc>
                <a:spcPct val="80000"/>
              </a:lnSpc>
              <a:buNone/>
            </a:pPr>
            <a:endParaRPr lang="es-VE" sz="2400" dirty="0" smtClean="0">
              <a:latin typeface="Arial" charset="0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Prueba de Hipótesis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1457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14954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2714620"/>
            <a:ext cx="4455133" cy="50006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8667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0" name="Rectangle 12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6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31 Grupo"/>
          <p:cNvGrpSpPr/>
          <p:nvPr/>
        </p:nvGrpSpPr>
        <p:grpSpPr>
          <a:xfrm>
            <a:off x="1214414" y="3357562"/>
            <a:ext cx="3643338" cy="1304931"/>
            <a:chOff x="1214414" y="3500438"/>
            <a:chExt cx="3643338" cy="1304931"/>
          </a:xfrm>
        </p:grpSpPr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6116" y="3500438"/>
              <a:ext cx="1562100" cy="447675"/>
            </a:xfrm>
            <a:prstGeom prst="rect">
              <a:avLst/>
            </a:prstGeom>
            <a:noFill/>
          </p:spPr>
        </p:pic>
        <p:pic>
          <p:nvPicPr>
            <p:cNvPr id="2058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86116" y="3929066"/>
              <a:ext cx="1181100" cy="447675"/>
            </a:xfrm>
            <a:prstGeom prst="rect">
              <a:avLst/>
            </a:prstGeom>
            <a:noFill/>
          </p:spPr>
        </p:pic>
        <p:pic>
          <p:nvPicPr>
            <p:cNvPr id="2061" name="Picture 13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95652" y="4357694"/>
              <a:ext cx="1562100" cy="447675"/>
            </a:xfrm>
            <a:prstGeom prst="rect">
              <a:avLst/>
            </a:prstGeom>
            <a:noFill/>
          </p:spPr>
        </p:pic>
        <p:sp>
          <p:nvSpPr>
            <p:cNvPr id="31" name="30 Rectángulo"/>
            <p:cNvSpPr/>
            <p:nvPr/>
          </p:nvSpPr>
          <p:spPr>
            <a:xfrm>
              <a:off x="1214414" y="3571876"/>
              <a:ext cx="2204001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Tenemos que: </a:t>
              </a:r>
            </a:p>
          </p:txBody>
        </p:sp>
      </p:grp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1142976" y="4786322"/>
            <a:ext cx="774541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just">
              <a:lnSpc>
                <a:spcPct val="80000"/>
              </a:lnSpc>
              <a:spcBef>
                <a:spcPct val="20000"/>
              </a:spcBef>
            </a:pPr>
            <a:r>
              <a:rPr kumimoji="0" lang="es-VE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Si se pregunta por la curvatura entonces cuestionamos que</a:t>
            </a:r>
            <a:r>
              <a:rPr kumimoji="0" lang="es-VE" sz="2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exista un coeficiente para 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X</a:t>
            </a:r>
            <a:r>
              <a:rPr lang="es-VE" baseline="30000" dirty="0" smtClean="0">
                <a:latin typeface="Arial" pitchFamily="34" charset="0"/>
                <a:cs typeface="Arial" pitchFamily="34" charset="0"/>
              </a:rPr>
              <a:t>2</a:t>
            </a:r>
            <a:r>
              <a:rPr lang="es-VE" dirty="0" smtClean="0"/>
              <a:t> 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, nuestra hipótesis será:</a:t>
            </a: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  <a:p>
            <a:pPr marL="342900" marR="0" lvl="0" indent="-342900" algn="just" defTabSz="914400" rtl="0" eaLnBrk="0" fontAlgn="base" latinLnBrk="0" hangingPunct="0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VE" sz="2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0" y="1209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2" y="5481661"/>
            <a:ext cx="2266950" cy="1304925"/>
          </a:xfrm>
          <a:prstGeom prst="rect">
            <a:avLst/>
          </a:prstGeom>
          <a:noFill/>
          <a:ln w="28575">
            <a:solidFill>
              <a:srgbClr val="FF99CC"/>
            </a:solidFill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1762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Prueba de Hipótesis</a:t>
            </a:r>
          </a:p>
        </p:txBody>
      </p:sp>
      <p:grpSp>
        <p:nvGrpSpPr>
          <p:cNvPr id="16" name="15 Grupo"/>
          <p:cNvGrpSpPr/>
          <p:nvPr/>
        </p:nvGrpSpPr>
        <p:grpSpPr>
          <a:xfrm>
            <a:off x="1428728" y="2000240"/>
            <a:ext cx="4319606" cy="1376369"/>
            <a:chOff x="1428728" y="2000240"/>
            <a:chExt cx="4319606" cy="1376369"/>
          </a:xfrm>
        </p:grpSpPr>
        <p:sp>
          <p:nvSpPr>
            <p:cNvPr id="8" name="7 Rectángulo"/>
            <p:cNvSpPr/>
            <p:nvPr/>
          </p:nvSpPr>
          <p:spPr>
            <a:xfrm>
              <a:off x="1428728" y="2000240"/>
              <a:ext cx="3984937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Tenemos el siguiente caso: </a:t>
              </a:r>
            </a:p>
          </p:txBody>
        </p:sp>
        <p:grpSp>
          <p:nvGrpSpPr>
            <p:cNvPr id="10" name="9 Grupo"/>
            <p:cNvGrpSpPr/>
            <p:nvPr/>
          </p:nvGrpSpPr>
          <p:grpSpPr>
            <a:xfrm>
              <a:off x="4071934" y="2500306"/>
              <a:ext cx="1676400" cy="876303"/>
              <a:chOff x="5357818" y="1928802"/>
              <a:chExt cx="1676400" cy="876303"/>
            </a:xfrm>
          </p:grpSpPr>
          <p:pic>
            <p:nvPicPr>
              <p:cNvPr id="7" name="Picture 11"/>
              <p:cNvPicPr>
                <a:picLocks noChangeAspect="1" noChangeArrowheads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57818" y="2357430"/>
                <a:ext cx="1676400" cy="447675"/>
              </a:xfrm>
              <a:prstGeom prst="rect">
                <a:avLst/>
              </a:prstGeom>
              <a:noFill/>
            </p:spPr>
          </p:pic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5357818" y="1928802"/>
                <a:ext cx="1657350" cy="44767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18" name="17 Grupo"/>
          <p:cNvGrpSpPr/>
          <p:nvPr/>
        </p:nvGrpSpPr>
        <p:grpSpPr>
          <a:xfrm>
            <a:off x="1500166" y="5255780"/>
            <a:ext cx="5989129" cy="1102178"/>
            <a:chOff x="1500166" y="5255780"/>
            <a:chExt cx="5989129" cy="1102178"/>
          </a:xfrm>
        </p:grpSpPr>
        <p:sp>
          <p:nvSpPr>
            <p:cNvPr id="12" name="11 Rectángulo"/>
            <p:cNvSpPr/>
            <p:nvPr/>
          </p:nvSpPr>
          <p:spPr>
            <a:xfrm>
              <a:off x="1500166" y="5255780"/>
              <a:ext cx="4903137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Y nuestra región de rechazo será: </a:t>
              </a:r>
            </a:p>
          </p:txBody>
        </p:sp>
        <p:pic>
          <p:nvPicPr>
            <p:cNvPr id="1025" name="Picture 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57422" y="5786454"/>
              <a:ext cx="5131873" cy="571504"/>
            </a:xfrm>
            <a:prstGeom prst="rect">
              <a:avLst/>
            </a:prstGeom>
            <a:noFill/>
          </p:spPr>
        </p:pic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6" name="25 Grupo"/>
          <p:cNvGrpSpPr/>
          <p:nvPr/>
        </p:nvGrpSpPr>
        <p:grpSpPr>
          <a:xfrm>
            <a:off x="1482617" y="3571876"/>
            <a:ext cx="6375531" cy="1395415"/>
            <a:chOff x="1482617" y="3571876"/>
            <a:chExt cx="6375531" cy="1395415"/>
          </a:xfrm>
        </p:grpSpPr>
        <p:pic>
          <p:nvPicPr>
            <p:cNvPr id="3" name="Picture 14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33604" y="3929066"/>
              <a:ext cx="1790700" cy="1038225"/>
            </a:xfrm>
            <a:prstGeom prst="rect">
              <a:avLst/>
            </a:prstGeom>
            <a:noFill/>
          </p:spPr>
        </p:pic>
        <p:sp>
          <p:nvSpPr>
            <p:cNvPr id="11" name="10 Rectángulo"/>
            <p:cNvSpPr/>
            <p:nvPr/>
          </p:nvSpPr>
          <p:spPr>
            <a:xfrm>
              <a:off x="1482617" y="3571876"/>
              <a:ext cx="5232523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Nuestro estadístico de prueba será: </a:t>
              </a:r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48248" y="3857628"/>
              <a:ext cx="3009900" cy="1009650"/>
            </a:xfrm>
            <a:prstGeom prst="rect">
              <a:avLst/>
            </a:prstGeom>
            <a:noFill/>
          </p:spPr>
        </p:pic>
      </p:grp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1466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Prueba de Hipótesis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25" name="24 Grupo"/>
          <p:cNvGrpSpPr/>
          <p:nvPr/>
        </p:nvGrpSpPr>
        <p:grpSpPr>
          <a:xfrm>
            <a:off x="1428728" y="1714488"/>
            <a:ext cx="6947736" cy="1633541"/>
            <a:chOff x="1428728" y="1714488"/>
            <a:chExt cx="6947736" cy="1633541"/>
          </a:xfrm>
        </p:grpSpPr>
        <p:sp>
          <p:nvSpPr>
            <p:cNvPr id="8" name="7 Rectángulo"/>
            <p:cNvSpPr/>
            <p:nvPr/>
          </p:nvSpPr>
          <p:spPr>
            <a:xfrm>
              <a:off x="1428728" y="1714488"/>
              <a:ext cx="6947736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De las propiedades de los estimadores tenemos: </a:t>
              </a:r>
            </a:p>
          </p:txBody>
        </p:sp>
        <p:pic>
          <p:nvPicPr>
            <p:cNvPr id="19457" name="Picture 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00232" y="2214554"/>
              <a:ext cx="2305050" cy="1133475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</p:pic>
        <p:pic>
          <p:nvPicPr>
            <p:cNvPr id="19460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86314" y="2428868"/>
              <a:ext cx="3279936" cy="571504"/>
            </a:xfrm>
            <a:prstGeom prst="rect">
              <a:avLst/>
            </a:prstGeom>
            <a:noFill/>
            <a:ln w="28575">
              <a:solidFill>
                <a:srgbClr val="FF99CC"/>
              </a:solidFill>
            </a:ln>
          </p:spPr>
        </p:pic>
      </p:grp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1428728" y="3857628"/>
            <a:ext cx="7285969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Para calcular </a:t>
            </a:r>
            <a:r>
              <a:rPr lang="es-VE" i="1" dirty="0" smtClean="0">
                <a:latin typeface="Arial" pitchFamily="34" charset="0"/>
                <a:cs typeface="Arial" pitchFamily="34" charset="0"/>
              </a:rPr>
              <a:t>SCE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 y </a:t>
            </a:r>
            <a:r>
              <a:rPr lang="es-VE" i="1" dirty="0" smtClean="0">
                <a:latin typeface="Arial" pitchFamily="34" charset="0"/>
                <a:cs typeface="Arial" pitchFamily="34" charset="0"/>
              </a:rPr>
              <a:t>S</a:t>
            </a:r>
            <a:r>
              <a:rPr lang="es-VE" dirty="0" smtClean="0">
                <a:latin typeface="Arial" pitchFamily="34" charset="0"/>
                <a:cs typeface="Arial" pitchFamily="34" charset="0"/>
              </a:rPr>
              <a:t> necesitamos valores para X: </a:t>
            </a:r>
          </a:p>
        </p:txBody>
      </p:sp>
      <p:graphicFrame>
        <p:nvGraphicFramePr>
          <p:cNvPr id="23" name="22 Tabla"/>
          <p:cNvGraphicFramePr>
            <a:graphicFrameLocks noGrp="1"/>
          </p:cNvGraphicFramePr>
          <p:nvPr/>
        </p:nvGraphicFramePr>
        <p:xfrm>
          <a:off x="1928794" y="4500570"/>
          <a:ext cx="6096000" cy="11379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-2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-1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sz="2000" b="1" dirty="0" smtClean="0"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  <a:r>
                        <a:rPr lang="es-VE" sz="2000" b="1" baseline="300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en-US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b="0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en-US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VE" b="1" dirty="0" smtClean="0">
                          <a:latin typeface="Arial" pitchFamily="34" charset="0"/>
                          <a:cs typeface="Arial" pitchFamily="34" charset="0"/>
                        </a:rPr>
                        <a:t>Y</a:t>
                      </a:r>
                      <a:endParaRPr lang="en-US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VE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23 Rectángulo"/>
          <p:cNvSpPr/>
          <p:nvPr/>
        </p:nvSpPr>
        <p:spPr>
          <a:xfrm>
            <a:off x="1428728" y="5929330"/>
            <a:ext cx="7492757" cy="3877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  <a:buNone/>
            </a:pPr>
            <a:r>
              <a:rPr lang="es-VE" dirty="0" smtClean="0">
                <a:latin typeface="Arial" pitchFamily="34" charset="0"/>
                <a:cs typeface="Arial" pitchFamily="34" charset="0"/>
              </a:rPr>
              <a:t>Con estos valores formamos las matrices necesarias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Prueba de Hipótesis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1670" y="1714488"/>
            <a:ext cx="1534037" cy="2571768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28" y="1714488"/>
            <a:ext cx="2714644" cy="2501452"/>
          </a:xfrm>
          <a:prstGeom prst="rect">
            <a:avLst/>
          </a:prstGeom>
          <a:noFill/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87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16" y="4643446"/>
            <a:ext cx="3055959" cy="2000264"/>
          </a:xfrm>
          <a:prstGeom prst="rect">
            <a:avLst/>
          </a:prstGeom>
          <a:noFill/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title"/>
          </p:nvPr>
        </p:nvSpPr>
        <p:spPr>
          <a:xfrm>
            <a:off x="990600" y="228600"/>
            <a:ext cx="8153400" cy="1066800"/>
          </a:xfrm>
          <a:effectLst>
            <a:outerShdw dist="74053" dir="1857825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defRPr/>
            </a:pPr>
            <a:r>
              <a:rPr lang="es-VE" sz="4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ndalus" pitchFamily="2" charset="-78"/>
                <a:cs typeface="Andalus" pitchFamily="2" charset="-78"/>
              </a:rPr>
              <a:t>Ejemplo de Prueba de Hipótesis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923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085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2133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7" name="36 Grupo"/>
          <p:cNvGrpSpPr/>
          <p:nvPr/>
        </p:nvGrpSpPr>
        <p:grpSpPr>
          <a:xfrm>
            <a:off x="1428728" y="1571612"/>
            <a:ext cx="6643734" cy="2062169"/>
            <a:chOff x="1428728" y="1571612"/>
            <a:chExt cx="6643734" cy="2062169"/>
          </a:xfrm>
        </p:grpSpPr>
        <p:sp>
          <p:nvSpPr>
            <p:cNvPr id="14" name="13 Rectángulo"/>
            <p:cNvSpPr/>
            <p:nvPr/>
          </p:nvSpPr>
          <p:spPr>
            <a:xfrm>
              <a:off x="1428728" y="1571612"/>
              <a:ext cx="6058069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Realizamos las operaciones y obtenemos: </a:t>
              </a:r>
            </a:p>
          </p:txBody>
        </p:sp>
        <p:grpSp>
          <p:nvGrpSpPr>
            <p:cNvPr id="28" name="27 Grupo"/>
            <p:cNvGrpSpPr/>
            <p:nvPr/>
          </p:nvGrpSpPr>
          <p:grpSpPr>
            <a:xfrm>
              <a:off x="1928794" y="2000240"/>
              <a:ext cx="6143668" cy="1633541"/>
              <a:chOff x="1928794" y="2285992"/>
              <a:chExt cx="6143668" cy="1633541"/>
            </a:xfrm>
          </p:grpSpPr>
          <p:pic>
            <p:nvPicPr>
              <p:cNvPr id="21511" name="Picture 7"/>
              <p:cNvPicPr>
                <a:picLocks noChangeAspect="1" noChangeArrowheads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928794" y="2786058"/>
                <a:ext cx="5724525" cy="1133475"/>
              </a:xfrm>
              <a:prstGeom prst="rect">
                <a:avLst/>
              </a:prstGeom>
              <a:noFill/>
            </p:spPr>
          </p:pic>
          <p:pic>
            <p:nvPicPr>
              <p:cNvPr id="21514" name="Picture 10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1928794" y="2285992"/>
                <a:ext cx="6143668" cy="476575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895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2" name="Rectangle 18"/>
          <p:cNvSpPr>
            <a:spLocks noChangeArrowheads="1"/>
          </p:cNvSpPr>
          <p:nvPr/>
        </p:nvSpPr>
        <p:spPr bwMode="auto">
          <a:xfrm>
            <a:off x="0" y="904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4" name="Rectangle 2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5" name="Rectangle 21"/>
          <p:cNvSpPr>
            <a:spLocks noChangeArrowheads="1"/>
          </p:cNvSpPr>
          <p:nvPr/>
        </p:nvSpPr>
        <p:spPr bwMode="auto">
          <a:xfrm>
            <a:off x="0" y="1619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7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28" name="Rectangle 24"/>
          <p:cNvSpPr>
            <a:spLocks noChangeArrowheads="1"/>
          </p:cNvSpPr>
          <p:nvPr/>
        </p:nvSpPr>
        <p:spPr bwMode="auto">
          <a:xfrm>
            <a:off x="0" y="1257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0" name="Rectangle 2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31" name="Rectangle 27"/>
          <p:cNvSpPr>
            <a:spLocks noChangeArrowheads="1"/>
          </p:cNvSpPr>
          <p:nvPr/>
        </p:nvSpPr>
        <p:spPr bwMode="auto">
          <a:xfrm>
            <a:off x="0" y="1390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34" name="Rectangle 30"/>
          <p:cNvSpPr>
            <a:spLocks noChangeArrowheads="1"/>
          </p:cNvSpPr>
          <p:nvPr/>
        </p:nvSpPr>
        <p:spPr bwMode="auto">
          <a:xfrm>
            <a:off x="0" y="933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6" name="Rectangle 3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37" name="Rectangle 33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0" y="1266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1123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53" name="52 Grupo"/>
          <p:cNvGrpSpPr/>
          <p:nvPr/>
        </p:nvGrpSpPr>
        <p:grpSpPr>
          <a:xfrm>
            <a:off x="1428728" y="4071942"/>
            <a:ext cx="7386648" cy="2452699"/>
            <a:chOff x="1428728" y="4071942"/>
            <a:chExt cx="7386648" cy="2452699"/>
          </a:xfrm>
        </p:grpSpPr>
        <p:sp>
          <p:nvSpPr>
            <p:cNvPr id="27" name="26 Rectángulo"/>
            <p:cNvSpPr/>
            <p:nvPr/>
          </p:nvSpPr>
          <p:spPr>
            <a:xfrm>
              <a:off x="1428728" y="4071942"/>
              <a:ext cx="5537478" cy="3877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80000"/>
                </a:lnSpc>
                <a:buNone/>
              </a:pPr>
              <a:r>
                <a:rPr lang="es-VE" dirty="0" smtClean="0">
                  <a:latin typeface="Arial" pitchFamily="34" charset="0"/>
                  <a:cs typeface="Arial" pitchFamily="34" charset="0"/>
                </a:rPr>
                <a:t>Calculamos el estadístico de prueba T: </a:t>
              </a:r>
            </a:p>
          </p:txBody>
        </p:sp>
        <p:pic>
          <p:nvPicPr>
            <p:cNvPr id="21526" name="Picture 2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4429132"/>
              <a:ext cx="2286016" cy="1178070"/>
            </a:xfrm>
            <a:prstGeom prst="rect">
              <a:avLst/>
            </a:prstGeom>
            <a:noFill/>
          </p:spPr>
        </p:pic>
        <p:pic>
          <p:nvPicPr>
            <p:cNvPr id="21532" name="Picture 28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00166" y="5857892"/>
              <a:ext cx="1000132" cy="555629"/>
            </a:xfrm>
            <a:prstGeom prst="rect">
              <a:avLst/>
            </a:prstGeom>
            <a:noFill/>
          </p:spPr>
        </p:pic>
        <p:pic>
          <p:nvPicPr>
            <p:cNvPr id="21538" name="Picture 34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28926" y="5715016"/>
              <a:ext cx="5886450" cy="809625"/>
            </a:xfrm>
            <a:prstGeom prst="rect">
              <a:avLst/>
            </a:prstGeom>
            <a:noFill/>
          </p:spPr>
        </p:pic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0628" y="4500570"/>
              <a:ext cx="3129445" cy="1000132"/>
            </a:xfrm>
            <a:prstGeom prst="rect">
              <a:avLst/>
            </a:prstGeom>
            <a:noFill/>
          </p:spPr>
        </p:pic>
      </p:grp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1343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3DRings">
  <a:themeElements>
    <a:clrScheme name="3DRing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DRing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3DRing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Rings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Rings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3DRings</Template>
  <TotalTime>6449</TotalTime>
  <Words>928</Words>
  <Application>Microsoft PowerPoint</Application>
  <PresentationFormat>Presentación en pantalla (4:3)</PresentationFormat>
  <Paragraphs>214</Paragraphs>
  <Slides>23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23</vt:i4>
      </vt:variant>
    </vt:vector>
  </HeadingPairs>
  <TitlesOfParts>
    <vt:vector size="24" baseType="lpstr">
      <vt:lpstr>3DRings</vt:lpstr>
      <vt:lpstr>Estocástica 3  Unidad I: Modelos Lineales  Tema: Inferencias sobre sobre los parámetros del modelo</vt:lpstr>
      <vt:lpstr>Prueba de Hipótesis</vt:lpstr>
      <vt:lpstr>Prueba de Hipótesis</vt:lpstr>
      <vt:lpstr>Prueba de Hipótesis para βi </vt:lpstr>
      <vt:lpstr>Ejemplo de Prueba de Hipótesis</vt:lpstr>
      <vt:lpstr>Ejemplo de Prueba de Hipótesis</vt:lpstr>
      <vt:lpstr>Ejemplo de Prueba de Hipótesis</vt:lpstr>
      <vt:lpstr>Ejemplo de Prueba de Hipótesis</vt:lpstr>
      <vt:lpstr>Ejemplo de Prueba de Hipótesis</vt:lpstr>
      <vt:lpstr>Ejemplo de Prueba de Hipótesis</vt:lpstr>
      <vt:lpstr>Intervalo de Confianza de  (1- α)100%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  <vt:lpstr>Ejemplo de Intervalo de Confianza para βi </vt:lpstr>
    </vt:vector>
  </TitlesOfParts>
  <Company>Personal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Karla Ramírez</dc:creator>
  <cp:lastModifiedBy>usuario</cp:lastModifiedBy>
  <cp:revision>431</cp:revision>
  <dcterms:created xsi:type="dcterms:W3CDTF">2006-11-17T12:19:46Z</dcterms:created>
  <dcterms:modified xsi:type="dcterms:W3CDTF">2010-02-03T20:04:50Z</dcterms:modified>
</cp:coreProperties>
</file>