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CC"/>
    <a:srgbClr val="FFCCF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Estilo medio 2 - Énfasis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0A15C55-8517-42AA-B614-E9B94910E393}" styleName="Estilo medio 2 - Énfasis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D7B26C5-4107-4FEC-AEDC-1716B250A1EF}" styleName="Estilo claro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06799F8-075E-4A3A-A7F6-7FBC6576F1A4}" styleName="Estilo temático 2 - Énfasis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B344D84-9AFB-497E-A393-DC336BA19D2E}" styleName="Estilo medio 3 - Énfasis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EB9631B5-78F2-41C9-869B-9F39066F8104}" styleName="Estilo medio 3 - Énfasis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8EC20E35-A176-4012-BC5E-935CFFF8708E}" styleName="Estilo medio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F5AB1C69-6EDB-4FF4-983F-18BD219EF322}" styleName="Estilo medio 2 - Énfasis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616DA210-FB5B-4158-B5E0-FEB733F419BA}" styleName="Estilo claro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ED083AE6-46FA-4A59-8FB0-9F97EB10719F}" styleName="Estilo claro 3 - Acento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793D81CF-94F2-401A-BA57-92F5A7B2D0C5}" styleName="Estilo medio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073A0DAA-6AF3-43AB-8588-CEC1D06C72B9}" styleName="Estilo medio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8691" autoAdjust="0"/>
    <p:restoredTop sz="95000" autoAdjust="0"/>
  </p:normalViewPr>
  <p:slideViewPr>
    <p:cSldViewPr>
      <p:cViewPr>
        <p:scale>
          <a:sx n="68" d="100"/>
          <a:sy n="68" d="100"/>
        </p:scale>
        <p:origin x="-1110" y="-1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C50886-494F-46B3-A088-2F1508B1B39E}" type="datetimeFigureOut">
              <a:rPr lang="en-US" smtClean="0"/>
              <a:pPr/>
              <a:t>2/8/2010</a:t>
            </a:fld>
            <a:endParaRPr lang="en-US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F87C91-CEF3-42A6-8684-2566A6F16329}" type="slidenum">
              <a:rPr lang="en-US" smtClean="0"/>
              <a:pPr/>
              <a:t>‹Nº›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Master" Target="../slideMasters/slideMaster1.xml"/><Relationship Id="rId1" Type="http://schemas.openxmlformats.org/officeDocument/2006/relationships/video" Target="3DRings_title.avi" TargetMode="External"/><Relationship Id="rId4" Type="http://schemas.openxmlformats.org/officeDocument/2006/relationships/image" Target="../media/image2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DRings_title.avi">
            <a:hlinkClick r:id="" action="ppaction://media"/>
          </p:cNvPr>
          <p:cNvPicPr>
            <a:picLocks noRot="1" noChangeAspect="1" noChangeArrowheads="1"/>
          </p:cNvPicPr>
          <p:nvPr>
            <a:vide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-4763" y="1790700"/>
            <a:ext cx="868363" cy="4570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600200" y="2286000"/>
            <a:ext cx="68580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Haga clic para cambiar el estilo de título	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828800" y="3581400"/>
            <a:ext cx="6400800" cy="5334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en-US"/>
              <a:t>Haga clic para modificar el estilo de subtítulo del patrón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ADDB6BC-D851-40C8-8E23-544A63580B76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12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02FD7B-EA07-4757-9CD7-78B962A351E9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591300" y="228600"/>
            <a:ext cx="1866900" cy="5638800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990600" y="228600"/>
            <a:ext cx="5448300" cy="5638800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D435AA-D2ED-46F5-AB6C-D5852A27E987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E001FE-698B-4C73-8F54-023613AE21E1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5CF2E5-07D2-412A-ADE3-8C6531FBB9C0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1219200" y="1752600"/>
            <a:ext cx="35433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914900" y="1752600"/>
            <a:ext cx="35433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8E09A8-BDDA-4DD2-88F4-336A73418ECA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7DB913-7BEB-45E5-B859-5B9B296AB200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14FC31-DBA9-42B1-987E-75BFA12A7868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4C0DB8-8BD0-4013-B005-C840C5D03F79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98587C-6267-4D75-9DCF-3628167C16BC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2D882A-7AF0-48B3-9F24-9796CED4F6F9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video" Target="file:///C:\Users\usuario\Videos\Documents\Documents\Estocastica3\clases\Unidad%20I\3DRings_text.avi" TargetMode="Externa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90600" y="228600"/>
            <a:ext cx="74676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Haga clic para cambiar el estilo de título	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19200" y="1752600"/>
            <a:ext cx="72390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Haga clic para modificar el estilo de texto del patrón</a:t>
            </a:r>
          </a:p>
          <a:p>
            <a:pPr lvl="1"/>
            <a:r>
              <a:rPr lang="en-US" smtClean="0"/>
              <a:t>Segundo nivel</a:t>
            </a:r>
          </a:p>
          <a:p>
            <a:pPr lvl="2"/>
            <a:r>
              <a:rPr lang="en-US" smtClean="0"/>
              <a:t>Tercer nivel</a:t>
            </a:r>
          </a:p>
          <a:p>
            <a:pPr lvl="3"/>
            <a:r>
              <a:rPr lang="en-US" smtClean="0"/>
              <a:t>Cuarto nivel</a:t>
            </a:r>
          </a:p>
          <a:p>
            <a:pPr lvl="4"/>
            <a:r>
              <a:rPr lang="en-US" smtClean="0"/>
              <a:t>Quinto nivel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219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290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>
              <a:defRPr/>
            </a:pPr>
            <a:fld id="{C5B788DE-D480-4E61-8254-2BD31AA9B5B3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  <p:pic>
        <p:nvPicPr>
          <p:cNvPr id="1031" name="3DRings_text.avi">
            <a:hlinkClick r:id="" action="ppaction://media"/>
          </p:cNvPr>
          <p:cNvPicPr>
            <a:picLocks noRot="1" noChangeAspect="1" noChangeArrowheads="1"/>
          </p:cNvPicPr>
          <p:nvPr>
            <a:videoFile r:link="rId13"/>
          </p:nvPr>
        </p:nvPicPr>
        <p:blipFill>
          <a:blip r:embed="rId15"/>
          <a:srcRect/>
          <a:stretch>
            <a:fillRect/>
          </a:stretch>
        </p:blipFill>
        <p:spPr bwMode="auto">
          <a:xfrm>
            <a:off x="0" y="1792288"/>
            <a:ext cx="868363" cy="4570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3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031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03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1"/>
                  </p:tgtEl>
                </p:cond>
              </p:nextCondLst>
            </p:seq>
          </p:childTnLst>
        </p:cTn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hyperlink" Target="Ejemplo1_Tema5.sav" TargetMode="External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hyperlink" Target="Ejemplo2_Tema5.sav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600200" y="428604"/>
            <a:ext cx="6858000" cy="3721121"/>
          </a:xfrm>
          <a:effectLst>
            <a:outerShdw blurRad="50800" dist="38100" dir="2700000" algn="tl" rotWithShape="0">
              <a:srgbClr val="FF99CC">
                <a:alpha val="40000"/>
              </a:srgbClr>
            </a:outerShdw>
          </a:effectLst>
        </p:spPr>
        <p:txBody>
          <a:bodyPr/>
          <a:lstStyle/>
          <a:p>
            <a:pPr>
              <a:defRPr/>
            </a:pPr>
            <a:r>
              <a:rPr lang="es-VE" sz="5400" b="1" spc="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Estocástica 3</a:t>
            </a:r>
            <a:br>
              <a:rPr lang="es-VE" sz="5400" b="1" spc="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</a:br>
            <a:r>
              <a:rPr lang="es-VE" sz="3600" b="1" dirty="0" smtClean="0">
                <a:latin typeface="Arial" charset="0"/>
              </a:rPr>
              <a:t/>
            </a:r>
            <a:br>
              <a:rPr lang="es-VE" sz="3600" b="1" dirty="0" smtClean="0">
                <a:latin typeface="Arial" charset="0"/>
              </a:rPr>
            </a:br>
            <a:r>
              <a:rPr lang="es-VE" sz="3600" b="1" dirty="0" smtClean="0">
                <a:latin typeface="Andalus" pitchFamily="2" charset="-78"/>
                <a:cs typeface="Andalus" pitchFamily="2" charset="-78"/>
              </a:rPr>
              <a:t>Unidad I: Modelos Lineales</a:t>
            </a:r>
            <a:br>
              <a:rPr lang="es-VE" sz="3600" b="1" dirty="0" smtClean="0">
                <a:latin typeface="Andalus" pitchFamily="2" charset="-78"/>
                <a:cs typeface="Andalus" pitchFamily="2" charset="-78"/>
              </a:rPr>
            </a:br>
            <a:r>
              <a:rPr lang="es-VE" sz="3600" b="1" dirty="0" smtClean="0">
                <a:latin typeface="Andalus" pitchFamily="2" charset="-78"/>
                <a:cs typeface="Andalus" pitchFamily="2" charset="-78"/>
              </a:rPr>
              <a:t/>
            </a:r>
            <a:br>
              <a:rPr lang="es-VE" sz="3600" b="1" dirty="0" smtClean="0">
                <a:latin typeface="Andalus" pitchFamily="2" charset="-78"/>
                <a:cs typeface="Andalus" pitchFamily="2" charset="-78"/>
              </a:rPr>
            </a:br>
            <a:r>
              <a:rPr lang="es-VE" sz="3600" b="1" dirty="0" smtClean="0">
                <a:latin typeface="Andalus" pitchFamily="2" charset="-78"/>
                <a:cs typeface="Andalus" pitchFamily="2" charset="-78"/>
              </a:rPr>
              <a:t>Tema: Predicción</a:t>
            </a:r>
          </a:p>
        </p:txBody>
      </p:sp>
      <p:sp>
        <p:nvSpPr>
          <p:cNvPr id="3075" name="Text Box 4"/>
          <p:cNvSpPr txBox="1">
            <a:spLocks noChangeArrowheads="1"/>
          </p:cNvSpPr>
          <p:nvPr/>
        </p:nvSpPr>
        <p:spPr bwMode="auto">
          <a:xfrm>
            <a:off x="5435600" y="4722813"/>
            <a:ext cx="290977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VE" b="1" dirty="0">
                <a:latin typeface="Andalus" pitchFamily="2" charset="-78"/>
                <a:cs typeface="Andalus" pitchFamily="2" charset="-78"/>
              </a:rPr>
              <a:t>Prof. Karla P. Ramírez</a:t>
            </a:r>
          </a:p>
        </p:txBody>
      </p:sp>
      <p:sp>
        <p:nvSpPr>
          <p:cNvPr id="3076" name="Text Box 5"/>
          <p:cNvSpPr txBox="1">
            <a:spLocks noChangeArrowheads="1"/>
          </p:cNvSpPr>
          <p:nvPr/>
        </p:nvSpPr>
        <p:spPr bwMode="auto">
          <a:xfrm>
            <a:off x="2714612" y="6396335"/>
            <a:ext cx="314701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VE" dirty="0">
                <a:latin typeface="Arial" charset="0"/>
              </a:rPr>
              <a:t>Mérida</a:t>
            </a:r>
            <a:r>
              <a:rPr lang="es-VE" dirty="0" smtClean="0">
                <a:latin typeface="Arial" charset="0"/>
              </a:rPr>
              <a:t>, Febrero 2010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28694" y="1428736"/>
            <a:ext cx="8215338" cy="5373687"/>
          </a:xfrm>
        </p:spPr>
        <p:txBody>
          <a:bodyPr/>
          <a:lstStyle/>
          <a:p>
            <a:pPr algn="just">
              <a:lnSpc>
                <a:spcPct val="80000"/>
              </a:lnSpc>
              <a:buFontTx/>
              <a:buBlip>
                <a:blip r:embed="rId2"/>
              </a:buBlip>
            </a:pPr>
            <a:endParaRPr lang="es-VE" sz="2400" dirty="0" smtClean="0">
              <a:latin typeface="Arial" charset="0"/>
            </a:endParaRPr>
          </a:p>
          <a:p>
            <a:pPr algn="just">
              <a:lnSpc>
                <a:spcPct val="80000"/>
              </a:lnSpc>
              <a:buFontTx/>
              <a:buBlip>
                <a:blip r:embed="rId2"/>
              </a:buBlip>
            </a:pPr>
            <a:r>
              <a:rPr lang="es-VE" sz="2400" dirty="0" smtClean="0">
                <a:latin typeface="Arial" charset="0"/>
              </a:rPr>
              <a:t>El intervalo de predicción es una estimación por intervalos del promedio de </a:t>
            </a:r>
            <a:r>
              <a:rPr lang="es-VE" sz="2400" i="1" dirty="0" smtClean="0">
                <a:latin typeface="Arial" charset="0"/>
              </a:rPr>
              <a:t>k</a:t>
            </a:r>
            <a:r>
              <a:rPr lang="es-VE" sz="2400" dirty="0" smtClean="0">
                <a:latin typeface="Arial" charset="0"/>
              </a:rPr>
              <a:t> observaciones futuras a un valor particular de </a:t>
            </a:r>
          </a:p>
          <a:p>
            <a:pPr algn="just">
              <a:lnSpc>
                <a:spcPct val="80000"/>
              </a:lnSpc>
              <a:buFontTx/>
              <a:buBlip>
                <a:blip r:embed="rId2"/>
              </a:buBlip>
            </a:pPr>
            <a:endParaRPr lang="es-VE" sz="2400" dirty="0" smtClean="0">
              <a:latin typeface="Arial" charset="0"/>
            </a:endParaRPr>
          </a:p>
          <a:p>
            <a:pPr algn="just">
              <a:lnSpc>
                <a:spcPct val="80000"/>
              </a:lnSpc>
              <a:buFontTx/>
              <a:buBlip>
                <a:blip r:embed="rId2"/>
              </a:buBlip>
            </a:pPr>
            <a:r>
              <a:rPr lang="es-VE" sz="2400" dirty="0" smtClean="0">
                <a:latin typeface="Arial" charset="0"/>
              </a:rPr>
              <a:t>El intervalo de predicción es siempre más ancho que el intervalo de confianza en </a:t>
            </a:r>
          </a:p>
          <a:p>
            <a:pPr algn="just">
              <a:lnSpc>
                <a:spcPct val="80000"/>
              </a:lnSpc>
              <a:buFontTx/>
              <a:buBlip>
                <a:blip r:embed="rId2"/>
              </a:buBlip>
            </a:pPr>
            <a:endParaRPr lang="es-VE" sz="2400" dirty="0" smtClean="0">
              <a:latin typeface="Arial" charset="0"/>
            </a:endParaRPr>
          </a:p>
          <a:p>
            <a:pPr algn="just">
              <a:lnSpc>
                <a:spcPct val="80000"/>
              </a:lnSpc>
              <a:buFontTx/>
              <a:buBlip>
                <a:blip r:embed="rId2"/>
              </a:buBlip>
            </a:pPr>
            <a:r>
              <a:rPr lang="es-VE" sz="2400" dirty="0" smtClean="0">
                <a:latin typeface="Arial" charset="0"/>
              </a:rPr>
              <a:t>Es importante resaltar que </a:t>
            </a:r>
            <a:r>
              <a:rPr lang="es-VE" sz="2400" i="1" dirty="0" smtClean="0">
                <a:latin typeface="Arial" charset="0"/>
              </a:rPr>
              <a:t>Y</a:t>
            </a:r>
            <a:r>
              <a:rPr lang="es-VE" sz="2400" dirty="0" smtClean="0">
                <a:latin typeface="Arial" charset="0"/>
              </a:rPr>
              <a:t> es una variable aleatoria, no un parámetro. </a:t>
            </a:r>
          </a:p>
          <a:p>
            <a:pPr algn="just">
              <a:lnSpc>
                <a:spcPct val="80000"/>
              </a:lnSpc>
              <a:buFontTx/>
              <a:buBlip>
                <a:blip r:embed="rId2"/>
              </a:buBlip>
            </a:pPr>
            <a:endParaRPr lang="es-VE" sz="2400" dirty="0" smtClean="0">
              <a:latin typeface="Arial" charset="0"/>
            </a:endParaRPr>
          </a:p>
          <a:p>
            <a:pPr algn="just">
              <a:lnSpc>
                <a:spcPct val="80000"/>
              </a:lnSpc>
              <a:buFontTx/>
              <a:buBlip>
                <a:blip r:embed="rId2"/>
              </a:buBlip>
            </a:pPr>
            <a:r>
              <a:rPr lang="es-VE" sz="2400" dirty="0" smtClean="0">
                <a:latin typeface="Arial" charset="0"/>
              </a:rPr>
              <a:t>El intervalo de predicción alrededor de    </a:t>
            </a:r>
            <a:r>
              <a:rPr lang="es-VE" sz="2400" dirty="0" err="1" smtClean="0">
                <a:latin typeface="Arial" charset="0"/>
              </a:rPr>
              <a:t>de</a:t>
            </a:r>
            <a:r>
              <a:rPr lang="es-VE" sz="2400" dirty="0" smtClean="0">
                <a:latin typeface="Arial" charset="0"/>
              </a:rPr>
              <a:t> </a:t>
            </a:r>
          </a:p>
          <a:p>
            <a:pPr algn="just">
              <a:lnSpc>
                <a:spcPct val="80000"/>
              </a:lnSpc>
              <a:buNone/>
            </a:pPr>
            <a:r>
              <a:rPr lang="es-VE" sz="2400" dirty="0" smtClean="0">
                <a:latin typeface="Arial" charset="0"/>
              </a:rPr>
              <a:t>    para </a:t>
            </a:r>
            <a:r>
              <a:rPr lang="es-VE" sz="2400" i="1" dirty="0" smtClean="0">
                <a:latin typeface="Arial" charset="0"/>
              </a:rPr>
              <a:t>Y</a:t>
            </a:r>
            <a:r>
              <a:rPr lang="es-VE" sz="2400" dirty="0" smtClean="0">
                <a:latin typeface="Arial" charset="0"/>
              </a:rPr>
              <a:t> es:</a:t>
            </a:r>
            <a:endParaRPr lang="es-VE" sz="2400" i="1" dirty="0" smtClean="0">
              <a:latin typeface="Arial" charset="0"/>
            </a:endParaRPr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title"/>
          </p:nvPr>
        </p:nvSpPr>
        <p:spPr>
          <a:xfrm>
            <a:off x="990600" y="228600"/>
            <a:ext cx="8153400" cy="1066800"/>
          </a:xfrm>
          <a:effectLst>
            <a:outerShdw dist="74053" dir="1857825" algn="ctr" rotWithShape="0">
              <a:schemeClr val="bg2">
                <a:alpha val="50000"/>
              </a:schemeClr>
            </a:outerShdw>
          </a:effectLst>
        </p:spPr>
        <p:txBody>
          <a:bodyPr/>
          <a:lstStyle/>
          <a:p>
            <a:pPr>
              <a:defRPr/>
            </a:pPr>
            <a:r>
              <a:rPr lang="es-VE" sz="60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ndalus" pitchFamily="2" charset="-78"/>
                <a:cs typeface="Andalus" pitchFamily="2" charset="-78"/>
              </a:rPr>
              <a:t>Predicción</a:t>
            </a:r>
          </a:p>
        </p:txBody>
      </p:sp>
      <p:sp>
        <p:nvSpPr>
          <p:cNvPr id="1229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229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7" name="Rectangle 3"/>
          <p:cNvSpPr>
            <a:spLocks noChangeArrowheads="1"/>
          </p:cNvSpPr>
          <p:nvPr/>
        </p:nvSpPr>
        <p:spPr bwMode="auto">
          <a:xfrm>
            <a:off x="0" y="1457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0" y="9048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7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0" y="14954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80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081" name="Rectangle 9"/>
          <p:cNvSpPr>
            <a:spLocks noChangeArrowheads="1"/>
          </p:cNvSpPr>
          <p:nvPr/>
        </p:nvSpPr>
        <p:spPr bwMode="auto">
          <a:xfrm>
            <a:off x="0" y="9334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8667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0" y="9334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2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33" name="Rectangle 9"/>
          <p:cNvSpPr>
            <a:spLocks noChangeArrowheads="1"/>
          </p:cNvSpPr>
          <p:nvPr/>
        </p:nvSpPr>
        <p:spPr bwMode="auto">
          <a:xfrm>
            <a:off x="0" y="9334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36" name="Rectangle 12"/>
          <p:cNvSpPr>
            <a:spLocks noChangeArrowheads="1"/>
          </p:cNvSpPr>
          <p:nvPr/>
        </p:nvSpPr>
        <p:spPr bwMode="auto">
          <a:xfrm>
            <a:off x="0" y="9048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8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40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pSp>
        <p:nvGrpSpPr>
          <p:cNvPr id="36" name="35 Grupo"/>
          <p:cNvGrpSpPr/>
          <p:nvPr/>
        </p:nvGrpSpPr>
        <p:grpSpPr>
          <a:xfrm>
            <a:off x="2643174" y="2357430"/>
            <a:ext cx="6405626" cy="4110062"/>
            <a:chOff x="2643174" y="2357430"/>
            <a:chExt cx="6405626" cy="4110062"/>
          </a:xfrm>
        </p:grpSpPr>
        <p:pic>
          <p:nvPicPr>
            <p:cNvPr id="1041" name="Picture 17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643174" y="5857892"/>
              <a:ext cx="4029075" cy="609600"/>
            </a:xfrm>
            <a:prstGeom prst="rect">
              <a:avLst/>
            </a:prstGeom>
            <a:noFill/>
            <a:ln w="28575">
              <a:solidFill>
                <a:srgbClr val="FF99CC"/>
              </a:solidFill>
            </a:ln>
          </p:spPr>
        </p:pic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606262" y="5072074"/>
              <a:ext cx="209550" cy="476250"/>
            </a:xfrm>
            <a:prstGeom prst="rect">
              <a:avLst/>
            </a:prstGeom>
            <a:noFill/>
          </p:spPr>
        </p:pic>
        <p:pic>
          <p:nvPicPr>
            <p:cNvPr id="1034" name="Picture 10"/>
            <p:cNvPicPr>
              <a:picLocks noChangeAspect="1" noChangeArrowheads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358082" y="5143512"/>
              <a:ext cx="1690718" cy="397319"/>
            </a:xfrm>
            <a:prstGeom prst="rect">
              <a:avLst/>
            </a:prstGeom>
            <a:noFill/>
          </p:spPr>
        </p:pic>
        <p:pic>
          <p:nvPicPr>
            <p:cNvPr id="1037" name="Picture 13"/>
            <p:cNvPicPr>
              <a:picLocks noChangeAspect="1" noChangeArrowheads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857620" y="2357430"/>
              <a:ext cx="1000125" cy="447675"/>
            </a:xfrm>
            <a:prstGeom prst="rect">
              <a:avLst/>
            </a:prstGeom>
            <a:noFill/>
          </p:spPr>
        </p:pic>
        <p:pic>
          <p:nvPicPr>
            <p:cNvPr id="1039" name="Picture 15"/>
            <p:cNvPicPr>
              <a:picLocks noChangeAspect="1" noChangeArrowheads="1"/>
            </p:cNvPicPr>
            <p:nvPr/>
          </p:nvPicPr>
          <p:blipFill>
            <a:blip r:embed="rId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857752" y="3357562"/>
              <a:ext cx="352425" cy="447675"/>
            </a:xfrm>
            <a:prstGeom prst="rect">
              <a:avLst/>
            </a:prstGeom>
            <a:noFill/>
          </p:spPr>
        </p:pic>
      </p:grpSp>
      <p:sp>
        <p:nvSpPr>
          <p:cNvPr id="1042" name="Rectangle 1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43" name="Rectangle 19"/>
          <p:cNvSpPr>
            <a:spLocks noChangeArrowheads="1"/>
          </p:cNvSpPr>
          <p:nvPr/>
        </p:nvSpPr>
        <p:spPr bwMode="auto">
          <a:xfrm>
            <a:off x="0" y="10668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45" name="Rectangle 2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0" y="10668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28694" y="1428737"/>
            <a:ext cx="8215338" cy="1500197"/>
          </a:xfrm>
        </p:spPr>
        <p:txBody>
          <a:bodyPr/>
          <a:lstStyle/>
          <a:p>
            <a:pPr algn="just">
              <a:lnSpc>
                <a:spcPct val="80000"/>
              </a:lnSpc>
              <a:buNone/>
            </a:pPr>
            <a:r>
              <a:rPr lang="es-VE" sz="2300" dirty="0" smtClean="0">
                <a:latin typeface="Arial" charset="0"/>
              </a:rPr>
              <a:t>Los promedios de los precios de venta de nuevas casas para una sola familia durante un periodo de 8 años se indican en la siguiente tabla. Sea </a:t>
            </a:r>
            <a:r>
              <a:rPr lang="es-VE" sz="2300" i="1" dirty="0" smtClean="0">
                <a:latin typeface="Arial" charset="0"/>
              </a:rPr>
              <a:t>Y</a:t>
            </a:r>
            <a:r>
              <a:rPr lang="es-VE" sz="2300" dirty="0" smtClean="0">
                <a:latin typeface="Arial" charset="0"/>
              </a:rPr>
              <a:t> el promedio de los precios de venta y </a:t>
            </a:r>
            <a:r>
              <a:rPr lang="es-VE" sz="2300" i="1" dirty="0" smtClean="0">
                <a:latin typeface="Arial" charset="0"/>
              </a:rPr>
              <a:t>X</a:t>
            </a:r>
            <a:r>
              <a:rPr lang="es-VE" sz="2300" dirty="0" smtClean="0">
                <a:latin typeface="Arial" charset="0"/>
              </a:rPr>
              <a:t> el año. Ajuste el modelo, aplicando números enteros 1,2,…,8, para los años.</a:t>
            </a:r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title"/>
          </p:nvPr>
        </p:nvSpPr>
        <p:spPr>
          <a:xfrm>
            <a:off x="990600" y="228600"/>
            <a:ext cx="8153400" cy="1066800"/>
          </a:xfrm>
          <a:effectLst>
            <a:outerShdw dist="74053" dir="1857825" algn="ctr" rotWithShape="0">
              <a:schemeClr val="bg2">
                <a:alpha val="50000"/>
              </a:schemeClr>
            </a:outerShdw>
          </a:effectLst>
        </p:spPr>
        <p:txBody>
          <a:bodyPr/>
          <a:lstStyle/>
          <a:p>
            <a:pPr>
              <a:defRPr/>
            </a:pPr>
            <a:r>
              <a:rPr lang="es-VE" sz="60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ndalus" pitchFamily="2" charset="-78"/>
                <a:cs typeface="Andalus" pitchFamily="2" charset="-78"/>
              </a:rPr>
              <a:t>Ejemplo Predicción</a:t>
            </a:r>
          </a:p>
        </p:txBody>
      </p:sp>
      <p:sp>
        <p:nvSpPr>
          <p:cNvPr id="1229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229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7" name="Rectangle 3"/>
          <p:cNvSpPr>
            <a:spLocks noChangeArrowheads="1"/>
          </p:cNvSpPr>
          <p:nvPr/>
        </p:nvSpPr>
        <p:spPr bwMode="auto">
          <a:xfrm>
            <a:off x="0" y="1457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0" y="9048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7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0" y="14954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80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081" name="Rectangle 9"/>
          <p:cNvSpPr>
            <a:spLocks noChangeArrowheads="1"/>
          </p:cNvSpPr>
          <p:nvPr/>
        </p:nvSpPr>
        <p:spPr bwMode="auto">
          <a:xfrm>
            <a:off x="0" y="9334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8667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0" y="9334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2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33" name="Rectangle 9"/>
          <p:cNvSpPr>
            <a:spLocks noChangeArrowheads="1"/>
          </p:cNvSpPr>
          <p:nvPr/>
        </p:nvSpPr>
        <p:spPr bwMode="auto">
          <a:xfrm>
            <a:off x="0" y="9334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36" name="Rectangle 12"/>
          <p:cNvSpPr>
            <a:spLocks noChangeArrowheads="1"/>
          </p:cNvSpPr>
          <p:nvPr/>
        </p:nvSpPr>
        <p:spPr bwMode="auto">
          <a:xfrm>
            <a:off x="0" y="9048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8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40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42" name="Rectangle 1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43" name="Rectangle 19"/>
          <p:cNvSpPr>
            <a:spLocks noChangeArrowheads="1"/>
          </p:cNvSpPr>
          <p:nvPr/>
        </p:nvSpPr>
        <p:spPr bwMode="auto">
          <a:xfrm>
            <a:off x="0" y="10668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45" name="Rectangle 2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0" y="10668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35" name="34 Tabla"/>
          <p:cNvGraphicFramePr>
            <a:graphicFrameLocks noGrp="1"/>
          </p:cNvGraphicFramePr>
          <p:nvPr/>
        </p:nvGraphicFramePr>
        <p:xfrm>
          <a:off x="1905024" y="3000372"/>
          <a:ext cx="6096000" cy="333756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3048000"/>
                <a:gridCol w="3048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>
                          <a:latin typeface="Arial" pitchFamily="34" charset="0"/>
                          <a:cs typeface="Arial" pitchFamily="34" charset="0"/>
                        </a:rPr>
                        <a:t>Año</a:t>
                      </a:r>
                      <a:endParaRPr lang="en-US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>
                          <a:latin typeface="Arial" pitchFamily="34" charset="0"/>
                          <a:cs typeface="Arial" pitchFamily="34" charset="0"/>
                        </a:rPr>
                        <a:t>Promedio de venta</a:t>
                      </a:r>
                      <a:endParaRPr lang="en-US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>
                          <a:latin typeface="Arial" pitchFamily="34" charset="0"/>
                          <a:cs typeface="Arial" pitchFamily="34" charset="0"/>
                        </a:rPr>
                        <a:t>1972</a:t>
                      </a:r>
                      <a:r>
                        <a:rPr lang="es-VE" baseline="0" dirty="0" smtClean="0">
                          <a:latin typeface="Arial" pitchFamily="34" charset="0"/>
                          <a:cs typeface="Arial" pitchFamily="34" charset="0"/>
                        </a:rPr>
                        <a:t> (1)</a:t>
                      </a:r>
                      <a:endParaRPr lang="en-US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>
                          <a:latin typeface="Arial" pitchFamily="34" charset="0"/>
                          <a:cs typeface="Arial" pitchFamily="34" charset="0"/>
                        </a:rPr>
                        <a:t>27.6</a:t>
                      </a:r>
                      <a:endParaRPr lang="en-US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>
                          <a:latin typeface="Arial" pitchFamily="34" charset="0"/>
                          <a:cs typeface="Arial" pitchFamily="34" charset="0"/>
                        </a:rPr>
                        <a:t>1973 (2)</a:t>
                      </a:r>
                      <a:endParaRPr lang="en-US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>
                          <a:latin typeface="Arial" pitchFamily="34" charset="0"/>
                          <a:cs typeface="Arial" pitchFamily="34" charset="0"/>
                        </a:rPr>
                        <a:t>32.5</a:t>
                      </a:r>
                      <a:endParaRPr lang="en-US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>
                          <a:latin typeface="Arial" pitchFamily="34" charset="0"/>
                          <a:cs typeface="Arial" pitchFamily="34" charset="0"/>
                        </a:rPr>
                        <a:t>1974 (3)</a:t>
                      </a:r>
                      <a:endParaRPr lang="en-US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>
                          <a:latin typeface="Arial" pitchFamily="34" charset="0"/>
                          <a:cs typeface="Arial" pitchFamily="34" charset="0"/>
                        </a:rPr>
                        <a:t>35.9</a:t>
                      </a:r>
                      <a:endParaRPr lang="en-US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>
                          <a:latin typeface="Arial" pitchFamily="34" charset="0"/>
                          <a:cs typeface="Arial" pitchFamily="34" charset="0"/>
                        </a:rPr>
                        <a:t>1975 (4)</a:t>
                      </a:r>
                      <a:endParaRPr lang="en-US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>
                          <a:latin typeface="Arial" pitchFamily="34" charset="0"/>
                          <a:cs typeface="Arial" pitchFamily="34" charset="0"/>
                        </a:rPr>
                        <a:t>39.3</a:t>
                      </a:r>
                      <a:endParaRPr lang="en-US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>
                          <a:latin typeface="Arial" pitchFamily="34" charset="0"/>
                          <a:cs typeface="Arial" pitchFamily="34" charset="0"/>
                        </a:rPr>
                        <a:t>1976 (5)</a:t>
                      </a:r>
                      <a:endParaRPr lang="en-US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>
                          <a:latin typeface="Arial" pitchFamily="34" charset="0"/>
                          <a:cs typeface="Arial" pitchFamily="34" charset="0"/>
                        </a:rPr>
                        <a:t>44.2</a:t>
                      </a:r>
                      <a:endParaRPr lang="en-US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>
                          <a:latin typeface="Arial" pitchFamily="34" charset="0"/>
                          <a:cs typeface="Arial" pitchFamily="34" charset="0"/>
                        </a:rPr>
                        <a:t>1977 (6)</a:t>
                      </a:r>
                      <a:endParaRPr lang="en-US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>
                          <a:latin typeface="Arial" pitchFamily="34" charset="0"/>
                          <a:cs typeface="Arial" pitchFamily="34" charset="0"/>
                        </a:rPr>
                        <a:t>48.8</a:t>
                      </a:r>
                      <a:endParaRPr lang="en-US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>
                          <a:latin typeface="Arial" pitchFamily="34" charset="0"/>
                          <a:cs typeface="Arial" pitchFamily="34" charset="0"/>
                        </a:rPr>
                        <a:t>1978 (7)</a:t>
                      </a:r>
                      <a:endParaRPr lang="en-US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>
                          <a:latin typeface="Arial" pitchFamily="34" charset="0"/>
                          <a:cs typeface="Arial" pitchFamily="34" charset="0"/>
                        </a:rPr>
                        <a:t>55.7</a:t>
                      </a:r>
                      <a:endParaRPr lang="en-US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>
                          <a:latin typeface="Arial" pitchFamily="34" charset="0"/>
                          <a:cs typeface="Arial" pitchFamily="34" charset="0"/>
                        </a:rPr>
                        <a:t>1979 (8)</a:t>
                      </a:r>
                      <a:endParaRPr lang="en-US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>
                          <a:latin typeface="Arial" pitchFamily="34" charset="0"/>
                          <a:cs typeface="Arial" pitchFamily="34" charset="0"/>
                        </a:rPr>
                        <a:t>62.9</a:t>
                      </a:r>
                      <a:endParaRPr lang="en-US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36" name="35 Rectángulo"/>
          <p:cNvSpPr/>
          <p:nvPr/>
        </p:nvSpPr>
        <p:spPr>
          <a:xfrm>
            <a:off x="928662" y="6357958"/>
            <a:ext cx="8331127" cy="4462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VE" sz="2300" dirty="0" smtClean="0">
                <a:latin typeface="Arial" charset="0"/>
              </a:rPr>
              <a:t>Construya un intervalo de predicción de 95% para el año 1980</a:t>
            </a:r>
            <a:endParaRPr lang="en-US" sz="23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1" name="Rectangle 5"/>
          <p:cNvSpPr>
            <a:spLocks noGrp="1" noChangeArrowheads="1"/>
          </p:cNvSpPr>
          <p:nvPr>
            <p:ph type="title"/>
          </p:nvPr>
        </p:nvSpPr>
        <p:spPr>
          <a:xfrm>
            <a:off x="990600" y="228600"/>
            <a:ext cx="8153400" cy="1066800"/>
          </a:xfrm>
          <a:effectLst>
            <a:outerShdw dist="74053" dir="1857825" algn="ctr" rotWithShape="0">
              <a:schemeClr val="bg2">
                <a:alpha val="50000"/>
              </a:schemeClr>
            </a:outerShdw>
          </a:effectLst>
        </p:spPr>
        <p:txBody>
          <a:bodyPr/>
          <a:lstStyle/>
          <a:p>
            <a:pPr>
              <a:defRPr/>
            </a:pPr>
            <a:r>
              <a:rPr lang="es-VE" sz="60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ndalus" pitchFamily="2" charset="-78"/>
                <a:cs typeface="Andalus" pitchFamily="2" charset="-78"/>
              </a:rPr>
              <a:t>Ejemplo Predicción</a:t>
            </a:r>
          </a:p>
        </p:txBody>
      </p:sp>
      <p:sp>
        <p:nvSpPr>
          <p:cNvPr id="1229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229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7" name="Rectangle 3"/>
          <p:cNvSpPr>
            <a:spLocks noChangeArrowheads="1"/>
          </p:cNvSpPr>
          <p:nvPr/>
        </p:nvSpPr>
        <p:spPr bwMode="auto">
          <a:xfrm>
            <a:off x="0" y="1457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0" y="9048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7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0" y="14954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80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081" name="Rectangle 9"/>
          <p:cNvSpPr>
            <a:spLocks noChangeArrowheads="1"/>
          </p:cNvSpPr>
          <p:nvPr/>
        </p:nvSpPr>
        <p:spPr bwMode="auto">
          <a:xfrm>
            <a:off x="0" y="9334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8667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0" y="9334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2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33" name="Rectangle 9"/>
          <p:cNvSpPr>
            <a:spLocks noChangeArrowheads="1"/>
          </p:cNvSpPr>
          <p:nvPr/>
        </p:nvSpPr>
        <p:spPr bwMode="auto">
          <a:xfrm>
            <a:off x="0" y="9334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36" name="Rectangle 12"/>
          <p:cNvSpPr>
            <a:spLocks noChangeArrowheads="1"/>
          </p:cNvSpPr>
          <p:nvPr/>
        </p:nvSpPr>
        <p:spPr bwMode="auto">
          <a:xfrm>
            <a:off x="0" y="9048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8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40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42" name="Rectangle 1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43" name="Rectangle 19"/>
          <p:cNvSpPr>
            <a:spLocks noChangeArrowheads="1"/>
          </p:cNvSpPr>
          <p:nvPr/>
        </p:nvSpPr>
        <p:spPr bwMode="auto">
          <a:xfrm>
            <a:off x="0" y="10668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45" name="Rectangle 2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0" y="10668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" name="30 Rectángulo"/>
          <p:cNvSpPr/>
          <p:nvPr/>
        </p:nvSpPr>
        <p:spPr>
          <a:xfrm>
            <a:off x="1071538" y="1643050"/>
            <a:ext cx="7585731" cy="4462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VE" sz="2300" dirty="0" smtClean="0">
                <a:latin typeface="Arial" charset="0"/>
              </a:rPr>
              <a:t>Al calcular los estimadores de los coeficientes tenemos:</a:t>
            </a:r>
            <a:endParaRPr lang="en-US" sz="2300" dirty="0"/>
          </a:p>
        </p:txBody>
      </p:sp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6385" name="Picture 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86116" y="2214554"/>
            <a:ext cx="3372786" cy="500066"/>
          </a:xfrm>
          <a:prstGeom prst="rect">
            <a:avLst/>
          </a:prstGeom>
          <a:noFill/>
        </p:spPr>
      </p:pic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0" y="9048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7" name="36 Rectángulo"/>
          <p:cNvSpPr/>
          <p:nvPr/>
        </p:nvSpPr>
        <p:spPr>
          <a:xfrm>
            <a:off x="1214414" y="2714620"/>
            <a:ext cx="6269665" cy="4462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VE" sz="2300" dirty="0" smtClean="0">
                <a:latin typeface="Arial" charset="0"/>
              </a:rPr>
              <a:t>El valor predicho de </a:t>
            </a:r>
            <a:r>
              <a:rPr lang="es-VE" sz="2300" i="1" dirty="0" smtClean="0">
                <a:latin typeface="Arial" charset="0"/>
              </a:rPr>
              <a:t>Y</a:t>
            </a:r>
            <a:r>
              <a:rPr lang="es-VE" sz="2300" dirty="0" smtClean="0">
                <a:latin typeface="Arial" charset="0"/>
              </a:rPr>
              <a:t> para el año 1980 (9) es:</a:t>
            </a:r>
            <a:endParaRPr lang="en-US" sz="2300" dirty="0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6388" name="Picture 4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57488" y="3357562"/>
            <a:ext cx="4695825" cy="447675"/>
          </a:xfrm>
          <a:prstGeom prst="rect">
            <a:avLst/>
          </a:prstGeom>
          <a:noFill/>
        </p:spPr>
      </p:pic>
      <p:sp>
        <p:nvSpPr>
          <p:cNvPr id="16390" name="Rectangle 6"/>
          <p:cNvSpPr>
            <a:spLocks noChangeArrowheads="1"/>
          </p:cNvSpPr>
          <p:nvPr/>
        </p:nvSpPr>
        <p:spPr bwMode="auto">
          <a:xfrm>
            <a:off x="0" y="9048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5" name="34 Rectángulo"/>
          <p:cNvSpPr/>
          <p:nvPr/>
        </p:nvSpPr>
        <p:spPr>
          <a:xfrm>
            <a:off x="1214414" y="3929066"/>
            <a:ext cx="3767378" cy="4462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VE" sz="2300" dirty="0" smtClean="0">
                <a:latin typeface="Arial" charset="0"/>
              </a:rPr>
              <a:t>La desviación estándar es:</a:t>
            </a:r>
            <a:endParaRPr lang="en-US" sz="2300" dirty="0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025" name="Picture 1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143240" y="4357694"/>
            <a:ext cx="3929090" cy="1154473"/>
          </a:xfrm>
          <a:prstGeom prst="rect">
            <a:avLst/>
          </a:prstGeom>
          <a:noFill/>
        </p:spPr>
      </p:pic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15906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" name="38 Rectángulo"/>
          <p:cNvSpPr/>
          <p:nvPr/>
        </p:nvSpPr>
        <p:spPr>
          <a:xfrm>
            <a:off x="1357290" y="5643578"/>
            <a:ext cx="2230098" cy="4462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VE" sz="2300" dirty="0" smtClean="0">
                <a:latin typeface="Arial" charset="0"/>
              </a:rPr>
              <a:t>Para este caso:</a:t>
            </a:r>
            <a:endParaRPr lang="en-US" sz="2300" dirty="0"/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643306" y="5786454"/>
            <a:ext cx="1214446" cy="829671"/>
          </a:xfrm>
          <a:prstGeom prst="rect">
            <a:avLst/>
          </a:prstGeom>
          <a:noFill/>
        </p:spPr>
      </p:pic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0" y="11144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1" name="Rectangle 5"/>
          <p:cNvSpPr>
            <a:spLocks noGrp="1" noChangeArrowheads="1"/>
          </p:cNvSpPr>
          <p:nvPr>
            <p:ph type="title"/>
          </p:nvPr>
        </p:nvSpPr>
        <p:spPr>
          <a:xfrm>
            <a:off x="990600" y="228600"/>
            <a:ext cx="8153400" cy="1066800"/>
          </a:xfrm>
          <a:effectLst>
            <a:outerShdw dist="74053" dir="1857825" algn="ctr" rotWithShape="0">
              <a:schemeClr val="bg2">
                <a:alpha val="50000"/>
              </a:schemeClr>
            </a:outerShdw>
          </a:effectLst>
        </p:spPr>
        <p:txBody>
          <a:bodyPr/>
          <a:lstStyle/>
          <a:p>
            <a:pPr>
              <a:defRPr/>
            </a:pPr>
            <a:r>
              <a:rPr lang="es-VE" sz="60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ndalus" pitchFamily="2" charset="-78"/>
                <a:cs typeface="Andalus" pitchFamily="2" charset="-78"/>
              </a:rPr>
              <a:t>Ejemplo Predicción</a:t>
            </a:r>
          </a:p>
        </p:txBody>
      </p:sp>
      <p:sp>
        <p:nvSpPr>
          <p:cNvPr id="1229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229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7" name="Rectangle 3"/>
          <p:cNvSpPr>
            <a:spLocks noChangeArrowheads="1"/>
          </p:cNvSpPr>
          <p:nvPr/>
        </p:nvSpPr>
        <p:spPr bwMode="auto">
          <a:xfrm>
            <a:off x="0" y="1457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0" y="9048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7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0" y="14954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80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081" name="Rectangle 9"/>
          <p:cNvSpPr>
            <a:spLocks noChangeArrowheads="1"/>
          </p:cNvSpPr>
          <p:nvPr/>
        </p:nvSpPr>
        <p:spPr bwMode="auto">
          <a:xfrm>
            <a:off x="0" y="9334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8667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0" y="9334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2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33" name="Rectangle 9"/>
          <p:cNvSpPr>
            <a:spLocks noChangeArrowheads="1"/>
          </p:cNvSpPr>
          <p:nvPr/>
        </p:nvSpPr>
        <p:spPr bwMode="auto">
          <a:xfrm>
            <a:off x="0" y="9334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36" name="Rectangle 12"/>
          <p:cNvSpPr>
            <a:spLocks noChangeArrowheads="1"/>
          </p:cNvSpPr>
          <p:nvPr/>
        </p:nvSpPr>
        <p:spPr bwMode="auto">
          <a:xfrm>
            <a:off x="0" y="9048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8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40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42" name="Rectangle 1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43" name="Rectangle 19"/>
          <p:cNvSpPr>
            <a:spLocks noChangeArrowheads="1"/>
          </p:cNvSpPr>
          <p:nvPr/>
        </p:nvSpPr>
        <p:spPr bwMode="auto">
          <a:xfrm>
            <a:off x="0" y="10668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45" name="Rectangle 2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0" y="10668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" name="30 Rectángulo"/>
          <p:cNvSpPr/>
          <p:nvPr/>
        </p:nvSpPr>
        <p:spPr>
          <a:xfrm>
            <a:off x="1357290" y="2857496"/>
            <a:ext cx="2981907" cy="4462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VE" sz="2300" dirty="0" smtClean="0">
                <a:latin typeface="Arial" charset="0"/>
              </a:rPr>
              <a:t>Por lo tanto tenemos:</a:t>
            </a:r>
            <a:endParaRPr lang="en-US" sz="2300" dirty="0"/>
          </a:p>
        </p:txBody>
      </p:sp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0" y="9048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7" name="36 Rectángulo"/>
          <p:cNvSpPr/>
          <p:nvPr/>
        </p:nvSpPr>
        <p:spPr>
          <a:xfrm>
            <a:off x="1428728" y="1643050"/>
            <a:ext cx="5453737" cy="4462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VE" sz="2300" dirty="0" smtClean="0">
                <a:latin typeface="Arial" charset="0"/>
              </a:rPr>
              <a:t>De la Distribución t de </a:t>
            </a:r>
            <a:r>
              <a:rPr lang="es-VE" sz="2300" dirty="0" err="1" smtClean="0">
                <a:latin typeface="Arial" charset="0"/>
              </a:rPr>
              <a:t>Student</a:t>
            </a:r>
            <a:r>
              <a:rPr lang="es-VE" sz="2300" dirty="0" smtClean="0">
                <a:latin typeface="Arial" charset="0"/>
              </a:rPr>
              <a:t> tenemos:</a:t>
            </a:r>
            <a:endParaRPr lang="en-US" sz="2300" dirty="0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6390" name="Rectangle 6"/>
          <p:cNvSpPr>
            <a:spLocks noChangeArrowheads="1"/>
          </p:cNvSpPr>
          <p:nvPr/>
        </p:nvSpPr>
        <p:spPr bwMode="auto">
          <a:xfrm>
            <a:off x="0" y="9048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15906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0" y="11144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8433" name="Picture 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428992" y="2214554"/>
            <a:ext cx="2282910" cy="500066"/>
          </a:xfrm>
          <a:prstGeom prst="rect">
            <a:avLst/>
          </a:prstGeom>
          <a:noFill/>
        </p:spPr>
      </p:pic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0" y="8953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8436" name="Picture 4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86182" y="3500438"/>
            <a:ext cx="1785950" cy="505236"/>
          </a:xfrm>
          <a:prstGeom prst="rect">
            <a:avLst/>
          </a:prstGeom>
          <a:noFill/>
        </p:spPr>
      </p:pic>
      <p:sp>
        <p:nvSpPr>
          <p:cNvPr id="18438" name="Rectangle 6"/>
          <p:cNvSpPr>
            <a:spLocks noChangeArrowheads="1"/>
          </p:cNvSpPr>
          <p:nvPr/>
        </p:nvSpPr>
        <p:spPr bwMode="auto">
          <a:xfrm>
            <a:off x="0" y="8667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8440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8439" name="Picture 7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00364" y="4143380"/>
            <a:ext cx="3482187" cy="571504"/>
          </a:xfrm>
          <a:prstGeom prst="rect">
            <a:avLst/>
          </a:prstGeom>
          <a:noFill/>
          <a:ln w="28575">
            <a:solidFill>
              <a:srgbClr val="FF99CC"/>
            </a:solidFill>
          </a:ln>
        </p:spPr>
      </p:pic>
      <p:sp>
        <p:nvSpPr>
          <p:cNvPr id="18441" name="Rectangle 9"/>
          <p:cNvSpPr>
            <a:spLocks noChangeArrowheads="1"/>
          </p:cNvSpPr>
          <p:nvPr/>
        </p:nvSpPr>
        <p:spPr bwMode="auto">
          <a:xfrm>
            <a:off x="0" y="8667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52" name="51 Imagen" descr="Dibujo.jpg">
            <a:hlinkClick r:id="rId5" action="ppaction://hlinkfile"/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000496" y="5072074"/>
            <a:ext cx="1371917" cy="135732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28662" y="1500174"/>
            <a:ext cx="8215338" cy="857255"/>
          </a:xfrm>
        </p:spPr>
        <p:txBody>
          <a:bodyPr/>
          <a:lstStyle/>
          <a:p>
            <a:pPr algn="just">
              <a:lnSpc>
                <a:spcPct val="80000"/>
              </a:lnSpc>
              <a:buNone/>
            </a:pPr>
            <a:r>
              <a:rPr lang="es-VE" sz="2300" dirty="0" smtClean="0">
                <a:latin typeface="Arial" charset="0"/>
              </a:rPr>
              <a:t>Los siguientes datos indican la proporción de peces sol verde que sobreviven en un nivel fijo de contaminación térmica durante diversos periodos.</a:t>
            </a:r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title"/>
          </p:nvPr>
        </p:nvSpPr>
        <p:spPr>
          <a:xfrm>
            <a:off x="990600" y="228600"/>
            <a:ext cx="8153400" cy="1066800"/>
          </a:xfrm>
          <a:effectLst>
            <a:outerShdw dist="74053" dir="1857825" algn="ctr" rotWithShape="0">
              <a:schemeClr val="bg2">
                <a:alpha val="50000"/>
              </a:schemeClr>
            </a:outerShdw>
          </a:effectLst>
        </p:spPr>
        <p:txBody>
          <a:bodyPr/>
          <a:lstStyle/>
          <a:p>
            <a:pPr>
              <a:defRPr/>
            </a:pPr>
            <a:r>
              <a:rPr lang="es-VE" sz="60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ndalus" pitchFamily="2" charset="-78"/>
                <a:cs typeface="Andalus" pitchFamily="2" charset="-78"/>
              </a:rPr>
              <a:t>Ejemplo Predicción</a:t>
            </a:r>
          </a:p>
        </p:txBody>
      </p:sp>
      <p:sp>
        <p:nvSpPr>
          <p:cNvPr id="1229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229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7" name="Rectangle 3"/>
          <p:cNvSpPr>
            <a:spLocks noChangeArrowheads="1"/>
          </p:cNvSpPr>
          <p:nvPr/>
        </p:nvSpPr>
        <p:spPr bwMode="auto">
          <a:xfrm>
            <a:off x="0" y="1457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0" y="9048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7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0" y="14954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80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081" name="Rectangle 9"/>
          <p:cNvSpPr>
            <a:spLocks noChangeArrowheads="1"/>
          </p:cNvSpPr>
          <p:nvPr/>
        </p:nvSpPr>
        <p:spPr bwMode="auto">
          <a:xfrm>
            <a:off x="0" y="9334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8667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0" y="9334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2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33" name="Rectangle 9"/>
          <p:cNvSpPr>
            <a:spLocks noChangeArrowheads="1"/>
          </p:cNvSpPr>
          <p:nvPr/>
        </p:nvSpPr>
        <p:spPr bwMode="auto">
          <a:xfrm>
            <a:off x="0" y="9334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36" name="Rectangle 12"/>
          <p:cNvSpPr>
            <a:spLocks noChangeArrowheads="1"/>
          </p:cNvSpPr>
          <p:nvPr/>
        </p:nvSpPr>
        <p:spPr bwMode="auto">
          <a:xfrm>
            <a:off x="0" y="9048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8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40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42" name="Rectangle 1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43" name="Rectangle 19"/>
          <p:cNvSpPr>
            <a:spLocks noChangeArrowheads="1"/>
          </p:cNvSpPr>
          <p:nvPr/>
        </p:nvSpPr>
        <p:spPr bwMode="auto">
          <a:xfrm>
            <a:off x="0" y="10668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45" name="Rectangle 2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0" y="10668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35" name="34 Tabla"/>
          <p:cNvGraphicFramePr>
            <a:graphicFrameLocks noGrp="1"/>
          </p:cNvGraphicFramePr>
          <p:nvPr/>
        </p:nvGraphicFramePr>
        <p:xfrm>
          <a:off x="1928794" y="2428868"/>
          <a:ext cx="6096000" cy="434848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3048000"/>
                <a:gridCol w="3048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>
                          <a:latin typeface="Arial" pitchFamily="34" charset="0"/>
                          <a:cs typeface="Arial" pitchFamily="34" charset="0"/>
                        </a:rPr>
                        <a:t>Proporción de sobrevivientes</a:t>
                      </a:r>
                      <a:endParaRPr lang="en-US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>
                          <a:latin typeface="Arial" pitchFamily="34" charset="0"/>
                          <a:cs typeface="Arial" pitchFamily="34" charset="0"/>
                        </a:rPr>
                        <a:t>Escala de tiempo</a:t>
                      </a:r>
                      <a:endParaRPr lang="en-US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  <a:endParaRPr lang="en-US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>
                          <a:latin typeface="Arial" pitchFamily="34" charset="0"/>
                          <a:cs typeface="Arial" pitchFamily="34" charset="0"/>
                        </a:rPr>
                        <a:t>0.10</a:t>
                      </a:r>
                      <a:endParaRPr lang="en-US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>
                          <a:latin typeface="Arial" pitchFamily="34" charset="0"/>
                          <a:cs typeface="Arial" pitchFamily="34" charset="0"/>
                        </a:rPr>
                        <a:t>0.95</a:t>
                      </a:r>
                      <a:endParaRPr lang="en-US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>
                          <a:latin typeface="Arial" pitchFamily="34" charset="0"/>
                          <a:cs typeface="Arial" pitchFamily="34" charset="0"/>
                        </a:rPr>
                        <a:t>0.15</a:t>
                      </a:r>
                      <a:endParaRPr lang="en-US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>
                          <a:latin typeface="Arial" pitchFamily="34" charset="0"/>
                          <a:cs typeface="Arial" pitchFamily="34" charset="0"/>
                        </a:rPr>
                        <a:t>0.95</a:t>
                      </a:r>
                      <a:endParaRPr lang="en-US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>
                          <a:latin typeface="Arial" pitchFamily="34" charset="0"/>
                          <a:cs typeface="Arial" pitchFamily="34" charset="0"/>
                        </a:rPr>
                        <a:t>0.20</a:t>
                      </a:r>
                      <a:endParaRPr lang="en-US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>
                          <a:latin typeface="Arial" pitchFamily="34" charset="0"/>
                          <a:cs typeface="Arial" pitchFamily="34" charset="0"/>
                        </a:rPr>
                        <a:t>0.90</a:t>
                      </a:r>
                      <a:endParaRPr lang="en-US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>
                          <a:latin typeface="Arial" pitchFamily="34" charset="0"/>
                          <a:cs typeface="Arial" pitchFamily="34" charset="0"/>
                        </a:rPr>
                        <a:t>0.25</a:t>
                      </a:r>
                      <a:endParaRPr lang="en-US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>
                          <a:latin typeface="Arial" pitchFamily="34" charset="0"/>
                          <a:cs typeface="Arial" pitchFamily="34" charset="0"/>
                        </a:rPr>
                        <a:t>0.85</a:t>
                      </a:r>
                      <a:endParaRPr lang="en-US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>
                          <a:latin typeface="Arial" pitchFamily="34" charset="0"/>
                          <a:cs typeface="Arial" pitchFamily="34" charset="0"/>
                        </a:rPr>
                        <a:t>0.30</a:t>
                      </a:r>
                      <a:endParaRPr lang="en-US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>
                          <a:latin typeface="Arial" pitchFamily="34" charset="0"/>
                          <a:cs typeface="Arial" pitchFamily="34" charset="0"/>
                        </a:rPr>
                        <a:t>0.70</a:t>
                      </a:r>
                      <a:endParaRPr lang="en-US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>
                          <a:latin typeface="Arial" pitchFamily="34" charset="0"/>
                          <a:cs typeface="Arial" pitchFamily="34" charset="0"/>
                        </a:rPr>
                        <a:t>0.35</a:t>
                      </a:r>
                      <a:endParaRPr lang="en-US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>
                          <a:latin typeface="Arial" pitchFamily="34" charset="0"/>
                          <a:cs typeface="Arial" pitchFamily="34" charset="0"/>
                        </a:rPr>
                        <a:t>0.65</a:t>
                      </a:r>
                      <a:endParaRPr lang="en-US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>
                          <a:latin typeface="Arial" pitchFamily="34" charset="0"/>
                          <a:cs typeface="Arial" pitchFamily="34" charset="0"/>
                        </a:rPr>
                        <a:t>0.40</a:t>
                      </a:r>
                      <a:endParaRPr lang="en-US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>
                          <a:latin typeface="Arial" pitchFamily="34" charset="0"/>
                          <a:cs typeface="Arial" pitchFamily="34" charset="0"/>
                        </a:rPr>
                        <a:t>0.60</a:t>
                      </a:r>
                      <a:endParaRPr lang="en-US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>
                          <a:latin typeface="Arial" pitchFamily="34" charset="0"/>
                          <a:cs typeface="Arial" pitchFamily="34" charset="0"/>
                        </a:rPr>
                        <a:t>0.45</a:t>
                      </a:r>
                      <a:endParaRPr lang="en-US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>
                          <a:latin typeface="Arial" pitchFamily="34" charset="0"/>
                          <a:cs typeface="Arial" pitchFamily="34" charset="0"/>
                        </a:rPr>
                        <a:t>0.55</a:t>
                      </a:r>
                      <a:endParaRPr lang="en-US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>
                          <a:latin typeface="Arial" pitchFamily="34" charset="0"/>
                          <a:cs typeface="Arial" pitchFamily="34" charset="0"/>
                        </a:rPr>
                        <a:t>0.50</a:t>
                      </a:r>
                      <a:endParaRPr lang="en-US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>
                          <a:latin typeface="Arial" pitchFamily="34" charset="0"/>
                          <a:cs typeface="Arial" pitchFamily="34" charset="0"/>
                        </a:rPr>
                        <a:t>0.40</a:t>
                      </a:r>
                      <a:endParaRPr lang="en-US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>
                          <a:latin typeface="Arial" pitchFamily="34" charset="0"/>
                          <a:cs typeface="Arial" pitchFamily="34" charset="0"/>
                        </a:rPr>
                        <a:t>0.55</a:t>
                      </a:r>
                      <a:endParaRPr lang="en-US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1" name="Rectangle 5"/>
          <p:cNvSpPr>
            <a:spLocks noGrp="1" noChangeArrowheads="1"/>
          </p:cNvSpPr>
          <p:nvPr>
            <p:ph type="title"/>
          </p:nvPr>
        </p:nvSpPr>
        <p:spPr>
          <a:xfrm>
            <a:off x="990600" y="228600"/>
            <a:ext cx="8153400" cy="1066800"/>
          </a:xfrm>
          <a:effectLst>
            <a:outerShdw dist="74053" dir="1857825" algn="ctr" rotWithShape="0">
              <a:schemeClr val="bg2">
                <a:alpha val="50000"/>
              </a:schemeClr>
            </a:outerShdw>
          </a:effectLst>
        </p:spPr>
        <p:txBody>
          <a:bodyPr/>
          <a:lstStyle/>
          <a:p>
            <a:pPr>
              <a:defRPr/>
            </a:pPr>
            <a:r>
              <a:rPr lang="es-VE" sz="60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ndalus" pitchFamily="2" charset="-78"/>
                <a:cs typeface="Andalus" pitchFamily="2" charset="-78"/>
              </a:rPr>
              <a:t>Ejemplo Predicción</a:t>
            </a:r>
          </a:p>
        </p:txBody>
      </p:sp>
      <p:sp>
        <p:nvSpPr>
          <p:cNvPr id="1229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229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7" name="Rectangle 3"/>
          <p:cNvSpPr>
            <a:spLocks noChangeArrowheads="1"/>
          </p:cNvSpPr>
          <p:nvPr/>
        </p:nvSpPr>
        <p:spPr bwMode="auto">
          <a:xfrm>
            <a:off x="0" y="1457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0" y="9048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7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0" y="14954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80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081" name="Rectangle 9"/>
          <p:cNvSpPr>
            <a:spLocks noChangeArrowheads="1"/>
          </p:cNvSpPr>
          <p:nvPr/>
        </p:nvSpPr>
        <p:spPr bwMode="auto">
          <a:xfrm>
            <a:off x="0" y="9334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8667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0" y="9334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2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33" name="Rectangle 9"/>
          <p:cNvSpPr>
            <a:spLocks noChangeArrowheads="1"/>
          </p:cNvSpPr>
          <p:nvPr/>
        </p:nvSpPr>
        <p:spPr bwMode="auto">
          <a:xfrm>
            <a:off x="0" y="9334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36" name="Rectangle 12"/>
          <p:cNvSpPr>
            <a:spLocks noChangeArrowheads="1"/>
          </p:cNvSpPr>
          <p:nvPr/>
        </p:nvSpPr>
        <p:spPr bwMode="auto">
          <a:xfrm>
            <a:off x="0" y="9048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8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40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42" name="Rectangle 1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43" name="Rectangle 19"/>
          <p:cNvSpPr>
            <a:spLocks noChangeArrowheads="1"/>
          </p:cNvSpPr>
          <p:nvPr/>
        </p:nvSpPr>
        <p:spPr bwMode="auto">
          <a:xfrm>
            <a:off x="0" y="10668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45" name="Rectangle 2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46" name="Rectangle 22"/>
          <p:cNvSpPr>
            <a:spLocks noChangeArrowheads="1"/>
          </p:cNvSpPr>
          <p:nvPr/>
        </p:nvSpPr>
        <p:spPr bwMode="auto">
          <a:xfrm>
            <a:off x="0" y="10668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0" y="9048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7" name="36 Rectángulo"/>
          <p:cNvSpPr/>
          <p:nvPr/>
        </p:nvSpPr>
        <p:spPr>
          <a:xfrm>
            <a:off x="1428728" y="1643050"/>
            <a:ext cx="7484741" cy="15081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 indent="-457200">
              <a:buAutoNum type="alphaLcPeriod"/>
            </a:pPr>
            <a:r>
              <a:rPr lang="es-VE" sz="2300" dirty="0" smtClean="0">
                <a:latin typeface="Arial" charset="0"/>
              </a:rPr>
              <a:t>Ajuste el modelo lineal</a:t>
            </a:r>
          </a:p>
          <a:p>
            <a:pPr marL="457200" indent="-457200">
              <a:buAutoNum type="alphaLcPeriod"/>
            </a:pPr>
            <a:r>
              <a:rPr lang="es-VE" sz="2300" dirty="0" smtClean="0">
                <a:latin typeface="Arial" charset="0"/>
              </a:rPr>
              <a:t>Grafique los puntos y las rectas</a:t>
            </a:r>
          </a:p>
          <a:p>
            <a:pPr marL="457200" indent="-457200">
              <a:buAutoNum type="alphaLcPeriod"/>
            </a:pPr>
            <a:r>
              <a:rPr lang="es-VE" sz="2300" dirty="0" smtClean="0">
                <a:latin typeface="Arial" charset="0"/>
              </a:rPr>
              <a:t>Encuentre un intervalo de predicción de 95% para la</a:t>
            </a:r>
          </a:p>
          <a:p>
            <a:pPr marL="457200" indent="-457200"/>
            <a:r>
              <a:rPr lang="es-VE" sz="2300" dirty="0" smtClean="0">
                <a:latin typeface="Arial" charset="0"/>
              </a:rPr>
              <a:t>	proporción de sobrevivientes para el tiempo </a:t>
            </a:r>
            <a:r>
              <a:rPr lang="es-VE" sz="2300" i="1" dirty="0" smtClean="0">
                <a:latin typeface="Arial" charset="0"/>
              </a:rPr>
              <a:t>X = 0.6</a:t>
            </a:r>
            <a:endParaRPr lang="en-US" sz="2300" i="1" dirty="0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6390" name="Rectangle 6"/>
          <p:cNvSpPr>
            <a:spLocks noChangeArrowheads="1"/>
          </p:cNvSpPr>
          <p:nvPr/>
        </p:nvSpPr>
        <p:spPr bwMode="auto">
          <a:xfrm>
            <a:off x="0" y="9048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15906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0" y="11144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0" y="8953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438" name="Rectangle 6"/>
          <p:cNvSpPr>
            <a:spLocks noChangeArrowheads="1"/>
          </p:cNvSpPr>
          <p:nvPr/>
        </p:nvSpPr>
        <p:spPr bwMode="auto">
          <a:xfrm>
            <a:off x="0" y="8667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8440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441" name="Rectangle 9"/>
          <p:cNvSpPr>
            <a:spLocks noChangeArrowheads="1"/>
          </p:cNvSpPr>
          <p:nvPr/>
        </p:nvSpPr>
        <p:spPr bwMode="auto">
          <a:xfrm>
            <a:off x="0" y="8667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52" name="51 Imagen" descr="Dibujo.jpg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43372" y="3571876"/>
            <a:ext cx="1371917" cy="135732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3DRings">
  <a:themeElements>
    <a:clrScheme name="3DRings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3DRings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3DRings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DRings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DRings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DRings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DRings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DRings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DRings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3DRings</Template>
  <TotalTime>6878</TotalTime>
  <Words>309</Words>
  <Application>Microsoft PowerPoint</Application>
  <PresentationFormat>Presentación en pantalla (4:3)</PresentationFormat>
  <Paragraphs>71</Paragraphs>
  <Slides>7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7</vt:i4>
      </vt:variant>
    </vt:vector>
  </HeadingPairs>
  <TitlesOfParts>
    <vt:vector size="8" baseType="lpstr">
      <vt:lpstr>3DRings</vt:lpstr>
      <vt:lpstr>Estocástica 3  Unidad I: Modelos Lineales  Tema: Predicción</vt:lpstr>
      <vt:lpstr>Predicción</vt:lpstr>
      <vt:lpstr>Ejemplo Predicción</vt:lpstr>
      <vt:lpstr>Ejemplo Predicción</vt:lpstr>
      <vt:lpstr>Ejemplo Predicción</vt:lpstr>
      <vt:lpstr>Ejemplo Predicción</vt:lpstr>
      <vt:lpstr>Ejemplo Predicción</vt:lpstr>
    </vt:vector>
  </TitlesOfParts>
  <Company>Personal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Karla Ramírez</dc:creator>
  <cp:lastModifiedBy>usuario</cp:lastModifiedBy>
  <cp:revision>480</cp:revision>
  <dcterms:created xsi:type="dcterms:W3CDTF">2006-11-17T12:19:46Z</dcterms:created>
  <dcterms:modified xsi:type="dcterms:W3CDTF">2010-02-08T19:46:34Z</dcterms:modified>
</cp:coreProperties>
</file>