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4"/>
  </p:notesMasterIdLst>
  <p:sldIdLst>
    <p:sldId id="256" r:id="rId2"/>
    <p:sldId id="257" r:id="rId3"/>
    <p:sldId id="263" r:id="rId4"/>
    <p:sldId id="258" r:id="rId5"/>
    <p:sldId id="260" r:id="rId6"/>
    <p:sldId id="264" r:id="rId7"/>
    <p:sldId id="265" r:id="rId8"/>
    <p:sldId id="266" r:id="rId9"/>
    <p:sldId id="267" r:id="rId10"/>
    <p:sldId id="268" r:id="rId11"/>
    <p:sldId id="280" r:id="rId12"/>
    <p:sldId id="269" r:id="rId13"/>
    <p:sldId id="270" r:id="rId14"/>
    <p:sldId id="271" r:id="rId15"/>
    <p:sldId id="272" r:id="rId16"/>
    <p:sldId id="273" r:id="rId17"/>
    <p:sldId id="274" r:id="rId18"/>
    <p:sldId id="275" r:id="rId19"/>
    <p:sldId id="276" r:id="rId20"/>
    <p:sldId id="277" r:id="rId21"/>
    <p:sldId id="278" r:id="rId22"/>
    <p:sldId id="279" r:id="rId23"/>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CC"/>
    <a:srgbClr val="FFCCFF"/>
  </p:clrMru>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06799F8-075E-4A3A-A7F6-7FBC6576F1A4}" styleName="Estilo temático 2 - Énfasis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B344D84-9AFB-497E-A393-DC336BA19D2E}" styleName="Estilo medio 3 - Énfasis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EB9631B5-78F2-41C9-869B-9F39066F8104}" styleName="Estilo medio 3 - Énfasis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8EC20E35-A176-4012-BC5E-935CFFF8708E}" styleName="Estilo medio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16DA210-FB5B-4158-B5E0-FEB733F419BA}" styleName="Estilo claro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D083AE6-46FA-4A59-8FB0-9F97EB10719F}" styleName="Estilo claro 3 - Acento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793D81CF-94F2-401A-BA57-92F5A7B2D0C5}" styleName="Estilo medio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8189" autoAdjust="0"/>
    <p:restoredTop sz="95000" autoAdjust="0"/>
  </p:normalViewPr>
  <p:slideViewPr>
    <p:cSldViewPr>
      <p:cViewPr>
        <p:scale>
          <a:sx n="68" d="100"/>
          <a:sy n="68" d="100"/>
        </p:scale>
        <p:origin x="-588" y="-15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C50886-494F-46B3-A088-2F1508B1B39E}" type="datetimeFigureOut">
              <a:rPr lang="en-US" smtClean="0"/>
              <a:pPr/>
              <a:t>2/17/2010</a:t>
            </a:fld>
            <a:endParaRPr lang="en-U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F87C91-CEF3-42A6-8684-2566A6F16329}" type="slidenum">
              <a:rPr lang="en-US" smtClean="0"/>
              <a:pPr/>
              <a:t>‹Nº›</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video" Target="3DRings_title.avi" TargetMode="Externa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 name="3DRings_title.avi">
            <a:hlinkClick r:id="" action="ppaction://media"/>
          </p:cNvPr>
          <p:cNvPicPr>
            <a:picLocks noRot="1" noChangeAspect="1" noChangeArrowheads="1"/>
          </p:cNvPicPr>
          <p:nvPr>
            <a:videoFile r:link="rId1"/>
          </p:nvPr>
        </p:nvPicPr>
        <p:blipFill>
          <a:blip r:embed="rId4"/>
          <a:srcRect/>
          <a:stretch>
            <a:fillRect/>
          </a:stretch>
        </p:blipFill>
        <p:spPr bwMode="auto">
          <a:xfrm>
            <a:off x="-4763" y="1790700"/>
            <a:ext cx="868363" cy="4570413"/>
          </a:xfrm>
          <a:prstGeom prst="rect">
            <a:avLst/>
          </a:prstGeom>
          <a:noFill/>
          <a:ln w="9525">
            <a:noFill/>
            <a:miter lim="800000"/>
            <a:headEnd/>
            <a:tailEnd/>
          </a:ln>
        </p:spPr>
      </p:pic>
      <p:sp>
        <p:nvSpPr>
          <p:cNvPr id="3074" name="Rectangle 2"/>
          <p:cNvSpPr>
            <a:spLocks noGrp="1" noChangeArrowheads="1"/>
          </p:cNvSpPr>
          <p:nvPr>
            <p:ph type="ctrTitle"/>
          </p:nvPr>
        </p:nvSpPr>
        <p:spPr>
          <a:xfrm>
            <a:off x="1600200" y="2286000"/>
            <a:ext cx="6858000" cy="1143000"/>
          </a:xfrm>
        </p:spPr>
        <p:txBody>
          <a:bodyPr/>
          <a:lstStyle>
            <a:lvl1pPr>
              <a:defRPr/>
            </a:lvl1pPr>
          </a:lstStyle>
          <a:p>
            <a:r>
              <a:rPr lang="en-US"/>
              <a:t>Haga clic para cambiar el estilo de título	</a:t>
            </a:r>
          </a:p>
        </p:txBody>
      </p:sp>
      <p:sp>
        <p:nvSpPr>
          <p:cNvPr id="3075" name="Rectangle 3"/>
          <p:cNvSpPr>
            <a:spLocks noGrp="1" noChangeArrowheads="1"/>
          </p:cNvSpPr>
          <p:nvPr>
            <p:ph type="subTitle" idx="1"/>
          </p:nvPr>
        </p:nvSpPr>
        <p:spPr>
          <a:xfrm>
            <a:off x="1828800" y="3581400"/>
            <a:ext cx="6400800" cy="533400"/>
          </a:xfrm>
        </p:spPr>
        <p:txBody>
          <a:bodyPr/>
          <a:lstStyle>
            <a:lvl1pPr marL="0" indent="0" algn="ctr">
              <a:buFontTx/>
              <a:buNone/>
              <a:defRPr/>
            </a:lvl1pPr>
          </a:lstStyle>
          <a:p>
            <a:r>
              <a:rPr lang="en-US"/>
              <a:t>Haga clic para modificar el estilo de subtítulo del patrón</a:t>
            </a:r>
          </a:p>
        </p:txBody>
      </p:sp>
      <p:sp>
        <p:nvSpPr>
          <p:cNvPr id="5" name="Rectangle 4"/>
          <p:cNvSpPr>
            <a:spLocks noGrp="1" noChangeArrowheads="1"/>
          </p:cNvSpPr>
          <p:nvPr>
            <p:ph type="dt" sz="half" idx="10"/>
          </p:nvPr>
        </p:nvSpPr>
        <p:spPr>
          <a:xfrm>
            <a:off x="685800" y="6248400"/>
            <a:ext cx="1905000" cy="457200"/>
          </a:xfrm>
        </p:spPr>
        <p:txBody>
          <a:bodyPr/>
          <a:lstStyle>
            <a:lvl1pPr>
              <a:defRPr smtClean="0"/>
            </a:lvl1pPr>
          </a:lstStyle>
          <a:p>
            <a:pPr>
              <a:defRPr/>
            </a:pPr>
            <a:endParaRPr lang="en-US"/>
          </a:p>
        </p:txBody>
      </p:sp>
      <p:sp>
        <p:nvSpPr>
          <p:cNvPr id="6" name="Rectangle 5"/>
          <p:cNvSpPr>
            <a:spLocks noGrp="1" noChangeArrowheads="1"/>
          </p:cNvSpPr>
          <p:nvPr>
            <p:ph type="ftr" sz="quarter" idx="11"/>
          </p:nvPr>
        </p:nvSpPr>
        <p:spPr>
          <a:xfrm>
            <a:off x="3124200" y="6248400"/>
            <a:ext cx="2895600" cy="457200"/>
          </a:xfrm>
        </p:spPr>
        <p:txBody>
          <a:bodyPr/>
          <a:lstStyle>
            <a:lvl1pPr>
              <a:defRPr smtClean="0"/>
            </a:lvl1pPr>
          </a:lstStyle>
          <a:p>
            <a:pPr>
              <a:defRPr/>
            </a:pPr>
            <a:endParaRPr lang="en-US"/>
          </a:p>
        </p:txBody>
      </p:sp>
      <p:sp>
        <p:nvSpPr>
          <p:cNvPr id="7" name="Rectangle 6"/>
          <p:cNvSpPr>
            <a:spLocks noGrp="1" noChangeArrowheads="1"/>
          </p:cNvSpPr>
          <p:nvPr>
            <p:ph type="sldNum" sz="quarter" idx="12"/>
          </p:nvPr>
        </p:nvSpPr>
        <p:spPr/>
        <p:txBody>
          <a:bodyPr/>
          <a:lstStyle>
            <a:lvl1pPr>
              <a:defRPr smtClean="0"/>
            </a:lvl1pPr>
          </a:lstStyle>
          <a:p>
            <a:pPr>
              <a:defRPr/>
            </a:pPr>
            <a:fld id="{7ADDB6BC-D851-40C8-8E23-544A63580B76}" type="slidenum">
              <a:rPr lang="en-US"/>
              <a:pPr>
                <a:defRPr/>
              </a:pPr>
              <a:t>‹Nº›</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p:cTn id="12" repeatCount="indefinite" fill="hold" display="0">
                  <p:stCondLst>
                    <p:cond delay="indefinite"/>
                  </p:stCondLst>
                  <p:endCondLst>
                    <p:cond evt="onPrev" delay="0">
                      <p:tgtEl>
                        <p:sldTgt/>
                      </p:tgtEl>
                    </p:cond>
                  </p:endCondLst>
                </p:cTn>
                <p:tgtEl>
                  <p:spTgt spid="4"/>
                </p:tgtEl>
              </p:cMediaNode>
            </p:video>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B02FD7B-EA07-4757-9CD7-78B962A351E9}" type="slidenum">
              <a:rPr lang="en-US"/>
              <a:pPr>
                <a:defRPr/>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591300" y="228600"/>
            <a:ext cx="1866900" cy="5638800"/>
          </a:xfrm>
        </p:spPr>
        <p:txBody>
          <a:bodyPr vert="eaVer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990600" y="228600"/>
            <a:ext cx="5448300" cy="563880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BD435AA-D2ED-46F5-AB6C-D5852A27E987}" type="slidenum">
              <a:rPr lang="en-US"/>
              <a:pPr>
                <a:defRPr/>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3E001FE-698B-4C73-8F54-023613AE21E1}" type="slidenum">
              <a:rPr lang="en-US"/>
              <a:pPr>
                <a:defRPr/>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85CF2E5-07D2-412A-ADE3-8C6531FBB9C0}" type="slidenum">
              <a:rPr lang="en-US"/>
              <a:pPr>
                <a:defRPr/>
              </a:pPr>
              <a:t>‹Nº›</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contenido"/>
          <p:cNvSpPr>
            <a:spLocks noGrp="1"/>
          </p:cNvSpPr>
          <p:nvPr>
            <p:ph sz="half" idx="1"/>
          </p:nvPr>
        </p:nvSpPr>
        <p:spPr>
          <a:xfrm>
            <a:off x="1219200" y="1752600"/>
            <a:ext cx="35433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contenido"/>
          <p:cNvSpPr>
            <a:spLocks noGrp="1"/>
          </p:cNvSpPr>
          <p:nvPr>
            <p:ph sz="half" idx="2"/>
          </p:nvPr>
        </p:nvSpPr>
        <p:spPr>
          <a:xfrm>
            <a:off x="4914900" y="1752600"/>
            <a:ext cx="35433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E8E09A8-BDDA-4DD2-88F4-336A73418ECA}" type="slidenum">
              <a:rPr lang="en-US"/>
              <a:pPr>
                <a:defRPr/>
              </a:pPr>
              <a:t>‹Nº›</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F7DB913-7BEB-45E5-B859-5B9B296AB200}" type="slidenum">
              <a:rPr lang="en-US"/>
              <a:pPr>
                <a:defRPr/>
              </a:pPr>
              <a:t>‹Nº›</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7014FC31-DBA9-42B1-987E-75BFA12A7868}" type="slidenum">
              <a:rPr lang="en-US"/>
              <a:pPr>
                <a:defRPr/>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464C0DB8-8BD0-4013-B005-C840C5D03F79}" type="slidenum">
              <a:rPr lang="en-US"/>
              <a:pPr>
                <a:defRPr/>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n-U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D98587C-6267-4D75-9DCF-3628167C16BC}" type="slidenum">
              <a:rPr lang="en-US"/>
              <a:pPr>
                <a:defRPr/>
              </a:pPr>
              <a:t>‹Nº›</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n-U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72D882A-7AF0-48B3-9F24-9796CED4F6F9}" type="slidenum">
              <a:rPr lang="en-US"/>
              <a:pPr>
                <a:defRPr/>
              </a:pPr>
              <a:t>‹Nº›</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video" Target="file:///C:\Users\usuario\Videos\Documents\Documents\Estocastica3\clases\Unidad%20I\3DRings_text.avi" TargetMode="Externa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90600" y="228600"/>
            <a:ext cx="74676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Haga clic para cambiar el estilo de título	</a:t>
            </a:r>
          </a:p>
        </p:txBody>
      </p:sp>
      <p:sp>
        <p:nvSpPr>
          <p:cNvPr id="1027" name="Rectangle 3"/>
          <p:cNvSpPr>
            <a:spLocks noGrp="1" noChangeArrowheads="1"/>
          </p:cNvSpPr>
          <p:nvPr>
            <p:ph type="body" idx="1"/>
          </p:nvPr>
        </p:nvSpPr>
        <p:spPr bwMode="auto">
          <a:xfrm>
            <a:off x="1219200" y="1752600"/>
            <a:ext cx="72390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Haga clic para modificar el estilo de texto del patrón</a:t>
            </a:r>
          </a:p>
          <a:p>
            <a:pPr lvl="1"/>
            <a:r>
              <a:rPr lang="en-US" smtClean="0"/>
              <a:t>Segundo nivel</a:t>
            </a:r>
          </a:p>
          <a:p>
            <a:pPr lvl="2"/>
            <a:r>
              <a:rPr lang="en-US" smtClean="0"/>
              <a:t>Tercer nivel</a:t>
            </a:r>
          </a:p>
          <a:p>
            <a:pPr lvl="3"/>
            <a:r>
              <a:rPr lang="en-US" smtClean="0"/>
              <a:t>Cuarto nivel</a:t>
            </a:r>
          </a:p>
          <a:p>
            <a:pPr lvl="4"/>
            <a:r>
              <a:rPr lang="en-US" smtClean="0"/>
              <a:t>Quinto nivel</a:t>
            </a:r>
          </a:p>
        </p:txBody>
      </p:sp>
      <p:sp>
        <p:nvSpPr>
          <p:cNvPr id="1028" name="Rectangle 4"/>
          <p:cNvSpPr>
            <a:spLocks noGrp="1" noChangeArrowheads="1"/>
          </p:cNvSpPr>
          <p:nvPr>
            <p:ph type="dt" sz="half" idx="2"/>
          </p:nvPr>
        </p:nvSpPr>
        <p:spPr bwMode="auto">
          <a:xfrm>
            <a:off x="1219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p>
        </p:txBody>
      </p:sp>
      <p:sp>
        <p:nvSpPr>
          <p:cNvPr id="1029" name="Rectangle 5"/>
          <p:cNvSpPr>
            <a:spLocks noGrp="1" noChangeArrowheads="1"/>
          </p:cNvSpPr>
          <p:nvPr>
            <p:ph type="ftr" sz="quarter" idx="3"/>
          </p:nvPr>
        </p:nvSpPr>
        <p:spPr bwMode="auto">
          <a:xfrm>
            <a:off x="34290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C5B788DE-D480-4E61-8254-2BD31AA9B5B3}" type="slidenum">
              <a:rPr lang="en-US"/>
              <a:pPr>
                <a:defRPr/>
              </a:pPr>
              <a:t>‹Nº›</a:t>
            </a:fld>
            <a:endParaRPr lang="en-US"/>
          </a:p>
        </p:txBody>
      </p:sp>
      <p:pic>
        <p:nvPicPr>
          <p:cNvPr id="1031" name="3DRings_text.avi">
            <a:hlinkClick r:id="" action="ppaction://media"/>
          </p:cNvPr>
          <p:cNvPicPr>
            <a:picLocks noRot="1" noChangeAspect="1" noChangeArrowheads="1"/>
          </p:cNvPicPr>
          <p:nvPr>
            <a:videoFile r:link="rId13"/>
          </p:nvPr>
        </p:nvPicPr>
        <p:blipFill>
          <a:blip r:embed="rId15"/>
          <a:srcRect/>
          <a:stretch>
            <a:fillRect/>
          </a:stretch>
        </p:blipFill>
        <p:spPr bwMode="auto">
          <a:xfrm>
            <a:off x="0" y="1792288"/>
            <a:ext cx="868363" cy="457041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1"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3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repeatCount="indefinite" fill="hold" display="0">
                  <p:stCondLst>
                    <p:cond delay="indefinite"/>
                  </p:stCondLst>
                  <p:endCondLst>
                    <p:cond evt="onPrev" delay="0">
                      <p:tgtEl>
                        <p:sldTgt/>
                      </p:tgtEl>
                    </p:cond>
                  </p:endCondLst>
                </p:cTn>
                <p:tgtEl>
                  <p:spTgt spid="1031"/>
                </p:tgtEl>
              </p:cMediaNode>
            </p:video>
            <p:seq concurrent="1" nextAc="seek">
              <p:cTn id="8" restart="whenNotActive" fill="hold" evtFilter="cancelBubble" nodeType="interactiveSeq">
                <p:stCondLst>
                  <p:cond evt="onClick" delay="0">
                    <p:tgtEl>
                      <p:spTgt spid="103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31"/>
                                        </p:tgtEl>
                                      </p:cBhvr>
                                    </p:cmd>
                                  </p:childTnLst>
                                </p:cTn>
                              </p:par>
                            </p:childTnLst>
                          </p:cTn>
                        </p:par>
                      </p:childTnLst>
                    </p:cTn>
                  </p:par>
                </p:childTnLst>
              </p:cTn>
              <p:nextCondLst>
                <p:cond evt="onClick" delay="0">
                  <p:tgtEl>
                    <p:spTgt spid="1031"/>
                  </p:tgtEl>
                </p:cond>
              </p:nextCondLst>
            </p:seq>
          </p:childTnLst>
        </p:cTn>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Ejemplos3_Tema6.sav" TargetMode="Externa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Ejemplos1_Tema6.sav"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Ejemplos2_Tema6.sav"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1600200" y="428604"/>
            <a:ext cx="6858000" cy="3721121"/>
          </a:xfrm>
          <a:effectLst>
            <a:outerShdw blurRad="50800" dist="38100" dir="2700000" algn="tl" rotWithShape="0">
              <a:srgbClr val="FF99CC">
                <a:alpha val="40000"/>
              </a:srgbClr>
            </a:outerShdw>
          </a:effectLst>
        </p:spPr>
        <p:txBody>
          <a:bodyPr/>
          <a:lstStyle/>
          <a:p>
            <a:pPr>
              <a:defRPr/>
            </a:pPr>
            <a:r>
              <a:rPr lang="es-VE" sz="5400" b="1" spc="600" dirty="0" smtClean="0">
                <a:effectLst>
                  <a:outerShdw blurRad="38100" dist="38100" dir="2700000" algn="tl">
                    <a:srgbClr val="000000">
                      <a:alpha val="43137"/>
                    </a:srgbClr>
                  </a:outerShdw>
                </a:effectLst>
                <a:latin typeface="Book Antiqua" pitchFamily="18" charset="0"/>
              </a:rPr>
              <a:t>Estocástica 3</a:t>
            </a:r>
            <a:br>
              <a:rPr lang="es-VE" sz="5400" b="1" spc="600" dirty="0" smtClean="0">
                <a:effectLst>
                  <a:outerShdw blurRad="38100" dist="38100" dir="2700000" algn="tl">
                    <a:srgbClr val="000000">
                      <a:alpha val="43137"/>
                    </a:srgbClr>
                  </a:outerShdw>
                </a:effectLst>
                <a:latin typeface="Book Antiqua" pitchFamily="18" charset="0"/>
              </a:rPr>
            </a:br>
            <a:r>
              <a:rPr lang="es-VE" sz="3600" b="1" dirty="0" smtClean="0">
                <a:latin typeface="Arial" charset="0"/>
              </a:rPr>
              <a:t/>
            </a:r>
            <a:br>
              <a:rPr lang="es-VE" sz="3600" b="1" dirty="0" smtClean="0">
                <a:latin typeface="Arial" charset="0"/>
              </a:rPr>
            </a:br>
            <a:r>
              <a:rPr lang="es-VE" sz="3600" b="1" dirty="0" smtClean="0">
                <a:latin typeface="Andalus" pitchFamily="2" charset="-78"/>
                <a:cs typeface="Andalus" pitchFamily="2" charset="-78"/>
              </a:rPr>
              <a:t>Unidad I: Modelos Lineales</a:t>
            </a:r>
            <a:br>
              <a:rPr lang="es-VE" sz="3600" b="1" dirty="0" smtClean="0">
                <a:latin typeface="Andalus" pitchFamily="2" charset="-78"/>
                <a:cs typeface="Andalus" pitchFamily="2" charset="-78"/>
              </a:rPr>
            </a:br>
            <a:r>
              <a:rPr lang="es-VE" sz="3600" b="1" dirty="0" smtClean="0">
                <a:latin typeface="Andalus" pitchFamily="2" charset="-78"/>
                <a:cs typeface="Andalus" pitchFamily="2" charset="-78"/>
              </a:rPr>
              <a:t/>
            </a:r>
            <a:br>
              <a:rPr lang="es-VE" sz="3600" b="1" dirty="0" smtClean="0">
                <a:latin typeface="Andalus" pitchFamily="2" charset="-78"/>
                <a:cs typeface="Andalus" pitchFamily="2" charset="-78"/>
              </a:rPr>
            </a:br>
            <a:r>
              <a:rPr lang="es-VE" sz="3600" b="1" dirty="0" smtClean="0">
                <a:latin typeface="Andalus" pitchFamily="2" charset="-78"/>
                <a:cs typeface="Andalus" pitchFamily="2" charset="-78"/>
              </a:rPr>
              <a:t>Tema: Mejoramiento de la Calidad de los Modelos</a:t>
            </a:r>
          </a:p>
        </p:txBody>
      </p:sp>
      <p:sp>
        <p:nvSpPr>
          <p:cNvPr id="3075" name="Text Box 4"/>
          <p:cNvSpPr txBox="1">
            <a:spLocks noChangeArrowheads="1"/>
          </p:cNvSpPr>
          <p:nvPr/>
        </p:nvSpPr>
        <p:spPr bwMode="auto">
          <a:xfrm>
            <a:off x="5435600" y="4722813"/>
            <a:ext cx="2909771" cy="461665"/>
          </a:xfrm>
          <a:prstGeom prst="rect">
            <a:avLst/>
          </a:prstGeom>
          <a:noFill/>
          <a:ln w="9525">
            <a:noFill/>
            <a:miter lim="800000"/>
            <a:headEnd/>
            <a:tailEnd/>
          </a:ln>
        </p:spPr>
        <p:txBody>
          <a:bodyPr wrap="none">
            <a:spAutoFit/>
          </a:bodyPr>
          <a:lstStyle/>
          <a:p>
            <a:r>
              <a:rPr lang="es-VE" b="1" dirty="0">
                <a:latin typeface="Andalus" pitchFamily="2" charset="-78"/>
                <a:cs typeface="Andalus" pitchFamily="2" charset="-78"/>
              </a:rPr>
              <a:t>Prof. Karla P. Ramírez</a:t>
            </a:r>
          </a:p>
        </p:txBody>
      </p:sp>
      <p:sp>
        <p:nvSpPr>
          <p:cNvPr id="3076" name="Text Box 5"/>
          <p:cNvSpPr txBox="1">
            <a:spLocks noChangeArrowheads="1"/>
          </p:cNvSpPr>
          <p:nvPr/>
        </p:nvSpPr>
        <p:spPr bwMode="auto">
          <a:xfrm>
            <a:off x="2714612" y="6396335"/>
            <a:ext cx="3147015" cy="461665"/>
          </a:xfrm>
          <a:prstGeom prst="rect">
            <a:avLst/>
          </a:prstGeom>
          <a:noFill/>
          <a:ln w="9525">
            <a:noFill/>
            <a:miter lim="800000"/>
            <a:headEnd/>
            <a:tailEnd/>
          </a:ln>
        </p:spPr>
        <p:txBody>
          <a:bodyPr wrap="none">
            <a:spAutoFit/>
          </a:bodyPr>
          <a:lstStyle/>
          <a:p>
            <a:r>
              <a:rPr lang="es-VE" dirty="0">
                <a:latin typeface="Arial" charset="0"/>
              </a:rPr>
              <a:t>Mérida</a:t>
            </a:r>
            <a:r>
              <a:rPr lang="es-VE" dirty="0" smtClean="0">
                <a:latin typeface="Arial" charset="0"/>
              </a:rPr>
              <a:t>, Febrero 2010</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body" idx="1"/>
          </p:nvPr>
        </p:nvSpPr>
        <p:spPr>
          <a:xfrm>
            <a:off x="928694" y="1428737"/>
            <a:ext cx="8215338" cy="5429263"/>
          </a:xfrm>
        </p:spPr>
        <p:txBody>
          <a:bodyPr/>
          <a:lstStyle/>
          <a:p>
            <a:pPr algn="just">
              <a:lnSpc>
                <a:spcPct val="80000"/>
              </a:lnSpc>
              <a:buNone/>
            </a:pPr>
            <a:r>
              <a:rPr lang="es-VE" sz="2400" dirty="0" smtClean="0">
                <a:latin typeface="Arial" charset="0"/>
              </a:rPr>
              <a:t>Tenemos entonces:</a:t>
            </a:r>
          </a:p>
          <a:p>
            <a:pPr algn="just">
              <a:lnSpc>
                <a:spcPct val="80000"/>
              </a:lnSpc>
              <a:buFontTx/>
              <a:buBlip>
                <a:blip r:embed="rId2"/>
              </a:buBlip>
            </a:pPr>
            <a:endParaRPr lang="es-VE" sz="2400" i="1" dirty="0" smtClean="0">
              <a:latin typeface="Arial" charset="0"/>
              <a:cs typeface="Arial" pitchFamily="34" charset="0"/>
            </a:endParaRPr>
          </a:p>
          <a:p>
            <a:pPr lvl="1" algn="just">
              <a:lnSpc>
                <a:spcPct val="80000"/>
              </a:lnSpc>
              <a:buFontTx/>
              <a:buBlip>
                <a:blip r:embed="rId2"/>
              </a:buBlip>
            </a:pPr>
            <a:r>
              <a:rPr lang="es-VE" sz="2000" i="1" dirty="0" smtClean="0">
                <a:latin typeface="Arial" charset="0"/>
                <a:cs typeface="Arial" pitchFamily="34" charset="0"/>
              </a:rPr>
              <a:t>Hipótesis nula:</a:t>
            </a:r>
          </a:p>
          <a:p>
            <a:pPr lvl="1" algn="just">
              <a:lnSpc>
                <a:spcPct val="80000"/>
              </a:lnSpc>
              <a:buFontTx/>
              <a:buBlip>
                <a:blip r:embed="rId2"/>
              </a:buBlip>
            </a:pPr>
            <a:endParaRPr lang="es-VE" sz="2000" i="1" dirty="0" smtClean="0">
              <a:latin typeface="Arial" charset="0"/>
              <a:cs typeface="Arial" pitchFamily="34" charset="0"/>
            </a:endParaRPr>
          </a:p>
          <a:p>
            <a:pPr lvl="1" algn="just">
              <a:lnSpc>
                <a:spcPct val="80000"/>
              </a:lnSpc>
              <a:buFontTx/>
              <a:buBlip>
                <a:blip r:embed="rId2"/>
              </a:buBlip>
            </a:pPr>
            <a:endParaRPr lang="es-VE" sz="2000" i="1" dirty="0" smtClean="0">
              <a:latin typeface="Arial" charset="0"/>
              <a:cs typeface="Arial" pitchFamily="34" charset="0"/>
            </a:endParaRPr>
          </a:p>
          <a:p>
            <a:pPr lvl="1" algn="just">
              <a:lnSpc>
                <a:spcPct val="80000"/>
              </a:lnSpc>
              <a:buFontTx/>
              <a:buBlip>
                <a:blip r:embed="rId2"/>
              </a:buBlip>
            </a:pPr>
            <a:r>
              <a:rPr lang="es-VE" sz="2000" i="1" dirty="0" smtClean="0">
                <a:latin typeface="Arial" charset="0"/>
                <a:cs typeface="Arial" pitchFamily="34" charset="0"/>
              </a:rPr>
              <a:t>Hipótesis alternativa:</a:t>
            </a:r>
          </a:p>
          <a:p>
            <a:pPr lvl="1" algn="just">
              <a:lnSpc>
                <a:spcPct val="80000"/>
              </a:lnSpc>
              <a:buFontTx/>
              <a:buBlip>
                <a:blip r:embed="rId2"/>
              </a:buBlip>
            </a:pPr>
            <a:endParaRPr lang="es-VE" sz="2000" i="1" dirty="0" smtClean="0">
              <a:latin typeface="Arial" charset="0"/>
              <a:cs typeface="Arial" pitchFamily="34" charset="0"/>
            </a:endParaRPr>
          </a:p>
          <a:p>
            <a:pPr lvl="1" algn="just">
              <a:lnSpc>
                <a:spcPct val="80000"/>
              </a:lnSpc>
              <a:buFontTx/>
              <a:buBlip>
                <a:blip r:embed="rId2"/>
              </a:buBlip>
            </a:pPr>
            <a:endParaRPr lang="es-VE" sz="2000" i="1" dirty="0" smtClean="0">
              <a:latin typeface="Arial" charset="0"/>
              <a:cs typeface="Arial" pitchFamily="34" charset="0"/>
            </a:endParaRPr>
          </a:p>
          <a:p>
            <a:pPr lvl="1" algn="just">
              <a:lnSpc>
                <a:spcPct val="80000"/>
              </a:lnSpc>
              <a:buFontTx/>
              <a:buBlip>
                <a:blip r:embed="rId2"/>
              </a:buBlip>
            </a:pPr>
            <a:r>
              <a:rPr lang="es-VE" sz="2000" i="1" dirty="0" smtClean="0">
                <a:latin typeface="Arial" charset="0"/>
                <a:cs typeface="Arial" pitchFamily="34" charset="0"/>
              </a:rPr>
              <a:t>Estadístico de prueba F:</a:t>
            </a:r>
          </a:p>
          <a:p>
            <a:pPr lvl="1" algn="just">
              <a:lnSpc>
                <a:spcPct val="80000"/>
              </a:lnSpc>
              <a:buFontTx/>
              <a:buBlip>
                <a:blip r:embed="rId2"/>
              </a:buBlip>
            </a:pPr>
            <a:endParaRPr lang="es-VE" sz="2000" i="1" dirty="0" smtClean="0">
              <a:latin typeface="Arial" charset="0"/>
              <a:cs typeface="Arial" pitchFamily="34" charset="0"/>
            </a:endParaRPr>
          </a:p>
          <a:p>
            <a:pPr lvl="1" algn="just">
              <a:lnSpc>
                <a:spcPct val="80000"/>
              </a:lnSpc>
              <a:buFontTx/>
              <a:buBlip>
                <a:blip r:embed="rId2"/>
              </a:buBlip>
            </a:pPr>
            <a:endParaRPr lang="es-VE" sz="2000" i="1" dirty="0" smtClean="0">
              <a:latin typeface="Arial" charset="0"/>
              <a:cs typeface="Arial" pitchFamily="34" charset="0"/>
            </a:endParaRPr>
          </a:p>
          <a:p>
            <a:pPr lvl="1" algn="just">
              <a:lnSpc>
                <a:spcPct val="80000"/>
              </a:lnSpc>
              <a:buFontTx/>
              <a:buBlip>
                <a:blip r:embed="rId2"/>
              </a:buBlip>
            </a:pPr>
            <a:endParaRPr lang="es-VE" sz="2000" i="1" dirty="0" smtClean="0">
              <a:latin typeface="Arial" charset="0"/>
              <a:cs typeface="Arial" pitchFamily="34" charset="0"/>
            </a:endParaRPr>
          </a:p>
          <a:p>
            <a:pPr lvl="1" algn="just">
              <a:lnSpc>
                <a:spcPct val="80000"/>
              </a:lnSpc>
              <a:buFontTx/>
              <a:buBlip>
                <a:blip r:embed="rId2"/>
              </a:buBlip>
            </a:pPr>
            <a:endParaRPr lang="es-VE" sz="2000" i="1" dirty="0" smtClean="0">
              <a:latin typeface="Arial" charset="0"/>
              <a:cs typeface="Arial" pitchFamily="34" charset="0"/>
            </a:endParaRPr>
          </a:p>
          <a:p>
            <a:pPr lvl="1" algn="just">
              <a:lnSpc>
                <a:spcPct val="80000"/>
              </a:lnSpc>
              <a:buFontTx/>
              <a:buBlip>
                <a:blip r:embed="rId2"/>
              </a:buBlip>
            </a:pPr>
            <a:r>
              <a:rPr lang="es-VE" sz="2000" i="1" dirty="0" smtClean="0">
                <a:latin typeface="Arial" charset="0"/>
                <a:cs typeface="Arial" pitchFamily="34" charset="0"/>
              </a:rPr>
              <a:t>Región de rechazo:</a:t>
            </a:r>
            <a:endParaRPr lang="en-US" sz="2000" i="1" dirty="0" smtClean="0">
              <a:latin typeface="Arial" pitchFamily="34" charset="0"/>
              <a:cs typeface="Arial" pitchFamily="34" charset="0"/>
            </a:endParaRPr>
          </a:p>
          <a:p>
            <a:pPr algn="just">
              <a:lnSpc>
                <a:spcPct val="80000"/>
              </a:lnSpc>
              <a:buNone/>
            </a:pPr>
            <a:endParaRPr lang="es-VE" sz="2400" i="1" dirty="0" smtClean="0">
              <a:latin typeface="Arial" charset="0"/>
            </a:endParaRPr>
          </a:p>
          <a:p>
            <a:pPr algn="just">
              <a:lnSpc>
                <a:spcPct val="80000"/>
              </a:lnSpc>
              <a:buNone/>
            </a:pPr>
            <a:endParaRPr lang="es-VE" sz="2400" i="1" dirty="0" smtClean="0">
              <a:latin typeface="Arial" charset="0"/>
            </a:endParaRPr>
          </a:p>
          <a:p>
            <a:pPr algn="just">
              <a:lnSpc>
                <a:spcPct val="80000"/>
              </a:lnSpc>
              <a:buNone/>
            </a:pPr>
            <a:endParaRPr lang="es-VE" sz="2400" i="1" dirty="0" smtClean="0">
              <a:latin typeface="Arial" charset="0"/>
            </a:endParaRPr>
          </a:p>
          <a:p>
            <a:pPr algn="just">
              <a:lnSpc>
                <a:spcPct val="80000"/>
              </a:lnSpc>
              <a:buNone/>
            </a:pPr>
            <a:endParaRPr lang="es-VE" sz="2400" i="1" dirty="0" smtClean="0">
              <a:latin typeface="Arial" charset="0"/>
            </a:endParaRPr>
          </a:p>
        </p:txBody>
      </p:sp>
      <p:sp>
        <p:nvSpPr>
          <p:cNvPr id="4101" name="Rectangle 5"/>
          <p:cNvSpPr>
            <a:spLocks noGrp="1" noChangeArrowheads="1"/>
          </p:cNvSpPr>
          <p:nvPr>
            <p:ph type="title"/>
          </p:nvPr>
        </p:nvSpPr>
        <p:spPr>
          <a:xfrm>
            <a:off x="990600" y="228600"/>
            <a:ext cx="8153400" cy="1066800"/>
          </a:xfrm>
          <a:effectLst>
            <a:outerShdw dist="74053" dir="1857825" algn="ctr" rotWithShape="0">
              <a:schemeClr val="bg2">
                <a:alpha val="50000"/>
              </a:schemeClr>
            </a:outerShdw>
          </a:effectLst>
        </p:spPr>
        <p:txBody>
          <a:bodyPr/>
          <a:lstStyle/>
          <a:p>
            <a:pPr>
              <a:defRPr/>
            </a:pPr>
            <a:r>
              <a:rPr lang="es-VE" sz="4800" dirty="0" smtClean="0">
                <a:effectLst>
                  <a:outerShdw blurRad="38100" dist="38100" dir="2700000" algn="tl">
                    <a:srgbClr val="C0C0C0"/>
                  </a:outerShdw>
                </a:effectLst>
                <a:latin typeface="Andalus" pitchFamily="2" charset="-78"/>
                <a:cs typeface="Andalus" pitchFamily="2" charset="-78"/>
              </a:rPr>
              <a:t>Prueba F</a:t>
            </a:r>
          </a:p>
        </p:txBody>
      </p:sp>
      <p:sp>
        <p:nvSpPr>
          <p:cNvPr id="12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7" name="Rectangle 3"/>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7" name="Rectangle 3"/>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3"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6" name="Rectangle 12"/>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0"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2" name="Rectangle 1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3" name="Rectangle 19"/>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45" name="Rectangle 2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6" name="Rectangle 22"/>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 name="Rectangle 3"/>
          <p:cNvSpPr>
            <a:spLocks noChangeArrowheads="1"/>
          </p:cNvSpPr>
          <p:nvPr/>
        </p:nvSpPr>
        <p:spPr bwMode="auto">
          <a:xfrm>
            <a:off x="0" y="1266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 name="Rectangle 3"/>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6"/>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35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3553" name="Picture 1"/>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2214546" y="3357562"/>
            <a:ext cx="5905500" cy="447675"/>
          </a:xfrm>
          <a:prstGeom prst="rect">
            <a:avLst/>
          </a:prstGeom>
          <a:noFill/>
        </p:spPr>
      </p:pic>
      <p:sp>
        <p:nvSpPr>
          <p:cNvPr id="23555" name="Rectangle 3"/>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41" name="Picture 1"/>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2857488" y="2500307"/>
            <a:ext cx="4143404" cy="428628"/>
          </a:xfrm>
          <a:prstGeom prst="rect">
            <a:avLst/>
          </a:prstGeom>
          <a:noFill/>
        </p:spPr>
      </p:pic>
      <p:sp>
        <p:nvSpPr>
          <p:cNvPr id="235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3556" name="Picture 4"/>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2500298" y="4357694"/>
            <a:ext cx="4343400" cy="923925"/>
          </a:xfrm>
          <a:prstGeom prst="rect">
            <a:avLst/>
          </a:prstGeom>
          <a:noFill/>
        </p:spPr>
      </p:pic>
      <p:sp>
        <p:nvSpPr>
          <p:cNvPr id="23558" name="Rectangle 6"/>
          <p:cNvSpPr>
            <a:spLocks noChangeArrowheads="1"/>
          </p:cNvSpPr>
          <p:nvPr/>
        </p:nvSpPr>
        <p:spPr bwMode="auto">
          <a:xfrm>
            <a:off x="0" y="1381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35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3559" name="Picture 7"/>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3500430" y="5857892"/>
            <a:ext cx="2209800" cy="495300"/>
          </a:xfrm>
          <a:prstGeom prst="rect">
            <a:avLst/>
          </a:prstGeom>
          <a:noFill/>
        </p:spPr>
      </p:pic>
      <p:sp>
        <p:nvSpPr>
          <p:cNvPr id="23561" name="Rectangle 9"/>
          <p:cNvSpPr>
            <a:spLocks noChangeArrowheads="1"/>
          </p:cNvSpPr>
          <p:nvPr/>
        </p:nvSpPr>
        <p:spPr bwMode="auto">
          <a:xfrm>
            <a:off x="0" y="9525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body" idx="1"/>
          </p:nvPr>
        </p:nvSpPr>
        <p:spPr>
          <a:xfrm>
            <a:off x="928694" y="1428737"/>
            <a:ext cx="8215338" cy="5429263"/>
          </a:xfrm>
        </p:spPr>
        <p:txBody>
          <a:bodyPr/>
          <a:lstStyle/>
          <a:p>
            <a:pPr algn="just">
              <a:lnSpc>
                <a:spcPct val="80000"/>
              </a:lnSpc>
              <a:buNone/>
            </a:pPr>
            <a:r>
              <a:rPr lang="es-VE" sz="2400" dirty="0" smtClean="0">
                <a:latin typeface="Arial" charset="0"/>
              </a:rPr>
              <a:t>Del ejercicio anterior, realice la prueba F a un nivel de significancia de 0.05.</a:t>
            </a:r>
            <a:endParaRPr lang="es-VE" sz="2400" dirty="0" smtClean="0">
              <a:latin typeface="Arial" charset="0"/>
            </a:endParaRPr>
          </a:p>
          <a:p>
            <a:pPr algn="just">
              <a:lnSpc>
                <a:spcPct val="80000"/>
              </a:lnSpc>
              <a:buFontTx/>
              <a:buBlip>
                <a:blip r:embed="rId2"/>
              </a:buBlip>
            </a:pPr>
            <a:endParaRPr lang="es-VE" sz="2400" i="1" dirty="0" smtClean="0">
              <a:latin typeface="Arial" charset="0"/>
              <a:cs typeface="Arial" pitchFamily="34" charset="0"/>
            </a:endParaRPr>
          </a:p>
          <a:p>
            <a:pPr lvl="1" algn="just">
              <a:lnSpc>
                <a:spcPct val="80000"/>
              </a:lnSpc>
              <a:buFontTx/>
              <a:buBlip>
                <a:blip r:embed="rId2"/>
              </a:buBlip>
            </a:pPr>
            <a:r>
              <a:rPr lang="es-VE" sz="2000" i="1" dirty="0" smtClean="0">
                <a:latin typeface="Arial" charset="0"/>
                <a:cs typeface="Arial" pitchFamily="34" charset="0"/>
              </a:rPr>
              <a:t>Hipótesis nula:</a:t>
            </a:r>
          </a:p>
          <a:p>
            <a:pPr lvl="1" algn="just">
              <a:lnSpc>
                <a:spcPct val="80000"/>
              </a:lnSpc>
              <a:buFontTx/>
              <a:buBlip>
                <a:blip r:embed="rId2"/>
              </a:buBlip>
            </a:pPr>
            <a:endParaRPr lang="es-VE" sz="2000" i="1" dirty="0" smtClean="0">
              <a:latin typeface="Arial" charset="0"/>
              <a:cs typeface="Arial" pitchFamily="34" charset="0"/>
            </a:endParaRPr>
          </a:p>
          <a:p>
            <a:pPr lvl="1" algn="just">
              <a:lnSpc>
                <a:spcPct val="80000"/>
              </a:lnSpc>
              <a:buFontTx/>
              <a:buBlip>
                <a:blip r:embed="rId2"/>
              </a:buBlip>
            </a:pPr>
            <a:endParaRPr lang="es-VE" sz="2000" i="1" dirty="0" smtClean="0">
              <a:latin typeface="Arial" charset="0"/>
              <a:cs typeface="Arial" pitchFamily="34" charset="0"/>
            </a:endParaRPr>
          </a:p>
          <a:p>
            <a:pPr lvl="1" algn="just">
              <a:lnSpc>
                <a:spcPct val="80000"/>
              </a:lnSpc>
              <a:buFontTx/>
              <a:buBlip>
                <a:blip r:embed="rId2"/>
              </a:buBlip>
            </a:pPr>
            <a:r>
              <a:rPr lang="es-VE" sz="2000" i="1" dirty="0" smtClean="0">
                <a:latin typeface="Arial" charset="0"/>
                <a:cs typeface="Arial" pitchFamily="34" charset="0"/>
              </a:rPr>
              <a:t>Hipótesis alternativa:</a:t>
            </a:r>
          </a:p>
          <a:p>
            <a:pPr lvl="1" algn="just">
              <a:lnSpc>
                <a:spcPct val="80000"/>
              </a:lnSpc>
              <a:buFontTx/>
              <a:buBlip>
                <a:blip r:embed="rId2"/>
              </a:buBlip>
            </a:pPr>
            <a:endParaRPr lang="es-VE" sz="2000" i="1" dirty="0" smtClean="0">
              <a:latin typeface="Arial" charset="0"/>
              <a:cs typeface="Arial" pitchFamily="34" charset="0"/>
            </a:endParaRPr>
          </a:p>
          <a:p>
            <a:pPr lvl="1" algn="just">
              <a:lnSpc>
                <a:spcPct val="80000"/>
              </a:lnSpc>
              <a:buFontTx/>
              <a:buBlip>
                <a:blip r:embed="rId2"/>
              </a:buBlip>
            </a:pPr>
            <a:endParaRPr lang="es-VE" sz="2000" i="1" dirty="0" smtClean="0">
              <a:latin typeface="Arial" charset="0"/>
              <a:cs typeface="Arial" pitchFamily="34" charset="0"/>
            </a:endParaRPr>
          </a:p>
          <a:p>
            <a:pPr lvl="1" algn="just">
              <a:lnSpc>
                <a:spcPct val="80000"/>
              </a:lnSpc>
              <a:buFontTx/>
              <a:buBlip>
                <a:blip r:embed="rId2"/>
              </a:buBlip>
            </a:pPr>
            <a:r>
              <a:rPr lang="es-VE" sz="2000" i="1" dirty="0" smtClean="0">
                <a:latin typeface="Arial" charset="0"/>
                <a:cs typeface="Arial" pitchFamily="34" charset="0"/>
              </a:rPr>
              <a:t>Estadístico de prueba F:</a:t>
            </a:r>
          </a:p>
          <a:p>
            <a:pPr lvl="1" algn="just">
              <a:lnSpc>
                <a:spcPct val="80000"/>
              </a:lnSpc>
              <a:buFontTx/>
              <a:buBlip>
                <a:blip r:embed="rId2"/>
              </a:buBlip>
            </a:pPr>
            <a:endParaRPr lang="es-VE" sz="2000" i="1" dirty="0" smtClean="0">
              <a:latin typeface="Arial" charset="0"/>
              <a:cs typeface="Arial" pitchFamily="34" charset="0"/>
            </a:endParaRPr>
          </a:p>
          <a:p>
            <a:pPr lvl="1" algn="just">
              <a:lnSpc>
                <a:spcPct val="80000"/>
              </a:lnSpc>
              <a:buFontTx/>
              <a:buBlip>
                <a:blip r:embed="rId2"/>
              </a:buBlip>
            </a:pPr>
            <a:endParaRPr lang="es-VE" sz="2000" i="1" dirty="0" smtClean="0">
              <a:latin typeface="Arial" charset="0"/>
              <a:cs typeface="Arial" pitchFamily="34" charset="0"/>
            </a:endParaRPr>
          </a:p>
          <a:p>
            <a:pPr lvl="1" algn="just">
              <a:lnSpc>
                <a:spcPct val="80000"/>
              </a:lnSpc>
              <a:buFontTx/>
              <a:buBlip>
                <a:blip r:embed="rId2"/>
              </a:buBlip>
            </a:pPr>
            <a:r>
              <a:rPr lang="es-VE" sz="2000" i="1" dirty="0" smtClean="0">
                <a:latin typeface="Arial" charset="0"/>
                <a:cs typeface="Arial" pitchFamily="34" charset="0"/>
              </a:rPr>
              <a:t>Región </a:t>
            </a:r>
            <a:r>
              <a:rPr lang="es-VE" sz="2000" i="1" dirty="0" smtClean="0">
                <a:latin typeface="Arial" charset="0"/>
                <a:cs typeface="Arial" pitchFamily="34" charset="0"/>
              </a:rPr>
              <a:t>de rechazo</a:t>
            </a:r>
            <a:r>
              <a:rPr lang="es-VE" sz="2000" i="1" dirty="0" smtClean="0">
                <a:latin typeface="Arial" charset="0"/>
                <a:cs typeface="Arial" pitchFamily="34" charset="0"/>
              </a:rPr>
              <a:t>:</a:t>
            </a:r>
          </a:p>
          <a:p>
            <a:pPr lvl="1" algn="just">
              <a:lnSpc>
                <a:spcPct val="80000"/>
              </a:lnSpc>
              <a:buFontTx/>
              <a:buBlip>
                <a:blip r:embed="rId2"/>
              </a:buBlip>
            </a:pPr>
            <a:endParaRPr lang="es-VE" sz="2000" i="1" dirty="0" smtClean="0">
              <a:latin typeface="Arial" charset="0"/>
              <a:cs typeface="Arial" pitchFamily="34" charset="0"/>
            </a:endParaRPr>
          </a:p>
          <a:p>
            <a:pPr lvl="1" algn="just">
              <a:lnSpc>
                <a:spcPct val="80000"/>
              </a:lnSpc>
              <a:buFontTx/>
              <a:buBlip>
                <a:blip r:embed="rId2"/>
              </a:buBlip>
            </a:pPr>
            <a:endParaRPr lang="es-VE" sz="2000" i="1" dirty="0" smtClean="0">
              <a:latin typeface="Arial" charset="0"/>
              <a:cs typeface="Arial" pitchFamily="34" charset="0"/>
            </a:endParaRPr>
          </a:p>
          <a:p>
            <a:pPr lvl="1" algn="just">
              <a:lnSpc>
                <a:spcPct val="80000"/>
              </a:lnSpc>
              <a:buNone/>
            </a:pPr>
            <a:r>
              <a:rPr lang="es-VE" sz="2000" i="1" dirty="0" smtClean="0">
                <a:latin typeface="Arial" charset="0"/>
                <a:cs typeface="Arial" pitchFamily="34" charset="0"/>
              </a:rPr>
              <a:t>	</a:t>
            </a:r>
            <a:r>
              <a:rPr lang="es-VE" sz="2000" i="1" dirty="0" smtClean="0">
                <a:latin typeface="Arial" charset="0"/>
                <a:cs typeface="Arial" pitchFamily="34" charset="0"/>
              </a:rPr>
              <a:t>Rechazamos Ho, por lo que al menos uno de los coeficientes es diferente de cero.</a:t>
            </a:r>
            <a:endParaRPr lang="en-US" sz="2000" i="1" dirty="0" smtClean="0">
              <a:latin typeface="Arial" pitchFamily="34" charset="0"/>
              <a:cs typeface="Arial" pitchFamily="34" charset="0"/>
            </a:endParaRPr>
          </a:p>
          <a:p>
            <a:pPr algn="just">
              <a:lnSpc>
                <a:spcPct val="80000"/>
              </a:lnSpc>
              <a:buNone/>
            </a:pPr>
            <a:endParaRPr lang="es-VE" sz="2400" i="1" dirty="0" smtClean="0">
              <a:latin typeface="Arial" charset="0"/>
            </a:endParaRPr>
          </a:p>
          <a:p>
            <a:pPr algn="just">
              <a:lnSpc>
                <a:spcPct val="80000"/>
              </a:lnSpc>
              <a:buNone/>
            </a:pPr>
            <a:endParaRPr lang="es-VE" sz="2400" i="1" dirty="0" smtClean="0">
              <a:latin typeface="Arial" charset="0"/>
            </a:endParaRPr>
          </a:p>
          <a:p>
            <a:pPr algn="just">
              <a:lnSpc>
                <a:spcPct val="80000"/>
              </a:lnSpc>
              <a:buNone/>
            </a:pPr>
            <a:endParaRPr lang="es-VE" sz="2400" i="1" dirty="0" smtClean="0">
              <a:latin typeface="Arial" charset="0"/>
            </a:endParaRPr>
          </a:p>
          <a:p>
            <a:pPr algn="just">
              <a:lnSpc>
                <a:spcPct val="80000"/>
              </a:lnSpc>
              <a:buNone/>
            </a:pPr>
            <a:endParaRPr lang="es-VE" sz="2400" i="1" dirty="0" smtClean="0">
              <a:latin typeface="Arial" charset="0"/>
            </a:endParaRPr>
          </a:p>
        </p:txBody>
      </p:sp>
      <p:sp>
        <p:nvSpPr>
          <p:cNvPr id="4101" name="Rectangle 5"/>
          <p:cNvSpPr>
            <a:spLocks noGrp="1" noChangeArrowheads="1"/>
          </p:cNvSpPr>
          <p:nvPr>
            <p:ph type="title"/>
          </p:nvPr>
        </p:nvSpPr>
        <p:spPr>
          <a:xfrm>
            <a:off x="990600" y="228600"/>
            <a:ext cx="8153400" cy="1066800"/>
          </a:xfrm>
          <a:effectLst>
            <a:outerShdw dist="74053" dir="1857825" algn="ctr" rotWithShape="0">
              <a:schemeClr val="bg2">
                <a:alpha val="50000"/>
              </a:schemeClr>
            </a:outerShdw>
          </a:effectLst>
        </p:spPr>
        <p:txBody>
          <a:bodyPr/>
          <a:lstStyle/>
          <a:p>
            <a:pPr>
              <a:defRPr/>
            </a:pPr>
            <a:r>
              <a:rPr lang="es-VE" sz="4800" dirty="0" smtClean="0">
                <a:effectLst>
                  <a:outerShdw blurRad="38100" dist="38100" dir="2700000" algn="tl">
                    <a:srgbClr val="C0C0C0"/>
                  </a:outerShdw>
                </a:effectLst>
                <a:latin typeface="Andalus" pitchFamily="2" charset="-78"/>
                <a:cs typeface="Andalus" pitchFamily="2" charset="-78"/>
              </a:rPr>
              <a:t>Ejemplo Prueba </a:t>
            </a:r>
            <a:r>
              <a:rPr lang="es-VE" sz="4800" dirty="0" smtClean="0">
                <a:effectLst>
                  <a:outerShdw blurRad="38100" dist="38100" dir="2700000" algn="tl">
                    <a:srgbClr val="C0C0C0"/>
                  </a:outerShdw>
                </a:effectLst>
                <a:latin typeface="Andalus" pitchFamily="2" charset="-78"/>
                <a:cs typeface="Andalus" pitchFamily="2" charset="-78"/>
              </a:rPr>
              <a:t>F</a:t>
            </a:r>
          </a:p>
        </p:txBody>
      </p:sp>
      <p:sp>
        <p:nvSpPr>
          <p:cNvPr id="12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7" name="Rectangle 3"/>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7" name="Rectangle 3"/>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3"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6" name="Rectangle 12"/>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0"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2" name="Rectangle 1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3" name="Rectangle 19"/>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45" name="Rectangle 2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6" name="Rectangle 22"/>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 name="Rectangle 3"/>
          <p:cNvSpPr>
            <a:spLocks noChangeArrowheads="1"/>
          </p:cNvSpPr>
          <p:nvPr/>
        </p:nvSpPr>
        <p:spPr bwMode="auto">
          <a:xfrm>
            <a:off x="0" y="1266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 name="Rectangle 3"/>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6"/>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355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3555" name="Rectangle 3"/>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355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3558" name="Rectangle 6"/>
          <p:cNvSpPr>
            <a:spLocks noChangeArrowheads="1"/>
          </p:cNvSpPr>
          <p:nvPr/>
        </p:nvSpPr>
        <p:spPr bwMode="auto">
          <a:xfrm>
            <a:off x="0" y="13811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356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3561" name="Rectangle 9"/>
          <p:cNvSpPr>
            <a:spLocks noChangeArrowheads="1"/>
          </p:cNvSpPr>
          <p:nvPr/>
        </p:nvSpPr>
        <p:spPr bwMode="auto">
          <a:xfrm>
            <a:off x="0" y="9525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584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5841" name="Picture 1"/>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2857488" y="2786058"/>
            <a:ext cx="2057400" cy="409575"/>
          </a:xfrm>
          <a:prstGeom prst="rect">
            <a:avLst/>
          </a:prstGeom>
          <a:noFill/>
        </p:spPr>
      </p:pic>
      <p:sp>
        <p:nvSpPr>
          <p:cNvPr id="35843" name="Rectangle 3"/>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5845"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5844" name="Picture 4"/>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2428860" y="3786190"/>
            <a:ext cx="4619625" cy="409575"/>
          </a:xfrm>
          <a:prstGeom prst="rect">
            <a:avLst/>
          </a:prstGeom>
          <a:noFill/>
        </p:spPr>
      </p:pic>
      <p:sp>
        <p:nvSpPr>
          <p:cNvPr id="35846" name="Rectangle 6"/>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5848"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5847" name="Picture 7"/>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3571868" y="4643446"/>
            <a:ext cx="1504950" cy="409575"/>
          </a:xfrm>
          <a:prstGeom prst="rect">
            <a:avLst/>
          </a:prstGeom>
          <a:noFill/>
        </p:spPr>
      </p:pic>
      <p:sp>
        <p:nvSpPr>
          <p:cNvPr id="35849" name="Rectangle 9"/>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5851"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5850" name="Picture 10"/>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2643174" y="5572140"/>
            <a:ext cx="3848100" cy="438150"/>
          </a:xfrm>
          <a:prstGeom prst="rect">
            <a:avLst/>
          </a:prstGeom>
          <a:noFill/>
        </p:spPr>
      </p:pic>
      <p:sp>
        <p:nvSpPr>
          <p:cNvPr id="35852" name="Rectangle 12"/>
          <p:cNvSpPr>
            <a:spLocks noChangeArrowheads="1"/>
          </p:cNvSpPr>
          <p:nvPr/>
        </p:nvSpPr>
        <p:spPr bwMode="auto">
          <a:xfrm>
            <a:off x="0" y="8953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body" idx="1"/>
          </p:nvPr>
        </p:nvSpPr>
        <p:spPr>
          <a:xfrm>
            <a:off x="928694" y="1428737"/>
            <a:ext cx="8215338" cy="5429263"/>
          </a:xfrm>
        </p:spPr>
        <p:txBody>
          <a:bodyPr/>
          <a:lstStyle/>
          <a:p>
            <a:pPr algn="just">
              <a:lnSpc>
                <a:spcPct val="80000"/>
              </a:lnSpc>
              <a:buFontTx/>
              <a:buBlip>
                <a:blip r:embed="rId2"/>
              </a:buBlip>
            </a:pPr>
            <a:r>
              <a:rPr lang="es-VE" sz="2400" dirty="0" smtClean="0">
                <a:latin typeface="Arial" charset="0"/>
              </a:rPr>
              <a:t>El análisis de residuos del modelo de regresión es necesario para determinar la idoneidad del ajuste por mínimos cuadrados.</a:t>
            </a:r>
          </a:p>
          <a:p>
            <a:pPr algn="just">
              <a:lnSpc>
                <a:spcPct val="80000"/>
              </a:lnSpc>
              <a:buFontTx/>
              <a:buBlip>
                <a:blip r:embed="rId2"/>
              </a:buBlip>
            </a:pPr>
            <a:endParaRPr lang="es-VE" sz="2400" i="1" dirty="0" smtClean="0">
              <a:latin typeface="Arial" charset="0"/>
              <a:cs typeface="Arial" pitchFamily="34" charset="0"/>
            </a:endParaRPr>
          </a:p>
          <a:p>
            <a:pPr algn="just">
              <a:lnSpc>
                <a:spcPct val="80000"/>
              </a:lnSpc>
              <a:buFontTx/>
              <a:buBlip>
                <a:blip r:embed="rId2"/>
              </a:buBlip>
            </a:pPr>
            <a:r>
              <a:rPr lang="es-VE" sz="2400" dirty="0" smtClean="0">
                <a:latin typeface="Arial" charset="0"/>
                <a:cs typeface="Arial" pitchFamily="34" charset="0"/>
              </a:rPr>
              <a:t>El residuo de cualquier valor observado particular de </a:t>
            </a:r>
            <a:r>
              <a:rPr lang="es-VE" sz="2400" i="1" dirty="0" smtClean="0">
                <a:latin typeface="Arial" charset="0"/>
                <a:cs typeface="Arial" pitchFamily="34" charset="0"/>
              </a:rPr>
              <a:t>Y</a:t>
            </a:r>
            <a:r>
              <a:rPr lang="es-VE" sz="2400" dirty="0" smtClean="0">
                <a:latin typeface="Arial" charset="0"/>
                <a:cs typeface="Arial" pitchFamily="34" charset="0"/>
              </a:rPr>
              <a:t> es:</a:t>
            </a:r>
          </a:p>
          <a:p>
            <a:pPr algn="just">
              <a:lnSpc>
                <a:spcPct val="80000"/>
              </a:lnSpc>
              <a:buFontTx/>
              <a:buBlip>
                <a:blip r:embed="rId2"/>
              </a:buBlip>
            </a:pPr>
            <a:endParaRPr lang="es-VE" sz="2400" dirty="0" smtClean="0">
              <a:latin typeface="Arial" charset="0"/>
              <a:cs typeface="Arial" pitchFamily="34" charset="0"/>
            </a:endParaRPr>
          </a:p>
          <a:p>
            <a:pPr algn="just">
              <a:lnSpc>
                <a:spcPct val="80000"/>
              </a:lnSpc>
              <a:buFontTx/>
              <a:buBlip>
                <a:blip r:embed="rId2"/>
              </a:buBlip>
            </a:pPr>
            <a:r>
              <a:rPr lang="es-VE" sz="2400" dirty="0" smtClean="0">
                <a:latin typeface="Arial" charset="0"/>
                <a:cs typeface="Arial" pitchFamily="34" charset="0"/>
              </a:rPr>
              <a:t>Las suposiciones de la regresión para el valor e son:</a:t>
            </a:r>
          </a:p>
          <a:p>
            <a:pPr marL="914400" lvl="1" indent="-457200" algn="just">
              <a:lnSpc>
                <a:spcPct val="80000"/>
              </a:lnSpc>
              <a:buFont typeface="+mj-lt"/>
              <a:buAutoNum type="arabicPeriod"/>
            </a:pPr>
            <a:r>
              <a:rPr lang="es-VE" sz="2000" dirty="0" smtClean="0">
                <a:latin typeface="Arial" charset="0"/>
                <a:cs typeface="Arial" pitchFamily="34" charset="0"/>
              </a:rPr>
              <a:t>E(e)=0</a:t>
            </a:r>
          </a:p>
          <a:p>
            <a:pPr marL="914400" lvl="1" indent="-457200" algn="just">
              <a:lnSpc>
                <a:spcPct val="80000"/>
              </a:lnSpc>
              <a:buFont typeface="+mj-lt"/>
              <a:buAutoNum type="arabicPeriod"/>
            </a:pPr>
            <a:r>
              <a:rPr lang="es-VE" sz="2000" dirty="0" smtClean="0">
                <a:latin typeface="Arial" charset="0"/>
                <a:cs typeface="Arial" pitchFamily="34" charset="0"/>
              </a:rPr>
              <a:t>Varianza constante</a:t>
            </a:r>
          </a:p>
          <a:p>
            <a:pPr marL="914400" lvl="1" indent="-457200" algn="just">
              <a:lnSpc>
                <a:spcPct val="80000"/>
              </a:lnSpc>
              <a:buFont typeface="+mj-lt"/>
              <a:buAutoNum type="arabicPeriod"/>
            </a:pPr>
            <a:r>
              <a:rPr lang="es-VE" sz="2000" dirty="0" smtClean="0">
                <a:latin typeface="Arial" charset="0"/>
                <a:cs typeface="Arial" pitchFamily="34" charset="0"/>
              </a:rPr>
              <a:t>Suposición de normalidad</a:t>
            </a:r>
          </a:p>
          <a:p>
            <a:pPr marL="914400" lvl="1" indent="-457200" algn="just">
              <a:lnSpc>
                <a:spcPct val="80000"/>
              </a:lnSpc>
              <a:buFont typeface="+mj-lt"/>
              <a:buAutoNum type="arabicPeriod"/>
            </a:pPr>
            <a:r>
              <a:rPr lang="es-VE" sz="2000" dirty="0" smtClean="0">
                <a:latin typeface="Arial" charset="0"/>
                <a:cs typeface="Arial" pitchFamily="34" charset="0"/>
              </a:rPr>
              <a:t>Suposición de independencia</a:t>
            </a:r>
          </a:p>
          <a:p>
            <a:pPr marL="914400" lvl="1" indent="-457200" algn="just">
              <a:lnSpc>
                <a:spcPct val="80000"/>
              </a:lnSpc>
              <a:buFont typeface="+mj-lt"/>
              <a:buAutoNum type="arabicPeriod"/>
            </a:pPr>
            <a:endParaRPr lang="es-VE" sz="2000" dirty="0" smtClean="0">
              <a:latin typeface="Arial" charset="0"/>
              <a:cs typeface="Arial" pitchFamily="34" charset="0"/>
            </a:endParaRPr>
          </a:p>
          <a:p>
            <a:pPr marL="514350" indent="-457200" algn="just">
              <a:lnSpc>
                <a:spcPct val="80000"/>
              </a:lnSpc>
              <a:buBlip>
                <a:blip r:embed="rId3"/>
              </a:buBlip>
            </a:pPr>
            <a:r>
              <a:rPr lang="es-VE" sz="2400" dirty="0" smtClean="0">
                <a:latin typeface="Arial" charset="0"/>
                <a:cs typeface="Arial" pitchFamily="34" charset="0"/>
              </a:rPr>
              <a:t>Si las suposiciones de la regresión se mantienen, los residuos deben parecer que han sido seleccionados en forma aleatoria e independiente de poblaciones distribuidas normalmente.</a:t>
            </a:r>
            <a:endParaRPr lang="es-VE" sz="2400" dirty="0" smtClean="0">
              <a:latin typeface="Arial" charset="0"/>
              <a:cs typeface="Arial" pitchFamily="34" charset="0"/>
            </a:endParaRPr>
          </a:p>
          <a:p>
            <a:pPr marL="914400" lvl="1" indent="-457200" algn="just">
              <a:lnSpc>
                <a:spcPct val="80000"/>
              </a:lnSpc>
              <a:buNone/>
            </a:pPr>
            <a:endParaRPr lang="en-US" sz="2000" dirty="0" smtClean="0">
              <a:latin typeface="Arial" pitchFamily="34" charset="0"/>
              <a:cs typeface="Arial" pitchFamily="34" charset="0"/>
            </a:endParaRPr>
          </a:p>
          <a:p>
            <a:pPr algn="just">
              <a:lnSpc>
                <a:spcPct val="80000"/>
              </a:lnSpc>
              <a:buNone/>
            </a:pPr>
            <a:endParaRPr lang="es-VE" sz="2400" i="1" dirty="0" smtClean="0">
              <a:latin typeface="Arial" charset="0"/>
            </a:endParaRPr>
          </a:p>
          <a:p>
            <a:pPr algn="just">
              <a:lnSpc>
                <a:spcPct val="80000"/>
              </a:lnSpc>
              <a:buNone/>
            </a:pPr>
            <a:endParaRPr lang="es-VE" sz="2400" i="1" dirty="0" smtClean="0">
              <a:latin typeface="Arial" charset="0"/>
            </a:endParaRPr>
          </a:p>
          <a:p>
            <a:pPr algn="just">
              <a:lnSpc>
                <a:spcPct val="80000"/>
              </a:lnSpc>
              <a:buNone/>
            </a:pPr>
            <a:endParaRPr lang="es-VE" sz="2400" i="1" dirty="0" smtClean="0">
              <a:latin typeface="Arial" charset="0"/>
            </a:endParaRPr>
          </a:p>
          <a:p>
            <a:pPr algn="just">
              <a:lnSpc>
                <a:spcPct val="80000"/>
              </a:lnSpc>
              <a:buNone/>
            </a:pPr>
            <a:endParaRPr lang="es-VE" sz="2400" i="1" dirty="0" smtClean="0">
              <a:latin typeface="Arial" charset="0"/>
            </a:endParaRPr>
          </a:p>
        </p:txBody>
      </p:sp>
      <p:sp>
        <p:nvSpPr>
          <p:cNvPr id="4101" name="Rectangle 5"/>
          <p:cNvSpPr>
            <a:spLocks noGrp="1" noChangeArrowheads="1"/>
          </p:cNvSpPr>
          <p:nvPr>
            <p:ph type="title"/>
          </p:nvPr>
        </p:nvSpPr>
        <p:spPr>
          <a:xfrm>
            <a:off x="990600" y="228600"/>
            <a:ext cx="8153400" cy="1066800"/>
          </a:xfrm>
          <a:effectLst>
            <a:outerShdw dist="74053" dir="1857825" algn="ctr" rotWithShape="0">
              <a:schemeClr val="bg2">
                <a:alpha val="50000"/>
              </a:schemeClr>
            </a:outerShdw>
          </a:effectLst>
        </p:spPr>
        <p:txBody>
          <a:bodyPr/>
          <a:lstStyle/>
          <a:p>
            <a:pPr>
              <a:defRPr/>
            </a:pPr>
            <a:r>
              <a:rPr lang="es-VE" sz="4800" dirty="0" smtClean="0">
                <a:effectLst>
                  <a:outerShdw blurRad="38100" dist="38100" dir="2700000" algn="tl">
                    <a:srgbClr val="C0C0C0"/>
                  </a:outerShdw>
                </a:effectLst>
                <a:latin typeface="Andalus" pitchFamily="2" charset="-78"/>
                <a:cs typeface="Andalus" pitchFamily="2" charset="-78"/>
              </a:rPr>
              <a:t>Análisis de Residuos</a:t>
            </a:r>
            <a:endParaRPr lang="es-VE" sz="4800" dirty="0" smtClean="0">
              <a:effectLst>
                <a:outerShdw blurRad="38100" dist="38100" dir="2700000" algn="tl">
                  <a:srgbClr val="C0C0C0"/>
                </a:outerShdw>
              </a:effectLst>
              <a:latin typeface="Andalus" pitchFamily="2" charset="-78"/>
              <a:cs typeface="Andalus" pitchFamily="2" charset="-78"/>
            </a:endParaRPr>
          </a:p>
        </p:txBody>
      </p:sp>
      <p:sp>
        <p:nvSpPr>
          <p:cNvPr id="12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7" name="Rectangle 3"/>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7" name="Rectangle 3"/>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3"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6" name="Rectangle 12"/>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0"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2" name="Rectangle 1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3" name="Rectangle 19"/>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45" name="Rectangle 2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6" name="Rectangle 22"/>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 name="Rectangle 3"/>
          <p:cNvSpPr>
            <a:spLocks noChangeArrowheads="1"/>
          </p:cNvSpPr>
          <p:nvPr/>
        </p:nvSpPr>
        <p:spPr bwMode="auto">
          <a:xfrm>
            <a:off x="0" y="1266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 name="Rectangle 3"/>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6"/>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1"/>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3857620" y="3071810"/>
            <a:ext cx="2005979" cy="642942"/>
          </a:xfrm>
          <a:prstGeom prst="rect">
            <a:avLst/>
          </a:prstGeom>
          <a:noFill/>
        </p:spPr>
      </p:pic>
      <p:sp>
        <p:nvSpPr>
          <p:cNvPr id="12" name="Rectangle 3"/>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body" idx="1"/>
          </p:nvPr>
        </p:nvSpPr>
        <p:spPr>
          <a:xfrm>
            <a:off x="928694" y="1857365"/>
            <a:ext cx="8215338" cy="4500593"/>
          </a:xfrm>
        </p:spPr>
        <p:txBody>
          <a:bodyPr/>
          <a:lstStyle/>
          <a:p>
            <a:pPr algn="just">
              <a:lnSpc>
                <a:spcPct val="80000"/>
              </a:lnSpc>
              <a:buFontTx/>
              <a:buBlip>
                <a:blip r:embed="rId2"/>
              </a:buBlip>
            </a:pPr>
            <a:r>
              <a:rPr lang="es-VE" sz="2400" dirty="0" smtClean="0">
                <a:latin typeface="Arial" charset="0"/>
              </a:rPr>
              <a:t>El análisis de residuos se puede realizar a través de las gráficas de residuos:</a:t>
            </a:r>
          </a:p>
          <a:p>
            <a:pPr algn="just">
              <a:lnSpc>
                <a:spcPct val="80000"/>
              </a:lnSpc>
              <a:buFontTx/>
              <a:buBlip>
                <a:blip r:embed="rId2"/>
              </a:buBlip>
            </a:pPr>
            <a:endParaRPr lang="es-VE" sz="2400" dirty="0" smtClean="0">
              <a:latin typeface="Arial" charset="0"/>
            </a:endParaRPr>
          </a:p>
          <a:p>
            <a:pPr lvl="1" algn="just">
              <a:lnSpc>
                <a:spcPct val="80000"/>
              </a:lnSpc>
              <a:buFontTx/>
              <a:buBlip>
                <a:blip r:embed="rId2"/>
              </a:buBlip>
            </a:pPr>
            <a:r>
              <a:rPr lang="es-VE" sz="2000" dirty="0" smtClean="0">
                <a:latin typeface="Arial" charset="0"/>
              </a:rPr>
              <a:t>Gráficas de los residuos contra valores de la variable independiente.</a:t>
            </a:r>
          </a:p>
          <a:p>
            <a:pPr lvl="1" algn="just">
              <a:lnSpc>
                <a:spcPct val="80000"/>
              </a:lnSpc>
              <a:buFontTx/>
              <a:buBlip>
                <a:blip r:embed="rId2"/>
              </a:buBlip>
            </a:pPr>
            <a:endParaRPr lang="es-VE" sz="2000" dirty="0" smtClean="0">
              <a:latin typeface="Arial" charset="0"/>
            </a:endParaRPr>
          </a:p>
          <a:p>
            <a:pPr lvl="1" algn="just">
              <a:lnSpc>
                <a:spcPct val="80000"/>
              </a:lnSpc>
              <a:buFontTx/>
              <a:buBlip>
                <a:blip r:embed="rId2"/>
              </a:buBlip>
            </a:pPr>
            <a:r>
              <a:rPr lang="es-VE" sz="2000" dirty="0" smtClean="0">
                <a:latin typeface="Arial" charset="0"/>
              </a:rPr>
              <a:t>Gráficas de los residuos contra valores de las estimaciones.</a:t>
            </a:r>
          </a:p>
          <a:p>
            <a:pPr lvl="1" algn="just">
              <a:lnSpc>
                <a:spcPct val="80000"/>
              </a:lnSpc>
              <a:buNone/>
            </a:pPr>
            <a:endParaRPr lang="es-VE" sz="2000" dirty="0" smtClean="0">
              <a:latin typeface="Arial" charset="0"/>
            </a:endParaRPr>
          </a:p>
          <a:p>
            <a:pPr lvl="1" algn="just">
              <a:lnSpc>
                <a:spcPct val="80000"/>
              </a:lnSpc>
              <a:buNone/>
            </a:pPr>
            <a:r>
              <a:rPr lang="es-VE" sz="2000" dirty="0" smtClean="0">
                <a:latin typeface="Arial" charset="0"/>
              </a:rPr>
              <a:t>Nota</a:t>
            </a:r>
            <a:r>
              <a:rPr lang="es-VE" sz="2000" dirty="0" smtClean="0">
                <a:latin typeface="Arial" charset="0"/>
              </a:rPr>
              <a:t>: no deben tener un patrón de comportamiento</a:t>
            </a:r>
          </a:p>
          <a:p>
            <a:pPr lvl="1" algn="just">
              <a:lnSpc>
                <a:spcPct val="80000"/>
              </a:lnSpc>
              <a:buNone/>
            </a:pPr>
            <a:endParaRPr lang="es-VE" sz="2000" dirty="0" smtClean="0">
              <a:latin typeface="Arial" charset="0"/>
            </a:endParaRPr>
          </a:p>
          <a:p>
            <a:pPr lvl="1" algn="just">
              <a:lnSpc>
                <a:spcPct val="80000"/>
              </a:lnSpc>
              <a:buBlip>
                <a:blip r:embed="rId3"/>
              </a:buBlip>
            </a:pPr>
            <a:r>
              <a:rPr lang="es-VE" sz="2000" dirty="0" smtClean="0">
                <a:latin typeface="Arial" charset="0"/>
              </a:rPr>
              <a:t> Gráfica de probabilidad normal.</a:t>
            </a:r>
          </a:p>
          <a:p>
            <a:pPr lvl="1" algn="just">
              <a:lnSpc>
                <a:spcPct val="80000"/>
              </a:lnSpc>
              <a:buNone/>
            </a:pPr>
            <a:endParaRPr lang="es-VE" sz="2000" dirty="0" smtClean="0">
              <a:latin typeface="Arial" charset="0"/>
            </a:endParaRPr>
          </a:p>
          <a:p>
            <a:pPr lvl="1" algn="just">
              <a:lnSpc>
                <a:spcPct val="80000"/>
              </a:lnSpc>
              <a:buNone/>
            </a:pPr>
            <a:r>
              <a:rPr lang="es-VE" sz="2000" dirty="0" smtClean="0">
                <a:latin typeface="Arial" charset="0"/>
              </a:rPr>
              <a:t>Nota</a:t>
            </a:r>
            <a:r>
              <a:rPr lang="es-VE" sz="2000" dirty="0" smtClean="0">
                <a:latin typeface="Arial" charset="0"/>
              </a:rPr>
              <a:t>: Debe ser una línea recta</a:t>
            </a:r>
          </a:p>
          <a:p>
            <a:pPr algn="just">
              <a:lnSpc>
                <a:spcPct val="80000"/>
              </a:lnSpc>
              <a:buNone/>
            </a:pPr>
            <a:endParaRPr lang="es-VE" sz="2400" i="1" dirty="0" smtClean="0">
              <a:latin typeface="Arial" charset="0"/>
            </a:endParaRPr>
          </a:p>
          <a:p>
            <a:pPr algn="just">
              <a:lnSpc>
                <a:spcPct val="80000"/>
              </a:lnSpc>
              <a:buNone/>
            </a:pPr>
            <a:endParaRPr lang="es-VE" sz="2400" i="1" dirty="0" smtClean="0">
              <a:latin typeface="Arial" charset="0"/>
            </a:endParaRPr>
          </a:p>
          <a:p>
            <a:pPr algn="just">
              <a:lnSpc>
                <a:spcPct val="80000"/>
              </a:lnSpc>
              <a:buNone/>
            </a:pPr>
            <a:endParaRPr lang="es-VE" sz="2400" i="1" dirty="0" smtClean="0">
              <a:latin typeface="Arial" charset="0"/>
            </a:endParaRPr>
          </a:p>
          <a:p>
            <a:pPr algn="just">
              <a:lnSpc>
                <a:spcPct val="80000"/>
              </a:lnSpc>
              <a:buNone/>
            </a:pPr>
            <a:endParaRPr lang="es-VE" sz="2400" i="1" dirty="0" smtClean="0">
              <a:latin typeface="Arial" charset="0"/>
            </a:endParaRPr>
          </a:p>
        </p:txBody>
      </p:sp>
      <p:sp>
        <p:nvSpPr>
          <p:cNvPr id="4101" name="Rectangle 5"/>
          <p:cNvSpPr>
            <a:spLocks noGrp="1" noChangeArrowheads="1"/>
          </p:cNvSpPr>
          <p:nvPr>
            <p:ph type="title"/>
          </p:nvPr>
        </p:nvSpPr>
        <p:spPr>
          <a:xfrm>
            <a:off x="990600" y="228600"/>
            <a:ext cx="8153400" cy="1066800"/>
          </a:xfrm>
          <a:effectLst>
            <a:outerShdw dist="74053" dir="1857825" algn="ctr" rotWithShape="0">
              <a:schemeClr val="bg2">
                <a:alpha val="50000"/>
              </a:schemeClr>
            </a:outerShdw>
          </a:effectLst>
        </p:spPr>
        <p:txBody>
          <a:bodyPr/>
          <a:lstStyle/>
          <a:p>
            <a:pPr>
              <a:defRPr/>
            </a:pPr>
            <a:r>
              <a:rPr lang="es-VE" sz="4800" dirty="0" smtClean="0">
                <a:effectLst>
                  <a:outerShdw blurRad="38100" dist="38100" dir="2700000" algn="tl">
                    <a:srgbClr val="C0C0C0"/>
                  </a:outerShdw>
                </a:effectLst>
                <a:latin typeface="Andalus" pitchFamily="2" charset="-78"/>
                <a:cs typeface="Andalus" pitchFamily="2" charset="-78"/>
              </a:rPr>
              <a:t>Análisis de Residuos</a:t>
            </a:r>
            <a:endParaRPr lang="es-VE" sz="4800" dirty="0" smtClean="0">
              <a:effectLst>
                <a:outerShdw blurRad="38100" dist="38100" dir="2700000" algn="tl">
                  <a:srgbClr val="C0C0C0"/>
                </a:outerShdw>
              </a:effectLst>
              <a:latin typeface="Andalus" pitchFamily="2" charset="-78"/>
              <a:cs typeface="Andalus" pitchFamily="2" charset="-78"/>
            </a:endParaRPr>
          </a:p>
        </p:txBody>
      </p:sp>
      <p:sp>
        <p:nvSpPr>
          <p:cNvPr id="12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7" name="Rectangle 3"/>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7" name="Rectangle 3"/>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3"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6" name="Rectangle 12"/>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0"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2" name="Rectangle 1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3" name="Rectangle 19"/>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45" name="Rectangle 2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6" name="Rectangle 22"/>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 name="Rectangle 3"/>
          <p:cNvSpPr>
            <a:spLocks noChangeArrowheads="1"/>
          </p:cNvSpPr>
          <p:nvPr/>
        </p:nvSpPr>
        <p:spPr bwMode="auto">
          <a:xfrm>
            <a:off x="0" y="1266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 name="Rectangle 3"/>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6"/>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3"/>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body" idx="1"/>
          </p:nvPr>
        </p:nvSpPr>
        <p:spPr>
          <a:xfrm>
            <a:off x="1071538" y="1500174"/>
            <a:ext cx="7929586" cy="1071569"/>
          </a:xfrm>
        </p:spPr>
        <p:txBody>
          <a:bodyPr/>
          <a:lstStyle/>
          <a:p>
            <a:pPr marL="457200" indent="-457200" algn="just">
              <a:lnSpc>
                <a:spcPct val="80000"/>
              </a:lnSpc>
              <a:buFont typeface="+mj-lt"/>
              <a:buAutoNum type="arabicPeriod"/>
            </a:pPr>
            <a:r>
              <a:rPr lang="es-VE" sz="2400" i="1" u="sng" dirty="0" smtClean="0">
                <a:latin typeface="Arial" charset="0"/>
              </a:rPr>
              <a:t>Suposición de varianza constante</a:t>
            </a:r>
            <a:r>
              <a:rPr lang="es-VE" sz="2400" i="1" dirty="0" smtClean="0">
                <a:latin typeface="Arial" charset="0"/>
              </a:rPr>
              <a:t>: </a:t>
            </a:r>
            <a:r>
              <a:rPr lang="es-VE" sz="2400" dirty="0" smtClean="0">
                <a:latin typeface="Arial" charset="0"/>
              </a:rPr>
              <a:t>para verificar esta suposición se grafica los residuos contra los valores de las variables independientes y las estimaciones.</a:t>
            </a:r>
            <a:endParaRPr lang="es-VE" sz="2400" i="1" dirty="0" smtClean="0">
              <a:latin typeface="Arial" charset="0"/>
            </a:endParaRPr>
          </a:p>
          <a:p>
            <a:pPr algn="just">
              <a:lnSpc>
                <a:spcPct val="80000"/>
              </a:lnSpc>
              <a:buNone/>
            </a:pPr>
            <a:endParaRPr lang="es-VE" sz="2400" i="1" dirty="0" smtClean="0">
              <a:latin typeface="Arial" charset="0"/>
            </a:endParaRPr>
          </a:p>
          <a:p>
            <a:pPr algn="just">
              <a:lnSpc>
                <a:spcPct val="80000"/>
              </a:lnSpc>
              <a:buNone/>
            </a:pPr>
            <a:endParaRPr lang="es-VE" sz="2400" i="1" dirty="0" smtClean="0">
              <a:latin typeface="Arial" charset="0"/>
            </a:endParaRPr>
          </a:p>
          <a:p>
            <a:pPr algn="just">
              <a:lnSpc>
                <a:spcPct val="80000"/>
              </a:lnSpc>
              <a:buNone/>
            </a:pPr>
            <a:endParaRPr lang="es-VE" sz="2400" i="1" dirty="0" smtClean="0">
              <a:latin typeface="Arial" charset="0"/>
            </a:endParaRPr>
          </a:p>
        </p:txBody>
      </p:sp>
      <p:sp>
        <p:nvSpPr>
          <p:cNvPr id="4101" name="Rectangle 5"/>
          <p:cNvSpPr>
            <a:spLocks noGrp="1" noChangeArrowheads="1"/>
          </p:cNvSpPr>
          <p:nvPr>
            <p:ph type="title"/>
          </p:nvPr>
        </p:nvSpPr>
        <p:spPr>
          <a:xfrm>
            <a:off x="990600" y="228600"/>
            <a:ext cx="8153400" cy="1066800"/>
          </a:xfrm>
          <a:effectLst>
            <a:outerShdw dist="74053" dir="1857825" algn="ctr" rotWithShape="0">
              <a:schemeClr val="bg2">
                <a:alpha val="50000"/>
              </a:schemeClr>
            </a:outerShdw>
          </a:effectLst>
        </p:spPr>
        <p:txBody>
          <a:bodyPr/>
          <a:lstStyle/>
          <a:p>
            <a:pPr>
              <a:defRPr/>
            </a:pPr>
            <a:r>
              <a:rPr lang="es-VE" sz="4800" dirty="0" smtClean="0">
                <a:effectLst>
                  <a:outerShdw blurRad="38100" dist="38100" dir="2700000" algn="tl">
                    <a:srgbClr val="C0C0C0"/>
                  </a:outerShdw>
                </a:effectLst>
                <a:latin typeface="Andalus" pitchFamily="2" charset="-78"/>
                <a:cs typeface="Andalus" pitchFamily="2" charset="-78"/>
              </a:rPr>
              <a:t>Análisis de Residuos</a:t>
            </a:r>
            <a:endParaRPr lang="es-VE" sz="4800" dirty="0" smtClean="0">
              <a:effectLst>
                <a:outerShdw blurRad="38100" dist="38100" dir="2700000" algn="tl">
                  <a:srgbClr val="C0C0C0"/>
                </a:outerShdw>
              </a:effectLst>
              <a:latin typeface="Andalus" pitchFamily="2" charset="-78"/>
              <a:cs typeface="Andalus" pitchFamily="2" charset="-78"/>
            </a:endParaRPr>
          </a:p>
        </p:txBody>
      </p:sp>
      <p:sp>
        <p:nvSpPr>
          <p:cNvPr id="12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7" name="Rectangle 3"/>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7" name="Rectangle 3"/>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3"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6" name="Rectangle 12"/>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0"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2" name="Rectangle 1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3" name="Rectangle 19"/>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45" name="Rectangle 2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6" name="Rectangle 22"/>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 name="Rectangle 3"/>
          <p:cNvSpPr>
            <a:spLocks noChangeArrowheads="1"/>
          </p:cNvSpPr>
          <p:nvPr/>
        </p:nvSpPr>
        <p:spPr bwMode="auto">
          <a:xfrm>
            <a:off x="0" y="1266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 name="Rectangle 3"/>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6"/>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3"/>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5655" name="Rectangle 5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153" name="152 Grupo"/>
          <p:cNvGrpSpPr/>
          <p:nvPr/>
        </p:nvGrpSpPr>
        <p:grpSpPr>
          <a:xfrm>
            <a:off x="1500166" y="2357430"/>
            <a:ext cx="3381375" cy="2557477"/>
            <a:chOff x="1500166" y="2357430"/>
            <a:chExt cx="3381375" cy="2557477"/>
          </a:xfrm>
        </p:grpSpPr>
        <p:grpSp>
          <p:nvGrpSpPr>
            <p:cNvPr id="25602" name="Group 2"/>
            <p:cNvGrpSpPr>
              <a:grpSpLocks/>
            </p:cNvGrpSpPr>
            <p:nvPr/>
          </p:nvGrpSpPr>
          <p:grpSpPr bwMode="auto">
            <a:xfrm>
              <a:off x="1643042" y="2357430"/>
              <a:ext cx="3071834" cy="2133599"/>
              <a:chOff x="3015" y="2475"/>
              <a:chExt cx="5340" cy="3585"/>
            </a:xfrm>
          </p:grpSpPr>
          <p:cxnSp>
            <p:nvCxnSpPr>
              <p:cNvPr id="25603" name="AutoShape 3"/>
              <p:cNvCxnSpPr>
                <a:cxnSpLocks noChangeShapeType="1"/>
              </p:cNvCxnSpPr>
              <p:nvPr/>
            </p:nvCxnSpPr>
            <p:spPr bwMode="auto">
              <a:xfrm flipV="1">
                <a:off x="3015" y="2475"/>
                <a:ext cx="0" cy="3585"/>
              </a:xfrm>
              <a:prstGeom prst="straightConnector1">
                <a:avLst/>
              </a:prstGeom>
              <a:noFill/>
              <a:ln w="19050">
                <a:solidFill>
                  <a:srgbClr val="000000"/>
                </a:solidFill>
                <a:round/>
                <a:headEnd/>
                <a:tailEnd type="triangle" w="med" len="med"/>
              </a:ln>
            </p:spPr>
          </p:cxnSp>
          <p:cxnSp>
            <p:nvCxnSpPr>
              <p:cNvPr id="25604" name="AutoShape 4"/>
              <p:cNvCxnSpPr>
                <a:cxnSpLocks noChangeShapeType="1"/>
              </p:cNvCxnSpPr>
              <p:nvPr/>
            </p:nvCxnSpPr>
            <p:spPr bwMode="auto">
              <a:xfrm>
                <a:off x="3015" y="4335"/>
                <a:ext cx="5340" cy="0"/>
              </a:xfrm>
              <a:prstGeom prst="straightConnector1">
                <a:avLst/>
              </a:prstGeom>
              <a:noFill/>
              <a:ln w="19050">
                <a:solidFill>
                  <a:srgbClr val="000000"/>
                </a:solidFill>
                <a:round/>
                <a:headEnd/>
                <a:tailEnd type="triangle" w="med" len="med"/>
              </a:ln>
            </p:spPr>
          </p:cxnSp>
          <p:cxnSp>
            <p:nvCxnSpPr>
              <p:cNvPr id="25605" name="AutoShape 5"/>
              <p:cNvCxnSpPr>
                <a:cxnSpLocks noChangeShapeType="1"/>
              </p:cNvCxnSpPr>
              <p:nvPr/>
            </p:nvCxnSpPr>
            <p:spPr bwMode="auto">
              <a:xfrm flipV="1">
                <a:off x="3015" y="2685"/>
                <a:ext cx="4665" cy="1215"/>
              </a:xfrm>
              <a:prstGeom prst="straightConnector1">
                <a:avLst/>
              </a:prstGeom>
              <a:noFill/>
              <a:ln w="9525">
                <a:solidFill>
                  <a:srgbClr val="000000"/>
                </a:solidFill>
                <a:prstDash val="dash"/>
                <a:round/>
                <a:headEnd/>
                <a:tailEnd/>
              </a:ln>
            </p:spPr>
          </p:cxnSp>
          <p:cxnSp>
            <p:nvCxnSpPr>
              <p:cNvPr id="25606" name="AutoShape 6"/>
              <p:cNvCxnSpPr>
                <a:cxnSpLocks noChangeShapeType="1"/>
              </p:cNvCxnSpPr>
              <p:nvPr/>
            </p:nvCxnSpPr>
            <p:spPr bwMode="auto">
              <a:xfrm>
                <a:off x="3015" y="4785"/>
                <a:ext cx="4665" cy="1215"/>
              </a:xfrm>
              <a:prstGeom prst="straightConnector1">
                <a:avLst/>
              </a:prstGeom>
              <a:noFill/>
              <a:ln w="9525">
                <a:solidFill>
                  <a:srgbClr val="000000"/>
                </a:solidFill>
                <a:prstDash val="dash"/>
                <a:round/>
                <a:headEnd/>
                <a:tailEnd/>
              </a:ln>
            </p:spPr>
          </p:cxnSp>
          <p:sp>
            <p:nvSpPr>
              <p:cNvPr id="25607" name="Oval 7"/>
              <p:cNvSpPr>
                <a:spLocks noChangeArrowheads="1"/>
              </p:cNvSpPr>
              <p:nvPr/>
            </p:nvSpPr>
            <p:spPr bwMode="auto">
              <a:xfrm>
                <a:off x="5820" y="367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08" name="Oval 8"/>
              <p:cNvSpPr>
                <a:spLocks noChangeArrowheads="1"/>
              </p:cNvSpPr>
              <p:nvPr/>
            </p:nvSpPr>
            <p:spPr bwMode="auto">
              <a:xfrm>
                <a:off x="6060" y="391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09" name="Oval 9"/>
              <p:cNvSpPr>
                <a:spLocks noChangeArrowheads="1"/>
              </p:cNvSpPr>
              <p:nvPr/>
            </p:nvSpPr>
            <p:spPr bwMode="auto">
              <a:xfrm>
                <a:off x="4162" y="382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10" name="Oval 10"/>
              <p:cNvSpPr>
                <a:spLocks noChangeArrowheads="1"/>
              </p:cNvSpPr>
              <p:nvPr/>
            </p:nvSpPr>
            <p:spPr bwMode="auto">
              <a:xfrm>
                <a:off x="4507" y="463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11" name="Oval 11"/>
              <p:cNvSpPr>
                <a:spLocks noChangeArrowheads="1"/>
              </p:cNvSpPr>
              <p:nvPr/>
            </p:nvSpPr>
            <p:spPr bwMode="auto">
              <a:xfrm>
                <a:off x="3675" y="448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12" name="Oval 12"/>
              <p:cNvSpPr>
                <a:spLocks noChangeArrowheads="1"/>
              </p:cNvSpPr>
              <p:nvPr/>
            </p:nvSpPr>
            <p:spPr bwMode="auto">
              <a:xfrm>
                <a:off x="5820" y="517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13" name="Oval 13"/>
              <p:cNvSpPr>
                <a:spLocks noChangeArrowheads="1"/>
              </p:cNvSpPr>
              <p:nvPr/>
            </p:nvSpPr>
            <p:spPr bwMode="auto">
              <a:xfrm>
                <a:off x="6945" y="328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14" name="Oval 14"/>
              <p:cNvSpPr>
                <a:spLocks noChangeArrowheads="1"/>
              </p:cNvSpPr>
              <p:nvPr/>
            </p:nvSpPr>
            <p:spPr bwMode="auto">
              <a:xfrm>
                <a:off x="5212" y="415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15" name="Oval 15"/>
              <p:cNvSpPr>
                <a:spLocks noChangeArrowheads="1"/>
              </p:cNvSpPr>
              <p:nvPr/>
            </p:nvSpPr>
            <p:spPr bwMode="auto">
              <a:xfrm>
                <a:off x="5820" y="463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16" name="Oval 16"/>
              <p:cNvSpPr>
                <a:spLocks noChangeArrowheads="1"/>
              </p:cNvSpPr>
              <p:nvPr/>
            </p:nvSpPr>
            <p:spPr bwMode="auto">
              <a:xfrm>
                <a:off x="6300" y="310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17" name="Oval 17"/>
              <p:cNvSpPr>
                <a:spLocks noChangeArrowheads="1"/>
              </p:cNvSpPr>
              <p:nvPr/>
            </p:nvSpPr>
            <p:spPr bwMode="auto">
              <a:xfrm>
                <a:off x="6645" y="5520"/>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18" name="Oval 18"/>
              <p:cNvSpPr>
                <a:spLocks noChangeArrowheads="1"/>
              </p:cNvSpPr>
              <p:nvPr/>
            </p:nvSpPr>
            <p:spPr bwMode="auto">
              <a:xfrm>
                <a:off x="5212" y="502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19" name="Oval 19"/>
              <p:cNvSpPr>
                <a:spLocks noChangeArrowheads="1"/>
              </p:cNvSpPr>
              <p:nvPr/>
            </p:nvSpPr>
            <p:spPr bwMode="auto">
              <a:xfrm>
                <a:off x="7387" y="280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20" name="Oval 20"/>
              <p:cNvSpPr>
                <a:spLocks noChangeArrowheads="1"/>
              </p:cNvSpPr>
              <p:nvPr/>
            </p:nvSpPr>
            <p:spPr bwMode="auto">
              <a:xfrm>
                <a:off x="6788" y="382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21" name="Oval 21"/>
              <p:cNvSpPr>
                <a:spLocks noChangeArrowheads="1"/>
              </p:cNvSpPr>
              <p:nvPr/>
            </p:nvSpPr>
            <p:spPr bwMode="auto">
              <a:xfrm>
                <a:off x="6945" y="463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22" name="Oval 22"/>
              <p:cNvSpPr>
                <a:spLocks noChangeArrowheads="1"/>
              </p:cNvSpPr>
              <p:nvPr/>
            </p:nvSpPr>
            <p:spPr bwMode="auto">
              <a:xfrm>
                <a:off x="3187" y="406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23" name="Oval 23"/>
              <p:cNvSpPr>
                <a:spLocks noChangeArrowheads="1"/>
              </p:cNvSpPr>
              <p:nvPr/>
            </p:nvSpPr>
            <p:spPr bwMode="auto">
              <a:xfrm>
                <a:off x="4927" y="352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24" name="Oval 24"/>
              <p:cNvSpPr>
                <a:spLocks noChangeArrowheads="1"/>
              </p:cNvSpPr>
              <p:nvPr/>
            </p:nvSpPr>
            <p:spPr bwMode="auto">
              <a:xfrm>
                <a:off x="7387" y="376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25" name="Oval 25"/>
              <p:cNvSpPr>
                <a:spLocks noChangeArrowheads="1"/>
              </p:cNvSpPr>
              <p:nvPr/>
            </p:nvSpPr>
            <p:spPr bwMode="auto">
              <a:xfrm>
                <a:off x="6300" y="487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26" name="Oval 26"/>
              <p:cNvSpPr>
                <a:spLocks noChangeArrowheads="1"/>
              </p:cNvSpPr>
              <p:nvPr/>
            </p:nvSpPr>
            <p:spPr bwMode="auto">
              <a:xfrm>
                <a:off x="7387" y="5520"/>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27" name="Oval 27"/>
              <p:cNvSpPr>
                <a:spLocks noChangeArrowheads="1"/>
              </p:cNvSpPr>
              <p:nvPr/>
            </p:nvSpPr>
            <p:spPr bwMode="auto">
              <a:xfrm>
                <a:off x="4019" y="478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pic>
          <p:nvPicPr>
            <p:cNvPr id="25654" name="Picture 54"/>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500166" y="4429132"/>
              <a:ext cx="3381375" cy="485775"/>
            </a:xfrm>
            <a:prstGeom prst="rect">
              <a:avLst/>
            </a:prstGeom>
            <a:noFill/>
          </p:spPr>
        </p:pic>
      </p:grpSp>
      <p:sp>
        <p:nvSpPr>
          <p:cNvPr id="25656" name="Rectangle 56"/>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5684" name="Rectangle 8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154" name="153 Grupo"/>
          <p:cNvGrpSpPr/>
          <p:nvPr/>
        </p:nvGrpSpPr>
        <p:grpSpPr>
          <a:xfrm>
            <a:off x="5238781" y="2357430"/>
            <a:ext cx="3762375" cy="2557477"/>
            <a:chOff x="5238781" y="2357430"/>
            <a:chExt cx="3762375" cy="2557477"/>
          </a:xfrm>
        </p:grpSpPr>
        <p:grpSp>
          <p:nvGrpSpPr>
            <p:cNvPr id="25657" name="Group 57"/>
            <p:cNvGrpSpPr>
              <a:grpSpLocks/>
            </p:cNvGrpSpPr>
            <p:nvPr/>
          </p:nvGrpSpPr>
          <p:grpSpPr bwMode="auto">
            <a:xfrm>
              <a:off x="5357818" y="2357430"/>
              <a:ext cx="2857520" cy="2071702"/>
              <a:chOff x="1591" y="2655"/>
              <a:chExt cx="5340" cy="3585"/>
            </a:xfrm>
          </p:grpSpPr>
          <p:cxnSp>
            <p:nvCxnSpPr>
              <p:cNvPr id="25658" name="AutoShape 58"/>
              <p:cNvCxnSpPr>
                <a:cxnSpLocks noChangeShapeType="1"/>
              </p:cNvCxnSpPr>
              <p:nvPr/>
            </p:nvCxnSpPr>
            <p:spPr bwMode="auto">
              <a:xfrm flipV="1">
                <a:off x="1591" y="2655"/>
                <a:ext cx="0" cy="3585"/>
              </a:xfrm>
              <a:prstGeom prst="straightConnector1">
                <a:avLst/>
              </a:prstGeom>
              <a:noFill/>
              <a:ln w="19050">
                <a:solidFill>
                  <a:srgbClr val="000000"/>
                </a:solidFill>
                <a:round/>
                <a:headEnd/>
                <a:tailEnd type="triangle" w="med" len="med"/>
              </a:ln>
            </p:spPr>
          </p:cxnSp>
          <p:cxnSp>
            <p:nvCxnSpPr>
              <p:cNvPr id="25659" name="AutoShape 59"/>
              <p:cNvCxnSpPr>
                <a:cxnSpLocks noChangeShapeType="1"/>
              </p:cNvCxnSpPr>
              <p:nvPr/>
            </p:nvCxnSpPr>
            <p:spPr bwMode="auto">
              <a:xfrm>
                <a:off x="1591" y="4515"/>
                <a:ext cx="5340" cy="0"/>
              </a:xfrm>
              <a:prstGeom prst="straightConnector1">
                <a:avLst/>
              </a:prstGeom>
              <a:noFill/>
              <a:ln w="19050">
                <a:solidFill>
                  <a:srgbClr val="000000"/>
                </a:solidFill>
                <a:round/>
                <a:headEnd/>
                <a:tailEnd type="triangle" w="med" len="med"/>
              </a:ln>
            </p:spPr>
          </p:cxnSp>
          <p:cxnSp>
            <p:nvCxnSpPr>
              <p:cNvPr id="25660" name="AutoShape 60"/>
              <p:cNvCxnSpPr>
                <a:cxnSpLocks noChangeShapeType="1"/>
              </p:cNvCxnSpPr>
              <p:nvPr/>
            </p:nvCxnSpPr>
            <p:spPr bwMode="auto">
              <a:xfrm flipH="1" flipV="1">
                <a:off x="1591" y="2865"/>
                <a:ext cx="4665" cy="1215"/>
              </a:xfrm>
              <a:prstGeom prst="straightConnector1">
                <a:avLst/>
              </a:prstGeom>
              <a:noFill/>
              <a:ln w="9525">
                <a:solidFill>
                  <a:srgbClr val="000000"/>
                </a:solidFill>
                <a:prstDash val="dash"/>
                <a:round/>
                <a:headEnd/>
                <a:tailEnd/>
              </a:ln>
            </p:spPr>
          </p:cxnSp>
          <p:cxnSp>
            <p:nvCxnSpPr>
              <p:cNvPr id="25661" name="AutoShape 61"/>
              <p:cNvCxnSpPr>
                <a:cxnSpLocks noChangeShapeType="1"/>
              </p:cNvCxnSpPr>
              <p:nvPr/>
            </p:nvCxnSpPr>
            <p:spPr bwMode="auto">
              <a:xfrm flipH="1">
                <a:off x="1591" y="4965"/>
                <a:ext cx="4665" cy="1215"/>
              </a:xfrm>
              <a:prstGeom prst="straightConnector1">
                <a:avLst/>
              </a:prstGeom>
              <a:noFill/>
              <a:ln w="9525">
                <a:solidFill>
                  <a:srgbClr val="000000"/>
                </a:solidFill>
                <a:prstDash val="dash"/>
                <a:round/>
                <a:headEnd/>
                <a:tailEnd/>
              </a:ln>
            </p:spPr>
          </p:cxnSp>
          <p:sp>
            <p:nvSpPr>
              <p:cNvPr id="25662" name="Oval 62"/>
              <p:cNvSpPr>
                <a:spLocks noChangeArrowheads="1"/>
              </p:cNvSpPr>
              <p:nvPr/>
            </p:nvSpPr>
            <p:spPr bwMode="auto">
              <a:xfrm>
                <a:off x="4396" y="385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63" name="Oval 63"/>
              <p:cNvSpPr>
                <a:spLocks noChangeArrowheads="1"/>
              </p:cNvSpPr>
              <p:nvPr/>
            </p:nvSpPr>
            <p:spPr bwMode="auto">
              <a:xfrm>
                <a:off x="4636" y="409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64" name="Oval 64"/>
              <p:cNvSpPr>
                <a:spLocks noChangeArrowheads="1"/>
              </p:cNvSpPr>
              <p:nvPr/>
            </p:nvSpPr>
            <p:spPr bwMode="auto">
              <a:xfrm>
                <a:off x="2738" y="400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65" name="Oval 65"/>
              <p:cNvSpPr>
                <a:spLocks noChangeArrowheads="1"/>
              </p:cNvSpPr>
              <p:nvPr/>
            </p:nvSpPr>
            <p:spPr bwMode="auto">
              <a:xfrm>
                <a:off x="3083" y="481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66" name="Oval 66"/>
              <p:cNvSpPr>
                <a:spLocks noChangeArrowheads="1"/>
              </p:cNvSpPr>
              <p:nvPr/>
            </p:nvSpPr>
            <p:spPr bwMode="auto">
              <a:xfrm>
                <a:off x="2251" y="466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67" name="Oval 67"/>
              <p:cNvSpPr>
                <a:spLocks noChangeArrowheads="1"/>
              </p:cNvSpPr>
              <p:nvPr/>
            </p:nvSpPr>
            <p:spPr bwMode="auto">
              <a:xfrm>
                <a:off x="2940" y="550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68" name="Oval 68"/>
              <p:cNvSpPr>
                <a:spLocks noChangeArrowheads="1"/>
              </p:cNvSpPr>
              <p:nvPr/>
            </p:nvSpPr>
            <p:spPr bwMode="auto">
              <a:xfrm>
                <a:off x="2108" y="370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69" name="Oval 69"/>
              <p:cNvSpPr>
                <a:spLocks noChangeArrowheads="1"/>
              </p:cNvSpPr>
              <p:nvPr/>
            </p:nvSpPr>
            <p:spPr bwMode="auto">
              <a:xfrm>
                <a:off x="3788" y="433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70" name="Oval 70"/>
              <p:cNvSpPr>
                <a:spLocks noChangeArrowheads="1"/>
              </p:cNvSpPr>
              <p:nvPr/>
            </p:nvSpPr>
            <p:spPr bwMode="auto">
              <a:xfrm>
                <a:off x="4396" y="481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71" name="Oval 71"/>
              <p:cNvSpPr>
                <a:spLocks noChangeArrowheads="1"/>
              </p:cNvSpPr>
              <p:nvPr/>
            </p:nvSpPr>
            <p:spPr bwMode="auto">
              <a:xfrm>
                <a:off x="1763" y="298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72" name="Oval 72"/>
              <p:cNvSpPr>
                <a:spLocks noChangeArrowheads="1"/>
              </p:cNvSpPr>
              <p:nvPr/>
            </p:nvSpPr>
            <p:spPr bwMode="auto">
              <a:xfrm>
                <a:off x="1763" y="505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73" name="Oval 73"/>
              <p:cNvSpPr>
                <a:spLocks noChangeArrowheads="1"/>
              </p:cNvSpPr>
              <p:nvPr/>
            </p:nvSpPr>
            <p:spPr bwMode="auto">
              <a:xfrm>
                <a:off x="3788" y="520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74" name="Oval 74"/>
              <p:cNvSpPr>
                <a:spLocks noChangeArrowheads="1"/>
              </p:cNvSpPr>
              <p:nvPr/>
            </p:nvSpPr>
            <p:spPr bwMode="auto">
              <a:xfrm>
                <a:off x="2595" y="331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75" name="Oval 75"/>
              <p:cNvSpPr>
                <a:spLocks noChangeArrowheads="1"/>
              </p:cNvSpPr>
              <p:nvPr/>
            </p:nvSpPr>
            <p:spPr bwMode="auto">
              <a:xfrm>
                <a:off x="5364" y="400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76" name="Oval 76"/>
              <p:cNvSpPr>
                <a:spLocks noChangeArrowheads="1"/>
              </p:cNvSpPr>
              <p:nvPr/>
            </p:nvSpPr>
            <p:spPr bwMode="auto">
              <a:xfrm>
                <a:off x="5521" y="481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77" name="Oval 77"/>
              <p:cNvSpPr>
                <a:spLocks noChangeArrowheads="1"/>
              </p:cNvSpPr>
              <p:nvPr/>
            </p:nvSpPr>
            <p:spPr bwMode="auto">
              <a:xfrm>
                <a:off x="1763" y="424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78" name="Oval 78"/>
              <p:cNvSpPr>
                <a:spLocks noChangeArrowheads="1"/>
              </p:cNvSpPr>
              <p:nvPr/>
            </p:nvSpPr>
            <p:spPr bwMode="auto">
              <a:xfrm>
                <a:off x="3503" y="370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79" name="Oval 79"/>
              <p:cNvSpPr>
                <a:spLocks noChangeArrowheads="1"/>
              </p:cNvSpPr>
              <p:nvPr/>
            </p:nvSpPr>
            <p:spPr bwMode="auto">
              <a:xfrm>
                <a:off x="6106" y="433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80" name="Oval 80"/>
              <p:cNvSpPr>
                <a:spLocks noChangeArrowheads="1"/>
              </p:cNvSpPr>
              <p:nvPr/>
            </p:nvSpPr>
            <p:spPr bwMode="auto">
              <a:xfrm>
                <a:off x="4876" y="505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81" name="Oval 81"/>
              <p:cNvSpPr>
                <a:spLocks noChangeArrowheads="1"/>
              </p:cNvSpPr>
              <p:nvPr/>
            </p:nvSpPr>
            <p:spPr bwMode="auto">
              <a:xfrm>
                <a:off x="1965" y="5850"/>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82" name="Oval 82"/>
              <p:cNvSpPr>
                <a:spLocks noChangeArrowheads="1"/>
              </p:cNvSpPr>
              <p:nvPr/>
            </p:nvSpPr>
            <p:spPr bwMode="auto">
              <a:xfrm>
                <a:off x="2595" y="496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grpSp>
        <p:pic>
          <p:nvPicPr>
            <p:cNvPr id="25683" name="Picture 8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5238781" y="4429132"/>
              <a:ext cx="3762375" cy="485775"/>
            </a:xfrm>
            <a:prstGeom prst="rect">
              <a:avLst/>
            </a:prstGeom>
            <a:noFill/>
          </p:spPr>
        </p:pic>
      </p:grpSp>
      <p:sp>
        <p:nvSpPr>
          <p:cNvPr id="25685" name="Rectangle 85"/>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5713" name="Rectangle 11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grpSp>
        <p:nvGrpSpPr>
          <p:cNvPr id="155" name="154 Grupo"/>
          <p:cNvGrpSpPr/>
          <p:nvPr/>
        </p:nvGrpSpPr>
        <p:grpSpPr>
          <a:xfrm>
            <a:off x="2000232" y="4786322"/>
            <a:ext cx="7000891" cy="2071678"/>
            <a:chOff x="2143109" y="4786322"/>
            <a:chExt cx="7000891" cy="2071678"/>
          </a:xfrm>
        </p:grpSpPr>
        <p:grpSp>
          <p:nvGrpSpPr>
            <p:cNvPr id="25686" name="Group 86"/>
            <p:cNvGrpSpPr>
              <a:grpSpLocks/>
            </p:cNvGrpSpPr>
            <p:nvPr/>
          </p:nvGrpSpPr>
          <p:grpSpPr bwMode="auto">
            <a:xfrm>
              <a:off x="2143109" y="4786322"/>
              <a:ext cx="3286148" cy="2071678"/>
              <a:chOff x="1584" y="2655"/>
              <a:chExt cx="5347" cy="3585"/>
            </a:xfrm>
          </p:grpSpPr>
          <p:cxnSp>
            <p:nvCxnSpPr>
              <p:cNvPr id="25687" name="AutoShape 87"/>
              <p:cNvCxnSpPr>
                <a:cxnSpLocks noChangeShapeType="1"/>
              </p:cNvCxnSpPr>
              <p:nvPr/>
            </p:nvCxnSpPr>
            <p:spPr bwMode="auto">
              <a:xfrm flipV="1">
                <a:off x="1591" y="2655"/>
                <a:ext cx="0" cy="3585"/>
              </a:xfrm>
              <a:prstGeom prst="straightConnector1">
                <a:avLst/>
              </a:prstGeom>
              <a:noFill/>
              <a:ln w="19050">
                <a:solidFill>
                  <a:srgbClr val="000000"/>
                </a:solidFill>
                <a:round/>
                <a:headEnd/>
                <a:tailEnd type="triangle" w="med" len="med"/>
              </a:ln>
            </p:spPr>
          </p:cxnSp>
          <p:cxnSp>
            <p:nvCxnSpPr>
              <p:cNvPr id="25688" name="AutoShape 88"/>
              <p:cNvCxnSpPr>
                <a:cxnSpLocks noChangeShapeType="1"/>
              </p:cNvCxnSpPr>
              <p:nvPr/>
            </p:nvCxnSpPr>
            <p:spPr bwMode="auto">
              <a:xfrm>
                <a:off x="1591" y="4515"/>
                <a:ext cx="5340" cy="0"/>
              </a:xfrm>
              <a:prstGeom prst="straightConnector1">
                <a:avLst/>
              </a:prstGeom>
              <a:noFill/>
              <a:ln w="19050">
                <a:solidFill>
                  <a:srgbClr val="000000"/>
                </a:solidFill>
                <a:round/>
                <a:headEnd/>
                <a:tailEnd type="triangle" w="med" len="med"/>
              </a:ln>
            </p:spPr>
          </p:cxnSp>
          <p:cxnSp>
            <p:nvCxnSpPr>
              <p:cNvPr id="25689" name="AutoShape 89"/>
              <p:cNvCxnSpPr>
                <a:cxnSpLocks noChangeShapeType="1"/>
              </p:cNvCxnSpPr>
              <p:nvPr/>
            </p:nvCxnSpPr>
            <p:spPr bwMode="auto">
              <a:xfrm flipH="1">
                <a:off x="1591" y="3465"/>
                <a:ext cx="4874" cy="0"/>
              </a:xfrm>
              <a:prstGeom prst="straightConnector1">
                <a:avLst/>
              </a:prstGeom>
              <a:noFill/>
              <a:ln w="9525">
                <a:solidFill>
                  <a:srgbClr val="000000"/>
                </a:solidFill>
                <a:prstDash val="dash"/>
                <a:round/>
                <a:headEnd/>
                <a:tailEnd/>
              </a:ln>
            </p:spPr>
          </p:cxnSp>
          <p:sp>
            <p:nvSpPr>
              <p:cNvPr id="25690" name="Oval 90"/>
              <p:cNvSpPr>
                <a:spLocks noChangeArrowheads="1"/>
              </p:cNvSpPr>
              <p:nvPr/>
            </p:nvSpPr>
            <p:spPr bwMode="auto">
              <a:xfrm>
                <a:off x="4396" y="385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91" name="Oval 91"/>
              <p:cNvSpPr>
                <a:spLocks noChangeArrowheads="1"/>
              </p:cNvSpPr>
              <p:nvPr/>
            </p:nvSpPr>
            <p:spPr bwMode="auto">
              <a:xfrm>
                <a:off x="4779" y="370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92" name="Oval 92"/>
              <p:cNvSpPr>
                <a:spLocks noChangeArrowheads="1"/>
              </p:cNvSpPr>
              <p:nvPr/>
            </p:nvSpPr>
            <p:spPr bwMode="auto">
              <a:xfrm>
                <a:off x="2738" y="400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93" name="Oval 93"/>
              <p:cNvSpPr>
                <a:spLocks noChangeArrowheads="1"/>
              </p:cNvSpPr>
              <p:nvPr/>
            </p:nvSpPr>
            <p:spPr bwMode="auto">
              <a:xfrm>
                <a:off x="3083" y="481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94" name="Oval 94"/>
              <p:cNvSpPr>
                <a:spLocks noChangeArrowheads="1"/>
              </p:cNvSpPr>
              <p:nvPr/>
            </p:nvSpPr>
            <p:spPr bwMode="auto">
              <a:xfrm>
                <a:off x="2251" y="466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95" name="Oval 95"/>
              <p:cNvSpPr>
                <a:spLocks noChangeArrowheads="1"/>
              </p:cNvSpPr>
              <p:nvPr/>
            </p:nvSpPr>
            <p:spPr bwMode="auto">
              <a:xfrm>
                <a:off x="3226" y="535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96" name="Oval 96"/>
              <p:cNvSpPr>
                <a:spLocks noChangeArrowheads="1"/>
              </p:cNvSpPr>
              <p:nvPr/>
            </p:nvSpPr>
            <p:spPr bwMode="auto">
              <a:xfrm>
                <a:off x="2108" y="370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97" name="Oval 97"/>
              <p:cNvSpPr>
                <a:spLocks noChangeArrowheads="1"/>
              </p:cNvSpPr>
              <p:nvPr/>
            </p:nvSpPr>
            <p:spPr bwMode="auto">
              <a:xfrm>
                <a:off x="3788" y="433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98" name="Oval 98"/>
              <p:cNvSpPr>
                <a:spLocks noChangeArrowheads="1"/>
              </p:cNvSpPr>
              <p:nvPr/>
            </p:nvSpPr>
            <p:spPr bwMode="auto">
              <a:xfrm>
                <a:off x="4396" y="481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699" name="Oval 99"/>
              <p:cNvSpPr>
                <a:spLocks noChangeArrowheads="1"/>
              </p:cNvSpPr>
              <p:nvPr/>
            </p:nvSpPr>
            <p:spPr bwMode="auto">
              <a:xfrm>
                <a:off x="5963" y="355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700" name="Oval 100"/>
              <p:cNvSpPr>
                <a:spLocks noChangeArrowheads="1"/>
              </p:cNvSpPr>
              <p:nvPr/>
            </p:nvSpPr>
            <p:spPr bwMode="auto">
              <a:xfrm>
                <a:off x="1620" y="535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701" name="Oval 101"/>
              <p:cNvSpPr>
                <a:spLocks noChangeArrowheads="1"/>
              </p:cNvSpPr>
              <p:nvPr/>
            </p:nvSpPr>
            <p:spPr bwMode="auto">
              <a:xfrm>
                <a:off x="3646" y="505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702" name="Oval 102"/>
              <p:cNvSpPr>
                <a:spLocks noChangeArrowheads="1"/>
              </p:cNvSpPr>
              <p:nvPr/>
            </p:nvSpPr>
            <p:spPr bwMode="auto">
              <a:xfrm>
                <a:off x="2738" y="355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703" name="Oval 103"/>
              <p:cNvSpPr>
                <a:spLocks noChangeArrowheads="1"/>
              </p:cNvSpPr>
              <p:nvPr/>
            </p:nvSpPr>
            <p:spPr bwMode="auto">
              <a:xfrm>
                <a:off x="5364" y="400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704" name="Oval 104"/>
              <p:cNvSpPr>
                <a:spLocks noChangeArrowheads="1"/>
              </p:cNvSpPr>
              <p:nvPr/>
            </p:nvSpPr>
            <p:spPr bwMode="auto">
              <a:xfrm>
                <a:off x="5521" y="481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705" name="Oval 105"/>
              <p:cNvSpPr>
                <a:spLocks noChangeArrowheads="1"/>
              </p:cNvSpPr>
              <p:nvPr/>
            </p:nvSpPr>
            <p:spPr bwMode="auto">
              <a:xfrm>
                <a:off x="1763" y="424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706" name="Oval 106"/>
              <p:cNvSpPr>
                <a:spLocks noChangeArrowheads="1"/>
              </p:cNvSpPr>
              <p:nvPr/>
            </p:nvSpPr>
            <p:spPr bwMode="auto">
              <a:xfrm>
                <a:off x="3503" y="370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707" name="Oval 107"/>
              <p:cNvSpPr>
                <a:spLocks noChangeArrowheads="1"/>
              </p:cNvSpPr>
              <p:nvPr/>
            </p:nvSpPr>
            <p:spPr bwMode="auto">
              <a:xfrm>
                <a:off x="6106" y="433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708" name="Oval 108"/>
              <p:cNvSpPr>
                <a:spLocks noChangeArrowheads="1"/>
              </p:cNvSpPr>
              <p:nvPr/>
            </p:nvSpPr>
            <p:spPr bwMode="auto">
              <a:xfrm>
                <a:off x="4922" y="5280"/>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709" name="Oval 109"/>
              <p:cNvSpPr>
                <a:spLocks noChangeArrowheads="1"/>
              </p:cNvSpPr>
              <p:nvPr/>
            </p:nvSpPr>
            <p:spPr bwMode="auto">
              <a:xfrm>
                <a:off x="5782" y="5280"/>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5710" name="Oval 110"/>
              <p:cNvSpPr>
                <a:spLocks noChangeArrowheads="1"/>
              </p:cNvSpPr>
              <p:nvPr/>
            </p:nvSpPr>
            <p:spPr bwMode="auto">
              <a:xfrm>
                <a:off x="2595" y="4965"/>
                <a:ext cx="143" cy="150"/>
              </a:xfrm>
              <a:prstGeom prst="ellipse">
                <a:avLst/>
              </a:prstGeom>
              <a:solidFill>
                <a:srgbClr val="000000"/>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US"/>
              </a:p>
            </p:txBody>
          </p:sp>
          <p:cxnSp>
            <p:nvCxnSpPr>
              <p:cNvPr id="25711" name="AutoShape 111"/>
              <p:cNvCxnSpPr>
                <a:cxnSpLocks noChangeShapeType="1"/>
              </p:cNvCxnSpPr>
              <p:nvPr/>
            </p:nvCxnSpPr>
            <p:spPr bwMode="auto">
              <a:xfrm flipH="1">
                <a:off x="1584" y="5565"/>
                <a:ext cx="4874" cy="0"/>
              </a:xfrm>
              <a:prstGeom prst="straightConnector1">
                <a:avLst/>
              </a:prstGeom>
              <a:noFill/>
              <a:ln w="9525">
                <a:solidFill>
                  <a:srgbClr val="000000"/>
                </a:solidFill>
                <a:prstDash val="dash"/>
                <a:round/>
                <a:headEnd/>
                <a:tailEnd/>
              </a:ln>
            </p:spPr>
          </p:cxnSp>
        </p:grpSp>
        <p:pic>
          <p:nvPicPr>
            <p:cNvPr id="25712" name="Picture 112"/>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5657850" y="5643578"/>
              <a:ext cx="3486150" cy="485775"/>
            </a:xfrm>
            <a:prstGeom prst="rect">
              <a:avLst/>
            </a:prstGeom>
            <a:noFill/>
          </p:spPr>
        </p:pic>
      </p:grpSp>
      <p:sp>
        <p:nvSpPr>
          <p:cNvPr id="25714" name="Rectangle 114"/>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body" idx="1"/>
          </p:nvPr>
        </p:nvSpPr>
        <p:spPr>
          <a:xfrm>
            <a:off x="1071570" y="2000240"/>
            <a:ext cx="7929586" cy="3071834"/>
          </a:xfrm>
        </p:spPr>
        <p:txBody>
          <a:bodyPr/>
          <a:lstStyle/>
          <a:p>
            <a:pPr marL="457200" indent="-457200" algn="just">
              <a:lnSpc>
                <a:spcPct val="80000"/>
              </a:lnSpc>
              <a:buNone/>
            </a:pPr>
            <a:r>
              <a:rPr lang="es-VE" sz="2400" i="1" dirty="0" smtClean="0">
                <a:latin typeface="Arial" charset="0"/>
              </a:rPr>
              <a:t>2. </a:t>
            </a:r>
            <a:r>
              <a:rPr lang="es-VE" sz="2400" i="1" u="sng" dirty="0" smtClean="0">
                <a:latin typeface="Arial" charset="0"/>
              </a:rPr>
              <a:t>Suposición de la forma funcional correcta</a:t>
            </a:r>
            <a:r>
              <a:rPr lang="es-VE" sz="2400" i="1" dirty="0" smtClean="0">
                <a:latin typeface="Arial" charset="0"/>
              </a:rPr>
              <a:t>: </a:t>
            </a:r>
            <a:r>
              <a:rPr lang="es-VE" sz="2400" dirty="0" smtClean="0">
                <a:latin typeface="Arial" charset="0"/>
              </a:rPr>
              <a:t>si la forma funcional de un modelo de regresión es incorrecta, los gráficos de residuos con ese modelo, manifiestan un patrón que sugiere la forma del modelo más apropiado.</a:t>
            </a:r>
          </a:p>
          <a:p>
            <a:pPr marL="457200" indent="-457200" algn="just">
              <a:lnSpc>
                <a:spcPct val="80000"/>
              </a:lnSpc>
              <a:buNone/>
            </a:pPr>
            <a:endParaRPr lang="es-VE" sz="2400" dirty="0" smtClean="0">
              <a:latin typeface="Arial" charset="0"/>
            </a:endParaRPr>
          </a:p>
          <a:p>
            <a:pPr marL="457200" indent="-457200" algn="just">
              <a:lnSpc>
                <a:spcPct val="80000"/>
              </a:lnSpc>
              <a:buNone/>
            </a:pPr>
            <a:r>
              <a:rPr lang="es-VE" sz="2400" dirty="0" smtClean="0">
                <a:latin typeface="Arial" charset="0"/>
              </a:rPr>
              <a:t>	Por ejemplo, si se uso un modelo lineal simple cuando la relación verdadera es curva, la gráfica de residuos tendrá una apariencia curva.</a:t>
            </a:r>
            <a:endParaRPr lang="es-VE" sz="2400" dirty="0" smtClean="0">
              <a:latin typeface="Arial" charset="0"/>
            </a:endParaRPr>
          </a:p>
          <a:p>
            <a:pPr algn="just">
              <a:lnSpc>
                <a:spcPct val="80000"/>
              </a:lnSpc>
              <a:buNone/>
            </a:pPr>
            <a:endParaRPr lang="es-VE" sz="2400" dirty="0" smtClean="0">
              <a:latin typeface="Arial" charset="0"/>
            </a:endParaRPr>
          </a:p>
          <a:p>
            <a:pPr algn="just">
              <a:lnSpc>
                <a:spcPct val="80000"/>
              </a:lnSpc>
              <a:buNone/>
            </a:pPr>
            <a:endParaRPr lang="es-VE" sz="2400" i="1" dirty="0" smtClean="0">
              <a:latin typeface="Arial" charset="0"/>
            </a:endParaRPr>
          </a:p>
          <a:p>
            <a:pPr algn="just">
              <a:lnSpc>
                <a:spcPct val="80000"/>
              </a:lnSpc>
              <a:buNone/>
            </a:pPr>
            <a:endParaRPr lang="es-VE" sz="2400" i="1" dirty="0" smtClean="0">
              <a:latin typeface="Arial" charset="0"/>
            </a:endParaRPr>
          </a:p>
        </p:txBody>
      </p:sp>
      <p:sp>
        <p:nvSpPr>
          <p:cNvPr id="4101" name="Rectangle 5"/>
          <p:cNvSpPr>
            <a:spLocks noGrp="1" noChangeArrowheads="1"/>
          </p:cNvSpPr>
          <p:nvPr>
            <p:ph type="title"/>
          </p:nvPr>
        </p:nvSpPr>
        <p:spPr>
          <a:xfrm>
            <a:off x="990600" y="228600"/>
            <a:ext cx="8153400" cy="1066800"/>
          </a:xfrm>
          <a:effectLst>
            <a:outerShdw dist="74053" dir="1857825" algn="ctr" rotWithShape="0">
              <a:schemeClr val="bg2">
                <a:alpha val="50000"/>
              </a:schemeClr>
            </a:outerShdw>
          </a:effectLst>
        </p:spPr>
        <p:txBody>
          <a:bodyPr/>
          <a:lstStyle/>
          <a:p>
            <a:pPr>
              <a:defRPr/>
            </a:pPr>
            <a:r>
              <a:rPr lang="es-VE" sz="4800" dirty="0" smtClean="0">
                <a:effectLst>
                  <a:outerShdw blurRad="38100" dist="38100" dir="2700000" algn="tl">
                    <a:srgbClr val="C0C0C0"/>
                  </a:outerShdw>
                </a:effectLst>
                <a:latin typeface="Andalus" pitchFamily="2" charset="-78"/>
                <a:cs typeface="Andalus" pitchFamily="2" charset="-78"/>
              </a:rPr>
              <a:t>Análisis de Residuos</a:t>
            </a:r>
            <a:endParaRPr lang="es-VE" sz="4800" dirty="0" smtClean="0">
              <a:effectLst>
                <a:outerShdw blurRad="38100" dist="38100" dir="2700000" algn="tl">
                  <a:srgbClr val="C0C0C0"/>
                </a:outerShdw>
              </a:effectLst>
              <a:latin typeface="Andalus" pitchFamily="2" charset="-78"/>
              <a:cs typeface="Andalus" pitchFamily="2" charset="-78"/>
            </a:endParaRPr>
          </a:p>
        </p:txBody>
      </p:sp>
      <p:sp>
        <p:nvSpPr>
          <p:cNvPr id="12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7" name="Rectangle 3"/>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7" name="Rectangle 3"/>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3"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6" name="Rectangle 12"/>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0"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2" name="Rectangle 1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3" name="Rectangle 19"/>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45" name="Rectangle 2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6" name="Rectangle 22"/>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 name="Rectangle 3"/>
          <p:cNvSpPr>
            <a:spLocks noChangeArrowheads="1"/>
          </p:cNvSpPr>
          <p:nvPr/>
        </p:nvSpPr>
        <p:spPr bwMode="auto">
          <a:xfrm>
            <a:off x="0" y="1266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 name="Rectangle 3"/>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6"/>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3"/>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5655" name="Rectangle 5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5656" name="Rectangle 56"/>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5684" name="Rectangle 8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5685" name="Rectangle 85"/>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5713" name="Rectangle 11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5714" name="Rectangle 114"/>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body" idx="1"/>
          </p:nvPr>
        </p:nvSpPr>
        <p:spPr>
          <a:xfrm>
            <a:off x="1071570" y="1428736"/>
            <a:ext cx="7929586" cy="5214974"/>
          </a:xfrm>
        </p:spPr>
        <p:txBody>
          <a:bodyPr/>
          <a:lstStyle/>
          <a:p>
            <a:pPr marL="457200" indent="-457200" algn="just">
              <a:lnSpc>
                <a:spcPct val="80000"/>
              </a:lnSpc>
              <a:buNone/>
            </a:pPr>
            <a:r>
              <a:rPr lang="es-VE" sz="2400" i="1" dirty="0" smtClean="0">
                <a:latin typeface="Arial" charset="0"/>
              </a:rPr>
              <a:t>3</a:t>
            </a:r>
            <a:r>
              <a:rPr lang="es-VE" sz="2400" i="1" dirty="0" smtClean="0">
                <a:latin typeface="Arial" charset="0"/>
              </a:rPr>
              <a:t>. </a:t>
            </a:r>
            <a:r>
              <a:rPr lang="es-VE" sz="2400" i="1" u="sng" dirty="0" smtClean="0">
                <a:latin typeface="Arial" charset="0"/>
              </a:rPr>
              <a:t>Suposición de normalidad</a:t>
            </a:r>
            <a:r>
              <a:rPr lang="es-VE" sz="2400" i="1" dirty="0" smtClean="0">
                <a:latin typeface="Arial" charset="0"/>
              </a:rPr>
              <a:t>: </a:t>
            </a:r>
            <a:r>
              <a:rPr lang="es-VE" sz="2400" dirty="0" smtClean="0">
                <a:latin typeface="Arial" charset="0"/>
              </a:rPr>
              <a:t>si la suposición de normalidad se cumple, un histograma de los residuos tendrá una forma razonablemente de campana y simétrica con respecto a cero.</a:t>
            </a:r>
          </a:p>
          <a:p>
            <a:pPr marL="457200" indent="-457200" algn="just">
              <a:lnSpc>
                <a:spcPct val="80000"/>
              </a:lnSpc>
              <a:buNone/>
            </a:pPr>
            <a:endParaRPr lang="es-VE" sz="2400" dirty="0" smtClean="0">
              <a:latin typeface="Arial" charset="0"/>
            </a:endParaRPr>
          </a:p>
          <a:p>
            <a:pPr marL="457200" indent="-457200" algn="just">
              <a:lnSpc>
                <a:spcPct val="80000"/>
              </a:lnSpc>
              <a:buNone/>
            </a:pPr>
            <a:r>
              <a:rPr lang="es-VE" sz="2400" dirty="0" smtClean="0">
                <a:latin typeface="Arial" charset="0"/>
              </a:rPr>
              <a:t>	</a:t>
            </a:r>
            <a:r>
              <a:rPr lang="es-VE" sz="2400" dirty="0" smtClean="0">
                <a:latin typeface="Arial" charset="0"/>
              </a:rPr>
              <a:t>Otra manera es construyendo la gráfica de probabilidad normal:</a:t>
            </a:r>
          </a:p>
          <a:p>
            <a:pPr marL="457200" indent="-457200" algn="just">
              <a:lnSpc>
                <a:spcPct val="80000"/>
              </a:lnSpc>
              <a:buNone/>
            </a:pPr>
            <a:r>
              <a:rPr lang="es-VE" sz="2400" dirty="0" smtClean="0">
                <a:latin typeface="Arial" charset="0"/>
              </a:rPr>
              <a:t>	</a:t>
            </a:r>
            <a:r>
              <a:rPr lang="es-VE" sz="2400" dirty="0" smtClean="0">
                <a:latin typeface="Arial" charset="0"/>
              </a:rPr>
              <a:t>1. S</a:t>
            </a:r>
            <a:r>
              <a:rPr lang="es-VE" sz="2400" dirty="0" smtClean="0">
                <a:latin typeface="Arial" charset="0"/>
              </a:rPr>
              <a:t>e ordenan los residuos en orden creciente.</a:t>
            </a:r>
          </a:p>
          <a:p>
            <a:pPr marL="457200" indent="-457200" algn="just">
              <a:lnSpc>
                <a:spcPct val="80000"/>
              </a:lnSpc>
              <a:buNone/>
            </a:pPr>
            <a:r>
              <a:rPr lang="es-VE" sz="2400" dirty="0" smtClean="0">
                <a:latin typeface="Arial" charset="0"/>
              </a:rPr>
              <a:t>	</a:t>
            </a:r>
            <a:r>
              <a:rPr lang="es-VE" sz="2400" dirty="0" smtClean="0">
                <a:latin typeface="Arial" charset="0"/>
              </a:rPr>
              <a:t>2. Se</a:t>
            </a:r>
            <a:r>
              <a:rPr lang="es-VE" sz="2400" dirty="0" smtClean="0">
                <a:latin typeface="Arial" charset="0"/>
              </a:rPr>
              <a:t> calcula el valor </a:t>
            </a:r>
            <a:r>
              <a:rPr lang="es-VE" sz="2400" dirty="0" smtClean="0">
                <a:latin typeface="Arial" pitchFamily="34" charset="0"/>
                <a:cs typeface="Arial" pitchFamily="34" charset="0"/>
              </a:rPr>
              <a:t>p</a:t>
            </a:r>
            <a:r>
              <a:rPr lang="es-VE" sz="2400" baseline="-25000" dirty="0" smtClean="0">
                <a:latin typeface="Arial" pitchFamily="34" charset="0"/>
                <a:cs typeface="Arial" pitchFamily="34" charset="0"/>
              </a:rPr>
              <a:t>i</a:t>
            </a:r>
            <a:r>
              <a:rPr lang="es-VE" sz="2400" dirty="0" smtClean="0">
                <a:latin typeface="Arial" charset="0"/>
              </a:rPr>
              <a:t> aproximado a la probabilidad empírica de </a:t>
            </a:r>
            <a:r>
              <a:rPr lang="es-VE" sz="2400" dirty="0" smtClean="0">
                <a:latin typeface="Arial" pitchFamily="34" charset="0"/>
                <a:cs typeface="Arial" pitchFamily="34" charset="0"/>
              </a:rPr>
              <a:t>X</a:t>
            </a:r>
            <a:r>
              <a:rPr lang="es-VE" sz="2400" baseline="-25000" dirty="0" smtClean="0">
                <a:latin typeface="Arial" pitchFamily="34" charset="0"/>
                <a:cs typeface="Arial" pitchFamily="34" charset="0"/>
              </a:rPr>
              <a:t>(i</a:t>
            </a:r>
            <a:r>
              <a:rPr lang="es-VE" sz="2400" baseline="-25000" dirty="0" smtClean="0">
                <a:latin typeface="Arial" pitchFamily="34" charset="0"/>
                <a:cs typeface="Arial" pitchFamily="34" charset="0"/>
              </a:rPr>
              <a:t>)</a:t>
            </a:r>
            <a:r>
              <a:rPr lang="es-VE" sz="2400" dirty="0" smtClean="0">
                <a:latin typeface="Arial" pitchFamily="34" charset="0"/>
                <a:cs typeface="Arial" pitchFamily="34" charset="0"/>
              </a:rPr>
              <a:t> </a:t>
            </a:r>
          </a:p>
          <a:p>
            <a:pPr marL="457200" indent="-457200" algn="just">
              <a:lnSpc>
                <a:spcPct val="80000"/>
              </a:lnSpc>
              <a:buNone/>
            </a:pPr>
            <a:endParaRPr lang="es-VE" sz="2400" dirty="0" smtClean="0">
              <a:latin typeface="Arial" pitchFamily="34" charset="0"/>
              <a:cs typeface="Arial" pitchFamily="34" charset="0"/>
            </a:endParaRPr>
          </a:p>
          <a:p>
            <a:pPr marL="457200" indent="-457200" algn="just">
              <a:lnSpc>
                <a:spcPct val="80000"/>
              </a:lnSpc>
              <a:buNone/>
            </a:pPr>
            <a:endParaRPr lang="es-VE" sz="2400" dirty="0" smtClean="0">
              <a:latin typeface="Arial" pitchFamily="34" charset="0"/>
              <a:cs typeface="Arial" pitchFamily="34" charset="0"/>
            </a:endParaRPr>
          </a:p>
          <a:p>
            <a:pPr marL="457200" indent="-457200" algn="just">
              <a:lnSpc>
                <a:spcPct val="80000"/>
              </a:lnSpc>
              <a:buNone/>
            </a:pPr>
            <a:endParaRPr lang="es-VE" sz="2400" dirty="0" smtClean="0">
              <a:latin typeface="Arial" pitchFamily="34" charset="0"/>
              <a:cs typeface="Arial" pitchFamily="34" charset="0"/>
            </a:endParaRPr>
          </a:p>
          <a:p>
            <a:pPr marL="457200" indent="-457200" algn="just">
              <a:lnSpc>
                <a:spcPct val="80000"/>
              </a:lnSpc>
              <a:buNone/>
            </a:pPr>
            <a:r>
              <a:rPr lang="es-VE" sz="2400" dirty="0" smtClean="0">
                <a:latin typeface="Arial" pitchFamily="34" charset="0"/>
                <a:cs typeface="Arial" pitchFamily="34" charset="0"/>
              </a:rPr>
              <a:t>	</a:t>
            </a:r>
            <a:r>
              <a:rPr lang="es-VE" sz="2400" dirty="0" smtClean="0">
                <a:latin typeface="Arial" pitchFamily="34" charset="0"/>
                <a:cs typeface="Arial" pitchFamily="34" charset="0"/>
              </a:rPr>
              <a:t>3. Luego </a:t>
            </a:r>
            <a:r>
              <a:rPr lang="es-VE" sz="2400" dirty="0" smtClean="0">
                <a:latin typeface="Arial" pitchFamily="34" charset="0"/>
                <a:cs typeface="Arial" pitchFamily="34" charset="0"/>
              </a:rPr>
              <a:t>Z</a:t>
            </a:r>
            <a:r>
              <a:rPr lang="es-VE" sz="2400" baseline="-25000" dirty="0" smtClean="0">
                <a:latin typeface="Arial" pitchFamily="34" charset="0"/>
                <a:cs typeface="Arial" pitchFamily="34" charset="0"/>
              </a:rPr>
              <a:t>(i)</a:t>
            </a:r>
            <a:r>
              <a:rPr lang="es-VE" sz="2400" dirty="0" smtClean="0">
                <a:latin typeface="Arial" pitchFamily="34" charset="0"/>
                <a:cs typeface="Arial" pitchFamily="34" charset="0"/>
              </a:rPr>
              <a:t> </a:t>
            </a:r>
            <a:r>
              <a:rPr lang="es-VE" sz="2400" dirty="0" smtClean="0">
                <a:latin typeface="Arial" pitchFamily="34" charset="0"/>
                <a:cs typeface="Arial" pitchFamily="34" charset="0"/>
              </a:rPr>
              <a:t>es el punto normal que tiene un área de p</a:t>
            </a:r>
            <a:r>
              <a:rPr lang="es-VE" sz="2400" baseline="-25000" dirty="0" smtClean="0">
                <a:latin typeface="Arial" pitchFamily="34" charset="0"/>
                <a:cs typeface="Arial" pitchFamily="34" charset="0"/>
              </a:rPr>
              <a:t>i</a:t>
            </a:r>
            <a:r>
              <a:rPr lang="es-VE" sz="2400" dirty="0" smtClean="0">
                <a:latin typeface="Arial" pitchFamily="34" charset="0"/>
                <a:cs typeface="Arial" pitchFamily="34" charset="0"/>
              </a:rPr>
              <a:t> bajo la curva normal estándar a la izquierda.</a:t>
            </a:r>
          </a:p>
          <a:p>
            <a:pPr marL="457200" indent="-457200" algn="just">
              <a:lnSpc>
                <a:spcPct val="80000"/>
              </a:lnSpc>
              <a:buNone/>
            </a:pPr>
            <a:endParaRPr lang="es-VE" sz="2400" dirty="0" smtClean="0">
              <a:latin typeface="Arial" pitchFamily="34" charset="0"/>
              <a:cs typeface="Arial" pitchFamily="34" charset="0"/>
            </a:endParaRPr>
          </a:p>
          <a:p>
            <a:pPr marL="457200" indent="-457200" algn="just">
              <a:lnSpc>
                <a:spcPct val="80000"/>
              </a:lnSpc>
              <a:buNone/>
            </a:pPr>
            <a:r>
              <a:rPr lang="es-VE" sz="2400" dirty="0" smtClean="0">
                <a:latin typeface="Arial" pitchFamily="34" charset="0"/>
                <a:cs typeface="Arial" pitchFamily="34" charset="0"/>
              </a:rPr>
              <a:t>	</a:t>
            </a:r>
            <a:endParaRPr lang="en-US" sz="2400" dirty="0" smtClean="0">
              <a:latin typeface="Arial" pitchFamily="34" charset="0"/>
              <a:cs typeface="Arial" pitchFamily="34" charset="0"/>
            </a:endParaRPr>
          </a:p>
          <a:p>
            <a:pPr marL="457200" indent="-457200" algn="just">
              <a:lnSpc>
                <a:spcPct val="80000"/>
              </a:lnSpc>
              <a:buNone/>
            </a:pPr>
            <a:endParaRPr lang="es-VE" sz="2400" dirty="0" smtClean="0">
              <a:latin typeface="Arial" charset="0"/>
            </a:endParaRPr>
          </a:p>
          <a:p>
            <a:pPr algn="just">
              <a:lnSpc>
                <a:spcPct val="80000"/>
              </a:lnSpc>
              <a:buNone/>
            </a:pPr>
            <a:endParaRPr lang="es-VE" sz="2400" dirty="0" smtClean="0">
              <a:latin typeface="Arial" charset="0"/>
            </a:endParaRPr>
          </a:p>
          <a:p>
            <a:pPr algn="just">
              <a:lnSpc>
                <a:spcPct val="80000"/>
              </a:lnSpc>
              <a:buNone/>
            </a:pPr>
            <a:endParaRPr lang="es-VE" sz="2400" i="1" dirty="0" smtClean="0">
              <a:latin typeface="Arial" charset="0"/>
            </a:endParaRPr>
          </a:p>
          <a:p>
            <a:pPr algn="just">
              <a:lnSpc>
                <a:spcPct val="80000"/>
              </a:lnSpc>
              <a:buNone/>
            </a:pPr>
            <a:endParaRPr lang="es-VE" sz="2400" i="1" dirty="0" smtClean="0">
              <a:latin typeface="Arial" charset="0"/>
            </a:endParaRPr>
          </a:p>
        </p:txBody>
      </p:sp>
      <p:sp>
        <p:nvSpPr>
          <p:cNvPr id="4101" name="Rectangle 5"/>
          <p:cNvSpPr>
            <a:spLocks noGrp="1" noChangeArrowheads="1"/>
          </p:cNvSpPr>
          <p:nvPr>
            <p:ph type="title"/>
          </p:nvPr>
        </p:nvSpPr>
        <p:spPr>
          <a:xfrm>
            <a:off x="990600" y="228600"/>
            <a:ext cx="8153400" cy="1066800"/>
          </a:xfrm>
          <a:effectLst>
            <a:outerShdw dist="74053" dir="1857825" algn="ctr" rotWithShape="0">
              <a:schemeClr val="bg2">
                <a:alpha val="50000"/>
              </a:schemeClr>
            </a:outerShdw>
          </a:effectLst>
        </p:spPr>
        <p:txBody>
          <a:bodyPr/>
          <a:lstStyle/>
          <a:p>
            <a:pPr>
              <a:defRPr/>
            </a:pPr>
            <a:r>
              <a:rPr lang="es-VE" sz="4800" dirty="0" smtClean="0">
                <a:effectLst>
                  <a:outerShdw blurRad="38100" dist="38100" dir="2700000" algn="tl">
                    <a:srgbClr val="C0C0C0"/>
                  </a:outerShdw>
                </a:effectLst>
                <a:latin typeface="Andalus" pitchFamily="2" charset="-78"/>
                <a:cs typeface="Andalus" pitchFamily="2" charset="-78"/>
              </a:rPr>
              <a:t>Análisis de Residuos</a:t>
            </a:r>
            <a:endParaRPr lang="es-VE" sz="4800" dirty="0" smtClean="0">
              <a:effectLst>
                <a:outerShdw blurRad="38100" dist="38100" dir="2700000" algn="tl">
                  <a:srgbClr val="C0C0C0"/>
                </a:outerShdw>
              </a:effectLst>
              <a:latin typeface="Andalus" pitchFamily="2" charset="-78"/>
              <a:cs typeface="Andalus" pitchFamily="2" charset="-78"/>
            </a:endParaRPr>
          </a:p>
        </p:txBody>
      </p:sp>
      <p:sp>
        <p:nvSpPr>
          <p:cNvPr id="12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7" name="Rectangle 3"/>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7" name="Rectangle 3"/>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3"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6" name="Rectangle 12"/>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0"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2" name="Rectangle 1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3" name="Rectangle 19"/>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45" name="Rectangle 2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6" name="Rectangle 22"/>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 name="Rectangle 3"/>
          <p:cNvSpPr>
            <a:spLocks noChangeArrowheads="1"/>
          </p:cNvSpPr>
          <p:nvPr/>
        </p:nvSpPr>
        <p:spPr bwMode="auto">
          <a:xfrm>
            <a:off x="0" y="1266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 name="Rectangle 3"/>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6"/>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3"/>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5655" name="Rectangle 5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5656" name="Rectangle 56"/>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5684" name="Rectangle 8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5685" name="Rectangle 85"/>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5713" name="Rectangle 11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5714" name="Rectangle 114"/>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86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8673"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3857620" y="4714884"/>
            <a:ext cx="1928826" cy="933634"/>
          </a:xfrm>
          <a:prstGeom prst="rect">
            <a:avLst/>
          </a:prstGeom>
          <a:noFill/>
        </p:spPr>
      </p:pic>
      <p:sp>
        <p:nvSpPr>
          <p:cNvPr id="28675" name="Rectangle 3"/>
          <p:cNvSpPr>
            <a:spLocks noChangeArrowheads="1"/>
          </p:cNvSpPr>
          <p:nvPr/>
        </p:nvSpPr>
        <p:spPr bwMode="auto">
          <a:xfrm>
            <a:off x="0" y="1323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body" idx="1"/>
          </p:nvPr>
        </p:nvSpPr>
        <p:spPr>
          <a:xfrm>
            <a:off x="1071570" y="1428736"/>
            <a:ext cx="7929586" cy="5429264"/>
          </a:xfrm>
        </p:spPr>
        <p:txBody>
          <a:bodyPr/>
          <a:lstStyle/>
          <a:p>
            <a:pPr marL="457200" indent="-457200" algn="just">
              <a:lnSpc>
                <a:spcPct val="80000"/>
              </a:lnSpc>
              <a:buNone/>
            </a:pPr>
            <a:r>
              <a:rPr lang="es-VE" sz="2400" i="1" dirty="0" smtClean="0">
                <a:latin typeface="Arial" charset="0"/>
              </a:rPr>
              <a:t>3</a:t>
            </a:r>
            <a:r>
              <a:rPr lang="es-VE" sz="2400" i="1" dirty="0" smtClean="0">
                <a:latin typeface="Arial" charset="0"/>
              </a:rPr>
              <a:t>. </a:t>
            </a:r>
            <a:r>
              <a:rPr lang="es-VE" sz="2400" i="1" u="sng" dirty="0" smtClean="0">
                <a:latin typeface="Arial" charset="0"/>
              </a:rPr>
              <a:t>Suposición de normalidad</a:t>
            </a:r>
            <a:r>
              <a:rPr lang="es-VE" sz="2400" i="1" dirty="0" smtClean="0">
                <a:latin typeface="Arial" charset="0"/>
              </a:rPr>
              <a:t>:</a:t>
            </a:r>
          </a:p>
          <a:p>
            <a:pPr marL="457200" indent="-457200" algn="just">
              <a:lnSpc>
                <a:spcPct val="80000"/>
              </a:lnSpc>
              <a:buNone/>
            </a:pPr>
            <a:endParaRPr lang="es-VE" sz="2400" dirty="0" smtClean="0">
              <a:latin typeface="Arial" pitchFamily="34" charset="0"/>
              <a:cs typeface="Arial" pitchFamily="34" charset="0"/>
            </a:endParaRPr>
          </a:p>
          <a:p>
            <a:pPr marL="457200" indent="-457200" algn="just">
              <a:lnSpc>
                <a:spcPct val="80000"/>
              </a:lnSpc>
              <a:buNone/>
            </a:pPr>
            <a:r>
              <a:rPr lang="es-VE" sz="2400" dirty="0" smtClean="0">
                <a:latin typeface="Arial" pitchFamily="34" charset="0"/>
                <a:cs typeface="Arial" pitchFamily="34" charset="0"/>
              </a:rPr>
              <a:t>	</a:t>
            </a:r>
            <a:r>
              <a:rPr lang="es-VE" sz="2400" dirty="0" smtClean="0">
                <a:latin typeface="Arial" pitchFamily="34" charset="0"/>
                <a:cs typeface="Arial" pitchFamily="34" charset="0"/>
              </a:rPr>
              <a:t>Si la suposición de normalidad se mantiene, entonces la gráfica normal debe parecer una recta.</a:t>
            </a:r>
          </a:p>
          <a:p>
            <a:pPr marL="457200" indent="-457200" algn="just">
              <a:lnSpc>
                <a:spcPct val="80000"/>
              </a:lnSpc>
              <a:buNone/>
            </a:pPr>
            <a:endParaRPr lang="es-VE" sz="2400" dirty="0" smtClean="0">
              <a:latin typeface="Arial" pitchFamily="34" charset="0"/>
              <a:cs typeface="Arial" pitchFamily="34" charset="0"/>
            </a:endParaRPr>
          </a:p>
          <a:p>
            <a:pPr marL="457200" indent="-457200" algn="just">
              <a:lnSpc>
                <a:spcPct val="80000"/>
              </a:lnSpc>
              <a:buNone/>
            </a:pPr>
            <a:r>
              <a:rPr lang="es-VE" sz="2400" dirty="0" smtClean="0">
                <a:latin typeface="Arial" pitchFamily="34" charset="0"/>
                <a:cs typeface="Arial" pitchFamily="34" charset="0"/>
              </a:rPr>
              <a:t>	Si existe algún punto que curve la recta se realiza una prueba de hipótesis con ese valor p</a:t>
            </a:r>
            <a:r>
              <a:rPr lang="es-VE" sz="2400" baseline="-25000" dirty="0" smtClean="0">
                <a:latin typeface="Arial" pitchFamily="34" charset="0"/>
                <a:cs typeface="Arial" pitchFamily="34" charset="0"/>
              </a:rPr>
              <a:t>i</a:t>
            </a:r>
            <a:r>
              <a:rPr lang="es-VE" sz="2400" dirty="0" smtClean="0">
                <a:latin typeface="Arial" charset="0"/>
              </a:rPr>
              <a:t>:</a:t>
            </a:r>
          </a:p>
          <a:p>
            <a:pPr marL="457200" indent="-457200" algn="just">
              <a:lnSpc>
                <a:spcPct val="80000"/>
              </a:lnSpc>
              <a:buNone/>
            </a:pPr>
            <a:endParaRPr lang="es-VE" sz="2400" dirty="0" smtClean="0">
              <a:latin typeface="Arial" pitchFamily="34" charset="0"/>
              <a:cs typeface="Arial" pitchFamily="34" charset="0"/>
            </a:endParaRPr>
          </a:p>
          <a:p>
            <a:pPr marL="457200" indent="-457200" algn="just">
              <a:lnSpc>
                <a:spcPct val="80000"/>
              </a:lnSpc>
              <a:buNone/>
            </a:pPr>
            <a:endParaRPr lang="en-US" sz="2400" dirty="0" smtClean="0">
              <a:latin typeface="Arial" pitchFamily="34" charset="0"/>
              <a:cs typeface="Arial" pitchFamily="34" charset="0"/>
            </a:endParaRPr>
          </a:p>
          <a:p>
            <a:pPr marL="457200" indent="-457200" algn="just">
              <a:lnSpc>
                <a:spcPct val="80000"/>
              </a:lnSpc>
              <a:buNone/>
            </a:pPr>
            <a:endParaRPr lang="es-VE" sz="2400" dirty="0" smtClean="0">
              <a:latin typeface="Arial" charset="0"/>
            </a:endParaRPr>
          </a:p>
          <a:p>
            <a:pPr algn="just">
              <a:lnSpc>
                <a:spcPct val="80000"/>
              </a:lnSpc>
              <a:buNone/>
            </a:pPr>
            <a:endParaRPr lang="es-VE" sz="2400" dirty="0" smtClean="0">
              <a:latin typeface="Arial" charset="0"/>
            </a:endParaRPr>
          </a:p>
          <a:p>
            <a:pPr algn="just">
              <a:lnSpc>
                <a:spcPct val="80000"/>
              </a:lnSpc>
              <a:buNone/>
            </a:pPr>
            <a:endParaRPr lang="es-VE" sz="2400" i="1" dirty="0" smtClean="0">
              <a:latin typeface="Arial" charset="0"/>
            </a:endParaRPr>
          </a:p>
          <a:p>
            <a:pPr algn="just">
              <a:lnSpc>
                <a:spcPct val="80000"/>
              </a:lnSpc>
              <a:buNone/>
            </a:pPr>
            <a:endParaRPr lang="es-VE" sz="2400" i="1" dirty="0" smtClean="0">
              <a:latin typeface="Arial" charset="0"/>
            </a:endParaRPr>
          </a:p>
        </p:txBody>
      </p:sp>
      <p:sp>
        <p:nvSpPr>
          <p:cNvPr id="4101" name="Rectangle 5"/>
          <p:cNvSpPr>
            <a:spLocks noGrp="1" noChangeArrowheads="1"/>
          </p:cNvSpPr>
          <p:nvPr>
            <p:ph type="title"/>
          </p:nvPr>
        </p:nvSpPr>
        <p:spPr>
          <a:xfrm>
            <a:off x="990600" y="228600"/>
            <a:ext cx="8153400" cy="1066800"/>
          </a:xfrm>
          <a:effectLst>
            <a:outerShdw dist="74053" dir="1857825" algn="ctr" rotWithShape="0">
              <a:schemeClr val="bg2">
                <a:alpha val="50000"/>
              </a:schemeClr>
            </a:outerShdw>
          </a:effectLst>
        </p:spPr>
        <p:txBody>
          <a:bodyPr/>
          <a:lstStyle/>
          <a:p>
            <a:pPr>
              <a:defRPr/>
            </a:pPr>
            <a:r>
              <a:rPr lang="es-VE" sz="4800" dirty="0" smtClean="0">
                <a:effectLst>
                  <a:outerShdw blurRad="38100" dist="38100" dir="2700000" algn="tl">
                    <a:srgbClr val="C0C0C0"/>
                  </a:outerShdw>
                </a:effectLst>
                <a:latin typeface="Andalus" pitchFamily="2" charset="-78"/>
                <a:cs typeface="Andalus" pitchFamily="2" charset="-78"/>
              </a:rPr>
              <a:t>Análisis de Residuos</a:t>
            </a:r>
            <a:endParaRPr lang="es-VE" sz="4800" dirty="0" smtClean="0">
              <a:effectLst>
                <a:outerShdw blurRad="38100" dist="38100" dir="2700000" algn="tl">
                  <a:srgbClr val="C0C0C0"/>
                </a:outerShdw>
              </a:effectLst>
              <a:latin typeface="Andalus" pitchFamily="2" charset="-78"/>
              <a:cs typeface="Andalus" pitchFamily="2" charset="-78"/>
            </a:endParaRPr>
          </a:p>
        </p:txBody>
      </p:sp>
      <p:sp>
        <p:nvSpPr>
          <p:cNvPr id="12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7" name="Rectangle 3"/>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7" name="Rectangle 3"/>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3"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6" name="Rectangle 12"/>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0"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2" name="Rectangle 1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3" name="Rectangle 19"/>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45" name="Rectangle 2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6" name="Rectangle 22"/>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 name="Rectangle 3"/>
          <p:cNvSpPr>
            <a:spLocks noChangeArrowheads="1"/>
          </p:cNvSpPr>
          <p:nvPr/>
        </p:nvSpPr>
        <p:spPr bwMode="auto">
          <a:xfrm>
            <a:off x="0" y="1266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 name="Rectangle 3"/>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6"/>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3"/>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5655" name="Rectangle 5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5656" name="Rectangle 56"/>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5684" name="Rectangle 8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5685" name="Rectangle 85"/>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5713" name="Rectangle 11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5714" name="Rectangle 114"/>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76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7649"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1857356" y="4143380"/>
            <a:ext cx="6524625" cy="409575"/>
          </a:xfrm>
          <a:prstGeom prst="rect">
            <a:avLst/>
          </a:prstGeom>
          <a:noFill/>
        </p:spPr>
      </p:pic>
      <p:sp>
        <p:nvSpPr>
          <p:cNvPr id="27651" name="Rectangle 3"/>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765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7652"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1857356" y="4643446"/>
            <a:ext cx="6943725" cy="409575"/>
          </a:xfrm>
          <a:prstGeom prst="rect">
            <a:avLst/>
          </a:prstGeom>
          <a:noFill/>
        </p:spPr>
      </p:pic>
      <p:sp>
        <p:nvSpPr>
          <p:cNvPr id="27654" name="Rectangle 6"/>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body" idx="1"/>
          </p:nvPr>
        </p:nvSpPr>
        <p:spPr>
          <a:xfrm>
            <a:off x="1071570" y="2000240"/>
            <a:ext cx="7929586" cy="1928826"/>
          </a:xfrm>
        </p:spPr>
        <p:txBody>
          <a:bodyPr/>
          <a:lstStyle/>
          <a:p>
            <a:pPr marL="457200" indent="-457200" algn="just">
              <a:lnSpc>
                <a:spcPct val="80000"/>
              </a:lnSpc>
              <a:buNone/>
            </a:pPr>
            <a:r>
              <a:rPr lang="es-VE" sz="2400" i="1" dirty="0" smtClean="0">
                <a:latin typeface="Arial" charset="0"/>
              </a:rPr>
              <a:t>4</a:t>
            </a:r>
            <a:r>
              <a:rPr lang="es-VE" sz="2400" i="1" dirty="0" smtClean="0">
                <a:latin typeface="Arial" charset="0"/>
              </a:rPr>
              <a:t>. </a:t>
            </a:r>
            <a:r>
              <a:rPr lang="es-VE" sz="2400" i="1" u="sng" dirty="0" smtClean="0">
                <a:latin typeface="Arial" charset="0"/>
              </a:rPr>
              <a:t>Suposición de Independencia</a:t>
            </a:r>
            <a:r>
              <a:rPr lang="es-VE" sz="2400" i="1" dirty="0" smtClean="0">
                <a:latin typeface="Arial" charset="0"/>
              </a:rPr>
              <a:t>: </a:t>
            </a:r>
            <a:r>
              <a:rPr lang="es-VE" sz="2400" dirty="0" smtClean="0">
                <a:latin typeface="Arial" charset="0"/>
              </a:rPr>
              <a:t>esta suposición se puede verificar con las gráficas de residuos contra el tiempo, esto es cuando se trata de series temporales. La suposición de independencia se cumple cuando los términos de error ocurren en un patrón aleatorio en el tiempo.</a:t>
            </a:r>
            <a:endParaRPr lang="es-VE" sz="2400" dirty="0" smtClean="0">
              <a:latin typeface="Arial" charset="0"/>
            </a:endParaRPr>
          </a:p>
          <a:p>
            <a:pPr algn="just">
              <a:lnSpc>
                <a:spcPct val="80000"/>
              </a:lnSpc>
              <a:buNone/>
            </a:pPr>
            <a:endParaRPr lang="es-VE" sz="2400" dirty="0" smtClean="0">
              <a:latin typeface="Arial" charset="0"/>
            </a:endParaRPr>
          </a:p>
          <a:p>
            <a:pPr algn="just">
              <a:lnSpc>
                <a:spcPct val="80000"/>
              </a:lnSpc>
              <a:buNone/>
            </a:pPr>
            <a:endParaRPr lang="es-VE" sz="2400" i="1" dirty="0" smtClean="0">
              <a:latin typeface="Arial" charset="0"/>
            </a:endParaRPr>
          </a:p>
          <a:p>
            <a:pPr algn="just">
              <a:lnSpc>
                <a:spcPct val="80000"/>
              </a:lnSpc>
              <a:buNone/>
            </a:pPr>
            <a:endParaRPr lang="es-VE" sz="2400" i="1" dirty="0" smtClean="0">
              <a:latin typeface="Arial" charset="0"/>
            </a:endParaRPr>
          </a:p>
        </p:txBody>
      </p:sp>
      <p:sp>
        <p:nvSpPr>
          <p:cNvPr id="4101" name="Rectangle 5"/>
          <p:cNvSpPr>
            <a:spLocks noGrp="1" noChangeArrowheads="1"/>
          </p:cNvSpPr>
          <p:nvPr>
            <p:ph type="title"/>
          </p:nvPr>
        </p:nvSpPr>
        <p:spPr>
          <a:xfrm>
            <a:off x="990600" y="228600"/>
            <a:ext cx="8153400" cy="1066800"/>
          </a:xfrm>
          <a:effectLst>
            <a:outerShdw dist="74053" dir="1857825" algn="ctr" rotWithShape="0">
              <a:schemeClr val="bg2">
                <a:alpha val="50000"/>
              </a:schemeClr>
            </a:outerShdw>
          </a:effectLst>
        </p:spPr>
        <p:txBody>
          <a:bodyPr/>
          <a:lstStyle/>
          <a:p>
            <a:pPr>
              <a:defRPr/>
            </a:pPr>
            <a:r>
              <a:rPr lang="es-VE" sz="4800" dirty="0" smtClean="0">
                <a:effectLst>
                  <a:outerShdw blurRad="38100" dist="38100" dir="2700000" algn="tl">
                    <a:srgbClr val="C0C0C0"/>
                  </a:outerShdw>
                </a:effectLst>
                <a:latin typeface="Andalus" pitchFamily="2" charset="-78"/>
                <a:cs typeface="Andalus" pitchFamily="2" charset="-78"/>
              </a:rPr>
              <a:t>Análisis de Residuos</a:t>
            </a:r>
            <a:endParaRPr lang="es-VE" sz="4800" dirty="0" smtClean="0">
              <a:effectLst>
                <a:outerShdw blurRad="38100" dist="38100" dir="2700000" algn="tl">
                  <a:srgbClr val="C0C0C0"/>
                </a:outerShdw>
              </a:effectLst>
              <a:latin typeface="Andalus" pitchFamily="2" charset="-78"/>
              <a:cs typeface="Andalus" pitchFamily="2" charset="-78"/>
            </a:endParaRPr>
          </a:p>
        </p:txBody>
      </p:sp>
      <p:sp>
        <p:nvSpPr>
          <p:cNvPr id="12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7" name="Rectangle 3"/>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7" name="Rectangle 3"/>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3"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6" name="Rectangle 12"/>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0"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2" name="Rectangle 1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3" name="Rectangle 19"/>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45" name="Rectangle 2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6" name="Rectangle 22"/>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 name="Rectangle 3"/>
          <p:cNvSpPr>
            <a:spLocks noChangeArrowheads="1"/>
          </p:cNvSpPr>
          <p:nvPr/>
        </p:nvSpPr>
        <p:spPr bwMode="auto">
          <a:xfrm>
            <a:off x="0" y="1266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 name="Rectangle 3"/>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6"/>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3"/>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5655" name="Rectangle 5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5656" name="Rectangle 56"/>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5684" name="Rectangle 8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5685" name="Rectangle 85"/>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5713" name="Rectangle 11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5714" name="Rectangle 114"/>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5"/>
          <p:cNvSpPr>
            <a:spLocks noGrp="1" noChangeArrowheads="1"/>
          </p:cNvSpPr>
          <p:nvPr>
            <p:ph type="title"/>
          </p:nvPr>
        </p:nvSpPr>
        <p:spPr>
          <a:xfrm>
            <a:off x="990600" y="228600"/>
            <a:ext cx="8153400" cy="1066800"/>
          </a:xfrm>
          <a:effectLst>
            <a:outerShdw dist="74053" dir="1857825" algn="ctr" rotWithShape="0">
              <a:schemeClr val="bg2">
                <a:alpha val="50000"/>
              </a:schemeClr>
            </a:outerShdw>
          </a:effectLst>
        </p:spPr>
        <p:txBody>
          <a:bodyPr/>
          <a:lstStyle/>
          <a:p>
            <a:pPr>
              <a:defRPr/>
            </a:pPr>
            <a:r>
              <a:rPr lang="es-VE" sz="4800" dirty="0" smtClean="0">
                <a:effectLst>
                  <a:outerShdw blurRad="38100" dist="38100" dir="2700000" algn="tl">
                    <a:srgbClr val="C0C0C0"/>
                  </a:outerShdw>
                </a:effectLst>
                <a:latin typeface="Andalus" pitchFamily="2" charset="-78"/>
                <a:cs typeface="Andalus" pitchFamily="2" charset="-78"/>
              </a:rPr>
              <a:t>Ejemplo de Análisis de Residuos</a:t>
            </a:r>
            <a:endParaRPr lang="es-VE" sz="4800" dirty="0" smtClean="0">
              <a:effectLst>
                <a:outerShdw blurRad="38100" dist="38100" dir="2700000" algn="tl">
                  <a:srgbClr val="C0C0C0"/>
                </a:outerShdw>
              </a:effectLst>
              <a:latin typeface="Andalus" pitchFamily="2" charset="-78"/>
              <a:cs typeface="Andalus" pitchFamily="2" charset="-78"/>
            </a:endParaRPr>
          </a:p>
        </p:txBody>
      </p:sp>
      <p:sp>
        <p:nvSpPr>
          <p:cNvPr id="12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7" name="Rectangle 3"/>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7" name="Rectangle 3"/>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3"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6" name="Rectangle 12"/>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0"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2" name="Rectangle 1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3" name="Rectangle 19"/>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45" name="Rectangle 2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6" name="Rectangle 22"/>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 name="Rectangle 3"/>
          <p:cNvSpPr>
            <a:spLocks noChangeArrowheads="1"/>
          </p:cNvSpPr>
          <p:nvPr/>
        </p:nvSpPr>
        <p:spPr bwMode="auto">
          <a:xfrm>
            <a:off x="0" y="1266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 name="Rectangle 3"/>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6"/>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3"/>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5655" name="Rectangle 5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5656" name="Rectangle 56"/>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5684" name="Rectangle 8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5685" name="Rectangle 85"/>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5713" name="Rectangle 11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5714" name="Rectangle 114"/>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5" name="Rectangle 3"/>
          <p:cNvSpPr txBox="1">
            <a:spLocks noChangeArrowheads="1"/>
          </p:cNvSpPr>
          <p:nvPr/>
        </p:nvSpPr>
        <p:spPr bwMode="auto">
          <a:xfrm>
            <a:off x="1285852" y="1857364"/>
            <a:ext cx="7316817" cy="457203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just" defTabSz="914400" rtl="0" eaLnBrk="0" fontAlgn="base" latinLnBrk="0" hangingPunct="0">
              <a:lnSpc>
                <a:spcPct val="80000"/>
              </a:lnSpc>
              <a:spcBef>
                <a:spcPct val="20000"/>
              </a:spcBef>
              <a:spcAft>
                <a:spcPct val="0"/>
              </a:spcAft>
              <a:buClrTx/>
              <a:buSzTx/>
              <a:buFontTx/>
              <a:buBlip>
                <a:blip r:embed="rId2"/>
              </a:buBlip>
              <a:tabLst/>
              <a:defRPr/>
            </a:pPr>
            <a:r>
              <a:rPr kumimoji="0" lang="es-VE" sz="2800" b="0" i="0" u="none" strike="noStrike" kern="0" cap="none" spc="0" normalizeH="0" baseline="0" noProof="0" dirty="0" smtClean="0">
                <a:ln>
                  <a:noFill/>
                </a:ln>
                <a:solidFill>
                  <a:schemeClr val="tx1"/>
                </a:solidFill>
                <a:effectLst/>
                <a:uLnTx/>
                <a:uFillTx/>
                <a:latin typeface="Arial" charset="0"/>
                <a:ea typeface="+mn-ea"/>
                <a:cs typeface="+mn-cs"/>
              </a:rPr>
              <a:t>Un distribuidor de cerveza está estudiando el sistema de reparto de su producto. Específicamente, el distribuidor está interesado en predecir el tiempo de servicio a un mayorista. El </a:t>
            </a:r>
            <a:r>
              <a:rPr kumimoji="0" lang="es-VE" sz="2800" b="0" i="0" u="none" strike="noStrike" kern="0" cap="none" spc="0" normalizeH="0" baseline="0" noProof="0" dirty="0" err="1" smtClean="0">
                <a:ln>
                  <a:noFill/>
                </a:ln>
                <a:solidFill>
                  <a:schemeClr val="tx1"/>
                </a:solidFill>
                <a:effectLst/>
                <a:uLnTx/>
                <a:uFillTx/>
                <a:latin typeface="Arial" charset="0"/>
                <a:ea typeface="+mn-ea"/>
                <a:cs typeface="+mn-cs"/>
              </a:rPr>
              <a:t>ing.</a:t>
            </a:r>
            <a:r>
              <a:rPr kumimoji="0" lang="es-VE" sz="2800" b="0" i="0" u="none" strike="noStrike" kern="0" cap="none" spc="0" normalizeH="0" baseline="0" noProof="0" dirty="0" smtClean="0">
                <a:ln>
                  <a:noFill/>
                </a:ln>
                <a:solidFill>
                  <a:schemeClr val="tx1"/>
                </a:solidFill>
                <a:effectLst/>
                <a:uLnTx/>
                <a:uFillTx/>
                <a:latin typeface="Arial" charset="0"/>
                <a:ea typeface="+mn-ea"/>
                <a:cs typeface="+mn-cs"/>
              </a:rPr>
              <a:t> a cargo del estudio ha sugerido que los 2 factores más importantes que intervienen en el tiempo de reparto son el número de cajas de cerveza que se entregan y la máxima distancia que debe recorrer el repartidor. El </a:t>
            </a:r>
            <a:r>
              <a:rPr kumimoji="0" lang="es-VE" sz="2800" b="0" i="0" u="none" strike="noStrike" kern="0" cap="none" spc="0" normalizeH="0" baseline="0" noProof="0" dirty="0" err="1" smtClean="0">
                <a:ln>
                  <a:noFill/>
                </a:ln>
                <a:solidFill>
                  <a:schemeClr val="tx1"/>
                </a:solidFill>
                <a:effectLst/>
                <a:uLnTx/>
                <a:uFillTx/>
                <a:latin typeface="Arial" charset="0"/>
                <a:ea typeface="+mn-ea"/>
                <a:cs typeface="+mn-cs"/>
              </a:rPr>
              <a:t>ing.</a:t>
            </a:r>
            <a:r>
              <a:rPr kumimoji="0" lang="es-VE" sz="2800" b="0" i="0" u="none" strike="noStrike" kern="0" cap="none" spc="0" normalizeH="0" baseline="0" noProof="0" dirty="0" smtClean="0">
                <a:ln>
                  <a:noFill/>
                </a:ln>
                <a:solidFill>
                  <a:schemeClr val="tx1"/>
                </a:solidFill>
                <a:effectLst/>
                <a:uLnTx/>
                <a:uFillTx/>
                <a:latin typeface="Arial" charset="0"/>
                <a:ea typeface="+mn-ea"/>
                <a:cs typeface="+mn-cs"/>
              </a:rPr>
              <a:t> recopiló la muestra de tiempos de reparto que aparece en la tabla. Ajuste el modelo de regresión lineal múltiple.</a:t>
            </a:r>
          </a:p>
          <a:p>
            <a:pPr marL="342900" marR="0" lvl="0" indent="-342900" algn="just" defTabSz="914400" rtl="0" eaLnBrk="0" fontAlgn="base" latinLnBrk="0" hangingPunct="0">
              <a:lnSpc>
                <a:spcPct val="80000"/>
              </a:lnSpc>
              <a:spcBef>
                <a:spcPct val="20000"/>
              </a:spcBef>
              <a:spcAft>
                <a:spcPct val="0"/>
              </a:spcAft>
              <a:buClrTx/>
              <a:buSzTx/>
              <a:buFontTx/>
              <a:buBlip>
                <a:blip r:embed="rId2"/>
              </a:buBlip>
              <a:tabLst/>
              <a:defRPr/>
            </a:pPr>
            <a:endParaRPr kumimoji="0" lang="es-VE" sz="2800" b="0" i="0" u="none" strike="noStrike" kern="0" cap="none" spc="0" normalizeH="0" baseline="0" noProof="0" dirty="0" smtClean="0">
              <a:ln>
                <a:noFill/>
              </a:ln>
              <a:solidFill>
                <a:schemeClr val="tx1"/>
              </a:solidFill>
              <a:effectLst/>
              <a:uLnTx/>
              <a:uFillTx/>
              <a:latin typeface="Arial" charset="0"/>
              <a:ea typeface="+mn-ea"/>
              <a:cs typeface="+mn-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body" idx="1"/>
          </p:nvPr>
        </p:nvSpPr>
        <p:spPr>
          <a:xfrm>
            <a:off x="928694" y="1428737"/>
            <a:ext cx="8215338" cy="3357586"/>
          </a:xfrm>
        </p:spPr>
        <p:txBody>
          <a:bodyPr/>
          <a:lstStyle/>
          <a:p>
            <a:pPr algn="just">
              <a:lnSpc>
                <a:spcPct val="80000"/>
              </a:lnSpc>
              <a:buFontTx/>
              <a:buBlip>
                <a:blip r:embed="rId2"/>
              </a:buBlip>
            </a:pPr>
            <a:endParaRPr lang="es-VE" sz="2400" dirty="0" smtClean="0">
              <a:latin typeface="Arial" charset="0"/>
            </a:endParaRPr>
          </a:p>
          <a:p>
            <a:pPr algn="just">
              <a:lnSpc>
                <a:spcPct val="80000"/>
              </a:lnSpc>
              <a:buFontTx/>
              <a:buBlip>
                <a:blip r:embed="rId2"/>
              </a:buBlip>
            </a:pPr>
            <a:r>
              <a:rPr lang="es-VE" sz="2400" dirty="0" smtClean="0">
                <a:latin typeface="Arial" charset="0"/>
              </a:rPr>
              <a:t>Es una medida de utilidad de un modelo de regresión lineal simple.</a:t>
            </a:r>
          </a:p>
          <a:p>
            <a:pPr algn="just">
              <a:lnSpc>
                <a:spcPct val="80000"/>
              </a:lnSpc>
              <a:buFontTx/>
              <a:buBlip>
                <a:blip r:embed="rId2"/>
              </a:buBlip>
            </a:pPr>
            <a:endParaRPr lang="es-VE" sz="2400" i="1" dirty="0" smtClean="0">
              <a:latin typeface="Arial" charset="0"/>
            </a:endParaRPr>
          </a:p>
          <a:p>
            <a:pPr algn="just">
              <a:lnSpc>
                <a:spcPct val="80000"/>
              </a:lnSpc>
              <a:buBlip>
                <a:blip r:embed="rId2"/>
              </a:buBlip>
            </a:pPr>
            <a:r>
              <a:rPr lang="en-US" sz="2400" dirty="0" smtClean="0">
                <a:latin typeface="Arial" pitchFamily="34" charset="0"/>
                <a:cs typeface="Arial" pitchFamily="34" charset="0"/>
              </a:rPr>
              <a:t>R</a:t>
            </a:r>
            <a:r>
              <a:rPr lang="en-US" sz="2400" baseline="30000" dirty="0" smtClean="0">
                <a:latin typeface="Arial" pitchFamily="34" charset="0"/>
                <a:cs typeface="Arial" pitchFamily="34" charset="0"/>
              </a:rPr>
              <a:t>2</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es</a:t>
            </a:r>
            <a:r>
              <a:rPr lang="en-US" sz="2400" dirty="0" smtClean="0">
                <a:latin typeface="Arial" pitchFamily="34" charset="0"/>
                <a:cs typeface="Arial" pitchFamily="34" charset="0"/>
              </a:rPr>
              <a:t> la </a:t>
            </a:r>
            <a:r>
              <a:rPr lang="en-US" sz="2400" dirty="0" err="1" smtClean="0">
                <a:latin typeface="Arial" pitchFamily="34" charset="0"/>
                <a:cs typeface="Arial" pitchFamily="34" charset="0"/>
              </a:rPr>
              <a:t>proporción</a:t>
            </a:r>
            <a:r>
              <a:rPr lang="en-US" sz="2400" dirty="0" smtClean="0">
                <a:latin typeface="Arial" pitchFamily="34" charset="0"/>
                <a:cs typeface="Arial" pitchFamily="34" charset="0"/>
              </a:rPr>
              <a:t> de la </a:t>
            </a:r>
            <a:r>
              <a:rPr lang="en-US" sz="2400" dirty="0" err="1" smtClean="0">
                <a:latin typeface="Arial" pitchFamily="34" charset="0"/>
                <a:cs typeface="Arial" pitchFamily="34" charset="0"/>
              </a:rPr>
              <a:t>variación</a:t>
            </a:r>
            <a:r>
              <a:rPr lang="en-US" sz="2400" dirty="0" smtClean="0">
                <a:latin typeface="Arial" pitchFamily="34" charset="0"/>
                <a:cs typeface="Arial" pitchFamily="34" charset="0"/>
              </a:rPr>
              <a:t> total en los </a:t>
            </a:r>
            <a:r>
              <a:rPr lang="en-US" sz="2400" i="1" dirty="0" smtClean="0">
                <a:latin typeface="Arial" pitchFamily="34" charset="0"/>
                <a:cs typeface="Arial" pitchFamily="34" charset="0"/>
              </a:rPr>
              <a:t>n </a:t>
            </a:r>
            <a:r>
              <a:rPr lang="en-US" sz="2400" dirty="0" err="1" smtClean="0">
                <a:latin typeface="Arial" pitchFamily="34" charset="0"/>
                <a:cs typeface="Arial" pitchFamily="34" charset="0"/>
              </a:rPr>
              <a:t>valores</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observados</a:t>
            </a:r>
            <a:r>
              <a:rPr lang="en-US" sz="2400" dirty="0" smtClean="0">
                <a:latin typeface="Arial" pitchFamily="34" charset="0"/>
                <a:cs typeface="Arial" pitchFamily="34" charset="0"/>
              </a:rPr>
              <a:t> de </a:t>
            </a:r>
            <a:r>
              <a:rPr lang="en-US" sz="2400" i="1" dirty="0" smtClean="0">
                <a:latin typeface="Arial" pitchFamily="34" charset="0"/>
                <a:cs typeface="Arial" pitchFamily="34" charset="0"/>
              </a:rPr>
              <a:t>Y</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que</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explica</a:t>
            </a:r>
            <a:r>
              <a:rPr lang="en-US" sz="2400" dirty="0" smtClean="0">
                <a:latin typeface="Arial" pitchFamily="34" charset="0"/>
                <a:cs typeface="Arial" pitchFamily="34" charset="0"/>
              </a:rPr>
              <a:t> el </a:t>
            </a:r>
            <a:r>
              <a:rPr lang="en-US" sz="2400" dirty="0" err="1" smtClean="0">
                <a:latin typeface="Arial" pitchFamily="34" charset="0"/>
                <a:cs typeface="Arial" pitchFamily="34" charset="0"/>
              </a:rPr>
              <a:t>modelo</a:t>
            </a:r>
            <a:r>
              <a:rPr lang="en-US" sz="2400" dirty="0" smtClean="0">
                <a:latin typeface="Arial" pitchFamily="34" charset="0"/>
                <a:cs typeface="Arial" pitchFamily="34" charset="0"/>
              </a:rPr>
              <a:t> de </a:t>
            </a:r>
            <a:r>
              <a:rPr lang="en-US" sz="2400" dirty="0" err="1" smtClean="0">
                <a:latin typeface="Arial" pitchFamily="34" charset="0"/>
                <a:cs typeface="Arial" pitchFamily="34" charset="0"/>
              </a:rPr>
              <a:t>regresión</a:t>
            </a:r>
            <a:r>
              <a:rPr lang="en-US" sz="2400" dirty="0" smtClean="0">
                <a:latin typeface="Arial" pitchFamily="34" charset="0"/>
                <a:cs typeface="Arial" pitchFamily="34" charset="0"/>
              </a:rPr>
              <a:t> lineal simple.</a:t>
            </a:r>
          </a:p>
          <a:p>
            <a:pPr algn="just">
              <a:lnSpc>
                <a:spcPct val="80000"/>
              </a:lnSpc>
              <a:buBlip>
                <a:blip r:embed="rId2"/>
              </a:buBlip>
            </a:pPr>
            <a:endParaRPr lang="es-VE" sz="2400" dirty="0" smtClean="0">
              <a:latin typeface="Arial" pitchFamily="34" charset="0"/>
              <a:cs typeface="Arial" pitchFamily="34" charset="0"/>
            </a:endParaRPr>
          </a:p>
          <a:p>
            <a:pPr algn="just">
              <a:lnSpc>
                <a:spcPct val="80000"/>
              </a:lnSpc>
              <a:buBlip>
                <a:blip r:embed="rId2"/>
              </a:buBlip>
            </a:pPr>
            <a:r>
              <a:rPr lang="es-VE" sz="2400" dirty="0" smtClean="0">
                <a:latin typeface="Arial" pitchFamily="34" charset="0"/>
                <a:cs typeface="Arial" pitchFamily="34" charset="0"/>
              </a:rPr>
              <a:t>Siempre estará entre 0 y 1.</a:t>
            </a:r>
            <a:endParaRPr lang="en-US" sz="2400" dirty="0" smtClean="0">
              <a:latin typeface="Arial" pitchFamily="34" charset="0"/>
              <a:cs typeface="Arial" pitchFamily="34" charset="0"/>
            </a:endParaRPr>
          </a:p>
          <a:p>
            <a:pPr algn="just">
              <a:lnSpc>
                <a:spcPct val="80000"/>
              </a:lnSpc>
              <a:buNone/>
            </a:pPr>
            <a:endParaRPr lang="es-VE" sz="2400" i="1" dirty="0" smtClean="0">
              <a:latin typeface="Arial" charset="0"/>
            </a:endParaRPr>
          </a:p>
        </p:txBody>
      </p:sp>
      <p:sp>
        <p:nvSpPr>
          <p:cNvPr id="4101" name="Rectangle 5"/>
          <p:cNvSpPr>
            <a:spLocks noGrp="1" noChangeArrowheads="1"/>
          </p:cNvSpPr>
          <p:nvPr>
            <p:ph type="title"/>
          </p:nvPr>
        </p:nvSpPr>
        <p:spPr>
          <a:xfrm>
            <a:off x="990600" y="228600"/>
            <a:ext cx="8153400" cy="1066800"/>
          </a:xfrm>
          <a:effectLst>
            <a:outerShdw dist="74053" dir="1857825" algn="ctr" rotWithShape="0">
              <a:schemeClr val="bg2">
                <a:alpha val="50000"/>
              </a:schemeClr>
            </a:outerShdw>
          </a:effectLst>
        </p:spPr>
        <p:txBody>
          <a:bodyPr/>
          <a:lstStyle/>
          <a:p>
            <a:pPr>
              <a:defRPr/>
            </a:pPr>
            <a:r>
              <a:rPr lang="es-VE" sz="4800" dirty="0" smtClean="0">
                <a:effectLst>
                  <a:outerShdw blurRad="38100" dist="38100" dir="2700000" algn="tl">
                    <a:srgbClr val="C0C0C0"/>
                  </a:outerShdw>
                </a:effectLst>
                <a:latin typeface="Andalus" pitchFamily="2" charset="-78"/>
                <a:cs typeface="Andalus" pitchFamily="2" charset="-78"/>
              </a:rPr>
              <a:t>Coeficiente de Determinación Simple </a:t>
            </a:r>
            <a:r>
              <a:rPr lang="en-US" sz="4800" dirty="0" smtClean="0">
                <a:latin typeface="Andalus" pitchFamily="2" charset="-78"/>
                <a:cs typeface="Andalus" pitchFamily="2" charset="-78"/>
              </a:rPr>
              <a:t>(R</a:t>
            </a:r>
            <a:r>
              <a:rPr lang="en-US" sz="4800" baseline="30000" dirty="0" smtClean="0">
                <a:latin typeface="Andalus" pitchFamily="2" charset="-78"/>
                <a:cs typeface="Andalus" pitchFamily="2" charset="-78"/>
              </a:rPr>
              <a:t>2</a:t>
            </a:r>
            <a:r>
              <a:rPr lang="en-US" sz="4800" dirty="0" smtClean="0">
                <a:latin typeface="Andalus" pitchFamily="2" charset="-78"/>
                <a:cs typeface="Andalus" pitchFamily="2" charset="-78"/>
              </a:rPr>
              <a:t>)</a:t>
            </a:r>
            <a:endParaRPr lang="es-VE" sz="4800" dirty="0" smtClean="0">
              <a:effectLst>
                <a:outerShdw blurRad="38100" dist="38100" dir="2700000" algn="tl">
                  <a:srgbClr val="C0C0C0"/>
                </a:outerShdw>
              </a:effectLst>
              <a:latin typeface="Andalus" pitchFamily="2" charset="-78"/>
              <a:cs typeface="Andalus" pitchFamily="2" charset="-78"/>
            </a:endParaRPr>
          </a:p>
        </p:txBody>
      </p:sp>
      <p:sp>
        <p:nvSpPr>
          <p:cNvPr id="12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7" name="Rectangle 3"/>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7" name="Rectangle 3"/>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3"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6" name="Rectangle 12"/>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0"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2" name="Rectangle 1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3" name="Rectangle 19"/>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45" name="Rectangle 2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6" name="Rectangle 22"/>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073" name="Picture 1"/>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2786050" y="4929198"/>
            <a:ext cx="4652299" cy="1000132"/>
          </a:xfrm>
          <a:prstGeom prst="rect">
            <a:avLst/>
          </a:prstGeom>
          <a:noFill/>
        </p:spPr>
      </p:pic>
      <p:sp>
        <p:nvSpPr>
          <p:cNvPr id="3"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5"/>
          <p:cNvSpPr>
            <a:spLocks noGrp="1" noChangeArrowheads="1"/>
          </p:cNvSpPr>
          <p:nvPr>
            <p:ph type="title"/>
          </p:nvPr>
        </p:nvSpPr>
        <p:spPr>
          <a:xfrm>
            <a:off x="990600" y="228600"/>
            <a:ext cx="8153400" cy="1066800"/>
          </a:xfrm>
          <a:effectLst>
            <a:outerShdw dist="74053" dir="1857825" algn="ctr" rotWithShape="0">
              <a:schemeClr val="bg2">
                <a:alpha val="50000"/>
              </a:schemeClr>
            </a:outerShdw>
          </a:effectLst>
        </p:spPr>
        <p:txBody>
          <a:bodyPr/>
          <a:lstStyle/>
          <a:p>
            <a:pPr>
              <a:defRPr/>
            </a:pPr>
            <a:r>
              <a:rPr lang="es-VE" sz="4800" dirty="0" smtClean="0">
                <a:effectLst>
                  <a:outerShdw blurRad="38100" dist="38100" dir="2700000" algn="tl">
                    <a:srgbClr val="C0C0C0"/>
                  </a:outerShdw>
                </a:effectLst>
                <a:latin typeface="Andalus" pitchFamily="2" charset="-78"/>
                <a:cs typeface="Andalus" pitchFamily="2" charset="-78"/>
              </a:rPr>
              <a:t>Ejemplo </a:t>
            </a:r>
            <a:r>
              <a:rPr lang="es-VE" sz="4800" dirty="0" smtClean="0">
                <a:effectLst>
                  <a:outerShdw blurRad="38100" dist="38100" dir="2700000" algn="tl">
                    <a:srgbClr val="C0C0C0"/>
                  </a:outerShdw>
                </a:effectLst>
                <a:latin typeface="Andalus" pitchFamily="2" charset="-78"/>
                <a:cs typeface="Andalus" pitchFamily="2" charset="-78"/>
              </a:rPr>
              <a:t>Análisi</a:t>
            </a:r>
            <a:r>
              <a:rPr lang="es-VE" sz="4800" dirty="0" smtClean="0">
                <a:effectLst>
                  <a:outerShdw blurRad="38100" dist="38100" dir="2700000" algn="tl">
                    <a:srgbClr val="C0C0C0"/>
                  </a:outerShdw>
                </a:effectLst>
                <a:latin typeface="Andalus" pitchFamily="2" charset="-78"/>
                <a:cs typeface="Andalus" pitchFamily="2" charset="-78"/>
              </a:rPr>
              <a:t>s de Residuos</a:t>
            </a:r>
            <a:endParaRPr lang="es-VE" sz="4800" dirty="0" smtClean="0">
              <a:effectLst>
                <a:outerShdw blurRad="38100" dist="38100" dir="2700000" algn="tl">
                  <a:srgbClr val="C0C0C0"/>
                </a:outerShdw>
              </a:effectLst>
              <a:latin typeface="Andalus" pitchFamily="2" charset="-78"/>
              <a:cs typeface="Andalus" pitchFamily="2" charset="-78"/>
            </a:endParaRPr>
          </a:p>
        </p:txBody>
      </p:sp>
      <p:sp>
        <p:nvSpPr>
          <p:cNvPr id="12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5" name="Rectangle 3"/>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771650" algn="l"/>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86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8" name="Rectangle 6"/>
          <p:cNvSpPr>
            <a:spLocks noChangeArrowheads="1"/>
          </p:cNvSpPr>
          <p:nvPr/>
        </p:nvSpPr>
        <p:spPr bwMode="auto">
          <a:xfrm>
            <a:off x="0" y="1905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771650" algn="l"/>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86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1" name="Rectangle 9"/>
          <p:cNvSpPr>
            <a:spLocks noChangeArrowheads="1"/>
          </p:cNvSpPr>
          <p:nvPr/>
        </p:nvSpPr>
        <p:spPr bwMode="auto">
          <a:xfrm>
            <a:off x="0" y="1647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771650" algn="l"/>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868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4" name="Rectangle 12"/>
          <p:cNvSpPr>
            <a:spLocks noChangeArrowheads="1"/>
          </p:cNvSpPr>
          <p:nvPr/>
        </p:nvSpPr>
        <p:spPr bwMode="auto">
          <a:xfrm>
            <a:off x="0" y="1647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771650" algn="l"/>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69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9699" name="Rectangle 3"/>
          <p:cNvSpPr>
            <a:spLocks noChangeArrowheads="1"/>
          </p:cNvSpPr>
          <p:nvPr/>
        </p:nvSpPr>
        <p:spPr bwMode="auto">
          <a:xfrm>
            <a:off x="0" y="2019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771650" algn="l"/>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70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9702" name="Rectangle 6"/>
          <p:cNvSpPr>
            <a:spLocks noChangeArrowheads="1"/>
          </p:cNvSpPr>
          <p:nvPr/>
        </p:nvSpPr>
        <p:spPr bwMode="auto">
          <a:xfrm>
            <a:off x="0" y="1905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771650" algn="l"/>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19" name="18 Marcador de contenido"/>
          <p:cNvGraphicFramePr>
            <a:graphicFrameLocks noGrp="1"/>
          </p:cNvGraphicFramePr>
          <p:nvPr>
            <p:ph idx="1"/>
          </p:nvPr>
        </p:nvGraphicFramePr>
        <p:xfrm>
          <a:off x="1500166" y="1571612"/>
          <a:ext cx="7239000" cy="5033024"/>
        </p:xfrm>
        <a:graphic>
          <a:graphicData uri="http://schemas.openxmlformats.org/drawingml/2006/table">
            <a:tbl>
              <a:tblPr firstRow="1" bandRow="1">
                <a:tableStyleId>{8EC20E35-A176-4012-BC5E-935CFFF8708E}</a:tableStyleId>
              </a:tblPr>
              <a:tblGrid>
                <a:gridCol w="2413000"/>
                <a:gridCol w="2413000"/>
                <a:gridCol w="2413000"/>
              </a:tblGrid>
              <a:tr h="314564">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VE" sz="1400" dirty="0" smtClean="0">
                          <a:latin typeface="Arial" pitchFamily="34" charset="0"/>
                          <a:cs typeface="Arial" pitchFamily="34" charset="0"/>
                        </a:rPr>
                        <a:t>No.</a:t>
                      </a:r>
                      <a:r>
                        <a:rPr lang="es-VE" sz="1400" baseline="0" dirty="0" smtClean="0">
                          <a:latin typeface="Arial" pitchFamily="34" charset="0"/>
                          <a:cs typeface="Arial" pitchFamily="34" charset="0"/>
                        </a:rPr>
                        <a:t> de cajas </a:t>
                      </a:r>
                      <a:r>
                        <a:rPr lang="en-US" sz="1400" b="1" kern="1200" dirty="0" smtClean="0">
                          <a:solidFill>
                            <a:schemeClr val="lt1"/>
                          </a:solidFill>
                          <a:latin typeface="Arial" pitchFamily="34" charset="0"/>
                          <a:ea typeface="+mn-ea"/>
                          <a:cs typeface="Arial" pitchFamily="34" charset="0"/>
                        </a:rPr>
                        <a:t>(X</a:t>
                      </a:r>
                      <a:r>
                        <a:rPr lang="en-US" sz="1400" b="1" kern="1200" baseline="-25000" dirty="0" smtClean="0">
                          <a:solidFill>
                            <a:schemeClr val="lt1"/>
                          </a:solidFill>
                          <a:latin typeface="Arial" pitchFamily="34" charset="0"/>
                          <a:ea typeface="+mn-ea"/>
                          <a:cs typeface="Arial" pitchFamily="34" charset="0"/>
                        </a:rPr>
                        <a:t>1</a:t>
                      </a:r>
                      <a:r>
                        <a:rPr lang="en-US" sz="1400" b="1" kern="1200" dirty="0" smtClean="0">
                          <a:solidFill>
                            <a:schemeClr val="lt1"/>
                          </a:solidFill>
                          <a:latin typeface="Arial" pitchFamily="34" charset="0"/>
                          <a:ea typeface="+mn-ea"/>
                          <a:cs typeface="Arial" pitchFamily="34" charset="0"/>
                        </a:rPr>
                        <a:t>)</a:t>
                      </a:r>
                    </a:p>
                  </a:txBody>
                  <a:tcPr/>
                </a:tc>
                <a:tc>
                  <a:txBody>
                    <a:bodyPr/>
                    <a:lstStyle/>
                    <a:p>
                      <a:pPr algn="ctr"/>
                      <a:r>
                        <a:rPr lang="es-VE" sz="1400" dirty="0" smtClean="0">
                          <a:latin typeface="Arial" pitchFamily="34" charset="0"/>
                          <a:cs typeface="Arial" pitchFamily="34" charset="0"/>
                        </a:rPr>
                        <a:t>Distancia </a:t>
                      </a:r>
                      <a:r>
                        <a:rPr lang="en-US" sz="1400" b="1" kern="1200" dirty="0" smtClean="0">
                          <a:solidFill>
                            <a:schemeClr val="lt1"/>
                          </a:solidFill>
                          <a:latin typeface="Arial" pitchFamily="34" charset="0"/>
                          <a:ea typeface="+mn-ea"/>
                          <a:cs typeface="Arial" pitchFamily="34" charset="0"/>
                        </a:rPr>
                        <a:t>(X</a:t>
                      </a:r>
                      <a:r>
                        <a:rPr lang="en-US" sz="1400" b="1" kern="1200" baseline="-25000" dirty="0" smtClean="0">
                          <a:solidFill>
                            <a:schemeClr val="lt1"/>
                          </a:solidFill>
                          <a:latin typeface="Arial" pitchFamily="34" charset="0"/>
                          <a:ea typeface="+mn-ea"/>
                          <a:cs typeface="Arial" pitchFamily="34" charset="0"/>
                        </a:rPr>
                        <a:t>2</a:t>
                      </a:r>
                      <a:r>
                        <a:rPr lang="en-US" sz="1400" b="1" kern="1200" dirty="0" smtClean="0">
                          <a:solidFill>
                            <a:schemeClr val="lt1"/>
                          </a:solidFill>
                          <a:latin typeface="Arial" pitchFamily="34" charset="0"/>
                          <a:ea typeface="+mn-ea"/>
                          <a:cs typeface="Arial" pitchFamily="34" charset="0"/>
                        </a:rPr>
                        <a:t>)</a:t>
                      </a:r>
                      <a:endParaRPr lang="en-US" sz="1400" dirty="0">
                        <a:latin typeface="Arial" pitchFamily="34" charset="0"/>
                        <a:cs typeface="Arial" pitchFamily="34" charset="0"/>
                      </a:endParaRPr>
                    </a:p>
                  </a:txBody>
                  <a:tcPr/>
                </a:tc>
                <a:tc>
                  <a:txBody>
                    <a:bodyPr/>
                    <a:lstStyle/>
                    <a:p>
                      <a:pPr algn="ctr"/>
                      <a:r>
                        <a:rPr lang="es-VE" sz="1400" dirty="0" smtClean="0">
                          <a:latin typeface="Arial" pitchFamily="34" charset="0"/>
                          <a:cs typeface="Arial" pitchFamily="34" charset="0"/>
                        </a:rPr>
                        <a:t>Tiempo (Y)</a:t>
                      </a:r>
                      <a:endParaRPr lang="en-US" sz="1400" dirty="0">
                        <a:latin typeface="Arial" pitchFamily="34" charset="0"/>
                        <a:cs typeface="Arial" pitchFamily="34" charset="0"/>
                      </a:endParaRPr>
                    </a:p>
                  </a:txBody>
                  <a:tcPr/>
                </a:tc>
              </a:tr>
              <a:tr h="314564">
                <a:tc>
                  <a:txBody>
                    <a:bodyPr/>
                    <a:lstStyle/>
                    <a:p>
                      <a:pPr algn="ctr"/>
                      <a:r>
                        <a:rPr lang="es-VE" sz="1400" dirty="0" smtClean="0">
                          <a:latin typeface="Arial" pitchFamily="34" charset="0"/>
                          <a:cs typeface="Arial" pitchFamily="34" charset="0"/>
                        </a:rPr>
                        <a:t>10</a:t>
                      </a:r>
                      <a:endParaRPr lang="en-US" sz="1400" dirty="0">
                        <a:latin typeface="Arial" pitchFamily="34" charset="0"/>
                        <a:cs typeface="Arial" pitchFamily="34" charset="0"/>
                      </a:endParaRPr>
                    </a:p>
                  </a:txBody>
                  <a:tcPr/>
                </a:tc>
                <a:tc>
                  <a:txBody>
                    <a:bodyPr/>
                    <a:lstStyle/>
                    <a:p>
                      <a:pPr algn="ctr"/>
                      <a:r>
                        <a:rPr lang="es-VE" sz="1400" dirty="0" smtClean="0">
                          <a:latin typeface="Arial" pitchFamily="34" charset="0"/>
                          <a:cs typeface="Arial" pitchFamily="34" charset="0"/>
                        </a:rPr>
                        <a:t>30</a:t>
                      </a:r>
                      <a:endParaRPr lang="en-US" sz="1400" dirty="0">
                        <a:latin typeface="Arial" pitchFamily="34" charset="0"/>
                        <a:cs typeface="Arial" pitchFamily="34" charset="0"/>
                      </a:endParaRPr>
                    </a:p>
                  </a:txBody>
                  <a:tcPr/>
                </a:tc>
                <a:tc>
                  <a:txBody>
                    <a:bodyPr/>
                    <a:lstStyle/>
                    <a:p>
                      <a:pPr algn="ctr"/>
                      <a:r>
                        <a:rPr lang="es-VE" sz="1400" dirty="0" smtClean="0">
                          <a:latin typeface="Arial" pitchFamily="34" charset="0"/>
                          <a:cs typeface="Arial" pitchFamily="34" charset="0"/>
                        </a:rPr>
                        <a:t>24</a:t>
                      </a:r>
                      <a:endParaRPr lang="en-US" sz="1400" dirty="0">
                        <a:latin typeface="Arial" pitchFamily="34" charset="0"/>
                        <a:cs typeface="Arial" pitchFamily="34" charset="0"/>
                      </a:endParaRPr>
                    </a:p>
                  </a:txBody>
                  <a:tcPr/>
                </a:tc>
              </a:tr>
              <a:tr h="314564">
                <a:tc>
                  <a:txBody>
                    <a:bodyPr/>
                    <a:lstStyle/>
                    <a:p>
                      <a:pPr algn="ctr"/>
                      <a:r>
                        <a:rPr lang="es-VE" sz="1400" dirty="0" smtClean="0">
                          <a:latin typeface="Arial" pitchFamily="34" charset="0"/>
                          <a:cs typeface="Arial" pitchFamily="34" charset="0"/>
                        </a:rPr>
                        <a:t>15</a:t>
                      </a:r>
                      <a:endParaRPr lang="en-US" sz="1400" dirty="0">
                        <a:latin typeface="Arial" pitchFamily="34" charset="0"/>
                        <a:cs typeface="Arial" pitchFamily="34" charset="0"/>
                      </a:endParaRPr>
                    </a:p>
                  </a:txBody>
                  <a:tcPr/>
                </a:tc>
                <a:tc>
                  <a:txBody>
                    <a:bodyPr/>
                    <a:lstStyle/>
                    <a:p>
                      <a:pPr algn="ctr"/>
                      <a:r>
                        <a:rPr lang="es-VE" sz="1400" dirty="0" smtClean="0">
                          <a:latin typeface="Arial" pitchFamily="34" charset="0"/>
                          <a:cs typeface="Arial" pitchFamily="34" charset="0"/>
                        </a:rPr>
                        <a:t>25</a:t>
                      </a:r>
                      <a:endParaRPr lang="en-US" sz="1400" dirty="0">
                        <a:latin typeface="Arial" pitchFamily="34" charset="0"/>
                        <a:cs typeface="Arial" pitchFamily="34" charset="0"/>
                      </a:endParaRPr>
                    </a:p>
                  </a:txBody>
                  <a:tcPr/>
                </a:tc>
                <a:tc>
                  <a:txBody>
                    <a:bodyPr/>
                    <a:lstStyle/>
                    <a:p>
                      <a:pPr algn="ctr"/>
                      <a:r>
                        <a:rPr lang="es-VE" sz="1400" dirty="0" smtClean="0">
                          <a:latin typeface="Arial" pitchFamily="34" charset="0"/>
                          <a:cs typeface="Arial" pitchFamily="34" charset="0"/>
                        </a:rPr>
                        <a:t>27</a:t>
                      </a:r>
                      <a:endParaRPr lang="en-US" sz="1400" dirty="0">
                        <a:latin typeface="Arial" pitchFamily="34" charset="0"/>
                        <a:cs typeface="Arial" pitchFamily="34" charset="0"/>
                      </a:endParaRPr>
                    </a:p>
                  </a:txBody>
                  <a:tcPr/>
                </a:tc>
              </a:tr>
              <a:tr h="314564">
                <a:tc>
                  <a:txBody>
                    <a:bodyPr/>
                    <a:lstStyle/>
                    <a:p>
                      <a:pPr algn="ctr"/>
                      <a:r>
                        <a:rPr lang="es-VE" sz="1400" dirty="0" smtClean="0">
                          <a:latin typeface="Arial" pitchFamily="34" charset="0"/>
                          <a:cs typeface="Arial" pitchFamily="34" charset="0"/>
                        </a:rPr>
                        <a:t>10</a:t>
                      </a:r>
                      <a:endParaRPr lang="en-US" sz="1400" dirty="0">
                        <a:latin typeface="Arial" pitchFamily="34" charset="0"/>
                        <a:cs typeface="Arial" pitchFamily="34" charset="0"/>
                      </a:endParaRPr>
                    </a:p>
                  </a:txBody>
                  <a:tcPr/>
                </a:tc>
                <a:tc>
                  <a:txBody>
                    <a:bodyPr/>
                    <a:lstStyle/>
                    <a:p>
                      <a:pPr algn="ctr"/>
                      <a:r>
                        <a:rPr lang="es-VE" sz="1400" dirty="0" smtClean="0">
                          <a:latin typeface="Arial" pitchFamily="34" charset="0"/>
                          <a:cs typeface="Arial" pitchFamily="34" charset="0"/>
                        </a:rPr>
                        <a:t>40</a:t>
                      </a:r>
                      <a:endParaRPr lang="en-US" sz="1400" dirty="0">
                        <a:latin typeface="Arial" pitchFamily="34" charset="0"/>
                        <a:cs typeface="Arial" pitchFamily="34" charset="0"/>
                      </a:endParaRPr>
                    </a:p>
                  </a:txBody>
                  <a:tcPr/>
                </a:tc>
                <a:tc>
                  <a:txBody>
                    <a:bodyPr/>
                    <a:lstStyle/>
                    <a:p>
                      <a:pPr algn="ctr"/>
                      <a:r>
                        <a:rPr lang="es-VE" sz="1400" dirty="0" smtClean="0">
                          <a:latin typeface="Arial" pitchFamily="34" charset="0"/>
                          <a:cs typeface="Arial" pitchFamily="34" charset="0"/>
                        </a:rPr>
                        <a:t>29</a:t>
                      </a:r>
                      <a:endParaRPr lang="en-US" sz="1400" dirty="0">
                        <a:latin typeface="Arial" pitchFamily="34" charset="0"/>
                        <a:cs typeface="Arial" pitchFamily="34" charset="0"/>
                      </a:endParaRPr>
                    </a:p>
                  </a:txBody>
                  <a:tcPr/>
                </a:tc>
              </a:tr>
              <a:tr h="314564">
                <a:tc>
                  <a:txBody>
                    <a:bodyPr/>
                    <a:lstStyle/>
                    <a:p>
                      <a:pPr algn="ctr"/>
                      <a:r>
                        <a:rPr lang="es-VE" sz="1400" dirty="0" smtClean="0">
                          <a:latin typeface="Arial" pitchFamily="34" charset="0"/>
                          <a:cs typeface="Arial" pitchFamily="34" charset="0"/>
                        </a:rPr>
                        <a:t>20</a:t>
                      </a:r>
                      <a:endParaRPr lang="en-US" sz="1400" dirty="0">
                        <a:latin typeface="Arial" pitchFamily="34" charset="0"/>
                        <a:cs typeface="Arial" pitchFamily="34" charset="0"/>
                      </a:endParaRPr>
                    </a:p>
                  </a:txBody>
                  <a:tcPr/>
                </a:tc>
                <a:tc>
                  <a:txBody>
                    <a:bodyPr/>
                    <a:lstStyle/>
                    <a:p>
                      <a:pPr algn="ctr"/>
                      <a:r>
                        <a:rPr lang="es-VE" sz="1400" dirty="0" smtClean="0">
                          <a:latin typeface="Arial" pitchFamily="34" charset="0"/>
                          <a:cs typeface="Arial" pitchFamily="34" charset="0"/>
                        </a:rPr>
                        <a:t>18</a:t>
                      </a:r>
                      <a:endParaRPr lang="en-US" sz="1400" dirty="0">
                        <a:latin typeface="Arial" pitchFamily="34" charset="0"/>
                        <a:cs typeface="Arial" pitchFamily="34" charset="0"/>
                      </a:endParaRPr>
                    </a:p>
                  </a:txBody>
                  <a:tcPr/>
                </a:tc>
                <a:tc>
                  <a:txBody>
                    <a:bodyPr/>
                    <a:lstStyle/>
                    <a:p>
                      <a:pPr algn="ctr"/>
                      <a:r>
                        <a:rPr lang="es-VE" sz="1400" dirty="0" smtClean="0">
                          <a:latin typeface="Arial" pitchFamily="34" charset="0"/>
                          <a:cs typeface="Arial" pitchFamily="34" charset="0"/>
                        </a:rPr>
                        <a:t>31</a:t>
                      </a:r>
                      <a:endParaRPr lang="en-US" sz="1400" dirty="0">
                        <a:latin typeface="Arial" pitchFamily="34" charset="0"/>
                        <a:cs typeface="Arial" pitchFamily="34" charset="0"/>
                      </a:endParaRPr>
                    </a:p>
                  </a:txBody>
                  <a:tcPr/>
                </a:tc>
              </a:tr>
              <a:tr h="314564">
                <a:tc>
                  <a:txBody>
                    <a:bodyPr/>
                    <a:lstStyle/>
                    <a:p>
                      <a:pPr algn="ctr"/>
                      <a:r>
                        <a:rPr lang="es-VE" sz="1400" dirty="0" smtClean="0">
                          <a:latin typeface="Arial" pitchFamily="34" charset="0"/>
                          <a:cs typeface="Arial" pitchFamily="34" charset="0"/>
                        </a:rPr>
                        <a:t>25</a:t>
                      </a:r>
                      <a:endParaRPr lang="en-US" sz="1400" dirty="0">
                        <a:latin typeface="Arial" pitchFamily="34" charset="0"/>
                        <a:cs typeface="Arial" pitchFamily="34" charset="0"/>
                      </a:endParaRPr>
                    </a:p>
                  </a:txBody>
                  <a:tcPr/>
                </a:tc>
                <a:tc>
                  <a:txBody>
                    <a:bodyPr/>
                    <a:lstStyle/>
                    <a:p>
                      <a:pPr algn="ctr"/>
                      <a:r>
                        <a:rPr lang="es-VE" sz="1400" dirty="0" smtClean="0">
                          <a:latin typeface="Arial" pitchFamily="34" charset="0"/>
                          <a:cs typeface="Arial" pitchFamily="34" charset="0"/>
                        </a:rPr>
                        <a:t>22</a:t>
                      </a:r>
                      <a:endParaRPr lang="en-US" sz="1400" dirty="0">
                        <a:latin typeface="Arial" pitchFamily="34" charset="0"/>
                        <a:cs typeface="Arial" pitchFamily="34" charset="0"/>
                      </a:endParaRPr>
                    </a:p>
                  </a:txBody>
                  <a:tcPr/>
                </a:tc>
                <a:tc>
                  <a:txBody>
                    <a:bodyPr/>
                    <a:lstStyle/>
                    <a:p>
                      <a:pPr algn="ctr"/>
                      <a:r>
                        <a:rPr lang="es-VE" sz="1400" dirty="0" smtClean="0">
                          <a:latin typeface="Arial" pitchFamily="34" charset="0"/>
                          <a:cs typeface="Arial" pitchFamily="34" charset="0"/>
                        </a:rPr>
                        <a:t>25</a:t>
                      </a:r>
                      <a:endParaRPr lang="en-US" sz="1400" dirty="0">
                        <a:latin typeface="Arial" pitchFamily="34" charset="0"/>
                        <a:cs typeface="Arial" pitchFamily="34" charset="0"/>
                      </a:endParaRPr>
                    </a:p>
                  </a:txBody>
                  <a:tcPr/>
                </a:tc>
              </a:tr>
              <a:tr h="314564">
                <a:tc>
                  <a:txBody>
                    <a:bodyPr/>
                    <a:lstStyle/>
                    <a:p>
                      <a:pPr algn="ctr"/>
                      <a:r>
                        <a:rPr lang="es-VE" sz="1400" dirty="0" smtClean="0">
                          <a:latin typeface="Arial" pitchFamily="34" charset="0"/>
                          <a:cs typeface="Arial" pitchFamily="34" charset="0"/>
                        </a:rPr>
                        <a:t>18</a:t>
                      </a:r>
                      <a:endParaRPr lang="en-US" sz="1400" dirty="0">
                        <a:latin typeface="Arial" pitchFamily="34" charset="0"/>
                        <a:cs typeface="Arial" pitchFamily="34" charset="0"/>
                      </a:endParaRPr>
                    </a:p>
                  </a:txBody>
                  <a:tcPr/>
                </a:tc>
                <a:tc>
                  <a:txBody>
                    <a:bodyPr/>
                    <a:lstStyle/>
                    <a:p>
                      <a:pPr algn="ctr"/>
                      <a:r>
                        <a:rPr lang="es-VE" sz="1400" dirty="0" smtClean="0">
                          <a:latin typeface="Arial" pitchFamily="34" charset="0"/>
                          <a:cs typeface="Arial" pitchFamily="34" charset="0"/>
                        </a:rPr>
                        <a:t>31</a:t>
                      </a:r>
                      <a:endParaRPr lang="en-US" sz="1400" dirty="0">
                        <a:latin typeface="Arial" pitchFamily="34" charset="0"/>
                        <a:cs typeface="Arial" pitchFamily="34" charset="0"/>
                      </a:endParaRPr>
                    </a:p>
                  </a:txBody>
                  <a:tcPr/>
                </a:tc>
                <a:tc>
                  <a:txBody>
                    <a:bodyPr/>
                    <a:lstStyle/>
                    <a:p>
                      <a:pPr algn="ctr"/>
                      <a:r>
                        <a:rPr lang="es-VE" sz="1400" dirty="0" smtClean="0">
                          <a:latin typeface="Arial" pitchFamily="34" charset="0"/>
                          <a:cs typeface="Arial" pitchFamily="34" charset="0"/>
                        </a:rPr>
                        <a:t>33</a:t>
                      </a:r>
                      <a:endParaRPr lang="en-US" sz="1400" dirty="0">
                        <a:latin typeface="Arial" pitchFamily="34" charset="0"/>
                        <a:cs typeface="Arial" pitchFamily="34" charset="0"/>
                      </a:endParaRPr>
                    </a:p>
                  </a:txBody>
                  <a:tcPr/>
                </a:tc>
              </a:tr>
              <a:tr h="314564">
                <a:tc>
                  <a:txBody>
                    <a:bodyPr/>
                    <a:lstStyle/>
                    <a:p>
                      <a:pPr algn="ctr"/>
                      <a:r>
                        <a:rPr lang="es-VE" sz="1400" dirty="0" smtClean="0">
                          <a:latin typeface="Arial" pitchFamily="34" charset="0"/>
                          <a:cs typeface="Arial" pitchFamily="34" charset="0"/>
                        </a:rPr>
                        <a:t>12</a:t>
                      </a:r>
                      <a:endParaRPr lang="en-US" sz="1400" dirty="0">
                        <a:latin typeface="Arial" pitchFamily="34" charset="0"/>
                        <a:cs typeface="Arial" pitchFamily="34" charset="0"/>
                      </a:endParaRPr>
                    </a:p>
                  </a:txBody>
                  <a:tcPr/>
                </a:tc>
                <a:tc>
                  <a:txBody>
                    <a:bodyPr/>
                    <a:lstStyle/>
                    <a:p>
                      <a:pPr algn="ctr"/>
                      <a:r>
                        <a:rPr lang="es-VE" sz="1400" dirty="0" smtClean="0">
                          <a:latin typeface="Arial" pitchFamily="34" charset="0"/>
                          <a:cs typeface="Arial" pitchFamily="34" charset="0"/>
                        </a:rPr>
                        <a:t>26</a:t>
                      </a:r>
                      <a:endParaRPr lang="en-US" sz="1400" dirty="0">
                        <a:latin typeface="Arial" pitchFamily="34" charset="0"/>
                        <a:cs typeface="Arial" pitchFamily="34" charset="0"/>
                      </a:endParaRPr>
                    </a:p>
                  </a:txBody>
                  <a:tcPr/>
                </a:tc>
                <a:tc>
                  <a:txBody>
                    <a:bodyPr/>
                    <a:lstStyle/>
                    <a:p>
                      <a:pPr algn="ctr"/>
                      <a:r>
                        <a:rPr lang="es-VE" sz="1400" dirty="0" smtClean="0">
                          <a:latin typeface="Arial" pitchFamily="34" charset="0"/>
                          <a:cs typeface="Arial" pitchFamily="34" charset="0"/>
                        </a:rPr>
                        <a:t>26</a:t>
                      </a:r>
                      <a:endParaRPr lang="en-US" sz="1400" dirty="0">
                        <a:latin typeface="Arial" pitchFamily="34" charset="0"/>
                        <a:cs typeface="Arial" pitchFamily="34" charset="0"/>
                      </a:endParaRPr>
                    </a:p>
                  </a:txBody>
                  <a:tcPr/>
                </a:tc>
              </a:tr>
              <a:tr h="314564">
                <a:tc>
                  <a:txBody>
                    <a:bodyPr/>
                    <a:lstStyle/>
                    <a:p>
                      <a:pPr algn="ctr"/>
                      <a:r>
                        <a:rPr lang="es-VE" sz="1400" dirty="0" smtClean="0">
                          <a:latin typeface="Arial" pitchFamily="34" charset="0"/>
                          <a:cs typeface="Arial" pitchFamily="34" charset="0"/>
                        </a:rPr>
                        <a:t>14</a:t>
                      </a:r>
                      <a:endParaRPr lang="en-US" sz="1400" dirty="0">
                        <a:latin typeface="Arial" pitchFamily="34" charset="0"/>
                        <a:cs typeface="Arial" pitchFamily="34" charset="0"/>
                      </a:endParaRPr>
                    </a:p>
                  </a:txBody>
                  <a:tcPr/>
                </a:tc>
                <a:tc>
                  <a:txBody>
                    <a:bodyPr/>
                    <a:lstStyle/>
                    <a:p>
                      <a:pPr algn="ctr"/>
                      <a:r>
                        <a:rPr lang="es-VE" sz="1400" dirty="0" smtClean="0">
                          <a:latin typeface="Arial" pitchFamily="34" charset="0"/>
                          <a:cs typeface="Arial" pitchFamily="34" charset="0"/>
                        </a:rPr>
                        <a:t>34</a:t>
                      </a:r>
                      <a:endParaRPr lang="en-US" sz="1400" dirty="0">
                        <a:latin typeface="Arial" pitchFamily="34" charset="0"/>
                        <a:cs typeface="Arial" pitchFamily="34" charset="0"/>
                      </a:endParaRPr>
                    </a:p>
                  </a:txBody>
                  <a:tcPr/>
                </a:tc>
                <a:tc>
                  <a:txBody>
                    <a:bodyPr/>
                    <a:lstStyle/>
                    <a:p>
                      <a:pPr algn="ctr"/>
                      <a:r>
                        <a:rPr lang="es-VE" sz="1400" dirty="0" smtClean="0">
                          <a:latin typeface="Arial" pitchFamily="34" charset="0"/>
                          <a:cs typeface="Arial" pitchFamily="34" charset="0"/>
                        </a:rPr>
                        <a:t>28</a:t>
                      </a:r>
                      <a:endParaRPr lang="en-US" sz="1400" dirty="0">
                        <a:latin typeface="Arial" pitchFamily="34" charset="0"/>
                        <a:cs typeface="Arial" pitchFamily="34" charset="0"/>
                      </a:endParaRPr>
                    </a:p>
                  </a:txBody>
                  <a:tcPr/>
                </a:tc>
              </a:tr>
              <a:tr h="314564">
                <a:tc>
                  <a:txBody>
                    <a:bodyPr/>
                    <a:lstStyle/>
                    <a:p>
                      <a:pPr algn="ctr"/>
                      <a:r>
                        <a:rPr lang="es-VE" sz="1400" dirty="0" smtClean="0">
                          <a:latin typeface="Arial" pitchFamily="34" charset="0"/>
                          <a:cs typeface="Arial" pitchFamily="34" charset="0"/>
                        </a:rPr>
                        <a:t>16</a:t>
                      </a:r>
                      <a:endParaRPr lang="en-US" sz="1400" dirty="0">
                        <a:latin typeface="Arial" pitchFamily="34" charset="0"/>
                        <a:cs typeface="Arial" pitchFamily="34" charset="0"/>
                      </a:endParaRPr>
                    </a:p>
                  </a:txBody>
                  <a:tcPr/>
                </a:tc>
                <a:tc>
                  <a:txBody>
                    <a:bodyPr/>
                    <a:lstStyle/>
                    <a:p>
                      <a:pPr algn="ctr"/>
                      <a:r>
                        <a:rPr lang="es-VE" sz="1400" dirty="0" smtClean="0">
                          <a:latin typeface="Arial" pitchFamily="34" charset="0"/>
                          <a:cs typeface="Arial" pitchFamily="34" charset="0"/>
                        </a:rPr>
                        <a:t>29</a:t>
                      </a:r>
                      <a:endParaRPr lang="en-US" sz="1400" dirty="0">
                        <a:latin typeface="Arial" pitchFamily="34" charset="0"/>
                        <a:cs typeface="Arial" pitchFamily="34" charset="0"/>
                      </a:endParaRPr>
                    </a:p>
                  </a:txBody>
                  <a:tcPr/>
                </a:tc>
                <a:tc>
                  <a:txBody>
                    <a:bodyPr/>
                    <a:lstStyle/>
                    <a:p>
                      <a:pPr algn="ctr"/>
                      <a:r>
                        <a:rPr lang="es-VE" sz="1400" dirty="0" smtClean="0">
                          <a:latin typeface="Arial" pitchFamily="34" charset="0"/>
                          <a:cs typeface="Arial" pitchFamily="34" charset="0"/>
                        </a:rPr>
                        <a:t>31</a:t>
                      </a:r>
                      <a:endParaRPr lang="en-US" sz="1400" dirty="0">
                        <a:latin typeface="Arial" pitchFamily="34" charset="0"/>
                        <a:cs typeface="Arial" pitchFamily="34" charset="0"/>
                      </a:endParaRPr>
                    </a:p>
                  </a:txBody>
                  <a:tcPr/>
                </a:tc>
              </a:tr>
              <a:tr h="314564">
                <a:tc>
                  <a:txBody>
                    <a:bodyPr/>
                    <a:lstStyle/>
                    <a:p>
                      <a:pPr algn="ctr"/>
                      <a:r>
                        <a:rPr lang="es-VE" sz="1400" dirty="0" smtClean="0">
                          <a:latin typeface="Arial" pitchFamily="34" charset="0"/>
                          <a:cs typeface="Arial" pitchFamily="34" charset="0"/>
                        </a:rPr>
                        <a:t>22</a:t>
                      </a:r>
                      <a:endParaRPr lang="en-US" sz="1400" dirty="0">
                        <a:latin typeface="Arial" pitchFamily="34" charset="0"/>
                        <a:cs typeface="Arial" pitchFamily="34" charset="0"/>
                      </a:endParaRPr>
                    </a:p>
                  </a:txBody>
                  <a:tcPr/>
                </a:tc>
                <a:tc>
                  <a:txBody>
                    <a:bodyPr/>
                    <a:lstStyle/>
                    <a:p>
                      <a:pPr algn="ctr"/>
                      <a:r>
                        <a:rPr lang="es-VE" sz="1400" dirty="0" smtClean="0">
                          <a:latin typeface="Arial" pitchFamily="34" charset="0"/>
                          <a:cs typeface="Arial" pitchFamily="34" charset="0"/>
                        </a:rPr>
                        <a:t>37</a:t>
                      </a:r>
                      <a:endParaRPr lang="en-US" sz="1400" dirty="0">
                        <a:latin typeface="Arial" pitchFamily="34" charset="0"/>
                        <a:cs typeface="Arial" pitchFamily="34" charset="0"/>
                      </a:endParaRPr>
                    </a:p>
                  </a:txBody>
                  <a:tcPr/>
                </a:tc>
                <a:tc>
                  <a:txBody>
                    <a:bodyPr/>
                    <a:lstStyle/>
                    <a:p>
                      <a:pPr algn="ctr"/>
                      <a:r>
                        <a:rPr lang="es-VE" sz="1400" dirty="0" smtClean="0">
                          <a:latin typeface="Arial" pitchFamily="34" charset="0"/>
                          <a:cs typeface="Arial" pitchFamily="34" charset="0"/>
                        </a:rPr>
                        <a:t>39</a:t>
                      </a:r>
                      <a:endParaRPr lang="en-US" sz="1400" dirty="0">
                        <a:latin typeface="Arial" pitchFamily="34" charset="0"/>
                        <a:cs typeface="Arial" pitchFamily="34" charset="0"/>
                      </a:endParaRPr>
                    </a:p>
                  </a:txBody>
                  <a:tcPr/>
                </a:tc>
              </a:tr>
              <a:tr h="314564">
                <a:tc>
                  <a:txBody>
                    <a:bodyPr/>
                    <a:lstStyle/>
                    <a:p>
                      <a:pPr algn="ctr"/>
                      <a:r>
                        <a:rPr lang="es-VE" sz="1400" dirty="0" smtClean="0">
                          <a:latin typeface="Arial" pitchFamily="34" charset="0"/>
                          <a:cs typeface="Arial" pitchFamily="34" charset="0"/>
                        </a:rPr>
                        <a:t>24</a:t>
                      </a:r>
                      <a:endParaRPr lang="en-US" sz="1400" dirty="0">
                        <a:latin typeface="Arial" pitchFamily="34" charset="0"/>
                        <a:cs typeface="Arial" pitchFamily="34" charset="0"/>
                      </a:endParaRPr>
                    </a:p>
                  </a:txBody>
                  <a:tcPr/>
                </a:tc>
                <a:tc>
                  <a:txBody>
                    <a:bodyPr/>
                    <a:lstStyle/>
                    <a:p>
                      <a:pPr algn="ctr"/>
                      <a:r>
                        <a:rPr lang="es-VE" sz="1400" dirty="0" smtClean="0">
                          <a:latin typeface="Arial" pitchFamily="34" charset="0"/>
                          <a:cs typeface="Arial" pitchFamily="34" charset="0"/>
                        </a:rPr>
                        <a:t>20</a:t>
                      </a:r>
                      <a:endParaRPr lang="en-US" sz="1400" dirty="0">
                        <a:latin typeface="Arial" pitchFamily="34" charset="0"/>
                        <a:cs typeface="Arial" pitchFamily="34" charset="0"/>
                      </a:endParaRPr>
                    </a:p>
                  </a:txBody>
                  <a:tcPr/>
                </a:tc>
                <a:tc>
                  <a:txBody>
                    <a:bodyPr/>
                    <a:lstStyle/>
                    <a:p>
                      <a:pPr algn="ctr"/>
                      <a:r>
                        <a:rPr lang="es-VE" sz="1400" dirty="0" smtClean="0">
                          <a:latin typeface="Arial" pitchFamily="34" charset="0"/>
                          <a:cs typeface="Arial" pitchFamily="34" charset="0"/>
                        </a:rPr>
                        <a:t>33</a:t>
                      </a:r>
                      <a:endParaRPr lang="en-US" sz="1400" dirty="0">
                        <a:latin typeface="Arial" pitchFamily="34" charset="0"/>
                        <a:cs typeface="Arial" pitchFamily="34" charset="0"/>
                      </a:endParaRPr>
                    </a:p>
                  </a:txBody>
                  <a:tcPr/>
                </a:tc>
              </a:tr>
              <a:tr h="314564">
                <a:tc>
                  <a:txBody>
                    <a:bodyPr/>
                    <a:lstStyle/>
                    <a:p>
                      <a:pPr algn="ctr"/>
                      <a:r>
                        <a:rPr lang="es-VE" sz="1400" dirty="0" smtClean="0">
                          <a:latin typeface="Arial" pitchFamily="34" charset="0"/>
                          <a:cs typeface="Arial" pitchFamily="34" charset="0"/>
                        </a:rPr>
                        <a:t>17</a:t>
                      </a:r>
                      <a:endParaRPr lang="en-US" sz="1400" dirty="0">
                        <a:latin typeface="Arial" pitchFamily="34" charset="0"/>
                        <a:cs typeface="Arial" pitchFamily="34" charset="0"/>
                      </a:endParaRPr>
                    </a:p>
                  </a:txBody>
                  <a:tcPr/>
                </a:tc>
                <a:tc>
                  <a:txBody>
                    <a:bodyPr/>
                    <a:lstStyle/>
                    <a:p>
                      <a:pPr algn="ctr"/>
                      <a:r>
                        <a:rPr lang="es-VE" sz="1400" dirty="0" smtClean="0">
                          <a:latin typeface="Arial" pitchFamily="34" charset="0"/>
                          <a:cs typeface="Arial" pitchFamily="34" charset="0"/>
                        </a:rPr>
                        <a:t>25</a:t>
                      </a:r>
                      <a:endParaRPr lang="en-US" sz="1400" dirty="0">
                        <a:latin typeface="Arial" pitchFamily="34" charset="0"/>
                        <a:cs typeface="Arial" pitchFamily="34" charset="0"/>
                      </a:endParaRPr>
                    </a:p>
                  </a:txBody>
                  <a:tcPr/>
                </a:tc>
                <a:tc>
                  <a:txBody>
                    <a:bodyPr/>
                    <a:lstStyle/>
                    <a:p>
                      <a:pPr algn="ctr"/>
                      <a:r>
                        <a:rPr lang="es-VE" sz="1400" dirty="0" smtClean="0">
                          <a:latin typeface="Arial" pitchFamily="34" charset="0"/>
                          <a:cs typeface="Arial" pitchFamily="34" charset="0"/>
                        </a:rPr>
                        <a:t>30</a:t>
                      </a:r>
                      <a:endParaRPr lang="en-US" sz="1400" dirty="0">
                        <a:latin typeface="Arial" pitchFamily="34" charset="0"/>
                        <a:cs typeface="Arial" pitchFamily="34" charset="0"/>
                      </a:endParaRPr>
                    </a:p>
                  </a:txBody>
                  <a:tcPr/>
                </a:tc>
              </a:tr>
              <a:tr h="314564">
                <a:tc>
                  <a:txBody>
                    <a:bodyPr/>
                    <a:lstStyle/>
                    <a:p>
                      <a:pPr algn="ctr"/>
                      <a:r>
                        <a:rPr lang="es-VE" sz="1400" dirty="0" smtClean="0">
                          <a:latin typeface="Arial" pitchFamily="34" charset="0"/>
                          <a:cs typeface="Arial" pitchFamily="34" charset="0"/>
                        </a:rPr>
                        <a:t>13</a:t>
                      </a:r>
                      <a:endParaRPr lang="en-US" sz="1400" dirty="0">
                        <a:latin typeface="Arial" pitchFamily="34" charset="0"/>
                        <a:cs typeface="Arial" pitchFamily="34" charset="0"/>
                      </a:endParaRPr>
                    </a:p>
                  </a:txBody>
                  <a:tcPr/>
                </a:tc>
                <a:tc>
                  <a:txBody>
                    <a:bodyPr/>
                    <a:lstStyle/>
                    <a:p>
                      <a:pPr algn="ctr"/>
                      <a:r>
                        <a:rPr lang="es-VE" sz="1400" dirty="0" smtClean="0">
                          <a:latin typeface="Arial" pitchFamily="34" charset="0"/>
                          <a:cs typeface="Arial" pitchFamily="34" charset="0"/>
                        </a:rPr>
                        <a:t>27</a:t>
                      </a:r>
                      <a:endParaRPr lang="en-US" sz="1400" dirty="0">
                        <a:latin typeface="Arial" pitchFamily="34" charset="0"/>
                        <a:cs typeface="Arial" pitchFamily="34" charset="0"/>
                      </a:endParaRPr>
                    </a:p>
                  </a:txBody>
                  <a:tcPr/>
                </a:tc>
                <a:tc>
                  <a:txBody>
                    <a:bodyPr/>
                    <a:lstStyle/>
                    <a:p>
                      <a:pPr algn="ctr"/>
                      <a:r>
                        <a:rPr lang="es-VE" sz="1400" dirty="0" smtClean="0">
                          <a:latin typeface="Arial" pitchFamily="34" charset="0"/>
                          <a:cs typeface="Arial" pitchFamily="34" charset="0"/>
                        </a:rPr>
                        <a:t>25</a:t>
                      </a:r>
                      <a:endParaRPr lang="en-US" sz="1400" dirty="0">
                        <a:latin typeface="Arial" pitchFamily="34" charset="0"/>
                        <a:cs typeface="Arial" pitchFamily="34" charset="0"/>
                      </a:endParaRPr>
                    </a:p>
                  </a:txBody>
                  <a:tcPr/>
                </a:tc>
              </a:tr>
              <a:tr h="314564">
                <a:tc>
                  <a:txBody>
                    <a:bodyPr/>
                    <a:lstStyle/>
                    <a:p>
                      <a:pPr algn="ctr"/>
                      <a:r>
                        <a:rPr lang="es-VE" sz="1400" dirty="0" smtClean="0">
                          <a:latin typeface="Arial" pitchFamily="34" charset="0"/>
                          <a:cs typeface="Arial" pitchFamily="34" charset="0"/>
                        </a:rPr>
                        <a:t>30</a:t>
                      </a:r>
                      <a:endParaRPr lang="en-US" sz="1400" dirty="0">
                        <a:latin typeface="Arial" pitchFamily="34" charset="0"/>
                        <a:cs typeface="Arial" pitchFamily="34" charset="0"/>
                      </a:endParaRPr>
                    </a:p>
                  </a:txBody>
                  <a:tcPr/>
                </a:tc>
                <a:tc>
                  <a:txBody>
                    <a:bodyPr/>
                    <a:lstStyle/>
                    <a:p>
                      <a:pPr algn="ctr"/>
                      <a:r>
                        <a:rPr lang="es-VE" sz="1400" dirty="0" smtClean="0">
                          <a:latin typeface="Arial" pitchFamily="34" charset="0"/>
                          <a:cs typeface="Arial" pitchFamily="34" charset="0"/>
                        </a:rPr>
                        <a:t>23</a:t>
                      </a:r>
                      <a:endParaRPr lang="en-US" sz="1400" dirty="0">
                        <a:latin typeface="Arial" pitchFamily="34" charset="0"/>
                        <a:cs typeface="Arial" pitchFamily="34" charset="0"/>
                      </a:endParaRPr>
                    </a:p>
                  </a:txBody>
                  <a:tcPr/>
                </a:tc>
                <a:tc>
                  <a:txBody>
                    <a:bodyPr/>
                    <a:lstStyle/>
                    <a:p>
                      <a:pPr algn="ctr"/>
                      <a:r>
                        <a:rPr lang="es-VE" sz="1400" dirty="0" smtClean="0">
                          <a:latin typeface="Arial" pitchFamily="34" charset="0"/>
                          <a:cs typeface="Arial" pitchFamily="34" charset="0"/>
                        </a:rPr>
                        <a:t>42</a:t>
                      </a:r>
                      <a:endParaRPr lang="en-US" sz="1400" dirty="0">
                        <a:latin typeface="Arial" pitchFamily="34" charset="0"/>
                        <a:cs typeface="Arial" pitchFamily="34" charset="0"/>
                      </a:endParaRPr>
                    </a:p>
                  </a:txBody>
                  <a:tcPr/>
                </a:tc>
              </a:tr>
              <a:tr h="314564">
                <a:tc>
                  <a:txBody>
                    <a:bodyPr/>
                    <a:lstStyle/>
                    <a:p>
                      <a:pPr algn="ctr"/>
                      <a:r>
                        <a:rPr lang="es-VE" sz="1400" dirty="0" smtClean="0">
                          <a:latin typeface="Arial" pitchFamily="34" charset="0"/>
                          <a:cs typeface="Arial" pitchFamily="34" charset="0"/>
                        </a:rPr>
                        <a:t>24</a:t>
                      </a:r>
                      <a:endParaRPr lang="en-US" sz="1400" dirty="0">
                        <a:latin typeface="Arial" pitchFamily="34" charset="0"/>
                        <a:cs typeface="Arial" pitchFamily="34" charset="0"/>
                      </a:endParaRPr>
                    </a:p>
                  </a:txBody>
                  <a:tcPr/>
                </a:tc>
                <a:tc>
                  <a:txBody>
                    <a:bodyPr/>
                    <a:lstStyle/>
                    <a:p>
                      <a:pPr algn="ctr"/>
                      <a:r>
                        <a:rPr lang="es-VE" sz="1400" dirty="0" smtClean="0">
                          <a:latin typeface="Arial" pitchFamily="34" charset="0"/>
                          <a:cs typeface="Arial" pitchFamily="34" charset="0"/>
                        </a:rPr>
                        <a:t>33</a:t>
                      </a:r>
                      <a:endParaRPr lang="en-US" sz="1400" dirty="0">
                        <a:latin typeface="Arial" pitchFamily="34" charset="0"/>
                        <a:cs typeface="Arial" pitchFamily="34" charset="0"/>
                      </a:endParaRPr>
                    </a:p>
                  </a:txBody>
                  <a:tcPr/>
                </a:tc>
                <a:tc>
                  <a:txBody>
                    <a:bodyPr/>
                    <a:lstStyle/>
                    <a:p>
                      <a:pPr algn="ctr"/>
                      <a:r>
                        <a:rPr lang="es-VE" sz="1400" dirty="0" smtClean="0">
                          <a:latin typeface="Arial" pitchFamily="34" charset="0"/>
                          <a:cs typeface="Arial" pitchFamily="34" charset="0"/>
                        </a:rPr>
                        <a:t>40</a:t>
                      </a:r>
                      <a:endParaRPr lang="en-US" sz="1400" dirty="0">
                        <a:latin typeface="Arial" pitchFamily="34" charset="0"/>
                        <a:cs typeface="Arial" pitchFamily="34" charset="0"/>
                      </a:endParaRPr>
                    </a:p>
                  </a:txBody>
                  <a:tcPr/>
                </a:tc>
              </a:tr>
            </a:tbl>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5"/>
          <p:cNvSpPr>
            <a:spLocks noGrp="1" noChangeArrowheads="1"/>
          </p:cNvSpPr>
          <p:nvPr>
            <p:ph type="title"/>
          </p:nvPr>
        </p:nvSpPr>
        <p:spPr>
          <a:xfrm>
            <a:off x="990600" y="228600"/>
            <a:ext cx="8153400" cy="1066800"/>
          </a:xfrm>
          <a:effectLst>
            <a:outerShdw dist="74053" dir="1857825" algn="ctr" rotWithShape="0">
              <a:schemeClr val="bg2">
                <a:alpha val="50000"/>
              </a:schemeClr>
            </a:outerShdw>
          </a:effectLst>
        </p:spPr>
        <p:txBody>
          <a:bodyPr/>
          <a:lstStyle/>
          <a:p>
            <a:pPr>
              <a:defRPr/>
            </a:pPr>
            <a:r>
              <a:rPr lang="es-VE" sz="4800" dirty="0" smtClean="0">
                <a:effectLst>
                  <a:outerShdw blurRad="38100" dist="38100" dir="2700000" algn="tl">
                    <a:srgbClr val="C0C0C0"/>
                  </a:outerShdw>
                </a:effectLst>
                <a:latin typeface="Andalus" pitchFamily="2" charset="-78"/>
                <a:cs typeface="Andalus" pitchFamily="2" charset="-78"/>
              </a:rPr>
              <a:t>Ejemplo </a:t>
            </a:r>
            <a:r>
              <a:rPr lang="es-VE" sz="4800" dirty="0" smtClean="0">
                <a:effectLst>
                  <a:outerShdw blurRad="38100" dist="38100" dir="2700000" algn="tl">
                    <a:srgbClr val="C0C0C0"/>
                  </a:outerShdw>
                </a:effectLst>
                <a:latin typeface="Andalus" pitchFamily="2" charset="-78"/>
                <a:cs typeface="Andalus" pitchFamily="2" charset="-78"/>
              </a:rPr>
              <a:t>Análisi</a:t>
            </a:r>
            <a:r>
              <a:rPr lang="es-VE" sz="4800" dirty="0" smtClean="0">
                <a:effectLst>
                  <a:outerShdw blurRad="38100" dist="38100" dir="2700000" algn="tl">
                    <a:srgbClr val="C0C0C0"/>
                  </a:outerShdw>
                </a:effectLst>
                <a:latin typeface="Andalus" pitchFamily="2" charset="-78"/>
                <a:cs typeface="Andalus" pitchFamily="2" charset="-78"/>
              </a:rPr>
              <a:t>s de Residuos</a:t>
            </a:r>
            <a:endParaRPr lang="es-VE" sz="4800" dirty="0" smtClean="0">
              <a:effectLst>
                <a:outerShdw blurRad="38100" dist="38100" dir="2700000" algn="tl">
                  <a:srgbClr val="C0C0C0"/>
                </a:outerShdw>
              </a:effectLst>
              <a:latin typeface="Andalus" pitchFamily="2" charset="-78"/>
              <a:cs typeface="Andalus" pitchFamily="2" charset="-78"/>
            </a:endParaRPr>
          </a:p>
        </p:txBody>
      </p:sp>
      <p:sp>
        <p:nvSpPr>
          <p:cNvPr id="12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5" name="Rectangle 3"/>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771650" algn="l"/>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86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78" name="Rectangle 6"/>
          <p:cNvSpPr>
            <a:spLocks noChangeArrowheads="1"/>
          </p:cNvSpPr>
          <p:nvPr/>
        </p:nvSpPr>
        <p:spPr bwMode="auto">
          <a:xfrm>
            <a:off x="0" y="1905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771650" algn="l"/>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86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1" name="Rectangle 9"/>
          <p:cNvSpPr>
            <a:spLocks noChangeArrowheads="1"/>
          </p:cNvSpPr>
          <p:nvPr/>
        </p:nvSpPr>
        <p:spPr bwMode="auto">
          <a:xfrm>
            <a:off x="0" y="1647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771650" algn="l"/>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8683"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8684" name="Rectangle 12"/>
          <p:cNvSpPr>
            <a:spLocks noChangeArrowheads="1"/>
          </p:cNvSpPr>
          <p:nvPr/>
        </p:nvSpPr>
        <p:spPr bwMode="auto">
          <a:xfrm>
            <a:off x="0" y="1647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771650" algn="l"/>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69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9699" name="Rectangle 3"/>
          <p:cNvSpPr>
            <a:spLocks noChangeArrowheads="1"/>
          </p:cNvSpPr>
          <p:nvPr/>
        </p:nvSpPr>
        <p:spPr bwMode="auto">
          <a:xfrm>
            <a:off x="0" y="2019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771650" algn="l"/>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9701"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9702" name="Rectangle 6"/>
          <p:cNvSpPr>
            <a:spLocks noChangeArrowheads="1"/>
          </p:cNvSpPr>
          <p:nvPr/>
        </p:nvSpPr>
        <p:spPr bwMode="auto">
          <a:xfrm>
            <a:off x="0" y="19050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771650" algn="l"/>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20" name="19 Imagen" descr="Dibujo.jpg">
            <a:hlinkClick r:id="rId2" action="ppaction://hlinkfile"/>
          </p:cNvPr>
          <p:cNvPicPr>
            <a:picLocks noChangeAspect="1"/>
          </p:cNvPicPr>
          <p:nvPr/>
        </p:nvPicPr>
        <p:blipFill>
          <a:blip r:embed="rId3"/>
          <a:stretch>
            <a:fillRect/>
          </a:stretch>
        </p:blipFill>
        <p:spPr>
          <a:xfrm>
            <a:off x="4143372" y="2643182"/>
            <a:ext cx="1371917" cy="1357322"/>
          </a:xfrm>
          <a:prstGeom prst="rect">
            <a:avLst/>
          </a:prstGeom>
        </p:spPr>
      </p:pic>
      <p:sp>
        <p:nvSpPr>
          <p:cNvPr id="21" name="20 Rectángulo"/>
          <p:cNvSpPr/>
          <p:nvPr/>
        </p:nvSpPr>
        <p:spPr>
          <a:xfrm>
            <a:off x="1643042" y="1785926"/>
            <a:ext cx="7000924" cy="387798"/>
          </a:xfrm>
          <a:prstGeom prst="rect">
            <a:avLst/>
          </a:prstGeom>
        </p:spPr>
        <p:txBody>
          <a:bodyPr wrap="square">
            <a:spAutoFit/>
          </a:bodyPr>
          <a:lstStyle/>
          <a:p>
            <a:pPr marL="342900" lvl="0" indent="-342900" algn="just">
              <a:lnSpc>
                <a:spcPct val="80000"/>
              </a:lnSpc>
              <a:spcBef>
                <a:spcPct val="20000"/>
              </a:spcBef>
              <a:buBlip>
                <a:blip r:embed="rId4"/>
              </a:buBlip>
              <a:defRPr/>
            </a:pPr>
            <a:r>
              <a:rPr lang="es-VE" kern="0" dirty="0" smtClean="0">
                <a:latin typeface="Arial" charset="0"/>
              </a:rPr>
              <a:t>Realice el análisis de residuos</a:t>
            </a:r>
            <a:endParaRPr lang="es-VE" kern="0" dirty="0" smtClean="0">
              <a:latin typeface="Arial"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body" idx="1"/>
          </p:nvPr>
        </p:nvSpPr>
        <p:spPr>
          <a:xfrm>
            <a:off x="1071570" y="2000240"/>
            <a:ext cx="7929586" cy="4572032"/>
          </a:xfrm>
        </p:spPr>
        <p:txBody>
          <a:bodyPr/>
          <a:lstStyle/>
          <a:p>
            <a:pPr marL="457200" indent="-457200" algn="just">
              <a:lnSpc>
                <a:spcPct val="80000"/>
              </a:lnSpc>
              <a:buNone/>
            </a:pPr>
            <a:r>
              <a:rPr lang="es-VE" sz="2400" dirty="0" smtClean="0">
                <a:latin typeface="Arial" charset="0"/>
              </a:rPr>
              <a:t>Existe un método que se llama “transformación de la variable dependiente”, esto con el fin de remediar un poco la transgresión de las suposiciones de varianza constante, forma funcional correcta y normalidad.</a:t>
            </a:r>
          </a:p>
          <a:p>
            <a:pPr marL="457200" indent="-457200" algn="just">
              <a:lnSpc>
                <a:spcPct val="80000"/>
              </a:lnSpc>
              <a:buNone/>
            </a:pPr>
            <a:r>
              <a:rPr lang="es-VE" sz="2400" dirty="0" smtClean="0">
                <a:latin typeface="Arial" charset="0"/>
              </a:rPr>
              <a:t>La transformación consiste en el elevar a una potencia fraccionaria la variable dependiente, las más recomendadas son:</a:t>
            </a:r>
          </a:p>
          <a:p>
            <a:pPr marL="457200" indent="-457200" algn="just">
              <a:lnSpc>
                <a:spcPct val="80000"/>
              </a:lnSpc>
              <a:buNone/>
            </a:pPr>
            <a:endParaRPr lang="es-VE" sz="2400" dirty="0" smtClean="0">
              <a:latin typeface="Arial" charset="0"/>
            </a:endParaRPr>
          </a:p>
          <a:p>
            <a:pPr marL="457200" indent="-457200" algn="just">
              <a:lnSpc>
                <a:spcPct val="80000"/>
              </a:lnSpc>
              <a:buNone/>
            </a:pPr>
            <a:endParaRPr lang="es-VE" sz="2400" dirty="0" smtClean="0">
              <a:latin typeface="Arial" charset="0"/>
            </a:endParaRPr>
          </a:p>
          <a:p>
            <a:pPr marL="457200" indent="-457200" algn="just">
              <a:lnSpc>
                <a:spcPct val="80000"/>
              </a:lnSpc>
              <a:buNone/>
            </a:pPr>
            <a:r>
              <a:rPr lang="es-VE" sz="2400" dirty="0" smtClean="0">
                <a:latin typeface="Arial" charset="0"/>
              </a:rPr>
              <a:t>Esto tiende a igualar la varianza del error y a ordenar ciertos tipos de gráficas de datos no lineales.</a:t>
            </a:r>
          </a:p>
          <a:p>
            <a:pPr marL="457200" indent="-457200" algn="just">
              <a:lnSpc>
                <a:spcPct val="80000"/>
              </a:lnSpc>
              <a:buNone/>
            </a:pPr>
            <a:r>
              <a:rPr lang="es-VE" sz="2400" dirty="0" smtClean="0">
                <a:latin typeface="Arial" charset="0"/>
              </a:rPr>
              <a:t>Este modelo se usa para realizar inferencias estadísticas. </a:t>
            </a:r>
            <a:endParaRPr lang="es-VE" sz="2400" dirty="0" smtClean="0">
              <a:latin typeface="Arial" charset="0"/>
            </a:endParaRPr>
          </a:p>
          <a:p>
            <a:pPr algn="just">
              <a:lnSpc>
                <a:spcPct val="80000"/>
              </a:lnSpc>
              <a:buNone/>
            </a:pPr>
            <a:endParaRPr lang="es-VE" sz="2400" dirty="0" smtClean="0">
              <a:latin typeface="Arial" charset="0"/>
            </a:endParaRPr>
          </a:p>
          <a:p>
            <a:pPr algn="just">
              <a:lnSpc>
                <a:spcPct val="80000"/>
              </a:lnSpc>
              <a:buNone/>
            </a:pPr>
            <a:endParaRPr lang="es-VE" sz="2400" i="1" dirty="0" smtClean="0">
              <a:latin typeface="Arial" charset="0"/>
            </a:endParaRPr>
          </a:p>
          <a:p>
            <a:pPr algn="just">
              <a:lnSpc>
                <a:spcPct val="80000"/>
              </a:lnSpc>
              <a:buNone/>
            </a:pPr>
            <a:endParaRPr lang="es-VE" sz="2400" i="1" dirty="0" smtClean="0">
              <a:latin typeface="Arial" charset="0"/>
            </a:endParaRPr>
          </a:p>
        </p:txBody>
      </p:sp>
      <p:sp>
        <p:nvSpPr>
          <p:cNvPr id="4101" name="Rectangle 5"/>
          <p:cNvSpPr>
            <a:spLocks noGrp="1" noChangeArrowheads="1"/>
          </p:cNvSpPr>
          <p:nvPr>
            <p:ph type="title"/>
          </p:nvPr>
        </p:nvSpPr>
        <p:spPr>
          <a:xfrm>
            <a:off x="990600" y="228600"/>
            <a:ext cx="8153400" cy="1066800"/>
          </a:xfrm>
          <a:effectLst>
            <a:outerShdw dist="74053" dir="1857825" algn="ctr" rotWithShape="0">
              <a:schemeClr val="bg2">
                <a:alpha val="50000"/>
              </a:schemeClr>
            </a:outerShdw>
          </a:effectLst>
        </p:spPr>
        <p:txBody>
          <a:bodyPr/>
          <a:lstStyle/>
          <a:p>
            <a:pPr>
              <a:defRPr/>
            </a:pPr>
            <a:r>
              <a:rPr lang="es-VE" sz="4800" dirty="0" smtClean="0">
                <a:effectLst>
                  <a:outerShdw blurRad="38100" dist="38100" dir="2700000" algn="tl">
                    <a:srgbClr val="C0C0C0"/>
                  </a:outerShdw>
                </a:effectLst>
                <a:latin typeface="Andalus" pitchFamily="2" charset="-78"/>
                <a:cs typeface="Andalus" pitchFamily="2" charset="-78"/>
              </a:rPr>
              <a:t>Análisis de Residuos</a:t>
            </a:r>
            <a:endParaRPr lang="es-VE" sz="4800" dirty="0" smtClean="0">
              <a:effectLst>
                <a:outerShdw blurRad="38100" dist="38100" dir="2700000" algn="tl">
                  <a:srgbClr val="C0C0C0"/>
                </a:outerShdw>
              </a:effectLst>
              <a:latin typeface="Andalus" pitchFamily="2" charset="-78"/>
              <a:cs typeface="Andalus" pitchFamily="2" charset="-78"/>
            </a:endParaRPr>
          </a:p>
        </p:txBody>
      </p:sp>
      <p:sp>
        <p:nvSpPr>
          <p:cNvPr id="12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7" name="Rectangle 3"/>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7" name="Rectangle 3"/>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3"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6" name="Rectangle 12"/>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0"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2" name="Rectangle 1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3" name="Rectangle 19"/>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45" name="Rectangle 2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6" name="Rectangle 22"/>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 name="Rectangle 3"/>
          <p:cNvSpPr>
            <a:spLocks noChangeArrowheads="1"/>
          </p:cNvSpPr>
          <p:nvPr/>
        </p:nvSpPr>
        <p:spPr bwMode="auto">
          <a:xfrm>
            <a:off x="0" y="1266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9" name="Rectangle 3"/>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6"/>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3"/>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5655" name="Rectangle 5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5656" name="Rectangle 56"/>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5684" name="Rectangle 84"/>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5685" name="Rectangle 85"/>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5713" name="Rectangle 11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25714" name="Rectangle 114"/>
          <p:cNvSpPr>
            <a:spLocks noChangeArrowheads="1"/>
          </p:cNvSpPr>
          <p:nvPr/>
        </p:nvSpPr>
        <p:spPr bwMode="auto">
          <a:xfrm>
            <a:off x="0" y="9429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2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30721"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2571736" y="4214818"/>
            <a:ext cx="5307519" cy="500066"/>
          </a:xfrm>
          <a:prstGeom prst="rect">
            <a:avLst/>
          </a:prstGeom>
          <a:noFill/>
        </p:spPr>
      </p:pic>
      <p:sp>
        <p:nvSpPr>
          <p:cNvPr id="30723" name="Rectangle 3"/>
          <p:cNvSpPr>
            <a:spLocks noChangeArrowheads="1"/>
          </p:cNvSpPr>
          <p:nvPr/>
        </p:nvSpPr>
        <p:spPr bwMode="auto">
          <a:xfrm>
            <a:off x="0" y="8763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body" idx="1"/>
          </p:nvPr>
        </p:nvSpPr>
        <p:spPr>
          <a:xfrm>
            <a:off x="928694" y="1428736"/>
            <a:ext cx="8215338" cy="5429264"/>
          </a:xfrm>
        </p:spPr>
        <p:txBody>
          <a:bodyPr/>
          <a:lstStyle/>
          <a:p>
            <a:pPr algn="just">
              <a:lnSpc>
                <a:spcPct val="80000"/>
              </a:lnSpc>
              <a:buFontTx/>
              <a:buBlip>
                <a:blip r:embed="rId2"/>
              </a:buBlip>
            </a:pPr>
            <a:endParaRPr lang="es-VE" sz="2400" dirty="0" smtClean="0">
              <a:latin typeface="Arial" charset="0"/>
            </a:endParaRPr>
          </a:p>
          <a:p>
            <a:pPr algn="just">
              <a:lnSpc>
                <a:spcPct val="80000"/>
              </a:lnSpc>
              <a:buFontTx/>
              <a:buBlip>
                <a:blip r:embed="rId2"/>
              </a:buBlip>
            </a:pPr>
            <a:r>
              <a:rPr lang="es-VE" sz="2400" dirty="0" smtClean="0">
                <a:latin typeface="Arial" charset="0"/>
              </a:rPr>
              <a:t>Es una medida de la relación lineal entre </a:t>
            </a:r>
            <a:r>
              <a:rPr lang="es-VE" sz="2400" i="1" dirty="0" smtClean="0">
                <a:latin typeface="Arial" charset="0"/>
              </a:rPr>
              <a:t>X</a:t>
            </a:r>
            <a:r>
              <a:rPr lang="es-VE" sz="2400" dirty="0" smtClean="0">
                <a:latin typeface="Arial" charset="0"/>
              </a:rPr>
              <a:t> y </a:t>
            </a:r>
            <a:r>
              <a:rPr lang="es-VE" sz="2400" i="1" dirty="0" err="1" smtClean="0">
                <a:latin typeface="Arial" charset="0"/>
              </a:rPr>
              <a:t>Y</a:t>
            </a:r>
            <a:r>
              <a:rPr lang="es-VE" sz="2400" dirty="0" smtClean="0">
                <a:latin typeface="Arial" charset="0"/>
              </a:rPr>
              <a:t>.</a:t>
            </a:r>
          </a:p>
          <a:p>
            <a:pPr algn="just">
              <a:lnSpc>
                <a:spcPct val="80000"/>
              </a:lnSpc>
              <a:buFontTx/>
              <a:buBlip>
                <a:blip r:embed="rId2"/>
              </a:buBlip>
            </a:pPr>
            <a:endParaRPr lang="es-VE" sz="2400" i="1" dirty="0" smtClean="0">
              <a:latin typeface="Arial" charset="0"/>
            </a:endParaRPr>
          </a:p>
          <a:p>
            <a:pPr algn="just">
              <a:lnSpc>
                <a:spcPct val="80000"/>
              </a:lnSpc>
              <a:buFontTx/>
              <a:buBlip>
                <a:blip r:embed="rId2"/>
              </a:buBlip>
            </a:pPr>
            <a:endParaRPr lang="es-VE" sz="2400" i="1" dirty="0" smtClean="0">
              <a:latin typeface="Arial" charset="0"/>
            </a:endParaRPr>
          </a:p>
          <a:p>
            <a:pPr algn="just">
              <a:lnSpc>
                <a:spcPct val="80000"/>
              </a:lnSpc>
              <a:buFontTx/>
              <a:buBlip>
                <a:blip r:embed="rId2"/>
              </a:buBlip>
            </a:pPr>
            <a:endParaRPr lang="es-VE" sz="2400" i="1" dirty="0" smtClean="0">
              <a:latin typeface="Arial" charset="0"/>
            </a:endParaRPr>
          </a:p>
          <a:p>
            <a:pPr algn="just">
              <a:lnSpc>
                <a:spcPct val="80000"/>
              </a:lnSpc>
              <a:buFontTx/>
              <a:buBlip>
                <a:blip r:embed="rId2"/>
              </a:buBlip>
            </a:pPr>
            <a:endParaRPr lang="es-VE" sz="2400" i="1" dirty="0" smtClean="0">
              <a:latin typeface="Arial" charset="0"/>
            </a:endParaRPr>
          </a:p>
          <a:p>
            <a:pPr algn="just">
              <a:lnSpc>
                <a:spcPct val="80000"/>
              </a:lnSpc>
              <a:buBlip>
                <a:blip r:embed="rId2"/>
              </a:buBlip>
            </a:pPr>
            <a:r>
              <a:rPr lang="es-VE" sz="2400" dirty="0" smtClean="0">
                <a:latin typeface="Arial" pitchFamily="34" charset="0"/>
                <a:cs typeface="Arial" pitchFamily="34" charset="0"/>
              </a:rPr>
              <a:t>Un valor cercano a cero quiere decir que hay una pequeña relación lineal entre </a:t>
            </a:r>
            <a:r>
              <a:rPr lang="es-VE" sz="2400" i="1" dirty="0" smtClean="0">
                <a:latin typeface="Arial" pitchFamily="34" charset="0"/>
                <a:cs typeface="Arial" pitchFamily="34" charset="0"/>
              </a:rPr>
              <a:t>Y</a:t>
            </a:r>
            <a:r>
              <a:rPr lang="es-VE" sz="2400" dirty="0" smtClean="0">
                <a:latin typeface="Arial" pitchFamily="34" charset="0"/>
                <a:cs typeface="Arial" pitchFamily="34" charset="0"/>
              </a:rPr>
              <a:t> </a:t>
            </a:r>
            <a:r>
              <a:rPr lang="es-VE" sz="2400" dirty="0" err="1" smtClean="0">
                <a:latin typeface="Arial" pitchFamily="34" charset="0"/>
                <a:cs typeface="Arial" pitchFamily="34" charset="0"/>
              </a:rPr>
              <a:t>y</a:t>
            </a:r>
            <a:r>
              <a:rPr lang="es-VE" sz="2400" dirty="0" smtClean="0">
                <a:latin typeface="Arial" pitchFamily="34" charset="0"/>
                <a:cs typeface="Arial" pitchFamily="34" charset="0"/>
              </a:rPr>
              <a:t> </a:t>
            </a:r>
            <a:r>
              <a:rPr lang="es-VE" sz="2400" i="1" dirty="0" smtClean="0">
                <a:latin typeface="Arial" pitchFamily="34" charset="0"/>
                <a:cs typeface="Arial" pitchFamily="34" charset="0"/>
              </a:rPr>
              <a:t>X</a:t>
            </a:r>
            <a:r>
              <a:rPr lang="es-VE" sz="2400" dirty="0" smtClean="0">
                <a:latin typeface="Arial" pitchFamily="34" charset="0"/>
                <a:cs typeface="Arial" pitchFamily="34" charset="0"/>
              </a:rPr>
              <a:t>.</a:t>
            </a:r>
          </a:p>
          <a:p>
            <a:pPr algn="just">
              <a:lnSpc>
                <a:spcPct val="80000"/>
              </a:lnSpc>
              <a:buBlip>
                <a:blip r:embed="rId2"/>
              </a:buBlip>
            </a:pPr>
            <a:r>
              <a:rPr lang="es-VE" sz="2400" dirty="0" smtClean="0">
                <a:latin typeface="Arial" pitchFamily="34" charset="0"/>
                <a:cs typeface="Arial" pitchFamily="34" charset="0"/>
              </a:rPr>
              <a:t>Un valor cercano a 1 significa que </a:t>
            </a:r>
            <a:r>
              <a:rPr lang="es-VE" sz="2400" i="1" dirty="0" smtClean="0">
                <a:latin typeface="Arial" pitchFamily="34" charset="0"/>
                <a:cs typeface="Arial" pitchFamily="34" charset="0"/>
              </a:rPr>
              <a:t>Y</a:t>
            </a:r>
            <a:r>
              <a:rPr lang="es-VE" sz="2400" dirty="0" smtClean="0">
                <a:latin typeface="Arial" pitchFamily="34" charset="0"/>
                <a:cs typeface="Arial" pitchFamily="34" charset="0"/>
              </a:rPr>
              <a:t> </a:t>
            </a:r>
            <a:r>
              <a:rPr lang="es-VE" sz="2400" dirty="0" err="1" smtClean="0">
                <a:latin typeface="Arial" pitchFamily="34" charset="0"/>
                <a:cs typeface="Arial" pitchFamily="34" charset="0"/>
              </a:rPr>
              <a:t>y</a:t>
            </a:r>
            <a:r>
              <a:rPr lang="es-VE" sz="2400" dirty="0" smtClean="0">
                <a:latin typeface="Arial" pitchFamily="34" charset="0"/>
                <a:cs typeface="Arial" pitchFamily="34" charset="0"/>
              </a:rPr>
              <a:t> </a:t>
            </a:r>
            <a:r>
              <a:rPr lang="es-VE" sz="2400" i="1" dirty="0" smtClean="0">
                <a:latin typeface="Arial" pitchFamily="34" charset="0"/>
                <a:cs typeface="Arial" pitchFamily="34" charset="0"/>
              </a:rPr>
              <a:t>X</a:t>
            </a:r>
            <a:r>
              <a:rPr lang="es-VE" sz="2400" dirty="0" smtClean="0">
                <a:latin typeface="Arial" pitchFamily="34" charset="0"/>
                <a:cs typeface="Arial" pitchFamily="34" charset="0"/>
              </a:rPr>
              <a:t> tienen una fuerte tendencia a desplazarse juntas en una forma lineal con una pendiente positiva, se “correlacionan positivamente”.</a:t>
            </a:r>
          </a:p>
          <a:p>
            <a:pPr algn="just">
              <a:lnSpc>
                <a:spcPct val="80000"/>
              </a:lnSpc>
              <a:buBlip>
                <a:blip r:embed="rId2"/>
              </a:buBlip>
            </a:pPr>
            <a:r>
              <a:rPr lang="es-VE" sz="2400" dirty="0" smtClean="0">
                <a:latin typeface="Arial" pitchFamily="34" charset="0"/>
                <a:cs typeface="Arial" pitchFamily="34" charset="0"/>
              </a:rPr>
              <a:t>Un valor cercano a -1 significa que </a:t>
            </a:r>
            <a:r>
              <a:rPr lang="es-VE" sz="2400" i="1" dirty="0" smtClean="0">
                <a:latin typeface="Arial" pitchFamily="34" charset="0"/>
                <a:cs typeface="Arial" pitchFamily="34" charset="0"/>
              </a:rPr>
              <a:t>Y</a:t>
            </a:r>
            <a:r>
              <a:rPr lang="es-VE" sz="2400" dirty="0" smtClean="0">
                <a:latin typeface="Arial" pitchFamily="34" charset="0"/>
                <a:cs typeface="Arial" pitchFamily="34" charset="0"/>
              </a:rPr>
              <a:t> </a:t>
            </a:r>
            <a:r>
              <a:rPr lang="es-VE" sz="2400" dirty="0" err="1" smtClean="0">
                <a:latin typeface="Arial" pitchFamily="34" charset="0"/>
                <a:cs typeface="Arial" pitchFamily="34" charset="0"/>
              </a:rPr>
              <a:t>y</a:t>
            </a:r>
            <a:r>
              <a:rPr lang="es-VE" sz="2400" dirty="0" smtClean="0">
                <a:latin typeface="Arial" pitchFamily="34" charset="0"/>
                <a:cs typeface="Arial" pitchFamily="34" charset="0"/>
              </a:rPr>
              <a:t> </a:t>
            </a:r>
            <a:r>
              <a:rPr lang="es-VE" sz="2400" i="1" dirty="0" smtClean="0">
                <a:latin typeface="Arial" pitchFamily="34" charset="0"/>
                <a:cs typeface="Arial" pitchFamily="34" charset="0"/>
              </a:rPr>
              <a:t>X</a:t>
            </a:r>
            <a:r>
              <a:rPr lang="es-VE" sz="2400" dirty="0" smtClean="0">
                <a:latin typeface="Arial" pitchFamily="34" charset="0"/>
                <a:cs typeface="Arial" pitchFamily="34" charset="0"/>
              </a:rPr>
              <a:t> tienen una fuerte tendencia a moverse juntas en forma lineal con una pendiente negativa, se “correlacionan negativamente”.</a:t>
            </a:r>
          </a:p>
          <a:p>
            <a:pPr algn="just">
              <a:lnSpc>
                <a:spcPct val="80000"/>
              </a:lnSpc>
              <a:buNone/>
            </a:pPr>
            <a:endParaRPr lang="es-VE" sz="2400" i="1" dirty="0" smtClean="0">
              <a:latin typeface="Arial" charset="0"/>
            </a:endParaRPr>
          </a:p>
        </p:txBody>
      </p:sp>
      <p:sp>
        <p:nvSpPr>
          <p:cNvPr id="4101" name="Rectangle 5"/>
          <p:cNvSpPr>
            <a:spLocks noGrp="1" noChangeArrowheads="1"/>
          </p:cNvSpPr>
          <p:nvPr>
            <p:ph type="title"/>
          </p:nvPr>
        </p:nvSpPr>
        <p:spPr>
          <a:xfrm>
            <a:off x="990600" y="228600"/>
            <a:ext cx="8153400" cy="1066800"/>
          </a:xfrm>
          <a:effectLst>
            <a:outerShdw dist="74053" dir="1857825" algn="ctr" rotWithShape="0">
              <a:schemeClr val="bg2">
                <a:alpha val="50000"/>
              </a:schemeClr>
            </a:outerShdw>
          </a:effectLst>
        </p:spPr>
        <p:txBody>
          <a:bodyPr/>
          <a:lstStyle/>
          <a:p>
            <a:pPr>
              <a:defRPr/>
            </a:pPr>
            <a:r>
              <a:rPr lang="es-VE" sz="4800" dirty="0" smtClean="0">
                <a:effectLst>
                  <a:outerShdw blurRad="38100" dist="38100" dir="2700000" algn="tl">
                    <a:srgbClr val="C0C0C0"/>
                  </a:outerShdw>
                </a:effectLst>
                <a:latin typeface="Andalus" pitchFamily="2" charset="-78"/>
                <a:cs typeface="Andalus" pitchFamily="2" charset="-78"/>
              </a:rPr>
              <a:t>Coeficiente de Correlación Simple </a:t>
            </a:r>
            <a:r>
              <a:rPr lang="en-US" sz="4800" dirty="0" smtClean="0">
                <a:latin typeface="Andalus" pitchFamily="2" charset="-78"/>
                <a:cs typeface="Andalus" pitchFamily="2" charset="-78"/>
              </a:rPr>
              <a:t>(</a:t>
            </a:r>
            <a:r>
              <a:rPr lang="en-US" sz="4800" dirty="0" smtClean="0"/>
              <a:t>ρ</a:t>
            </a:r>
            <a:r>
              <a:rPr lang="en-US" sz="4800" dirty="0" smtClean="0">
                <a:latin typeface="Andalus" pitchFamily="2" charset="-78"/>
                <a:cs typeface="Andalus" pitchFamily="2" charset="-78"/>
              </a:rPr>
              <a:t>)</a:t>
            </a:r>
            <a:endParaRPr lang="es-VE" sz="4800" dirty="0" smtClean="0">
              <a:effectLst>
                <a:outerShdw blurRad="38100" dist="38100" dir="2700000" algn="tl">
                  <a:srgbClr val="C0C0C0"/>
                </a:outerShdw>
              </a:effectLst>
              <a:latin typeface="Andalus" pitchFamily="2" charset="-78"/>
              <a:cs typeface="Andalus" pitchFamily="2" charset="-78"/>
            </a:endParaRPr>
          </a:p>
        </p:txBody>
      </p:sp>
      <p:sp>
        <p:nvSpPr>
          <p:cNvPr id="12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7" name="Rectangle 3"/>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7" name="Rectangle 3"/>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3"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6" name="Rectangle 12"/>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0"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2" name="Rectangle 1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3" name="Rectangle 19"/>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45" name="Rectangle 2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6" name="Rectangle 22"/>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150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1505" name="Picture 1"/>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2138434" y="2357430"/>
            <a:ext cx="5648276" cy="1071570"/>
          </a:xfrm>
          <a:prstGeom prst="rect">
            <a:avLst/>
          </a:prstGeom>
          <a:noFill/>
        </p:spPr>
      </p:pic>
      <p:sp>
        <p:nvSpPr>
          <p:cNvPr id="21507" name="Rectangle 3"/>
          <p:cNvSpPr>
            <a:spLocks noChangeArrowheads="1"/>
          </p:cNvSpPr>
          <p:nvPr/>
        </p:nvSpPr>
        <p:spPr bwMode="auto">
          <a:xfrm>
            <a:off x="0" y="14763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body" idx="1"/>
          </p:nvPr>
        </p:nvSpPr>
        <p:spPr>
          <a:xfrm>
            <a:off x="928662" y="1357299"/>
            <a:ext cx="8215338" cy="857255"/>
          </a:xfrm>
        </p:spPr>
        <p:txBody>
          <a:bodyPr/>
          <a:lstStyle/>
          <a:p>
            <a:pPr algn="just">
              <a:lnSpc>
                <a:spcPct val="80000"/>
              </a:lnSpc>
              <a:buNone/>
            </a:pPr>
            <a:r>
              <a:rPr lang="es-VE" sz="2300" dirty="0" smtClean="0">
                <a:latin typeface="Arial" charset="0"/>
              </a:rPr>
              <a:t>Un contador quiere predecir el costo de mano de obra directo con base en el tamaño del lote de un producto fabricado.</a:t>
            </a:r>
          </a:p>
        </p:txBody>
      </p:sp>
      <p:sp>
        <p:nvSpPr>
          <p:cNvPr id="4101" name="Rectangle 5"/>
          <p:cNvSpPr>
            <a:spLocks noGrp="1" noChangeArrowheads="1"/>
          </p:cNvSpPr>
          <p:nvPr>
            <p:ph type="title"/>
          </p:nvPr>
        </p:nvSpPr>
        <p:spPr>
          <a:xfrm>
            <a:off x="990600" y="228600"/>
            <a:ext cx="8153400" cy="1066800"/>
          </a:xfrm>
          <a:effectLst>
            <a:outerShdw dist="74053" dir="1857825" algn="ctr" rotWithShape="0">
              <a:schemeClr val="bg2">
                <a:alpha val="50000"/>
              </a:schemeClr>
            </a:outerShdw>
          </a:effectLst>
        </p:spPr>
        <p:txBody>
          <a:bodyPr/>
          <a:lstStyle/>
          <a:p>
            <a:pPr>
              <a:defRPr/>
            </a:pPr>
            <a:r>
              <a:rPr lang="es-VE" sz="6000" dirty="0" smtClean="0">
                <a:effectLst>
                  <a:outerShdw blurRad="38100" dist="38100" dir="2700000" algn="tl">
                    <a:srgbClr val="C0C0C0"/>
                  </a:outerShdw>
                </a:effectLst>
                <a:latin typeface="Andalus" pitchFamily="2" charset="-78"/>
                <a:cs typeface="Andalus" pitchFamily="2" charset="-78"/>
              </a:rPr>
              <a:t>Ejemplo</a:t>
            </a:r>
          </a:p>
        </p:txBody>
      </p:sp>
      <p:sp>
        <p:nvSpPr>
          <p:cNvPr id="12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7" name="Rectangle 3"/>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7" name="Rectangle 3"/>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3"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6" name="Rectangle 12"/>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0"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2" name="Rectangle 1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3" name="Rectangle 19"/>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45" name="Rectangle 2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6" name="Rectangle 22"/>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35" name="34 Tabla"/>
          <p:cNvGraphicFramePr>
            <a:graphicFrameLocks noGrp="1"/>
          </p:cNvGraphicFramePr>
          <p:nvPr/>
        </p:nvGraphicFramePr>
        <p:xfrm>
          <a:off x="1857356" y="1928802"/>
          <a:ext cx="6096000" cy="4820920"/>
        </p:xfrm>
        <a:graphic>
          <a:graphicData uri="http://schemas.openxmlformats.org/drawingml/2006/table">
            <a:tbl>
              <a:tblPr firstRow="1" bandRow="1">
                <a:tableStyleId>{00A15C55-8517-42AA-B614-E9B94910E393}</a:tableStyleId>
              </a:tblPr>
              <a:tblGrid>
                <a:gridCol w="3048000"/>
                <a:gridCol w="3048000"/>
              </a:tblGrid>
              <a:tr h="370840">
                <a:tc>
                  <a:txBody>
                    <a:bodyPr/>
                    <a:lstStyle/>
                    <a:p>
                      <a:pPr algn="ctr"/>
                      <a:r>
                        <a:rPr lang="es-VE" sz="1800" dirty="0" smtClean="0">
                          <a:latin typeface="Arial" pitchFamily="34" charset="0"/>
                          <a:cs typeface="Arial" pitchFamily="34" charset="0"/>
                        </a:rPr>
                        <a:t>Costo de mano de obra</a:t>
                      </a:r>
                      <a:endParaRPr lang="en-US" sz="1800" dirty="0">
                        <a:latin typeface="Arial" pitchFamily="34" charset="0"/>
                        <a:cs typeface="Arial" pitchFamily="34" charset="0"/>
                      </a:endParaRPr>
                    </a:p>
                  </a:txBody>
                  <a:tcPr anchor="ctr"/>
                </a:tc>
                <a:tc>
                  <a:txBody>
                    <a:bodyPr/>
                    <a:lstStyle/>
                    <a:p>
                      <a:pPr algn="ctr"/>
                      <a:r>
                        <a:rPr lang="es-VE" sz="1800" dirty="0" smtClean="0">
                          <a:latin typeface="Arial" pitchFamily="34" charset="0"/>
                          <a:cs typeface="Arial" pitchFamily="34" charset="0"/>
                        </a:rPr>
                        <a:t>Promedio de venta</a:t>
                      </a:r>
                      <a:endParaRPr lang="en-US" sz="1800" dirty="0">
                        <a:latin typeface="Arial" pitchFamily="34" charset="0"/>
                        <a:cs typeface="Arial" pitchFamily="34" charset="0"/>
                      </a:endParaRPr>
                    </a:p>
                  </a:txBody>
                  <a:tcPr anchor="ctr"/>
                </a:tc>
              </a:tr>
              <a:tr h="370840">
                <a:tc>
                  <a:txBody>
                    <a:bodyPr/>
                    <a:lstStyle/>
                    <a:p>
                      <a:pPr algn="ctr"/>
                      <a:r>
                        <a:rPr lang="es-VE" sz="1800" dirty="0" smtClean="0">
                          <a:latin typeface="Arial" pitchFamily="34" charset="0"/>
                          <a:cs typeface="Arial" pitchFamily="34" charset="0"/>
                        </a:rPr>
                        <a:t>71</a:t>
                      </a:r>
                      <a:endParaRPr lang="en-US" sz="1800"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5</a:t>
                      </a:r>
                      <a:endParaRPr lang="en-US" dirty="0">
                        <a:latin typeface="Arial" pitchFamily="34" charset="0"/>
                        <a:cs typeface="Arial" pitchFamily="34" charset="0"/>
                      </a:endParaRPr>
                    </a:p>
                  </a:txBody>
                  <a:tcPr anchor="ctr"/>
                </a:tc>
              </a:tr>
              <a:tr h="370840">
                <a:tc>
                  <a:txBody>
                    <a:bodyPr/>
                    <a:lstStyle/>
                    <a:p>
                      <a:pPr algn="ctr"/>
                      <a:r>
                        <a:rPr lang="es-VE" sz="1800" dirty="0" smtClean="0">
                          <a:latin typeface="Arial" pitchFamily="34" charset="0"/>
                          <a:cs typeface="Arial" pitchFamily="34" charset="0"/>
                        </a:rPr>
                        <a:t>663</a:t>
                      </a:r>
                      <a:endParaRPr lang="en-US" sz="1800"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62</a:t>
                      </a:r>
                      <a:endParaRPr lang="en-US" dirty="0">
                        <a:latin typeface="Arial" pitchFamily="34" charset="0"/>
                        <a:cs typeface="Arial" pitchFamily="34" charset="0"/>
                      </a:endParaRPr>
                    </a:p>
                  </a:txBody>
                  <a:tcPr anchor="ctr"/>
                </a:tc>
              </a:tr>
              <a:tr h="370840">
                <a:tc>
                  <a:txBody>
                    <a:bodyPr/>
                    <a:lstStyle/>
                    <a:p>
                      <a:pPr algn="ctr"/>
                      <a:r>
                        <a:rPr lang="es-VE" sz="1800" dirty="0" smtClean="0">
                          <a:latin typeface="Arial" pitchFamily="34" charset="0"/>
                          <a:cs typeface="Arial" pitchFamily="34" charset="0"/>
                        </a:rPr>
                        <a:t>381</a:t>
                      </a:r>
                      <a:endParaRPr lang="en-US" sz="1800"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35</a:t>
                      </a:r>
                      <a:endParaRPr lang="en-US" dirty="0">
                        <a:latin typeface="Arial" pitchFamily="34" charset="0"/>
                        <a:cs typeface="Arial" pitchFamily="34" charset="0"/>
                      </a:endParaRPr>
                    </a:p>
                  </a:txBody>
                  <a:tcPr anchor="ctr"/>
                </a:tc>
              </a:tr>
              <a:tr h="370840">
                <a:tc>
                  <a:txBody>
                    <a:bodyPr/>
                    <a:lstStyle/>
                    <a:p>
                      <a:pPr algn="ctr"/>
                      <a:r>
                        <a:rPr lang="es-VE" sz="1800" dirty="0" smtClean="0">
                          <a:latin typeface="Arial" pitchFamily="34" charset="0"/>
                          <a:cs typeface="Arial" pitchFamily="34" charset="0"/>
                        </a:rPr>
                        <a:t>138</a:t>
                      </a:r>
                      <a:endParaRPr lang="en-US" sz="1800"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12</a:t>
                      </a:r>
                      <a:endParaRPr lang="en-US" dirty="0">
                        <a:latin typeface="Arial" pitchFamily="34" charset="0"/>
                        <a:cs typeface="Arial" pitchFamily="34" charset="0"/>
                      </a:endParaRPr>
                    </a:p>
                  </a:txBody>
                  <a:tcPr anchor="ctr"/>
                </a:tc>
              </a:tr>
              <a:tr h="370840">
                <a:tc>
                  <a:txBody>
                    <a:bodyPr/>
                    <a:lstStyle/>
                    <a:p>
                      <a:pPr algn="ctr"/>
                      <a:r>
                        <a:rPr lang="es-VE" sz="1800" dirty="0" smtClean="0">
                          <a:latin typeface="Arial" pitchFamily="34" charset="0"/>
                          <a:cs typeface="Arial" pitchFamily="34" charset="0"/>
                        </a:rPr>
                        <a:t>861</a:t>
                      </a:r>
                      <a:endParaRPr lang="en-US" sz="1800"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83</a:t>
                      </a:r>
                      <a:endParaRPr lang="en-US" dirty="0">
                        <a:latin typeface="Arial" pitchFamily="34" charset="0"/>
                        <a:cs typeface="Arial" pitchFamily="34" charset="0"/>
                      </a:endParaRPr>
                    </a:p>
                  </a:txBody>
                  <a:tcPr anchor="ctr"/>
                </a:tc>
              </a:tr>
              <a:tr h="370840">
                <a:tc>
                  <a:txBody>
                    <a:bodyPr/>
                    <a:lstStyle/>
                    <a:p>
                      <a:pPr algn="ctr"/>
                      <a:r>
                        <a:rPr lang="es-VE" sz="1800" dirty="0" smtClean="0">
                          <a:latin typeface="Arial" pitchFamily="34" charset="0"/>
                          <a:cs typeface="Arial" pitchFamily="34" charset="0"/>
                        </a:rPr>
                        <a:t>145</a:t>
                      </a:r>
                      <a:endParaRPr lang="en-US" sz="1800"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14</a:t>
                      </a:r>
                      <a:endParaRPr lang="en-US" dirty="0">
                        <a:latin typeface="Arial" pitchFamily="34" charset="0"/>
                        <a:cs typeface="Arial" pitchFamily="34" charset="0"/>
                      </a:endParaRPr>
                    </a:p>
                  </a:txBody>
                  <a:tcPr anchor="ctr"/>
                </a:tc>
              </a:tr>
              <a:tr h="370840">
                <a:tc>
                  <a:txBody>
                    <a:bodyPr/>
                    <a:lstStyle/>
                    <a:p>
                      <a:pPr algn="ctr"/>
                      <a:r>
                        <a:rPr lang="es-VE" sz="1800" dirty="0" smtClean="0">
                          <a:latin typeface="Arial" pitchFamily="34" charset="0"/>
                          <a:cs typeface="Arial" pitchFamily="34" charset="0"/>
                        </a:rPr>
                        <a:t>493</a:t>
                      </a:r>
                      <a:endParaRPr lang="en-US" sz="1800"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46</a:t>
                      </a:r>
                      <a:endParaRPr lang="en-US" dirty="0">
                        <a:latin typeface="Arial" pitchFamily="34" charset="0"/>
                        <a:cs typeface="Arial" pitchFamily="34" charset="0"/>
                      </a:endParaRPr>
                    </a:p>
                  </a:txBody>
                  <a:tcPr anchor="ctr"/>
                </a:tc>
              </a:tr>
              <a:tr h="370840">
                <a:tc>
                  <a:txBody>
                    <a:bodyPr/>
                    <a:lstStyle/>
                    <a:p>
                      <a:pPr algn="ctr"/>
                      <a:r>
                        <a:rPr lang="es-VE" sz="1800" dirty="0" smtClean="0">
                          <a:latin typeface="Arial" pitchFamily="34" charset="0"/>
                          <a:cs typeface="Arial" pitchFamily="34" charset="0"/>
                        </a:rPr>
                        <a:t>548</a:t>
                      </a:r>
                      <a:endParaRPr lang="en-US" sz="1800"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52</a:t>
                      </a:r>
                      <a:endParaRPr lang="en-US" dirty="0">
                        <a:latin typeface="Arial" pitchFamily="34" charset="0"/>
                        <a:cs typeface="Arial" pitchFamily="34" charset="0"/>
                      </a:endParaRPr>
                    </a:p>
                  </a:txBody>
                  <a:tcPr anchor="ctr"/>
                </a:tc>
              </a:tr>
              <a:tr h="370840">
                <a:tc>
                  <a:txBody>
                    <a:bodyPr/>
                    <a:lstStyle/>
                    <a:p>
                      <a:pPr algn="ctr"/>
                      <a:r>
                        <a:rPr lang="es-VE" sz="1800" dirty="0" smtClean="0">
                          <a:latin typeface="Arial" pitchFamily="34" charset="0"/>
                          <a:cs typeface="Arial" pitchFamily="34" charset="0"/>
                        </a:rPr>
                        <a:t>251</a:t>
                      </a:r>
                      <a:endParaRPr lang="en-US" sz="1800"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23</a:t>
                      </a:r>
                      <a:endParaRPr lang="en-US" dirty="0">
                        <a:latin typeface="Arial" pitchFamily="34" charset="0"/>
                        <a:cs typeface="Arial" pitchFamily="34" charset="0"/>
                      </a:endParaRPr>
                    </a:p>
                  </a:txBody>
                  <a:tcPr anchor="ctr"/>
                </a:tc>
              </a:tr>
              <a:tr h="370840">
                <a:tc>
                  <a:txBody>
                    <a:bodyPr/>
                    <a:lstStyle/>
                    <a:p>
                      <a:pPr algn="ctr"/>
                      <a:r>
                        <a:rPr lang="es-VE" sz="1800" dirty="0" smtClean="0">
                          <a:latin typeface="Arial" pitchFamily="34" charset="0"/>
                          <a:cs typeface="Arial" pitchFamily="34" charset="0"/>
                        </a:rPr>
                        <a:t>1024</a:t>
                      </a:r>
                      <a:endParaRPr lang="en-US" sz="1800"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100</a:t>
                      </a:r>
                      <a:endParaRPr lang="en-US" dirty="0">
                        <a:latin typeface="Arial" pitchFamily="34" charset="0"/>
                        <a:cs typeface="Arial" pitchFamily="34" charset="0"/>
                      </a:endParaRPr>
                    </a:p>
                  </a:txBody>
                  <a:tcPr anchor="ctr"/>
                </a:tc>
              </a:tr>
              <a:tr h="370840">
                <a:tc>
                  <a:txBody>
                    <a:bodyPr/>
                    <a:lstStyle/>
                    <a:p>
                      <a:pPr algn="ctr"/>
                      <a:r>
                        <a:rPr lang="es-VE" sz="1800" dirty="0" smtClean="0">
                          <a:latin typeface="Arial" pitchFamily="34" charset="0"/>
                          <a:cs typeface="Arial" pitchFamily="34" charset="0"/>
                        </a:rPr>
                        <a:t>435</a:t>
                      </a:r>
                      <a:endParaRPr lang="en-US" sz="1800" dirty="0">
                        <a:latin typeface="Arial" pitchFamily="34" charset="0"/>
                        <a:cs typeface="Arial" pitchFamily="34" charset="0"/>
                      </a:endParaRPr>
                    </a:p>
                  </a:txBody>
                  <a:tcPr anchor="ctr"/>
                </a:tc>
                <a:tc>
                  <a:txBody>
                    <a:bodyPr/>
                    <a:lstStyle/>
                    <a:p>
                      <a:pPr algn="ctr"/>
                      <a:r>
                        <a:rPr lang="es-VE" sz="1800" dirty="0" smtClean="0">
                          <a:latin typeface="Arial" pitchFamily="34" charset="0"/>
                          <a:cs typeface="Arial" pitchFamily="34" charset="0"/>
                        </a:rPr>
                        <a:t>41</a:t>
                      </a:r>
                      <a:endParaRPr lang="en-US" sz="1800" dirty="0">
                        <a:latin typeface="Arial" pitchFamily="34" charset="0"/>
                        <a:cs typeface="Arial" pitchFamily="34" charset="0"/>
                      </a:endParaRPr>
                    </a:p>
                  </a:txBody>
                  <a:tcPr anchor="ctr"/>
                </a:tc>
              </a:tr>
              <a:tr h="370840">
                <a:tc>
                  <a:txBody>
                    <a:bodyPr/>
                    <a:lstStyle/>
                    <a:p>
                      <a:pPr algn="ctr"/>
                      <a:r>
                        <a:rPr lang="es-VE" sz="1800" dirty="0" smtClean="0">
                          <a:latin typeface="Arial" pitchFamily="34" charset="0"/>
                          <a:cs typeface="Arial" pitchFamily="34" charset="0"/>
                        </a:rPr>
                        <a:t>772</a:t>
                      </a:r>
                      <a:endParaRPr lang="en-US" sz="1800" dirty="0">
                        <a:latin typeface="Arial" pitchFamily="34" charset="0"/>
                        <a:cs typeface="Arial" pitchFamily="34" charset="0"/>
                      </a:endParaRPr>
                    </a:p>
                  </a:txBody>
                  <a:tcPr anchor="ctr"/>
                </a:tc>
                <a:tc>
                  <a:txBody>
                    <a:bodyPr/>
                    <a:lstStyle/>
                    <a:p>
                      <a:pPr algn="ctr"/>
                      <a:r>
                        <a:rPr lang="es-VE" sz="1800" dirty="0" smtClean="0">
                          <a:latin typeface="Arial" pitchFamily="34" charset="0"/>
                          <a:cs typeface="Arial" pitchFamily="34" charset="0"/>
                        </a:rPr>
                        <a:t>75</a:t>
                      </a:r>
                      <a:endParaRPr lang="en-US" sz="1800" dirty="0">
                        <a:latin typeface="Arial" pitchFamily="34" charset="0"/>
                        <a:cs typeface="Arial" pitchFamily="34" charset="0"/>
                      </a:endParaRPr>
                    </a:p>
                  </a:txBody>
                  <a:tcPr anchor="ct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5"/>
          <p:cNvSpPr>
            <a:spLocks noGrp="1" noChangeArrowheads="1"/>
          </p:cNvSpPr>
          <p:nvPr>
            <p:ph type="title"/>
          </p:nvPr>
        </p:nvSpPr>
        <p:spPr>
          <a:xfrm>
            <a:off x="990600" y="228600"/>
            <a:ext cx="8153400" cy="1066800"/>
          </a:xfrm>
          <a:effectLst>
            <a:outerShdw dist="74053" dir="1857825" algn="ctr" rotWithShape="0">
              <a:schemeClr val="bg2">
                <a:alpha val="50000"/>
              </a:schemeClr>
            </a:outerShdw>
          </a:effectLst>
        </p:spPr>
        <p:txBody>
          <a:bodyPr/>
          <a:lstStyle/>
          <a:p>
            <a:pPr>
              <a:defRPr/>
            </a:pPr>
            <a:r>
              <a:rPr lang="es-VE" sz="6000" dirty="0" smtClean="0">
                <a:effectLst>
                  <a:outerShdw blurRad="38100" dist="38100" dir="2700000" algn="tl">
                    <a:srgbClr val="C0C0C0"/>
                  </a:outerShdw>
                </a:effectLst>
                <a:latin typeface="Andalus" pitchFamily="2" charset="-78"/>
                <a:cs typeface="Andalus" pitchFamily="2" charset="-78"/>
              </a:rPr>
              <a:t>Ejemplo</a:t>
            </a:r>
          </a:p>
        </p:txBody>
      </p:sp>
      <p:sp>
        <p:nvSpPr>
          <p:cNvPr id="12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7" name="Rectangle 3"/>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7" name="Rectangle 3"/>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3"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6" name="Rectangle 12"/>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0"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2" name="Rectangle 1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3" name="Rectangle 19"/>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45" name="Rectangle 2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6" name="Rectangle 22"/>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638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6387" name="Rectangle 3"/>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7" name="36 Rectángulo"/>
          <p:cNvSpPr/>
          <p:nvPr/>
        </p:nvSpPr>
        <p:spPr>
          <a:xfrm>
            <a:off x="1428728" y="1643050"/>
            <a:ext cx="7749237" cy="1508105"/>
          </a:xfrm>
          <a:prstGeom prst="rect">
            <a:avLst/>
          </a:prstGeom>
        </p:spPr>
        <p:txBody>
          <a:bodyPr wrap="none">
            <a:spAutoFit/>
          </a:bodyPr>
          <a:lstStyle/>
          <a:p>
            <a:pPr marL="457200" indent="-457200">
              <a:buAutoNum type="alphaLcPeriod"/>
            </a:pPr>
            <a:r>
              <a:rPr lang="es-VE" sz="2300" dirty="0" smtClean="0">
                <a:latin typeface="Arial" charset="0"/>
              </a:rPr>
              <a:t>Calcule la recta de mínimos cuadrados</a:t>
            </a:r>
          </a:p>
          <a:p>
            <a:pPr marL="457200" indent="-457200">
              <a:buAutoNum type="alphaLcPeriod"/>
            </a:pPr>
            <a:r>
              <a:rPr lang="es-VE" sz="2300" dirty="0" smtClean="0">
                <a:latin typeface="Arial" charset="0"/>
              </a:rPr>
              <a:t>Elabore la gráfica</a:t>
            </a:r>
          </a:p>
          <a:p>
            <a:pPr marL="457200" indent="-457200">
              <a:buAutoNum type="alphaLcPeriod"/>
            </a:pPr>
            <a:r>
              <a:rPr lang="es-VE" sz="2300" dirty="0" smtClean="0">
                <a:latin typeface="Arial" charset="0"/>
              </a:rPr>
              <a:t>Calcule el Coeficiente de Determinación y Coeficiente </a:t>
            </a:r>
          </a:p>
          <a:p>
            <a:pPr marL="457200" indent="-457200"/>
            <a:r>
              <a:rPr lang="es-VE" sz="2300" dirty="0" smtClean="0">
                <a:latin typeface="Arial" charset="0"/>
              </a:rPr>
              <a:t>	de Correlación</a:t>
            </a:r>
            <a:endParaRPr lang="en-US" sz="2300" dirty="0"/>
          </a:p>
        </p:txBody>
      </p:sp>
      <p:sp>
        <p:nvSpPr>
          <p:cNvPr id="1638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6390" name="Rectangle 6"/>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 name="Rectangle 3"/>
          <p:cNvSpPr>
            <a:spLocks noChangeArrowheads="1"/>
          </p:cNvSpPr>
          <p:nvPr/>
        </p:nvSpPr>
        <p:spPr bwMode="auto">
          <a:xfrm>
            <a:off x="0" y="1590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 name="Rectangle 6"/>
          <p:cNvSpPr>
            <a:spLocks noChangeArrowheads="1"/>
          </p:cNvSpPr>
          <p:nvPr/>
        </p:nvSpPr>
        <p:spPr bwMode="auto">
          <a:xfrm>
            <a:off x="0" y="1114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43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8435" name="Rectangle 3"/>
          <p:cNvSpPr>
            <a:spLocks noChangeArrowheads="1"/>
          </p:cNvSpPr>
          <p:nvPr/>
        </p:nvSpPr>
        <p:spPr bwMode="auto">
          <a:xfrm>
            <a:off x="0" y="8953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43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8438" name="Rectangle 6"/>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44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8441" name="Rectangle 9"/>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52" name="51 Imagen" descr="Dibujo.jpg">
            <a:hlinkClick r:id="rId2" action="ppaction://hlinkfile"/>
          </p:cNvPr>
          <p:cNvPicPr>
            <a:picLocks noChangeAspect="1"/>
          </p:cNvPicPr>
          <p:nvPr/>
        </p:nvPicPr>
        <p:blipFill>
          <a:blip r:embed="rId3"/>
          <a:stretch>
            <a:fillRect/>
          </a:stretch>
        </p:blipFill>
        <p:spPr>
          <a:xfrm>
            <a:off x="4214810" y="3786190"/>
            <a:ext cx="1371917" cy="1357322"/>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body" idx="1"/>
          </p:nvPr>
        </p:nvSpPr>
        <p:spPr>
          <a:xfrm>
            <a:off x="928694" y="1428737"/>
            <a:ext cx="8215338" cy="3357586"/>
          </a:xfrm>
        </p:spPr>
        <p:txBody>
          <a:bodyPr/>
          <a:lstStyle/>
          <a:p>
            <a:pPr algn="just">
              <a:lnSpc>
                <a:spcPct val="80000"/>
              </a:lnSpc>
              <a:buFontTx/>
              <a:buBlip>
                <a:blip r:embed="rId2"/>
              </a:buBlip>
            </a:pPr>
            <a:endParaRPr lang="es-VE" sz="2400" dirty="0" smtClean="0">
              <a:latin typeface="Arial" charset="0"/>
            </a:endParaRPr>
          </a:p>
          <a:p>
            <a:pPr algn="just">
              <a:lnSpc>
                <a:spcPct val="80000"/>
              </a:lnSpc>
              <a:buFontTx/>
              <a:buBlip>
                <a:blip r:embed="rId2"/>
              </a:buBlip>
            </a:pPr>
            <a:r>
              <a:rPr lang="es-VE" sz="2400" dirty="0" smtClean="0">
                <a:latin typeface="Arial" charset="0"/>
              </a:rPr>
              <a:t>Si las variables independientes de un modelo de regresión no están relacionadas con la variable dependiente harán que</a:t>
            </a:r>
            <a:r>
              <a:rPr lang="es-VE" sz="2400" dirty="0" smtClean="0">
                <a:latin typeface="Arial" pitchFamily="34" charset="0"/>
                <a:cs typeface="Arial" pitchFamily="34" charset="0"/>
              </a:rPr>
              <a:t> </a:t>
            </a:r>
            <a:r>
              <a:rPr lang="en-US" sz="2400" dirty="0" smtClean="0">
                <a:latin typeface="Arial" pitchFamily="34" charset="0"/>
                <a:cs typeface="Arial" pitchFamily="34" charset="0"/>
              </a:rPr>
              <a:t>R</a:t>
            </a:r>
            <a:r>
              <a:rPr lang="en-US" sz="2400" baseline="30000" dirty="0" smtClean="0">
                <a:latin typeface="Arial" pitchFamily="34" charset="0"/>
                <a:cs typeface="Arial" pitchFamily="34" charset="0"/>
              </a:rPr>
              <a:t>2</a:t>
            </a:r>
            <a:r>
              <a:rPr lang="en-US" sz="2400" dirty="0" smtClean="0">
                <a:latin typeface="Arial" pitchFamily="34" charset="0"/>
                <a:cs typeface="Arial" pitchFamily="34" charset="0"/>
              </a:rPr>
              <a:t> sea un </a:t>
            </a:r>
            <a:r>
              <a:rPr lang="en-US" sz="2400" dirty="0" err="1" smtClean="0">
                <a:latin typeface="Arial" pitchFamily="34" charset="0"/>
                <a:cs typeface="Arial" pitchFamily="34" charset="0"/>
              </a:rPr>
              <a:t>poco</a:t>
            </a:r>
            <a:r>
              <a:rPr lang="en-US" sz="2400" dirty="0" smtClean="0">
                <a:latin typeface="Arial" pitchFamily="34" charset="0"/>
                <a:cs typeface="Arial" pitchFamily="34" charset="0"/>
              </a:rPr>
              <a:t> mayor </a:t>
            </a:r>
            <a:r>
              <a:rPr lang="en-US" sz="2400" dirty="0" err="1" smtClean="0">
                <a:latin typeface="Arial" pitchFamily="34" charset="0"/>
                <a:cs typeface="Arial" pitchFamily="34" charset="0"/>
              </a:rPr>
              <a:t>que</a:t>
            </a:r>
            <a:r>
              <a:rPr lang="en-US" sz="2400" dirty="0" smtClean="0">
                <a:latin typeface="Arial" pitchFamily="34" charset="0"/>
                <a:cs typeface="Arial" pitchFamily="34" charset="0"/>
              </a:rPr>
              <a:t> cero. </a:t>
            </a:r>
          </a:p>
          <a:p>
            <a:pPr algn="just">
              <a:lnSpc>
                <a:spcPct val="80000"/>
              </a:lnSpc>
              <a:buFontTx/>
              <a:buBlip>
                <a:blip r:embed="rId2"/>
              </a:buBlip>
            </a:pPr>
            <a:endParaRPr lang="en-US" sz="2400" dirty="0" smtClean="0">
              <a:latin typeface="Arial" pitchFamily="34" charset="0"/>
              <a:cs typeface="Arial" pitchFamily="34" charset="0"/>
            </a:endParaRPr>
          </a:p>
          <a:p>
            <a:pPr algn="just">
              <a:lnSpc>
                <a:spcPct val="80000"/>
              </a:lnSpc>
              <a:buFontTx/>
              <a:buBlip>
                <a:blip r:embed="rId2"/>
              </a:buBlip>
            </a:pPr>
            <a:r>
              <a:rPr lang="en-US" sz="2400" dirty="0" smtClean="0">
                <a:latin typeface="Arial" pitchFamily="34" charset="0"/>
                <a:cs typeface="Arial" pitchFamily="34" charset="0"/>
              </a:rPr>
              <a:t>Con el fin de </a:t>
            </a:r>
            <a:r>
              <a:rPr lang="en-US" sz="2400" dirty="0" err="1" smtClean="0">
                <a:latin typeface="Arial" pitchFamily="34" charset="0"/>
                <a:cs typeface="Arial" pitchFamily="34" charset="0"/>
              </a:rPr>
              <a:t>evitar</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sobreestimar</a:t>
            </a:r>
            <a:r>
              <a:rPr lang="en-US" sz="2400" dirty="0" smtClean="0">
                <a:latin typeface="Arial" pitchFamily="34" charset="0"/>
                <a:cs typeface="Arial" pitchFamily="34" charset="0"/>
              </a:rPr>
              <a:t> la </a:t>
            </a:r>
            <a:r>
              <a:rPr lang="en-US" sz="2400" dirty="0" err="1" smtClean="0">
                <a:latin typeface="Arial" pitchFamily="34" charset="0"/>
                <a:cs typeface="Arial" pitchFamily="34" charset="0"/>
              </a:rPr>
              <a:t>importancia</a:t>
            </a:r>
            <a:r>
              <a:rPr lang="en-US" sz="2400" dirty="0" smtClean="0">
                <a:latin typeface="Arial" pitchFamily="34" charset="0"/>
                <a:cs typeface="Arial" pitchFamily="34" charset="0"/>
              </a:rPr>
              <a:t> de </a:t>
            </a:r>
            <a:r>
              <a:rPr lang="en-US" sz="2400" dirty="0" err="1" smtClean="0">
                <a:latin typeface="Arial" pitchFamily="34" charset="0"/>
                <a:cs typeface="Arial" pitchFamily="34" charset="0"/>
              </a:rPr>
              <a:t>las</a:t>
            </a:r>
            <a:r>
              <a:rPr lang="en-US" sz="2400" dirty="0" smtClean="0">
                <a:latin typeface="Arial" pitchFamily="34" charset="0"/>
                <a:cs typeface="Arial" pitchFamily="34" charset="0"/>
              </a:rPr>
              <a:t> variables </a:t>
            </a:r>
            <a:r>
              <a:rPr lang="en-US" sz="2400" dirty="0" err="1" smtClean="0">
                <a:latin typeface="Arial" pitchFamily="34" charset="0"/>
                <a:cs typeface="Arial" pitchFamily="34" charset="0"/>
              </a:rPr>
              <a:t>indepencientes</a:t>
            </a:r>
            <a:r>
              <a:rPr lang="en-US" sz="2400" dirty="0" smtClean="0">
                <a:latin typeface="Arial" pitchFamily="34" charset="0"/>
                <a:cs typeface="Arial" pitchFamily="34" charset="0"/>
              </a:rPr>
              <a:t>, se </a:t>
            </a:r>
            <a:r>
              <a:rPr lang="en-US" sz="2400" dirty="0" err="1" smtClean="0">
                <a:latin typeface="Arial" pitchFamily="34" charset="0"/>
                <a:cs typeface="Arial" pitchFamily="34" charset="0"/>
              </a:rPr>
              <a:t>recomienda</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usar</a:t>
            </a:r>
            <a:r>
              <a:rPr lang="en-US" sz="2400" dirty="0" smtClean="0">
                <a:latin typeface="Arial" pitchFamily="34" charset="0"/>
                <a:cs typeface="Arial" pitchFamily="34" charset="0"/>
              </a:rPr>
              <a:t> el </a:t>
            </a:r>
            <a:r>
              <a:rPr lang="en-US" sz="2400" dirty="0" err="1" smtClean="0">
                <a:latin typeface="Arial" pitchFamily="34" charset="0"/>
                <a:cs typeface="Arial" pitchFamily="34" charset="0"/>
              </a:rPr>
              <a:t>Coeficiente</a:t>
            </a:r>
            <a:r>
              <a:rPr lang="en-US" sz="2400" dirty="0" smtClean="0">
                <a:latin typeface="Arial" pitchFamily="34" charset="0"/>
                <a:cs typeface="Arial" pitchFamily="34" charset="0"/>
              </a:rPr>
              <a:t> de </a:t>
            </a:r>
            <a:r>
              <a:rPr lang="en-US" sz="2400" dirty="0" err="1" smtClean="0">
                <a:latin typeface="Arial" pitchFamily="34" charset="0"/>
                <a:cs typeface="Arial" pitchFamily="34" charset="0"/>
              </a:rPr>
              <a:t>Determinación</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Múltiple</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Ajustado</a:t>
            </a:r>
            <a:r>
              <a:rPr lang="en-US" sz="2400" dirty="0" smtClean="0">
                <a:latin typeface="Arial" pitchFamily="34" charset="0"/>
                <a:cs typeface="Arial" pitchFamily="34" charset="0"/>
              </a:rPr>
              <a:t>:</a:t>
            </a:r>
          </a:p>
          <a:p>
            <a:pPr algn="just">
              <a:lnSpc>
                <a:spcPct val="80000"/>
              </a:lnSpc>
              <a:buNone/>
            </a:pPr>
            <a:endParaRPr lang="es-VE" sz="2400" i="1" dirty="0" smtClean="0">
              <a:latin typeface="Arial" charset="0"/>
            </a:endParaRPr>
          </a:p>
        </p:txBody>
      </p:sp>
      <p:sp>
        <p:nvSpPr>
          <p:cNvPr id="4101" name="Rectangle 5"/>
          <p:cNvSpPr>
            <a:spLocks noGrp="1" noChangeArrowheads="1"/>
          </p:cNvSpPr>
          <p:nvPr>
            <p:ph type="title"/>
          </p:nvPr>
        </p:nvSpPr>
        <p:spPr>
          <a:xfrm>
            <a:off x="990600" y="228600"/>
            <a:ext cx="8153400" cy="1066800"/>
          </a:xfrm>
          <a:effectLst>
            <a:outerShdw dist="74053" dir="1857825" algn="ctr" rotWithShape="0">
              <a:schemeClr val="bg2">
                <a:alpha val="50000"/>
              </a:schemeClr>
            </a:outerShdw>
          </a:effectLst>
        </p:spPr>
        <p:txBody>
          <a:bodyPr/>
          <a:lstStyle/>
          <a:p>
            <a:pPr>
              <a:defRPr/>
            </a:pPr>
            <a:r>
              <a:rPr lang="es-VE" sz="4800" dirty="0" smtClean="0">
                <a:effectLst>
                  <a:outerShdw blurRad="38100" dist="38100" dir="2700000" algn="tl">
                    <a:srgbClr val="C0C0C0"/>
                  </a:outerShdw>
                </a:effectLst>
                <a:latin typeface="Andalus" pitchFamily="2" charset="-78"/>
                <a:cs typeface="Andalus" pitchFamily="2" charset="-78"/>
              </a:rPr>
              <a:t>Coeficiente de Determinación Múltiple </a:t>
            </a:r>
            <a:r>
              <a:rPr lang="en-US" sz="4800" dirty="0" smtClean="0">
                <a:latin typeface="Andalus" pitchFamily="2" charset="-78"/>
                <a:cs typeface="Andalus" pitchFamily="2" charset="-78"/>
              </a:rPr>
              <a:t>(R</a:t>
            </a:r>
            <a:r>
              <a:rPr lang="en-US" sz="4800" baseline="30000" dirty="0" smtClean="0">
                <a:latin typeface="Andalus" pitchFamily="2" charset="-78"/>
                <a:cs typeface="Andalus" pitchFamily="2" charset="-78"/>
              </a:rPr>
              <a:t>2</a:t>
            </a:r>
            <a:r>
              <a:rPr lang="en-US" sz="4800" dirty="0" smtClean="0">
                <a:latin typeface="Andalus" pitchFamily="2" charset="-78"/>
                <a:cs typeface="Andalus" pitchFamily="2" charset="-78"/>
              </a:rPr>
              <a:t>)</a:t>
            </a:r>
            <a:endParaRPr lang="es-VE" sz="4800" dirty="0" smtClean="0">
              <a:effectLst>
                <a:outerShdw blurRad="38100" dist="38100" dir="2700000" algn="tl">
                  <a:srgbClr val="C0C0C0"/>
                </a:outerShdw>
              </a:effectLst>
              <a:latin typeface="Andalus" pitchFamily="2" charset="-78"/>
              <a:cs typeface="Andalus" pitchFamily="2" charset="-78"/>
            </a:endParaRPr>
          </a:p>
        </p:txBody>
      </p:sp>
      <p:sp>
        <p:nvSpPr>
          <p:cNvPr id="12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7" name="Rectangle 3"/>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7" name="Rectangle 3"/>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3"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6" name="Rectangle 12"/>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0"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2" name="Rectangle 1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3" name="Rectangle 19"/>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45" name="Rectangle 2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6" name="Rectangle 22"/>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1"/>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2285984" y="4429132"/>
            <a:ext cx="5341882" cy="1000132"/>
          </a:xfrm>
          <a:prstGeom prst="rect">
            <a:avLst/>
          </a:prstGeom>
          <a:noFill/>
        </p:spPr>
      </p:pic>
      <p:sp>
        <p:nvSpPr>
          <p:cNvPr id="5" name="Rectangle 3"/>
          <p:cNvSpPr>
            <a:spLocks noChangeArrowheads="1"/>
          </p:cNvSpPr>
          <p:nvPr/>
        </p:nvSpPr>
        <p:spPr bwMode="auto">
          <a:xfrm>
            <a:off x="0" y="1266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36" name="35 Grupo"/>
          <p:cNvGrpSpPr/>
          <p:nvPr/>
        </p:nvGrpSpPr>
        <p:grpSpPr>
          <a:xfrm>
            <a:off x="3517139" y="5429264"/>
            <a:ext cx="5626861" cy="757300"/>
            <a:chOff x="3517139" y="5429264"/>
            <a:chExt cx="5626861" cy="757300"/>
          </a:xfrm>
        </p:grpSpPr>
        <p:sp>
          <p:nvSpPr>
            <p:cNvPr id="34" name="33 Abrir llave"/>
            <p:cNvSpPr/>
            <p:nvPr/>
          </p:nvSpPr>
          <p:spPr bwMode="auto">
            <a:xfrm rot="16200000">
              <a:off x="6357950" y="4500570"/>
              <a:ext cx="357190" cy="2214578"/>
            </a:xfrm>
            <a:prstGeom prst="leftBrac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35" name="34 CuadroTexto"/>
            <p:cNvSpPr txBox="1"/>
            <p:nvPr/>
          </p:nvSpPr>
          <p:spPr>
            <a:xfrm>
              <a:off x="3517139" y="5786454"/>
              <a:ext cx="5626861" cy="400110"/>
            </a:xfrm>
            <a:prstGeom prst="rect">
              <a:avLst/>
            </a:prstGeom>
            <a:noFill/>
          </p:spPr>
          <p:txBody>
            <a:bodyPr wrap="none" rtlCol="0">
              <a:spAutoFit/>
            </a:bodyPr>
            <a:lstStyle/>
            <a:p>
              <a:r>
                <a:rPr lang="es-VE" sz="2000" dirty="0" smtClean="0">
                  <a:latin typeface="Arial" pitchFamily="34" charset="0"/>
                  <a:cs typeface="Arial" pitchFamily="34" charset="0"/>
                </a:rPr>
                <a:t>Cuando </a:t>
              </a:r>
              <a:r>
                <a:rPr lang="en-US" sz="2000" dirty="0" smtClean="0">
                  <a:latin typeface="Arial" pitchFamily="34" charset="0"/>
                  <a:cs typeface="Arial" pitchFamily="34" charset="0"/>
                </a:rPr>
                <a:t>R</a:t>
              </a:r>
              <a:r>
                <a:rPr lang="en-US" sz="2000" baseline="30000" dirty="0" smtClean="0">
                  <a:latin typeface="Arial" pitchFamily="34" charset="0"/>
                  <a:cs typeface="Arial" pitchFamily="34" charset="0"/>
                </a:rPr>
                <a:t>2</a:t>
              </a:r>
              <a:r>
                <a:rPr lang="en-US" sz="2000" dirty="0" smtClean="0">
                  <a:latin typeface="Arial" pitchFamily="34" charset="0"/>
                  <a:cs typeface="Arial" pitchFamily="34" charset="0"/>
                </a:rPr>
                <a:t> = 1, </a:t>
              </a:r>
              <a:r>
                <a:rPr lang="en-US" sz="2000" dirty="0" err="1" smtClean="0">
                  <a:latin typeface="Arial" pitchFamily="34" charset="0"/>
                  <a:cs typeface="Arial" pitchFamily="34" charset="0"/>
                </a:rPr>
                <a:t>esto</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hace</a:t>
              </a:r>
              <a:r>
                <a:rPr lang="en-US" sz="2000" dirty="0" smtClean="0">
                  <a:latin typeface="Arial" pitchFamily="34" charset="0"/>
                  <a:cs typeface="Arial" pitchFamily="34" charset="0"/>
                </a:rPr>
                <a:t> </a:t>
              </a:r>
              <a:r>
                <a:rPr lang="en-US" sz="2000" dirty="0" err="1" smtClean="0">
                  <a:latin typeface="Arial" pitchFamily="34" charset="0"/>
                  <a:cs typeface="Arial" pitchFamily="34" charset="0"/>
                </a:rPr>
                <a:t>que</a:t>
              </a:r>
              <a:r>
                <a:rPr lang="en-US" sz="2000" dirty="0" smtClean="0">
                  <a:latin typeface="Arial" pitchFamily="34" charset="0"/>
                  <a:cs typeface="Arial" pitchFamily="34" charset="0"/>
                </a:rPr>
                <a:t> el </a:t>
              </a:r>
              <a:r>
                <a:rPr lang="en-US" sz="2000" dirty="0" err="1" smtClean="0">
                  <a:latin typeface="Arial" pitchFamily="34" charset="0"/>
                  <a:cs typeface="Arial" pitchFamily="34" charset="0"/>
                </a:rPr>
                <a:t>ajustado</a:t>
              </a:r>
              <a:r>
                <a:rPr lang="en-US" sz="2000" dirty="0" smtClean="0">
                  <a:latin typeface="Arial" pitchFamily="34" charset="0"/>
                  <a:cs typeface="Arial" pitchFamily="34" charset="0"/>
                </a:rPr>
                <a:t> sea 1</a:t>
              </a:r>
              <a:endParaRPr lang="en-US" sz="2000" dirty="0">
                <a:latin typeface="Arial" pitchFamily="34" charset="0"/>
                <a:cs typeface="Arial" pitchFamily="34" charset="0"/>
              </a:endParaRPr>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body" idx="1"/>
          </p:nvPr>
        </p:nvSpPr>
        <p:spPr>
          <a:xfrm>
            <a:off x="928662" y="1428736"/>
            <a:ext cx="8215338" cy="1214446"/>
          </a:xfrm>
        </p:spPr>
        <p:txBody>
          <a:bodyPr/>
          <a:lstStyle/>
          <a:p>
            <a:pPr algn="just">
              <a:lnSpc>
                <a:spcPct val="80000"/>
              </a:lnSpc>
              <a:buNone/>
            </a:pPr>
            <a:r>
              <a:rPr lang="es-VE" sz="2300" dirty="0" smtClean="0">
                <a:latin typeface="Arial" charset="0"/>
              </a:rPr>
              <a:t>Una compañía reunió datos que se relacionan con el consumo de combustible a la semana, temperatura horario promedio  y el índice de enfriamiento para las últimas 8 semanas, según la siguiente tabla.</a:t>
            </a:r>
          </a:p>
        </p:txBody>
      </p:sp>
      <p:sp>
        <p:nvSpPr>
          <p:cNvPr id="4101" name="Rectangle 5"/>
          <p:cNvSpPr>
            <a:spLocks noGrp="1" noChangeArrowheads="1"/>
          </p:cNvSpPr>
          <p:nvPr>
            <p:ph type="title"/>
          </p:nvPr>
        </p:nvSpPr>
        <p:spPr>
          <a:xfrm>
            <a:off x="990600" y="228600"/>
            <a:ext cx="8153400" cy="1066800"/>
          </a:xfrm>
          <a:effectLst>
            <a:outerShdw dist="74053" dir="1857825" algn="ctr" rotWithShape="0">
              <a:schemeClr val="bg2">
                <a:alpha val="50000"/>
              </a:schemeClr>
            </a:outerShdw>
          </a:effectLst>
        </p:spPr>
        <p:txBody>
          <a:bodyPr/>
          <a:lstStyle/>
          <a:p>
            <a:pPr>
              <a:defRPr/>
            </a:pPr>
            <a:r>
              <a:rPr lang="es-VE" sz="6000" dirty="0" smtClean="0">
                <a:effectLst>
                  <a:outerShdw blurRad="38100" dist="38100" dir="2700000" algn="tl">
                    <a:srgbClr val="C0C0C0"/>
                  </a:outerShdw>
                </a:effectLst>
                <a:latin typeface="Andalus" pitchFamily="2" charset="-78"/>
                <a:cs typeface="Andalus" pitchFamily="2" charset="-78"/>
              </a:rPr>
              <a:t>Ejemplo</a:t>
            </a:r>
          </a:p>
        </p:txBody>
      </p:sp>
      <p:sp>
        <p:nvSpPr>
          <p:cNvPr id="12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7" name="Rectangle 3"/>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7" name="Rectangle 3"/>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3"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6" name="Rectangle 12"/>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0"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2" name="Rectangle 1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3" name="Rectangle 19"/>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45" name="Rectangle 2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6" name="Rectangle 22"/>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35" name="34 Tabla"/>
          <p:cNvGraphicFramePr>
            <a:graphicFrameLocks noGrp="1"/>
          </p:cNvGraphicFramePr>
          <p:nvPr/>
        </p:nvGraphicFramePr>
        <p:xfrm>
          <a:off x="1285852" y="2928934"/>
          <a:ext cx="7286644" cy="3881120"/>
        </p:xfrm>
        <a:graphic>
          <a:graphicData uri="http://schemas.openxmlformats.org/drawingml/2006/table">
            <a:tbl>
              <a:tblPr firstRow="1" bandRow="1">
                <a:tableStyleId>{00A15C55-8517-42AA-B614-E9B94910E393}</a:tableStyleId>
              </a:tblPr>
              <a:tblGrid>
                <a:gridCol w="1821661"/>
                <a:gridCol w="1821661"/>
                <a:gridCol w="1821661"/>
                <a:gridCol w="1821661"/>
              </a:tblGrid>
              <a:tr h="370840">
                <a:tc>
                  <a:txBody>
                    <a:bodyPr/>
                    <a:lstStyle/>
                    <a:p>
                      <a:pPr algn="ctr"/>
                      <a:r>
                        <a:rPr lang="es-VE" sz="1800" dirty="0" smtClean="0">
                          <a:latin typeface="Arial" pitchFamily="34" charset="0"/>
                          <a:cs typeface="Arial" pitchFamily="34" charset="0"/>
                        </a:rPr>
                        <a:t>Semana</a:t>
                      </a:r>
                      <a:endParaRPr lang="en-US" sz="1800" dirty="0">
                        <a:latin typeface="Arial" pitchFamily="34" charset="0"/>
                        <a:cs typeface="Arial" pitchFamily="34" charset="0"/>
                      </a:endParaRPr>
                    </a:p>
                  </a:txBody>
                  <a:tcPr anchor="ctr"/>
                </a:tc>
                <a:tc>
                  <a:txBody>
                    <a:bodyPr/>
                    <a:lstStyle/>
                    <a:p>
                      <a:pPr algn="ctr"/>
                      <a:r>
                        <a:rPr lang="es-VE" sz="1800" dirty="0" smtClean="0">
                          <a:latin typeface="Arial" pitchFamily="34" charset="0"/>
                          <a:cs typeface="Arial" pitchFamily="34" charset="0"/>
                        </a:rPr>
                        <a:t>Temperatura</a:t>
                      </a:r>
                      <a:r>
                        <a:rPr lang="es-VE" sz="1800" baseline="0" dirty="0" smtClean="0">
                          <a:latin typeface="Arial" pitchFamily="34" charset="0"/>
                          <a:cs typeface="Arial" pitchFamily="34" charset="0"/>
                        </a:rPr>
                        <a:t> horario promedio</a:t>
                      </a:r>
                      <a:endParaRPr lang="en-US" sz="1800" dirty="0">
                        <a:latin typeface="Arial" pitchFamily="34" charset="0"/>
                        <a:cs typeface="Arial" pitchFamily="34" charset="0"/>
                      </a:endParaRPr>
                    </a:p>
                  </a:txBody>
                  <a:tcPr anchor="ctr"/>
                </a:tc>
                <a:tc>
                  <a:txBody>
                    <a:bodyPr/>
                    <a:lstStyle/>
                    <a:p>
                      <a:pPr algn="ctr"/>
                      <a:r>
                        <a:rPr lang="es-VE" sz="1800" dirty="0" smtClean="0">
                          <a:latin typeface="Arial" pitchFamily="34" charset="0"/>
                          <a:cs typeface="Arial" pitchFamily="34" charset="0"/>
                        </a:rPr>
                        <a:t>Índice</a:t>
                      </a:r>
                      <a:r>
                        <a:rPr lang="es-VE" sz="1800" baseline="0" dirty="0" smtClean="0">
                          <a:latin typeface="Arial" pitchFamily="34" charset="0"/>
                          <a:cs typeface="Arial" pitchFamily="34" charset="0"/>
                        </a:rPr>
                        <a:t> de enfriamiento</a:t>
                      </a:r>
                      <a:endParaRPr lang="en-US" sz="1800" dirty="0">
                        <a:latin typeface="Arial" pitchFamily="34" charset="0"/>
                        <a:cs typeface="Arial" pitchFamily="34" charset="0"/>
                      </a:endParaRPr>
                    </a:p>
                  </a:txBody>
                  <a:tcPr anchor="ctr"/>
                </a:tc>
                <a:tc>
                  <a:txBody>
                    <a:bodyPr/>
                    <a:lstStyle/>
                    <a:p>
                      <a:pPr algn="ctr"/>
                      <a:r>
                        <a:rPr lang="es-VE" sz="1800" dirty="0" smtClean="0">
                          <a:latin typeface="Arial" pitchFamily="34" charset="0"/>
                          <a:cs typeface="Arial" pitchFamily="34" charset="0"/>
                        </a:rPr>
                        <a:t>Consumo de combustible a la semana</a:t>
                      </a:r>
                      <a:endParaRPr lang="en-US" sz="1800" dirty="0">
                        <a:latin typeface="Arial" pitchFamily="34" charset="0"/>
                        <a:cs typeface="Arial" pitchFamily="34" charset="0"/>
                      </a:endParaRPr>
                    </a:p>
                  </a:txBody>
                  <a:tcPr anchor="ctr"/>
                </a:tc>
              </a:tr>
              <a:tr h="370840">
                <a:tc>
                  <a:txBody>
                    <a:bodyPr/>
                    <a:lstStyle/>
                    <a:p>
                      <a:pPr algn="ctr"/>
                      <a:r>
                        <a:rPr lang="es-VE" sz="1800" dirty="0" smtClean="0">
                          <a:latin typeface="Arial" pitchFamily="34" charset="0"/>
                          <a:cs typeface="Arial" pitchFamily="34" charset="0"/>
                        </a:rPr>
                        <a:t>1</a:t>
                      </a:r>
                      <a:endParaRPr lang="en-US" sz="1800"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28</a:t>
                      </a:r>
                      <a:endParaRPr lang="en-US"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18</a:t>
                      </a:r>
                      <a:endParaRPr lang="en-US"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12.4</a:t>
                      </a:r>
                      <a:endParaRPr lang="en-US" dirty="0">
                        <a:latin typeface="Arial" pitchFamily="34" charset="0"/>
                        <a:cs typeface="Arial" pitchFamily="34" charset="0"/>
                      </a:endParaRPr>
                    </a:p>
                  </a:txBody>
                  <a:tcPr anchor="ctr"/>
                </a:tc>
              </a:tr>
              <a:tr h="370840">
                <a:tc>
                  <a:txBody>
                    <a:bodyPr/>
                    <a:lstStyle/>
                    <a:p>
                      <a:pPr algn="ctr"/>
                      <a:r>
                        <a:rPr lang="es-VE" sz="1800" dirty="0" smtClean="0">
                          <a:latin typeface="Arial" pitchFamily="34" charset="0"/>
                          <a:cs typeface="Arial" pitchFamily="34" charset="0"/>
                        </a:rPr>
                        <a:t>2</a:t>
                      </a:r>
                      <a:endParaRPr lang="en-US" sz="1800"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28</a:t>
                      </a:r>
                      <a:endParaRPr lang="en-US"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14</a:t>
                      </a:r>
                      <a:endParaRPr lang="en-US"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11.7</a:t>
                      </a:r>
                      <a:endParaRPr lang="en-US" dirty="0">
                        <a:latin typeface="Arial" pitchFamily="34" charset="0"/>
                        <a:cs typeface="Arial" pitchFamily="34" charset="0"/>
                      </a:endParaRPr>
                    </a:p>
                  </a:txBody>
                  <a:tcPr anchor="ctr"/>
                </a:tc>
              </a:tr>
              <a:tr h="370840">
                <a:tc>
                  <a:txBody>
                    <a:bodyPr/>
                    <a:lstStyle/>
                    <a:p>
                      <a:pPr algn="ctr"/>
                      <a:r>
                        <a:rPr lang="es-VE" sz="1800" dirty="0" smtClean="0">
                          <a:latin typeface="Arial" pitchFamily="34" charset="0"/>
                          <a:cs typeface="Arial" pitchFamily="34" charset="0"/>
                        </a:rPr>
                        <a:t>3</a:t>
                      </a:r>
                      <a:endParaRPr lang="en-US" sz="1800"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32.5</a:t>
                      </a:r>
                      <a:endParaRPr lang="en-US"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24</a:t>
                      </a:r>
                      <a:endParaRPr lang="en-US"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12.4</a:t>
                      </a:r>
                      <a:endParaRPr lang="en-US" dirty="0">
                        <a:latin typeface="Arial" pitchFamily="34" charset="0"/>
                        <a:cs typeface="Arial" pitchFamily="34" charset="0"/>
                      </a:endParaRPr>
                    </a:p>
                  </a:txBody>
                  <a:tcPr anchor="ctr"/>
                </a:tc>
              </a:tr>
              <a:tr h="370840">
                <a:tc>
                  <a:txBody>
                    <a:bodyPr/>
                    <a:lstStyle/>
                    <a:p>
                      <a:pPr algn="ctr"/>
                      <a:r>
                        <a:rPr lang="es-VE" sz="1800" dirty="0" smtClean="0">
                          <a:latin typeface="Arial" pitchFamily="34" charset="0"/>
                          <a:cs typeface="Arial" pitchFamily="34" charset="0"/>
                        </a:rPr>
                        <a:t>4</a:t>
                      </a:r>
                      <a:endParaRPr lang="en-US" sz="1800"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39</a:t>
                      </a:r>
                      <a:endParaRPr lang="en-US"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22</a:t>
                      </a:r>
                      <a:endParaRPr lang="en-US"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10.8</a:t>
                      </a:r>
                      <a:endParaRPr lang="en-US" dirty="0">
                        <a:latin typeface="Arial" pitchFamily="34" charset="0"/>
                        <a:cs typeface="Arial" pitchFamily="34" charset="0"/>
                      </a:endParaRPr>
                    </a:p>
                  </a:txBody>
                  <a:tcPr anchor="ctr"/>
                </a:tc>
              </a:tr>
              <a:tr h="370840">
                <a:tc>
                  <a:txBody>
                    <a:bodyPr/>
                    <a:lstStyle/>
                    <a:p>
                      <a:pPr algn="ctr"/>
                      <a:r>
                        <a:rPr lang="es-VE" sz="1800" dirty="0" smtClean="0">
                          <a:latin typeface="Arial" pitchFamily="34" charset="0"/>
                          <a:cs typeface="Arial" pitchFamily="34" charset="0"/>
                        </a:rPr>
                        <a:t>5</a:t>
                      </a:r>
                      <a:endParaRPr lang="en-US" sz="1800"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45.9</a:t>
                      </a:r>
                      <a:endParaRPr lang="en-US"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8</a:t>
                      </a:r>
                      <a:endParaRPr lang="en-US"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9.4</a:t>
                      </a:r>
                      <a:endParaRPr lang="en-US" dirty="0">
                        <a:latin typeface="Arial" pitchFamily="34" charset="0"/>
                        <a:cs typeface="Arial" pitchFamily="34" charset="0"/>
                      </a:endParaRPr>
                    </a:p>
                  </a:txBody>
                  <a:tcPr anchor="ctr"/>
                </a:tc>
              </a:tr>
              <a:tr h="370840">
                <a:tc>
                  <a:txBody>
                    <a:bodyPr/>
                    <a:lstStyle/>
                    <a:p>
                      <a:pPr algn="ctr"/>
                      <a:r>
                        <a:rPr lang="es-VE" sz="1800" dirty="0" smtClean="0">
                          <a:latin typeface="Arial" pitchFamily="34" charset="0"/>
                          <a:cs typeface="Arial" pitchFamily="34" charset="0"/>
                        </a:rPr>
                        <a:t>6</a:t>
                      </a:r>
                      <a:endParaRPr lang="en-US" sz="1800"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57.8</a:t>
                      </a:r>
                      <a:endParaRPr lang="en-US"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16</a:t>
                      </a:r>
                      <a:endParaRPr lang="en-US"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9.5</a:t>
                      </a:r>
                      <a:endParaRPr lang="en-US" dirty="0">
                        <a:latin typeface="Arial" pitchFamily="34" charset="0"/>
                        <a:cs typeface="Arial" pitchFamily="34" charset="0"/>
                      </a:endParaRPr>
                    </a:p>
                  </a:txBody>
                  <a:tcPr anchor="ctr"/>
                </a:tc>
              </a:tr>
              <a:tr h="370840">
                <a:tc>
                  <a:txBody>
                    <a:bodyPr/>
                    <a:lstStyle/>
                    <a:p>
                      <a:pPr algn="ctr"/>
                      <a:r>
                        <a:rPr lang="es-VE" sz="1800" dirty="0" smtClean="0">
                          <a:latin typeface="Arial" pitchFamily="34" charset="0"/>
                          <a:cs typeface="Arial" pitchFamily="34" charset="0"/>
                        </a:rPr>
                        <a:t>7</a:t>
                      </a:r>
                      <a:endParaRPr lang="en-US" sz="1800"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58.1</a:t>
                      </a:r>
                      <a:endParaRPr lang="en-US"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1</a:t>
                      </a:r>
                      <a:endParaRPr lang="en-US"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8.0</a:t>
                      </a:r>
                      <a:endParaRPr lang="en-US" dirty="0">
                        <a:latin typeface="Arial" pitchFamily="34" charset="0"/>
                        <a:cs typeface="Arial" pitchFamily="34" charset="0"/>
                      </a:endParaRPr>
                    </a:p>
                  </a:txBody>
                  <a:tcPr anchor="ctr"/>
                </a:tc>
              </a:tr>
              <a:tr h="370840">
                <a:tc>
                  <a:txBody>
                    <a:bodyPr/>
                    <a:lstStyle/>
                    <a:p>
                      <a:pPr algn="ctr"/>
                      <a:r>
                        <a:rPr lang="es-VE" sz="1800" dirty="0" smtClean="0">
                          <a:latin typeface="Arial" pitchFamily="34" charset="0"/>
                          <a:cs typeface="Arial" pitchFamily="34" charset="0"/>
                        </a:rPr>
                        <a:t>8</a:t>
                      </a:r>
                      <a:endParaRPr lang="en-US" sz="1800"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62.5</a:t>
                      </a:r>
                      <a:endParaRPr lang="en-US"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0</a:t>
                      </a:r>
                      <a:endParaRPr lang="en-US" dirty="0">
                        <a:latin typeface="Arial" pitchFamily="34" charset="0"/>
                        <a:cs typeface="Arial" pitchFamily="34" charset="0"/>
                      </a:endParaRPr>
                    </a:p>
                  </a:txBody>
                  <a:tcPr anchor="ctr"/>
                </a:tc>
                <a:tc>
                  <a:txBody>
                    <a:bodyPr/>
                    <a:lstStyle/>
                    <a:p>
                      <a:pPr algn="ctr"/>
                      <a:r>
                        <a:rPr lang="es-VE" dirty="0" smtClean="0">
                          <a:latin typeface="Arial" pitchFamily="34" charset="0"/>
                          <a:cs typeface="Arial" pitchFamily="34" charset="0"/>
                        </a:rPr>
                        <a:t>7.5</a:t>
                      </a:r>
                      <a:endParaRPr lang="en-US" dirty="0">
                        <a:latin typeface="Arial" pitchFamily="34" charset="0"/>
                        <a:cs typeface="Arial" pitchFamily="34" charset="0"/>
                      </a:endParaRPr>
                    </a:p>
                  </a:txBody>
                  <a:tcPr anchor="ct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5"/>
          <p:cNvSpPr>
            <a:spLocks noGrp="1" noChangeArrowheads="1"/>
          </p:cNvSpPr>
          <p:nvPr>
            <p:ph type="title"/>
          </p:nvPr>
        </p:nvSpPr>
        <p:spPr>
          <a:xfrm>
            <a:off x="990600" y="228600"/>
            <a:ext cx="8153400" cy="1066800"/>
          </a:xfrm>
          <a:effectLst>
            <a:outerShdw dist="74053" dir="1857825" algn="ctr" rotWithShape="0">
              <a:schemeClr val="bg2">
                <a:alpha val="50000"/>
              </a:schemeClr>
            </a:outerShdw>
          </a:effectLst>
        </p:spPr>
        <p:txBody>
          <a:bodyPr/>
          <a:lstStyle/>
          <a:p>
            <a:pPr>
              <a:defRPr/>
            </a:pPr>
            <a:r>
              <a:rPr lang="es-VE" sz="6000" dirty="0" smtClean="0">
                <a:effectLst>
                  <a:outerShdw blurRad="38100" dist="38100" dir="2700000" algn="tl">
                    <a:srgbClr val="C0C0C0"/>
                  </a:outerShdw>
                </a:effectLst>
                <a:latin typeface="Andalus" pitchFamily="2" charset="-78"/>
                <a:cs typeface="Andalus" pitchFamily="2" charset="-78"/>
              </a:rPr>
              <a:t>Ejemplo</a:t>
            </a:r>
          </a:p>
        </p:txBody>
      </p:sp>
      <p:sp>
        <p:nvSpPr>
          <p:cNvPr id="12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7" name="Rectangle 3"/>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7" name="Rectangle 3"/>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3"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6" name="Rectangle 12"/>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0"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2" name="Rectangle 1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3" name="Rectangle 19"/>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45" name="Rectangle 2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6" name="Rectangle 22"/>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638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6387" name="Rectangle 3"/>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7" name="36 Rectángulo"/>
          <p:cNvSpPr/>
          <p:nvPr/>
        </p:nvSpPr>
        <p:spPr>
          <a:xfrm>
            <a:off x="1428728" y="1643050"/>
            <a:ext cx="7749237" cy="1508105"/>
          </a:xfrm>
          <a:prstGeom prst="rect">
            <a:avLst/>
          </a:prstGeom>
        </p:spPr>
        <p:txBody>
          <a:bodyPr wrap="none">
            <a:spAutoFit/>
          </a:bodyPr>
          <a:lstStyle/>
          <a:p>
            <a:pPr marL="457200" indent="-457200">
              <a:buAutoNum type="alphaLcPeriod"/>
            </a:pPr>
            <a:r>
              <a:rPr lang="es-VE" sz="2300" dirty="0" smtClean="0">
                <a:latin typeface="Arial" charset="0"/>
              </a:rPr>
              <a:t>Calcule la recta de mínimos cuadrados</a:t>
            </a:r>
          </a:p>
          <a:p>
            <a:pPr marL="457200" indent="-457200">
              <a:buAutoNum type="alphaLcPeriod"/>
            </a:pPr>
            <a:r>
              <a:rPr lang="es-VE" sz="2300" dirty="0" smtClean="0">
                <a:latin typeface="Arial" charset="0"/>
              </a:rPr>
              <a:t>Elabore la gráfica</a:t>
            </a:r>
          </a:p>
          <a:p>
            <a:pPr marL="457200" indent="-457200">
              <a:buAutoNum type="alphaLcPeriod"/>
            </a:pPr>
            <a:r>
              <a:rPr lang="es-VE" sz="2300" dirty="0" smtClean="0">
                <a:latin typeface="Arial" charset="0"/>
              </a:rPr>
              <a:t>Calcule el Coeficiente de Determinación y Coeficiente </a:t>
            </a:r>
          </a:p>
          <a:p>
            <a:pPr marL="457200" indent="-457200"/>
            <a:r>
              <a:rPr lang="es-VE" sz="2300" dirty="0" smtClean="0">
                <a:latin typeface="Arial" charset="0"/>
              </a:rPr>
              <a:t>	de Correlación Múltiples</a:t>
            </a:r>
            <a:endParaRPr lang="en-US" sz="2300" dirty="0"/>
          </a:p>
        </p:txBody>
      </p:sp>
      <p:sp>
        <p:nvSpPr>
          <p:cNvPr id="1638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6390" name="Rectangle 6"/>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 name="Rectangle 3"/>
          <p:cNvSpPr>
            <a:spLocks noChangeArrowheads="1"/>
          </p:cNvSpPr>
          <p:nvPr/>
        </p:nvSpPr>
        <p:spPr bwMode="auto">
          <a:xfrm>
            <a:off x="0" y="15906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 name="Rectangle 6"/>
          <p:cNvSpPr>
            <a:spLocks noChangeArrowheads="1"/>
          </p:cNvSpPr>
          <p:nvPr/>
        </p:nvSpPr>
        <p:spPr bwMode="auto">
          <a:xfrm>
            <a:off x="0" y="1114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43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8435" name="Rectangle 3"/>
          <p:cNvSpPr>
            <a:spLocks noChangeArrowheads="1"/>
          </p:cNvSpPr>
          <p:nvPr/>
        </p:nvSpPr>
        <p:spPr bwMode="auto">
          <a:xfrm>
            <a:off x="0" y="8953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43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8438" name="Rectangle 6"/>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844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8441" name="Rectangle 9"/>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52" name="51 Imagen" descr="Dibujo.jpg">
            <a:hlinkClick r:id="rId2" action="ppaction://hlinkfile"/>
          </p:cNvPr>
          <p:cNvPicPr>
            <a:picLocks noChangeAspect="1"/>
          </p:cNvPicPr>
          <p:nvPr/>
        </p:nvPicPr>
        <p:blipFill>
          <a:blip r:embed="rId3"/>
          <a:stretch>
            <a:fillRect/>
          </a:stretch>
        </p:blipFill>
        <p:spPr>
          <a:xfrm>
            <a:off x="4214810" y="3786190"/>
            <a:ext cx="1371917" cy="1357322"/>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body" idx="1"/>
          </p:nvPr>
        </p:nvSpPr>
        <p:spPr>
          <a:xfrm>
            <a:off x="928694" y="1428737"/>
            <a:ext cx="8215338" cy="5429263"/>
          </a:xfrm>
        </p:spPr>
        <p:txBody>
          <a:bodyPr/>
          <a:lstStyle/>
          <a:p>
            <a:pPr algn="just">
              <a:lnSpc>
                <a:spcPct val="80000"/>
              </a:lnSpc>
              <a:buFontTx/>
              <a:buBlip>
                <a:blip r:embed="rId2"/>
              </a:buBlip>
            </a:pPr>
            <a:r>
              <a:rPr lang="es-VE" sz="2400" dirty="0" smtClean="0">
                <a:latin typeface="Arial" charset="0"/>
              </a:rPr>
              <a:t>Es otra manera de evaluar la utilidad de un modelo de regresión lineal.</a:t>
            </a:r>
          </a:p>
          <a:p>
            <a:pPr algn="just">
              <a:lnSpc>
                <a:spcPct val="80000"/>
              </a:lnSpc>
              <a:buFontTx/>
              <a:buBlip>
                <a:blip r:embed="rId2"/>
              </a:buBlip>
            </a:pPr>
            <a:endParaRPr lang="es-VE" sz="2400" dirty="0" smtClean="0">
              <a:latin typeface="Arial" charset="0"/>
              <a:cs typeface="Arial" pitchFamily="34" charset="0"/>
            </a:endParaRPr>
          </a:p>
          <a:p>
            <a:pPr algn="just">
              <a:lnSpc>
                <a:spcPct val="80000"/>
              </a:lnSpc>
              <a:buFontTx/>
              <a:buBlip>
                <a:blip r:embed="rId2"/>
              </a:buBlip>
            </a:pPr>
            <a:r>
              <a:rPr lang="es-VE" sz="2400" dirty="0" smtClean="0">
                <a:latin typeface="Arial" charset="0"/>
                <a:cs typeface="Arial" pitchFamily="34" charset="0"/>
              </a:rPr>
              <a:t>Consiste en probar la significancia de la relación de regresión entre </a:t>
            </a:r>
            <a:r>
              <a:rPr lang="es-VE" sz="2400" i="1" dirty="0" smtClean="0">
                <a:latin typeface="Arial" charset="0"/>
                <a:cs typeface="Arial" pitchFamily="34" charset="0"/>
              </a:rPr>
              <a:t>Y</a:t>
            </a:r>
            <a:r>
              <a:rPr lang="es-VE" sz="2400" dirty="0" smtClean="0">
                <a:latin typeface="Arial" charset="0"/>
                <a:cs typeface="Arial" pitchFamily="34" charset="0"/>
              </a:rPr>
              <a:t> </a:t>
            </a:r>
            <a:r>
              <a:rPr lang="es-VE" sz="2400" dirty="0" err="1" smtClean="0">
                <a:latin typeface="Arial" charset="0"/>
                <a:cs typeface="Arial" pitchFamily="34" charset="0"/>
              </a:rPr>
              <a:t>y</a:t>
            </a:r>
            <a:r>
              <a:rPr lang="es-VE" sz="2400" dirty="0" smtClean="0">
                <a:latin typeface="Arial" charset="0"/>
                <a:cs typeface="Arial" pitchFamily="34" charset="0"/>
              </a:rPr>
              <a:t> las variables independientes.</a:t>
            </a:r>
          </a:p>
          <a:p>
            <a:pPr algn="just">
              <a:lnSpc>
                <a:spcPct val="80000"/>
              </a:lnSpc>
              <a:buFontTx/>
              <a:buBlip>
                <a:blip r:embed="rId2"/>
              </a:buBlip>
            </a:pPr>
            <a:endParaRPr lang="es-VE" sz="2400" dirty="0" smtClean="0">
              <a:latin typeface="Arial" charset="0"/>
              <a:cs typeface="Arial" pitchFamily="34" charset="0"/>
            </a:endParaRPr>
          </a:p>
          <a:p>
            <a:pPr algn="just">
              <a:lnSpc>
                <a:spcPct val="80000"/>
              </a:lnSpc>
              <a:buFontTx/>
              <a:buBlip>
                <a:blip r:embed="rId2"/>
              </a:buBlip>
            </a:pPr>
            <a:r>
              <a:rPr lang="es-VE" sz="2400" dirty="0" smtClean="0">
                <a:latin typeface="Arial" charset="0"/>
                <a:cs typeface="Arial" pitchFamily="34" charset="0"/>
              </a:rPr>
              <a:t>Se quiere probar:</a:t>
            </a:r>
          </a:p>
          <a:p>
            <a:pPr algn="just">
              <a:lnSpc>
                <a:spcPct val="80000"/>
              </a:lnSpc>
              <a:buFontTx/>
              <a:buBlip>
                <a:blip r:embed="rId2"/>
              </a:buBlip>
            </a:pPr>
            <a:endParaRPr lang="es-VE" sz="2400" dirty="0" smtClean="0">
              <a:latin typeface="Arial" charset="0"/>
              <a:cs typeface="Arial" pitchFamily="34" charset="0"/>
            </a:endParaRPr>
          </a:p>
          <a:p>
            <a:pPr algn="just">
              <a:lnSpc>
                <a:spcPct val="80000"/>
              </a:lnSpc>
              <a:buFontTx/>
              <a:buBlip>
                <a:blip r:embed="rId2"/>
              </a:buBlip>
            </a:pPr>
            <a:endParaRPr lang="es-VE" sz="2400" dirty="0" smtClean="0">
              <a:latin typeface="Arial" charset="0"/>
              <a:cs typeface="Arial" pitchFamily="34" charset="0"/>
            </a:endParaRPr>
          </a:p>
          <a:p>
            <a:pPr algn="just">
              <a:lnSpc>
                <a:spcPct val="80000"/>
              </a:lnSpc>
              <a:buFontTx/>
              <a:buBlip>
                <a:blip r:embed="rId2"/>
              </a:buBlip>
            </a:pPr>
            <a:r>
              <a:rPr lang="es-VE" sz="2400" dirty="0" smtClean="0">
                <a:latin typeface="Arial" pitchFamily="34" charset="0"/>
                <a:cs typeface="Arial" pitchFamily="34" charset="0"/>
              </a:rPr>
              <a:t>Lo que quiere decir es que ninguna de las </a:t>
            </a:r>
            <a:r>
              <a:rPr lang="es-VE" sz="2400" dirty="0" err="1" smtClean="0">
                <a:latin typeface="Arial" pitchFamily="34" charset="0"/>
                <a:cs typeface="Arial" pitchFamily="34" charset="0"/>
              </a:rPr>
              <a:t>var</a:t>
            </a:r>
            <a:r>
              <a:rPr lang="es-VE" sz="2400" dirty="0" smtClean="0">
                <a:latin typeface="Arial" pitchFamily="34" charset="0"/>
                <a:cs typeface="Arial" pitchFamily="34" charset="0"/>
              </a:rPr>
              <a:t>. Independientes está relacionada significativamente con </a:t>
            </a:r>
            <a:r>
              <a:rPr lang="es-VE" sz="2400" i="1" dirty="0" smtClean="0">
                <a:latin typeface="Arial" pitchFamily="34" charset="0"/>
                <a:cs typeface="Arial" pitchFamily="34" charset="0"/>
              </a:rPr>
              <a:t>Y</a:t>
            </a:r>
            <a:r>
              <a:rPr lang="es-VE" sz="2400" dirty="0" smtClean="0">
                <a:latin typeface="Arial" pitchFamily="34" charset="0"/>
                <a:cs typeface="Arial" pitchFamily="34" charset="0"/>
              </a:rPr>
              <a:t>, contra:</a:t>
            </a:r>
          </a:p>
          <a:p>
            <a:pPr algn="just">
              <a:lnSpc>
                <a:spcPct val="80000"/>
              </a:lnSpc>
              <a:buFontTx/>
              <a:buBlip>
                <a:blip r:embed="rId2"/>
              </a:buBlip>
            </a:pPr>
            <a:endParaRPr lang="es-VE" sz="2400" dirty="0" smtClean="0">
              <a:latin typeface="Arial" pitchFamily="34" charset="0"/>
              <a:cs typeface="Arial" pitchFamily="34" charset="0"/>
            </a:endParaRPr>
          </a:p>
          <a:p>
            <a:pPr algn="just">
              <a:lnSpc>
                <a:spcPct val="80000"/>
              </a:lnSpc>
              <a:buFontTx/>
              <a:buBlip>
                <a:blip r:embed="rId2"/>
              </a:buBlip>
            </a:pPr>
            <a:endParaRPr lang="es-VE" sz="2400" dirty="0" smtClean="0">
              <a:latin typeface="Arial" pitchFamily="34" charset="0"/>
              <a:cs typeface="Arial" pitchFamily="34" charset="0"/>
            </a:endParaRPr>
          </a:p>
          <a:p>
            <a:pPr algn="just">
              <a:lnSpc>
                <a:spcPct val="80000"/>
              </a:lnSpc>
              <a:buFontTx/>
              <a:buBlip>
                <a:blip r:embed="rId2"/>
              </a:buBlip>
            </a:pPr>
            <a:r>
              <a:rPr lang="es-VE" sz="2400" dirty="0" smtClean="0">
                <a:latin typeface="Arial" pitchFamily="34" charset="0"/>
                <a:cs typeface="Arial" pitchFamily="34" charset="0"/>
              </a:rPr>
              <a:t>Lo que quiere decir que por lo menos una de las variables independientes está relacionada con </a:t>
            </a:r>
            <a:r>
              <a:rPr lang="es-VE" sz="2400" i="1" dirty="0" smtClean="0">
                <a:latin typeface="Arial" pitchFamily="34" charset="0"/>
                <a:cs typeface="Arial" pitchFamily="34" charset="0"/>
              </a:rPr>
              <a:t>Y.</a:t>
            </a:r>
            <a:endParaRPr lang="en-US" sz="2400" i="1" dirty="0" smtClean="0">
              <a:latin typeface="Arial" pitchFamily="34" charset="0"/>
              <a:cs typeface="Arial" pitchFamily="34" charset="0"/>
            </a:endParaRPr>
          </a:p>
          <a:p>
            <a:pPr algn="just">
              <a:lnSpc>
                <a:spcPct val="80000"/>
              </a:lnSpc>
              <a:buNone/>
            </a:pPr>
            <a:endParaRPr lang="es-VE" sz="2400" i="1" dirty="0" smtClean="0">
              <a:latin typeface="Arial" charset="0"/>
            </a:endParaRPr>
          </a:p>
          <a:p>
            <a:pPr algn="just">
              <a:lnSpc>
                <a:spcPct val="80000"/>
              </a:lnSpc>
              <a:buNone/>
            </a:pPr>
            <a:endParaRPr lang="es-VE" sz="2400" i="1" dirty="0" smtClean="0">
              <a:latin typeface="Arial" charset="0"/>
            </a:endParaRPr>
          </a:p>
          <a:p>
            <a:pPr algn="just">
              <a:lnSpc>
                <a:spcPct val="80000"/>
              </a:lnSpc>
              <a:buNone/>
            </a:pPr>
            <a:endParaRPr lang="es-VE" sz="2400" i="1" dirty="0" smtClean="0">
              <a:latin typeface="Arial" charset="0"/>
            </a:endParaRPr>
          </a:p>
          <a:p>
            <a:pPr algn="just">
              <a:lnSpc>
                <a:spcPct val="80000"/>
              </a:lnSpc>
              <a:buNone/>
            </a:pPr>
            <a:endParaRPr lang="es-VE" sz="2400" i="1" dirty="0" smtClean="0">
              <a:latin typeface="Arial" charset="0"/>
            </a:endParaRPr>
          </a:p>
        </p:txBody>
      </p:sp>
      <p:sp>
        <p:nvSpPr>
          <p:cNvPr id="4101" name="Rectangle 5"/>
          <p:cNvSpPr>
            <a:spLocks noGrp="1" noChangeArrowheads="1"/>
          </p:cNvSpPr>
          <p:nvPr>
            <p:ph type="title"/>
          </p:nvPr>
        </p:nvSpPr>
        <p:spPr>
          <a:xfrm>
            <a:off x="990600" y="228600"/>
            <a:ext cx="8153400" cy="1066800"/>
          </a:xfrm>
          <a:effectLst>
            <a:outerShdw dist="74053" dir="1857825" algn="ctr" rotWithShape="0">
              <a:schemeClr val="bg2">
                <a:alpha val="50000"/>
              </a:schemeClr>
            </a:outerShdw>
          </a:effectLst>
        </p:spPr>
        <p:txBody>
          <a:bodyPr/>
          <a:lstStyle/>
          <a:p>
            <a:pPr>
              <a:defRPr/>
            </a:pPr>
            <a:r>
              <a:rPr lang="es-VE" sz="4800" dirty="0" smtClean="0">
                <a:effectLst>
                  <a:outerShdw blurRad="38100" dist="38100" dir="2700000" algn="tl">
                    <a:srgbClr val="C0C0C0"/>
                  </a:outerShdw>
                </a:effectLst>
                <a:latin typeface="Andalus" pitchFamily="2" charset="-78"/>
                <a:cs typeface="Andalus" pitchFamily="2" charset="-78"/>
              </a:rPr>
              <a:t>Prueba F</a:t>
            </a:r>
          </a:p>
        </p:txBody>
      </p:sp>
      <p:sp>
        <p:nvSpPr>
          <p:cNvPr id="122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229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147" name="Rectangle 3"/>
          <p:cNvSpPr>
            <a:spLocks noChangeArrowheads="1"/>
          </p:cNvSpPr>
          <p:nvPr/>
        </p:nvSpPr>
        <p:spPr bwMode="auto">
          <a:xfrm>
            <a:off x="0" y="14573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5" name="Rectangle 3"/>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77"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78" name="Rectangle 6"/>
          <p:cNvSpPr>
            <a:spLocks noChangeArrowheads="1"/>
          </p:cNvSpPr>
          <p:nvPr/>
        </p:nvSpPr>
        <p:spPr bwMode="auto">
          <a:xfrm>
            <a:off x="0" y="14954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3080"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081"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27" name="Rectangle 3"/>
          <p:cNvSpPr>
            <a:spLocks noChangeArrowheads="1"/>
          </p:cNvSpPr>
          <p:nvPr/>
        </p:nvSpPr>
        <p:spPr bwMode="auto">
          <a:xfrm>
            <a:off x="0" y="8667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2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2" name="Rectangle 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3" name="Rectangle 9"/>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5" name="Rectangle 1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36" name="Rectangle 12"/>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38"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0" name="Rectangle 1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2" name="Rectangle 18"/>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3" name="Rectangle 19"/>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45" name="Rectangle 2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1046" name="Rectangle 22"/>
          <p:cNvSpPr>
            <a:spLocks noChangeArrowheads="1"/>
          </p:cNvSpPr>
          <p:nvPr/>
        </p:nvSpPr>
        <p:spPr bwMode="auto">
          <a:xfrm>
            <a:off x="0" y="10668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3" name="Rectangle 3"/>
          <p:cNvSpPr>
            <a:spLocks noChangeArrowheads="1"/>
          </p:cNvSpPr>
          <p:nvPr/>
        </p:nvSpPr>
        <p:spPr bwMode="auto">
          <a:xfrm>
            <a:off x="0" y="13049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5" name="Rectangle 3"/>
          <p:cNvSpPr>
            <a:spLocks noChangeArrowheads="1"/>
          </p:cNvSpPr>
          <p:nvPr/>
        </p:nvSpPr>
        <p:spPr bwMode="auto">
          <a:xfrm>
            <a:off x="0" y="126682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7"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8" name="Picture 1"/>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2357422" y="3786190"/>
            <a:ext cx="4800634" cy="571504"/>
          </a:xfrm>
          <a:prstGeom prst="rect">
            <a:avLst/>
          </a:prstGeom>
          <a:noFill/>
        </p:spPr>
      </p:pic>
      <p:sp>
        <p:nvSpPr>
          <p:cNvPr id="9" name="Rectangle 3"/>
          <p:cNvSpPr>
            <a:spLocks noChangeArrowheads="1"/>
          </p:cNvSpPr>
          <p:nvPr/>
        </p:nvSpPr>
        <p:spPr bwMode="auto">
          <a:xfrm>
            <a:off x="0" y="933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1028" name="Picture 4"/>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1785918" y="5429264"/>
            <a:ext cx="6596615" cy="500066"/>
          </a:xfrm>
          <a:prstGeom prst="rect">
            <a:avLst/>
          </a:prstGeom>
          <a:noFill/>
        </p:spPr>
      </p:pic>
      <p:sp>
        <p:nvSpPr>
          <p:cNvPr id="11" name="Rectangle 6"/>
          <p:cNvSpPr>
            <a:spLocks noChangeArrowheads="1"/>
          </p:cNvSpPr>
          <p:nvPr/>
        </p:nvSpPr>
        <p:spPr bwMode="auto">
          <a:xfrm>
            <a:off x="0" y="904875"/>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3DRings">
  <a:themeElements>
    <a:clrScheme name="3DRing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3DRings">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3DRings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3DRings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3DRings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3DRings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3DRings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3DRings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3DRings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3DRings</Template>
  <TotalTime>7252</TotalTime>
  <Words>1102</Words>
  <Application>Microsoft PowerPoint</Application>
  <PresentationFormat>Presentación en pantalla (4:3)</PresentationFormat>
  <Paragraphs>276</Paragraphs>
  <Slides>22</Slides>
  <Notes>0</Notes>
  <HiddenSlides>0</HiddenSlides>
  <MMClips>0</MMClips>
  <ScaleCrop>false</ScaleCrop>
  <HeadingPairs>
    <vt:vector size="4" baseType="variant">
      <vt:variant>
        <vt:lpstr>Tema</vt:lpstr>
      </vt:variant>
      <vt:variant>
        <vt:i4>1</vt:i4>
      </vt:variant>
      <vt:variant>
        <vt:lpstr>Títulos de diapositiva</vt:lpstr>
      </vt:variant>
      <vt:variant>
        <vt:i4>22</vt:i4>
      </vt:variant>
    </vt:vector>
  </HeadingPairs>
  <TitlesOfParts>
    <vt:vector size="23" baseType="lpstr">
      <vt:lpstr>3DRings</vt:lpstr>
      <vt:lpstr>Estocástica 3  Unidad I: Modelos Lineales  Tema: Mejoramiento de la Calidad de los Modelos</vt:lpstr>
      <vt:lpstr>Coeficiente de Determinación Simple (R2)</vt:lpstr>
      <vt:lpstr>Coeficiente de Correlación Simple (ρ)</vt:lpstr>
      <vt:lpstr>Ejemplo</vt:lpstr>
      <vt:lpstr>Ejemplo</vt:lpstr>
      <vt:lpstr>Coeficiente de Determinación Múltiple (R2)</vt:lpstr>
      <vt:lpstr>Ejemplo</vt:lpstr>
      <vt:lpstr>Ejemplo</vt:lpstr>
      <vt:lpstr>Prueba F</vt:lpstr>
      <vt:lpstr>Prueba F</vt:lpstr>
      <vt:lpstr>Ejemplo Prueba F</vt:lpstr>
      <vt:lpstr>Análisis de Residuos</vt:lpstr>
      <vt:lpstr>Análisis de Residuos</vt:lpstr>
      <vt:lpstr>Análisis de Residuos</vt:lpstr>
      <vt:lpstr>Análisis de Residuos</vt:lpstr>
      <vt:lpstr>Análisis de Residuos</vt:lpstr>
      <vt:lpstr>Análisis de Residuos</vt:lpstr>
      <vt:lpstr>Análisis de Residuos</vt:lpstr>
      <vt:lpstr>Ejemplo de Análisis de Residuos</vt:lpstr>
      <vt:lpstr>Ejemplo Análisis de Residuos</vt:lpstr>
      <vt:lpstr>Ejemplo Análisis de Residuos</vt:lpstr>
      <vt:lpstr>Análisis de Residuos</vt:lpstr>
    </vt:vector>
  </TitlesOfParts>
  <Company>Personal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Karla Ramírez</dc:creator>
  <cp:lastModifiedBy>usuario</cp:lastModifiedBy>
  <cp:revision>528</cp:revision>
  <dcterms:created xsi:type="dcterms:W3CDTF">2006-11-17T12:19:46Z</dcterms:created>
  <dcterms:modified xsi:type="dcterms:W3CDTF">2010-02-17T18:27:43Z</dcterms:modified>
</cp:coreProperties>
</file>