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FFCCFF"/>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06799F8-075E-4A3A-A7F6-7FBC6576F1A4}" styleName="Estilo temático 2 - Énfasis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B344D84-9AFB-497E-A393-DC336BA19D2E}" styleName="Estilo medio 3 - Énfasi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EC20E35-A176-4012-BC5E-935CFFF8708E}" styleName="Estilo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Estilo claro 3 - Acento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189" autoAdjust="0"/>
    <p:restoredTop sz="95000" autoAdjust="0"/>
  </p:normalViewPr>
  <p:slideViewPr>
    <p:cSldViewPr>
      <p:cViewPr>
        <p:scale>
          <a:sx n="68" d="100"/>
          <a:sy n="68" d="100"/>
        </p:scale>
        <p:origin x="-1128" y="-15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C50886-494F-46B3-A088-2F1508B1B39E}" type="datetimeFigureOut">
              <a:rPr lang="en-US" smtClean="0"/>
              <a:pPr/>
              <a:t>2/18/2010</a:t>
            </a:fld>
            <a:endParaRPr lang="en-U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F87C91-CEF3-42A6-8684-2566A6F16329}" type="slidenum">
              <a:rPr lang="en-US" smtClean="0"/>
              <a:pPr/>
              <a:t>‹Nº›</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video" Target="3DRings_title.avi" TargetMode="Externa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3DRings_title.avi">
            <a:hlinkClick r:id="" action="ppaction://media"/>
          </p:cNvPr>
          <p:cNvPicPr>
            <a:picLocks noRot="1" noChangeAspect="1" noChangeArrowheads="1"/>
          </p:cNvPicPr>
          <p:nvPr>
            <a:videoFile r:link="rId1"/>
          </p:nvPr>
        </p:nvPicPr>
        <p:blipFill>
          <a:blip r:embed="rId4"/>
          <a:srcRect/>
          <a:stretch>
            <a:fillRect/>
          </a:stretch>
        </p:blipFill>
        <p:spPr bwMode="auto">
          <a:xfrm>
            <a:off x="-4763" y="1790700"/>
            <a:ext cx="868363" cy="4570413"/>
          </a:xfrm>
          <a:prstGeom prst="rect">
            <a:avLst/>
          </a:prstGeom>
          <a:noFill/>
          <a:ln w="9525">
            <a:noFill/>
            <a:miter lim="800000"/>
            <a:headEnd/>
            <a:tailEnd/>
          </a:ln>
        </p:spPr>
      </p:pic>
      <p:sp>
        <p:nvSpPr>
          <p:cNvPr id="3074" name="Rectangle 2"/>
          <p:cNvSpPr>
            <a:spLocks noGrp="1" noChangeArrowheads="1"/>
          </p:cNvSpPr>
          <p:nvPr>
            <p:ph type="ctrTitle"/>
          </p:nvPr>
        </p:nvSpPr>
        <p:spPr>
          <a:xfrm>
            <a:off x="1600200" y="2286000"/>
            <a:ext cx="6858000" cy="1143000"/>
          </a:xfrm>
        </p:spPr>
        <p:txBody>
          <a:bodyPr/>
          <a:lstStyle>
            <a:lvl1pPr>
              <a:defRPr/>
            </a:lvl1pPr>
          </a:lstStyle>
          <a:p>
            <a:r>
              <a:rPr lang="en-US"/>
              <a:t>Haga clic para cambiar el estilo de título	</a:t>
            </a:r>
          </a:p>
        </p:txBody>
      </p:sp>
      <p:sp>
        <p:nvSpPr>
          <p:cNvPr id="3075" name="Rectangle 3"/>
          <p:cNvSpPr>
            <a:spLocks noGrp="1" noChangeArrowheads="1"/>
          </p:cNvSpPr>
          <p:nvPr>
            <p:ph type="subTitle" idx="1"/>
          </p:nvPr>
        </p:nvSpPr>
        <p:spPr>
          <a:xfrm>
            <a:off x="1828800" y="3581400"/>
            <a:ext cx="6400800" cy="533400"/>
          </a:xfrm>
        </p:spPr>
        <p:txBody>
          <a:bodyPr/>
          <a:lstStyle>
            <a:lvl1pPr marL="0" indent="0" algn="ctr">
              <a:buFontTx/>
              <a:buNone/>
              <a:defRPr/>
            </a:lvl1pPr>
          </a:lstStyle>
          <a:p>
            <a:r>
              <a:rPr lang="en-US"/>
              <a:t>Haga clic para modificar el estilo de subtítulo del patrón</a:t>
            </a:r>
          </a:p>
        </p:txBody>
      </p:sp>
      <p:sp>
        <p:nvSpPr>
          <p:cNvPr id="5" name="Rectangle 4"/>
          <p:cNvSpPr>
            <a:spLocks noGrp="1" noChangeArrowheads="1"/>
          </p:cNvSpPr>
          <p:nvPr>
            <p:ph type="dt" sz="half" idx="10"/>
          </p:nvPr>
        </p:nvSpPr>
        <p:spPr>
          <a:xfrm>
            <a:off x="685800" y="6248400"/>
            <a:ext cx="1905000" cy="457200"/>
          </a:xfrm>
        </p:spPr>
        <p:txBody>
          <a:bodyPr/>
          <a:lstStyle>
            <a:lvl1pPr>
              <a:defRPr smtClean="0"/>
            </a:lvl1pPr>
          </a:lstStyle>
          <a:p>
            <a:pPr>
              <a:defRPr/>
            </a:pPr>
            <a:endParaRPr lang="en-US"/>
          </a:p>
        </p:txBody>
      </p:sp>
      <p:sp>
        <p:nvSpPr>
          <p:cNvPr id="6"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en-US"/>
          </a:p>
        </p:txBody>
      </p:sp>
      <p:sp>
        <p:nvSpPr>
          <p:cNvPr id="7" name="Rectangle 6"/>
          <p:cNvSpPr>
            <a:spLocks noGrp="1" noChangeArrowheads="1"/>
          </p:cNvSpPr>
          <p:nvPr>
            <p:ph type="sldNum" sz="quarter" idx="12"/>
          </p:nvPr>
        </p:nvSpPr>
        <p:spPr/>
        <p:txBody>
          <a:bodyPr/>
          <a:lstStyle>
            <a:lvl1pPr>
              <a:defRPr smtClean="0"/>
            </a:lvl1pPr>
          </a:lstStyle>
          <a:p>
            <a:pPr>
              <a:defRPr/>
            </a:pPr>
            <a:fld id="{7ADDB6BC-D851-40C8-8E23-544A63580B76}" type="slidenum">
              <a:rPr lang="en-US"/>
              <a:pPr>
                <a:defRPr/>
              </a:pPr>
              <a:t>‹Nº›</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p:cTn id="12" repeatCount="indefinite" fill="hold" display="0">
                  <p:stCondLst>
                    <p:cond delay="indefinite"/>
                  </p:stCondLst>
                  <p:endCondLst>
                    <p:cond evt="onPrev" delay="0">
                      <p:tgtEl>
                        <p:sldTgt/>
                      </p:tgtEl>
                    </p:cond>
                  </p:endCondLst>
                </p:cTn>
                <p:tgtEl>
                  <p:spTgt spid="4"/>
                </p:tgtEl>
              </p:cMediaNode>
            </p:vide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02FD7B-EA07-4757-9CD7-78B962A351E9}" type="slidenum">
              <a:rPr lang="en-US"/>
              <a:pPr>
                <a:defRPr/>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91300" y="228600"/>
            <a:ext cx="1866900" cy="5638800"/>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990600" y="228600"/>
            <a:ext cx="5448300" cy="56388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BD435AA-D2ED-46F5-AB6C-D5852A27E987}" type="slidenum">
              <a:rPr lang="en-US"/>
              <a:pPr>
                <a:defRPr/>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3E001FE-698B-4C73-8F54-023613AE21E1}" type="slidenum">
              <a:rPr lang="en-US"/>
              <a:pPr>
                <a:defRPr/>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85CF2E5-07D2-412A-ADE3-8C6531FBB9C0}" type="slidenum">
              <a:rPr lang="en-US"/>
              <a:pPr>
                <a:defRPr/>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1219200" y="1752600"/>
            <a:ext cx="3543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914900" y="1752600"/>
            <a:ext cx="3543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E8E09A8-BDDA-4DD2-88F4-336A73418ECA}" type="slidenum">
              <a:rPr lang="en-US"/>
              <a:pPr>
                <a:defRPr/>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F7DB913-7BEB-45E5-B859-5B9B296AB200}" type="slidenum">
              <a:rPr lang="en-US"/>
              <a:pPr>
                <a:defRPr/>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014FC31-DBA9-42B1-987E-75BFA12A7868}" type="slidenum">
              <a:rPr lang="en-US"/>
              <a:pPr>
                <a:defRPr/>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64C0DB8-8BD0-4013-B005-C840C5D03F79}" type="slidenum">
              <a:rPr lang="en-US"/>
              <a:pPr>
                <a:defRPr/>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D98587C-6267-4D75-9DCF-3628167C16BC}" type="slidenum">
              <a:rPr lang="en-US"/>
              <a:pPr>
                <a:defRPr/>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72D882A-7AF0-48B3-9F24-9796CED4F6F9}" type="slidenum">
              <a:rPr lang="en-US"/>
              <a:pPr>
                <a:defRPr/>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ideo" Target="file:///C:\Users\usuario\Videos\Documents\Documents\Estocastica3\clases\Unidad%20I\3DRings_text.avi"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228600"/>
            <a:ext cx="7467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1027" name="Rectangle 3"/>
          <p:cNvSpPr>
            <a:spLocks noGrp="1" noChangeArrowheads="1"/>
          </p:cNvSpPr>
          <p:nvPr>
            <p:ph type="body" idx="1"/>
          </p:nvPr>
        </p:nvSpPr>
        <p:spPr bwMode="auto">
          <a:xfrm>
            <a:off x="1219200" y="1752600"/>
            <a:ext cx="72390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1219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C5B788DE-D480-4E61-8254-2BD31AA9B5B3}" type="slidenum">
              <a:rPr lang="en-US"/>
              <a:pPr>
                <a:defRPr/>
              </a:pPr>
              <a:t>‹Nº›</a:t>
            </a:fld>
            <a:endParaRPr lang="en-US"/>
          </a:p>
        </p:txBody>
      </p:sp>
      <p:pic>
        <p:nvPicPr>
          <p:cNvPr id="1031" name="3DRings_text.avi">
            <a:hlinkClick r:id="" action="ppaction://media"/>
          </p:cNvPr>
          <p:cNvPicPr>
            <a:picLocks noRot="1" noChangeAspect="1" noChangeArrowheads="1"/>
          </p:cNvPicPr>
          <p:nvPr>
            <a:videoFile r:link="rId13"/>
          </p:nvPr>
        </p:nvPicPr>
        <p:blipFill>
          <a:blip r:embed="rId15"/>
          <a:srcRect/>
          <a:stretch>
            <a:fillRect/>
          </a:stretch>
        </p:blipFill>
        <p:spPr bwMode="auto">
          <a:xfrm>
            <a:off x="0" y="1792288"/>
            <a:ext cx="868363" cy="45704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3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1031"/>
                </p:tgtEl>
              </p:cMediaNode>
            </p:video>
            <p:seq concurrent="1" nextAc="seek">
              <p:cTn id="8" restart="whenNotActive" fill="hold" evtFilter="cancelBubble" nodeType="interactiveSeq">
                <p:stCondLst>
                  <p:cond evt="onClick" delay="0">
                    <p:tgtEl>
                      <p:spTgt spid="103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31"/>
                                        </p:tgtEl>
                                      </p:cBhvr>
                                    </p:cmd>
                                  </p:childTnLst>
                                </p:cTn>
                              </p:par>
                            </p:childTnLst>
                          </p:cTn>
                        </p:par>
                      </p:childTnLst>
                    </p:cTn>
                  </p:par>
                </p:childTnLst>
              </p:cTn>
              <p:nextCondLst>
                <p:cond evt="onClick" delay="0">
                  <p:tgtEl>
                    <p:spTgt spid="1031"/>
                  </p:tgtEl>
                </p:cond>
              </p:nextCondLst>
            </p:seq>
          </p:childTnLst>
        </p:cTn>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00200" y="428604"/>
            <a:ext cx="6858000" cy="3721121"/>
          </a:xfrm>
          <a:effectLst>
            <a:outerShdw blurRad="50800" dist="38100" dir="2700000" algn="tl" rotWithShape="0">
              <a:srgbClr val="FF99CC">
                <a:alpha val="40000"/>
              </a:srgbClr>
            </a:outerShdw>
          </a:effectLst>
        </p:spPr>
        <p:txBody>
          <a:bodyPr/>
          <a:lstStyle/>
          <a:p>
            <a:pPr>
              <a:defRPr/>
            </a:pPr>
            <a:r>
              <a:rPr lang="es-VE" sz="5400" b="1" spc="600" dirty="0" smtClean="0">
                <a:effectLst>
                  <a:outerShdw blurRad="38100" dist="38100" dir="2700000" algn="tl">
                    <a:srgbClr val="000000">
                      <a:alpha val="43137"/>
                    </a:srgbClr>
                  </a:outerShdw>
                </a:effectLst>
                <a:latin typeface="Book Antiqua" pitchFamily="18" charset="0"/>
              </a:rPr>
              <a:t>Estocástica 3</a:t>
            </a:r>
            <a:br>
              <a:rPr lang="es-VE" sz="5400" b="1" spc="600" dirty="0" smtClean="0">
                <a:effectLst>
                  <a:outerShdw blurRad="38100" dist="38100" dir="2700000" algn="tl">
                    <a:srgbClr val="000000">
                      <a:alpha val="43137"/>
                    </a:srgbClr>
                  </a:outerShdw>
                </a:effectLst>
                <a:latin typeface="Book Antiqua" pitchFamily="18" charset="0"/>
              </a:rPr>
            </a:br>
            <a:r>
              <a:rPr lang="es-VE" sz="3600" b="1" dirty="0" smtClean="0">
                <a:latin typeface="Arial" charset="0"/>
              </a:rPr>
              <a:t/>
            </a:r>
            <a:br>
              <a:rPr lang="es-VE" sz="3600" b="1" dirty="0" smtClean="0">
                <a:latin typeface="Arial" charset="0"/>
              </a:rPr>
            </a:br>
            <a:r>
              <a:rPr lang="es-VE" sz="3600" b="1" dirty="0" smtClean="0">
                <a:latin typeface="Andalus" pitchFamily="2" charset="-78"/>
                <a:cs typeface="Andalus" pitchFamily="2" charset="-78"/>
              </a:rPr>
              <a:t>Unidad I: Modelos Lineales</a:t>
            </a:r>
            <a:br>
              <a:rPr lang="es-VE" sz="3600" b="1" dirty="0" smtClean="0">
                <a:latin typeface="Andalus" pitchFamily="2" charset="-78"/>
                <a:cs typeface="Andalus" pitchFamily="2" charset="-78"/>
              </a:rPr>
            </a:br>
            <a:r>
              <a:rPr lang="es-VE" sz="3600" b="1" dirty="0" smtClean="0">
                <a:latin typeface="Andalus" pitchFamily="2" charset="-78"/>
                <a:cs typeface="Andalus" pitchFamily="2" charset="-78"/>
              </a:rPr>
              <a:t/>
            </a:r>
            <a:br>
              <a:rPr lang="es-VE" sz="3600" b="1" dirty="0" smtClean="0">
                <a:latin typeface="Andalus" pitchFamily="2" charset="-78"/>
                <a:cs typeface="Andalus" pitchFamily="2" charset="-78"/>
              </a:rPr>
            </a:br>
            <a:r>
              <a:rPr lang="es-VE" sz="3600" b="1" dirty="0" smtClean="0">
                <a:latin typeface="Andalus" pitchFamily="2" charset="-78"/>
                <a:cs typeface="Andalus" pitchFamily="2" charset="-78"/>
              </a:rPr>
              <a:t>Tema: Procedimiento </a:t>
            </a:r>
            <a:r>
              <a:rPr lang="es-VE" sz="3600" b="1" dirty="0" err="1" smtClean="0">
                <a:latin typeface="Andalus" pitchFamily="2" charset="-78"/>
                <a:cs typeface="Andalus" pitchFamily="2" charset="-78"/>
              </a:rPr>
              <a:t>Stepwise</a:t>
            </a:r>
            <a:endParaRPr lang="es-VE" sz="3600" b="1" dirty="0" smtClean="0">
              <a:latin typeface="Andalus" pitchFamily="2" charset="-78"/>
              <a:cs typeface="Andalus" pitchFamily="2" charset="-78"/>
            </a:endParaRPr>
          </a:p>
        </p:txBody>
      </p:sp>
      <p:sp>
        <p:nvSpPr>
          <p:cNvPr id="3075" name="Text Box 4"/>
          <p:cNvSpPr txBox="1">
            <a:spLocks noChangeArrowheads="1"/>
          </p:cNvSpPr>
          <p:nvPr/>
        </p:nvSpPr>
        <p:spPr bwMode="auto">
          <a:xfrm>
            <a:off x="5435600" y="4722813"/>
            <a:ext cx="2909771" cy="461665"/>
          </a:xfrm>
          <a:prstGeom prst="rect">
            <a:avLst/>
          </a:prstGeom>
          <a:noFill/>
          <a:ln w="9525">
            <a:noFill/>
            <a:miter lim="800000"/>
            <a:headEnd/>
            <a:tailEnd/>
          </a:ln>
        </p:spPr>
        <p:txBody>
          <a:bodyPr wrap="none">
            <a:spAutoFit/>
          </a:bodyPr>
          <a:lstStyle/>
          <a:p>
            <a:r>
              <a:rPr lang="es-VE" b="1" dirty="0">
                <a:latin typeface="Andalus" pitchFamily="2" charset="-78"/>
                <a:cs typeface="Andalus" pitchFamily="2" charset="-78"/>
              </a:rPr>
              <a:t>Prof. Karla P. Ramírez</a:t>
            </a:r>
          </a:p>
        </p:txBody>
      </p:sp>
      <p:sp>
        <p:nvSpPr>
          <p:cNvPr id="3076" name="Text Box 5"/>
          <p:cNvSpPr txBox="1">
            <a:spLocks noChangeArrowheads="1"/>
          </p:cNvSpPr>
          <p:nvPr/>
        </p:nvSpPr>
        <p:spPr bwMode="auto">
          <a:xfrm>
            <a:off x="2714612" y="6396335"/>
            <a:ext cx="3147015" cy="461665"/>
          </a:xfrm>
          <a:prstGeom prst="rect">
            <a:avLst/>
          </a:prstGeom>
          <a:noFill/>
          <a:ln w="9525">
            <a:noFill/>
            <a:miter lim="800000"/>
            <a:headEnd/>
            <a:tailEnd/>
          </a:ln>
        </p:spPr>
        <p:txBody>
          <a:bodyPr wrap="none">
            <a:spAutoFit/>
          </a:bodyPr>
          <a:lstStyle/>
          <a:p>
            <a:r>
              <a:rPr lang="es-VE" dirty="0">
                <a:latin typeface="Arial" charset="0"/>
              </a:rPr>
              <a:t>Mérida</a:t>
            </a:r>
            <a:r>
              <a:rPr lang="es-VE" dirty="0" smtClean="0">
                <a:latin typeface="Arial" charset="0"/>
              </a:rPr>
              <a:t>, Febrero 2010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071538" y="1571613"/>
            <a:ext cx="7929586" cy="4286279"/>
          </a:xfrm>
        </p:spPr>
        <p:txBody>
          <a:bodyPr/>
          <a:lstStyle/>
          <a:p>
            <a:pPr algn="just">
              <a:lnSpc>
                <a:spcPct val="80000"/>
              </a:lnSpc>
              <a:buFontTx/>
              <a:buBlip>
                <a:blip r:embed="rId2"/>
              </a:buBlip>
            </a:pPr>
            <a:endParaRPr lang="es-VE" sz="2400" dirty="0" smtClean="0">
              <a:latin typeface="Arial" charset="0"/>
            </a:endParaRPr>
          </a:p>
          <a:p>
            <a:pPr algn="just">
              <a:lnSpc>
                <a:spcPct val="80000"/>
              </a:lnSpc>
              <a:buFontTx/>
              <a:buBlip>
                <a:blip r:embed="rId2"/>
              </a:buBlip>
            </a:pPr>
            <a:r>
              <a:rPr lang="es-VE" sz="2400" dirty="0" smtClean="0">
                <a:latin typeface="Arial" charset="0"/>
              </a:rPr>
              <a:t>Cuando se cuenta con un número grande de variables independientes es necesario escoger una estrategia que lleve a encontrar un modelo que, con el mínimo de variables independientes se ajuste bien a todos los datos.</a:t>
            </a:r>
          </a:p>
          <a:p>
            <a:pPr algn="just">
              <a:lnSpc>
                <a:spcPct val="80000"/>
              </a:lnSpc>
              <a:buFontTx/>
              <a:buBlip>
                <a:blip r:embed="rId2"/>
              </a:buBlip>
            </a:pPr>
            <a:endParaRPr lang="es-VE" sz="2400" dirty="0" smtClean="0">
              <a:latin typeface="Arial" charset="0"/>
              <a:cs typeface="Arial" pitchFamily="34" charset="0"/>
            </a:endParaRPr>
          </a:p>
          <a:p>
            <a:pPr algn="just">
              <a:lnSpc>
                <a:spcPct val="80000"/>
              </a:lnSpc>
              <a:buFontTx/>
              <a:buBlip>
                <a:blip r:embed="rId2"/>
              </a:buBlip>
            </a:pPr>
            <a:r>
              <a:rPr lang="es-VE" sz="2400" dirty="0" smtClean="0">
                <a:latin typeface="Arial" charset="0"/>
                <a:cs typeface="Arial" pitchFamily="34" charset="0"/>
              </a:rPr>
              <a:t>El procedimiento más usado es el de selección de modelos paso a paso o “</a:t>
            </a:r>
            <a:r>
              <a:rPr lang="es-VE" sz="2400" dirty="0" err="1" smtClean="0">
                <a:latin typeface="Arial" charset="0"/>
                <a:cs typeface="Arial" pitchFamily="34" charset="0"/>
              </a:rPr>
              <a:t>stepwise</a:t>
            </a:r>
            <a:r>
              <a:rPr lang="es-VE" sz="2400" dirty="0" smtClean="0">
                <a:latin typeface="Arial" charset="0"/>
                <a:cs typeface="Arial" pitchFamily="34" charset="0"/>
              </a:rPr>
              <a:t>”</a:t>
            </a:r>
          </a:p>
          <a:p>
            <a:pPr algn="just">
              <a:lnSpc>
                <a:spcPct val="80000"/>
              </a:lnSpc>
              <a:buFontTx/>
              <a:buBlip>
                <a:blip r:embed="rId2"/>
              </a:buBlip>
            </a:pPr>
            <a:endParaRPr lang="es-VE" sz="2400" dirty="0" smtClean="0">
              <a:latin typeface="Arial" charset="0"/>
              <a:cs typeface="Arial" pitchFamily="34" charset="0"/>
            </a:endParaRPr>
          </a:p>
          <a:p>
            <a:pPr algn="just">
              <a:lnSpc>
                <a:spcPct val="80000"/>
              </a:lnSpc>
              <a:buFontTx/>
              <a:buBlip>
                <a:blip r:embed="rId2"/>
              </a:buBlip>
            </a:pPr>
            <a:r>
              <a:rPr lang="es-VE" sz="2400" dirty="0" smtClean="0">
                <a:latin typeface="Arial" charset="0"/>
                <a:cs typeface="Arial" pitchFamily="34" charset="0"/>
              </a:rPr>
              <a:t>El procedimiento se explica a continuación:</a:t>
            </a:r>
          </a:p>
          <a:p>
            <a:pPr algn="just">
              <a:lnSpc>
                <a:spcPct val="80000"/>
              </a:lnSpc>
              <a:buFontTx/>
              <a:buBlip>
                <a:blip r:embed="rId2"/>
              </a:buBlip>
            </a:pPr>
            <a:endParaRPr lang="en-US" sz="2400" dirty="0" smtClean="0">
              <a:latin typeface="Arial" pitchFamily="34" charset="0"/>
              <a:cs typeface="Arial" pitchFamily="34"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Procedimiento </a:t>
            </a:r>
            <a:r>
              <a:rPr lang="es-VE" sz="4800" dirty="0" err="1" smtClean="0">
                <a:effectLst>
                  <a:outerShdw blurRad="38100" dist="38100" dir="2700000" algn="tl">
                    <a:srgbClr val="C0C0C0"/>
                  </a:outerShdw>
                </a:effectLst>
                <a:latin typeface="Andalus" pitchFamily="2" charset="-78"/>
                <a:cs typeface="Andalus" pitchFamily="2" charset="-78"/>
              </a:rPr>
              <a:t>Stepwise</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071570" y="1785926"/>
            <a:ext cx="7858148" cy="4929222"/>
          </a:xfrm>
        </p:spPr>
        <p:txBody>
          <a:bodyPr/>
          <a:lstStyle/>
          <a:p>
            <a:pPr marL="457200" indent="-457200" algn="just">
              <a:lnSpc>
                <a:spcPct val="80000"/>
              </a:lnSpc>
              <a:buFont typeface="+mj-lt"/>
              <a:buAutoNum type="arabicPeriod"/>
            </a:pPr>
            <a:r>
              <a:rPr lang="es-VE" sz="2200" dirty="0" smtClean="0">
                <a:latin typeface="Arial" charset="0"/>
              </a:rPr>
              <a:t>Se construye un modelo de regresión simple, en que la variable elegida es aquella que tiene el mayor coeficiente de correlación en la matriz de correlaciones simples.</a:t>
            </a:r>
          </a:p>
          <a:p>
            <a:pPr marL="457200" indent="-457200" algn="just">
              <a:lnSpc>
                <a:spcPct val="80000"/>
              </a:lnSpc>
              <a:buFont typeface="+mj-lt"/>
              <a:buAutoNum type="arabicPeriod"/>
            </a:pPr>
            <a:r>
              <a:rPr lang="es-VE" sz="2200" dirty="0" smtClean="0">
                <a:latin typeface="Arial" charset="0"/>
              </a:rPr>
              <a:t>El método </a:t>
            </a:r>
            <a:r>
              <a:rPr lang="es-VE" sz="2200" dirty="0" err="1" smtClean="0">
                <a:latin typeface="Arial" charset="0"/>
              </a:rPr>
              <a:t>Stepwise</a:t>
            </a:r>
            <a:r>
              <a:rPr lang="es-VE" sz="2200" dirty="0" smtClean="0">
                <a:latin typeface="Arial" charset="0"/>
              </a:rPr>
              <a:t> agrega la variable independiente que maximiza el ajuste, bajo la condición de que el estadístico F asociado con agregar ese término al modelo sea significativo a un nivel</a:t>
            </a:r>
            <a:r>
              <a:rPr lang="es-VE" sz="2200" dirty="0" smtClean="0">
                <a:latin typeface="Arial" pitchFamily="34" charset="0"/>
                <a:cs typeface="Arial" pitchFamily="34" charset="0"/>
              </a:rPr>
              <a:t> </a:t>
            </a:r>
            <a:r>
              <a:rPr lang="en-US" sz="2200" dirty="0" smtClean="0">
                <a:latin typeface="Arial" pitchFamily="34" charset="0"/>
                <a:cs typeface="Arial" pitchFamily="34" charset="0"/>
              </a:rPr>
              <a:t>α (</a:t>
            </a:r>
            <a:r>
              <a:rPr lang="en-US" sz="2200" dirty="0" err="1" smtClean="0">
                <a:latin typeface="Arial" pitchFamily="34" charset="0"/>
                <a:cs typeface="Arial" pitchFamily="34" charset="0"/>
              </a:rPr>
              <a:t>entrada</a:t>
            </a:r>
            <a:r>
              <a:rPr lang="en-US" sz="2200" dirty="0" smtClean="0">
                <a:latin typeface="Arial" pitchFamily="34" charset="0"/>
                <a:cs typeface="Arial" pitchFamily="34" charset="0"/>
              </a:rPr>
              <a:t> 0.05 y </a:t>
            </a:r>
            <a:r>
              <a:rPr lang="en-US" sz="2200" dirty="0" err="1" smtClean="0">
                <a:latin typeface="Arial" pitchFamily="34" charset="0"/>
                <a:cs typeface="Arial" pitchFamily="34" charset="0"/>
              </a:rPr>
              <a:t>salida</a:t>
            </a:r>
            <a:r>
              <a:rPr lang="en-US" sz="2200" dirty="0" smtClean="0">
                <a:latin typeface="Arial" pitchFamily="34" charset="0"/>
                <a:cs typeface="Arial" pitchFamily="34" charset="0"/>
              </a:rPr>
              <a:t> 0.10).</a:t>
            </a:r>
          </a:p>
          <a:p>
            <a:pPr marL="457200" indent="-457200" algn="just">
              <a:lnSpc>
                <a:spcPct val="80000"/>
              </a:lnSpc>
              <a:buFont typeface="+mj-lt"/>
              <a:buAutoNum type="arabicPeriod"/>
            </a:pPr>
            <a:r>
              <a:rPr lang="es-VE" sz="2200" dirty="0" smtClean="0">
                <a:latin typeface="Arial" pitchFamily="34" charset="0"/>
                <a:cs typeface="Arial" pitchFamily="34" charset="0"/>
              </a:rPr>
              <a:t>Este será el nuevo modelo base. El resto de los </a:t>
            </a:r>
            <a:r>
              <a:rPr lang="es-VE" sz="2200" dirty="0" err="1" smtClean="0">
                <a:latin typeface="Arial" pitchFamily="34" charset="0"/>
                <a:cs typeface="Arial" pitchFamily="34" charset="0"/>
              </a:rPr>
              <a:t>predictores</a:t>
            </a:r>
            <a:r>
              <a:rPr lang="es-VE" sz="2200" dirty="0" smtClean="0">
                <a:latin typeface="Arial" pitchFamily="34" charset="0"/>
                <a:cs typeface="Arial" pitchFamily="34" charset="0"/>
              </a:rPr>
              <a:t> son candidatos a ingresar en el próximo paso.</a:t>
            </a:r>
          </a:p>
          <a:p>
            <a:pPr marL="457200" indent="-457200" algn="just">
              <a:lnSpc>
                <a:spcPct val="80000"/>
              </a:lnSpc>
              <a:buFont typeface="+mj-lt"/>
              <a:buAutoNum type="arabicPeriod"/>
            </a:pPr>
            <a:r>
              <a:rPr lang="es-VE" sz="2200" dirty="0" smtClean="0">
                <a:latin typeface="Arial" pitchFamily="34" charset="0"/>
                <a:cs typeface="Arial" pitchFamily="34" charset="0"/>
              </a:rPr>
              <a:t>Se puede eliminar una variable que ya se había incluido si resulta no significativa después de incorporar otras variables al modelo (ocurre cuando hay correlación entre 2 variables).</a:t>
            </a:r>
          </a:p>
          <a:p>
            <a:pPr marL="457200" indent="-457200" algn="just">
              <a:lnSpc>
                <a:spcPct val="80000"/>
              </a:lnSpc>
              <a:buFont typeface="+mj-lt"/>
              <a:buAutoNum type="arabicPeriod"/>
            </a:pPr>
            <a:r>
              <a:rPr lang="es-VE" sz="2200" dirty="0" smtClean="0">
                <a:latin typeface="Arial" pitchFamily="34" charset="0"/>
                <a:cs typeface="Arial" pitchFamily="34" charset="0"/>
              </a:rPr>
              <a:t>El proceso continúa hasta que al ingresar una nueva variable no mejore significativamente el ajuste y no se pueda eliminar términos del modelo.</a:t>
            </a:r>
            <a:endParaRPr lang="en-US" sz="2200" dirty="0" smtClean="0">
              <a:latin typeface="Arial" pitchFamily="34" charset="0"/>
              <a:cs typeface="Arial" pitchFamily="34" charset="0"/>
            </a:endParaRPr>
          </a:p>
          <a:p>
            <a:pPr marL="457200" indent="-457200" algn="just">
              <a:lnSpc>
                <a:spcPct val="80000"/>
              </a:lnSpc>
              <a:buFont typeface="+mj-lt"/>
              <a:buAutoNum type="arabicPeriod"/>
            </a:pPr>
            <a:endParaRPr lang="es-VE" sz="2200"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Procedimiento </a:t>
            </a:r>
            <a:r>
              <a:rPr lang="es-VE" sz="4800" dirty="0" err="1" smtClean="0">
                <a:effectLst>
                  <a:outerShdw blurRad="38100" dist="38100" dir="2700000" algn="tl">
                    <a:srgbClr val="C0C0C0"/>
                  </a:outerShdw>
                </a:effectLst>
                <a:latin typeface="Andalus" pitchFamily="2" charset="-78"/>
                <a:cs typeface="Andalus" pitchFamily="2" charset="-78"/>
              </a:rPr>
              <a:t>Stepwise</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142976" y="1214422"/>
            <a:ext cx="7929586" cy="5643578"/>
          </a:xfrm>
        </p:spPr>
        <p:txBody>
          <a:bodyPr/>
          <a:lstStyle/>
          <a:p>
            <a:pPr algn="just">
              <a:lnSpc>
                <a:spcPct val="80000"/>
              </a:lnSpc>
              <a:buFontTx/>
              <a:buBlip>
                <a:blip r:embed="rId2"/>
              </a:buBlip>
            </a:pPr>
            <a:endParaRPr lang="es-VE" sz="2400" dirty="0" smtClean="0">
              <a:latin typeface="Arial" charset="0"/>
            </a:endParaRPr>
          </a:p>
          <a:p>
            <a:pPr algn="just">
              <a:lnSpc>
                <a:spcPct val="80000"/>
              </a:lnSpc>
              <a:buFontTx/>
              <a:buBlip>
                <a:blip r:embed="rId2"/>
              </a:buBlip>
            </a:pPr>
            <a:r>
              <a:rPr lang="es-VE" sz="2400" dirty="0" smtClean="0">
                <a:latin typeface="Arial" charset="0"/>
              </a:rPr>
              <a:t>En 1970, 5 años después que la regulación de la fecundidad había sido incorporada al programa materno infantil del servicio nacional de salud en Chile, se quiso estimar el efecto que distintas variables tenían sobre fecundidad medida en la tasa bruta de reproducción. Las variables fueron:</a:t>
            </a:r>
          </a:p>
          <a:p>
            <a:pPr lvl="1" algn="just">
              <a:lnSpc>
                <a:spcPct val="80000"/>
              </a:lnSpc>
              <a:buFontTx/>
              <a:buBlip>
                <a:blip r:embed="rId2"/>
              </a:buBlip>
            </a:pPr>
            <a:r>
              <a:rPr lang="es-VE" sz="2000" dirty="0" smtClean="0">
                <a:latin typeface="Arial" charset="0"/>
                <a:cs typeface="Arial" pitchFamily="34" charset="0"/>
              </a:rPr>
              <a:t>Y = tasa bruta de reproducción.</a:t>
            </a:r>
          </a:p>
          <a:p>
            <a:pPr lvl="1" algn="just">
              <a:lnSpc>
                <a:spcPct val="80000"/>
              </a:lnSpc>
              <a:buFontTx/>
              <a:buBlip>
                <a:blip r:embed="rId2"/>
              </a:buBlip>
            </a:pPr>
            <a:r>
              <a:rPr lang="es-VE" sz="2000" dirty="0" smtClean="0">
                <a:latin typeface="Arial" charset="0"/>
                <a:cs typeface="Arial" pitchFamily="34" charset="0"/>
              </a:rPr>
              <a:t>X1 = % de mujeres residentes en áreas urbanas.</a:t>
            </a:r>
          </a:p>
          <a:p>
            <a:pPr lvl="1" algn="just">
              <a:lnSpc>
                <a:spcPct val="80000"/>
              </a:lnSpc>
              <a:buFontTx/>
              <a:buBlip>
                <a:blip r:embed="rId2"/>
              </a:buBlip>
            </a:pPr>
            <a:r>
              <a:rPr lang="es-VE" sz="2000" dirty="0" smtClean="0">
                <a:latin typeface="Arial" charset="0"/>
                <a:cs typeface="Arial" pitchFamily="34" charset="0"/>
              </a:rPr>
              <a:t>X2 = % de mujeres analfabetas.</a:t>
            </a:r>
          </a:p>
          <a:p>
            <a:pPr lvl="1" algn="just">
              <a:lnSpc>
                <a:spcPct val="80000"/>
              </a:lnSpc>
              <a:buFontTx/>
              <a:buBlip>
                <a:blip r:embed="rId2"/>
              </a:buBlip>
            </a:pPr>
            <a:r>
              <a:rPr lang="es-VE" sz="2000" dirty="0" smtClean="0">
                <a:latin typeface="Arial" charset="0"/>
                <a:cs typeface="Arial" pitchFamily="34" charset="0"/>
              </a:rPr>
              <a:t>X3 = % de mujeres económicamente activas.</a:t>
            </a:r>
          </a:p>
          <a:p>
            <a:pPr lvl="1" algn="just">
              <a:lnSpc>
                <a:spcPct val="80000"/>
              </a:lnSpc>
              <a:buFontTx/>
              <a:buBlip>
                <a:blip r:embed="rId2"/>
              </a:buBlip>
            </a:pPr>
            <a:r>
              <a:rPr lang="es-VE" sz="2000" dirty="0" smtClean="0">
                <a:latin typeface="Arial" charset="0"/>
                <a:cs typeface="Arial" pitchFamily="34" charset="0"/>
              </a:rPr>
              <a:t>X4 = % de mujeres económicamente activa trabajando en la agricultura.</a:t>
            </a:r>
          </a:p>
          <a:p>
            <a:pPr lvl="1" algn="just">
              <a:lnSpc>
                <a:spcPct val="80000"/>
              </a:lnSpc>
              <a:buFontTx/>
              <a:buBlip>
                <a:blip r:embed="rId2"/>
              </a:buBlip>
            </a:pPr>
            <a:r>
              <a:rPr lang="es-VE" sz="2000" dirty="0" smtClean="0">
                <a:latin typeface="Arial" charset="0"/>
                <a:cs typeface="Arial" pitchFamily="34" charset="0"/>
              </a:rPr>
              <a:t>X5 = % de nacimientos sin atención profesional.</a:t>
            </a:r>
          </a:p>
          <a:p>
            <a:pPr lvl="1" algn="just">
              <a:lnSpc>
                <a:spcPct val="80000"/>
              </a:lnSpc>
              <a:buFontTx/>
              <a:buBlip>
                <a:blip r:embed="rId2"/>
              </a:buBlip>
            </a:pPr>
            <a:r>
              <a:rPr lang="es-VE" sz="2000" dirty="0" smtClean="0">
                <a:latin typeface="Arial" charset="0"/>
                <a:cs typeface="Arial" pitchFamily="34" charset="0"/>
              </a:rPr>
              <a:t>X6 = % de cobertura de programas de planificación familiar.</a:t>
            </a:r>
          </a:p>
          <a:p>
            <a:pPr algn="just">
              <a:lnSpc>
                <a:spcPct val="80000"/>
              </a:lnSpc>
              <a:buNone/>
            </a:pPr>
            <a:r>
              <a:rPr lang="es-VE" sz="2400" dirty="0" smtClean="0">
                <a:latin typeface="Arial" pitchFamily="34" charset="0"/>
                <a:cs typeface="Arial" pitchFamily="34" charset="0"/>
              </a:rPr>
              <a:t>	El objetivo principal del estudio era evaluar el efecto del programa de planificación familiar sobre la fecundidad.</a:t>
            </a:r>
            <a:endParaRPr lang="en-US" sz="2400" dirty="0" smtClean="0">
              <a:latin typeface="Arial" pitchFamily="34" charset="0"/>
              <a:cs typeface="Arial" pitchFamily="34"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Ejemplo de </a:t>
            </a:r>
            <a:r>
              <a:rPr lang="es-VE" sz="4800" dirty="0" err="1" smtClean="0">
                <a:effectLst>
                  <a:outerShdw blurRad="38100" dist="38100" dir="2700000" algn="tl">
                    <a:srgbClr val="C0C0C0"/>
                  </a:outerShdw>
                </a:effectLst>
                <a:latin typeface="Andalus" pitchFamily="2" charset="-78"/>
                <a:cs typeface="Andalus" pitchFamily="2" charset="-78"/>
              </a:rPr>
              <a:t>Stepwise</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Ejemplo de </a:t>
            </a:r>
            <a:r>
              <a:rPr lang="es-VE" sz="4800" dirty="0" err="1" smtClean="0">
                <a:effectLst>
                  <a:outerShdw blurRad="38100" dist="38100" dir="2700000" algn="tl">
                    <a:srgbClr val="C0C0C0"/>
                  </a:outerShdw>
                </a:effectLst>
                <a:latin typeface="Andalus" pitchFamily="2" charset="-78"/>
                <a:cs typeface="Andalus" pitchFamily="2" charset="-78"/>
              </a:rPr>
              <a:t>Stepwise</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1" name="Rectangle 3"/>
          <p:cNvSpPr txBox="1">
            <a:spLocks noChangeArrowheads="1"/>
          </p:cNvSpPr>
          <p:nvPr/>
        </p:nvSpPr>
        <p:spPr bwMode="auto">
          <a:xfrm>
            <a:off x="1214414" y="1857364"/>
            <a:ext cx="7929586" cy="11430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just" defTabSz="914400" rtl="0" eaLnBrk="0" fontAlgn="base" latinLnBrk="0" hangingPunct="0">
              <a:lnSpc>
                <a:spcPct val="80000"/>
              </a:lnSpc>
              <a:spcBef>
                <a:spcPct val="20000"/>
              </a:spcBef>
              <a:spcAft>
                <a:spcPct val="0"/>
              </a:spcAft>
              <a:buClrTx/>
              <a:buSzTx/>
              <a:buFontTx/>
              <a:buBlip>
                <a:blip r:embed="rId2"/>
              </a:buBlip>
              <a:tabLst/>
              <a:defRPr/>
            </a:pPr>
            <a:endParaRPr kumimoji="0" lang="es-VE" sz="2400" b="0" i="0" u="none" strike="noStrike" kern="0" cap="none" spc="0" normalizeH="0" baseline="0" noProof="0" dirty="0" smtClean="0">
              <a:ln>
                <a:noFill/>
              </a:ln>
              <a:solidFill>
                <a:schemeClr val="tx1"/>
              </a:solidFill>
              <a:effectLst/>
              <a:uLnTx/>
              <a:uFillTx/>
              <a:latin typeface="Arial" charset="0"/>
              <a:ea typeface="+mn-ea"/>
              <a:cs typeface="+mn-cs"/>
            </a:endParaRPr>
          </a:p>
          <a:p>
            <a:pPr marL="342900" marR="0" lvl="0" indent="-342900" algn="just" defTabSz="914400" rtl="0" eaLnBrk="0" fontAlgn="base" latinLnBrk="0" hangingPunct="0">
              <a:lnSpc>
                <a:spcPct val="80000"/>
              </a:lnSpc>
              <a:spcBef>
                <a:spcPct val="20000"/>
              </a:spcBef>
              <a:spcAft>
                <a:spcPct val="0"/>
              </a:spcAft>
              <a:buClrTx/>
              <a:buSzTx/>
              <a:buFontTx/>
              <a:buNone/>
              <a:tabLst/>
              <a:defRPr/>
            </a:pPr>
            <a:r>
              <a:rPr kumimoji="0" lang="es-VE" sz="2400" b="0" i="1" u="none" strike="noStrike" kern="0" cap="none" spc="0" normalizeH="0" baseline="0" noProof="0" dirty="0" smtClean="0">
                <a:ln>
                  <a:noFill/>
                </a:ln>
                <a:solidFill>
                  <a:schemeClr val="tx1"/>
                </a:solidFill>
                <a:effectLst/>
                <a:uLnTx/>
                <a:uFillTx/>
                <a:latin typeface="Arial" charset="0"/>
                <a:ea typeface="+mn-ea"/>
                <a:cs typeface="+mn-cs"/>
              </a:rPr>
              <a:t>Utilizamos</a:t>
            </a:r>
            <a:r>
              <a:rPr kumimoji="0" lang="es-VE" sz="2400" b="0" i="1" u="none" strike="noStrike" kern="0" cap="none" spc="0" normalizeH="0" noProof="0" dirty="0" smtClean="0">
                <a:ln>
                  <a:noFill/>
                </a:ln>
                <a:solidFill>
                  <a:schemeClr val="tx1"/>
                </a:solidFill>
                <a:effectLst/>
                <a:uLnTx/>
                <a:uFillTx/>
                <a:latin typeface="Arial" charset="0"/>
                <a:ea typeface="+mn-ea"/>
                <a:cs typeface="+mn-cs"/>
              </a:rPr>
              <a:t> el procedimiento </a:t>
            </a:r>
            <a:r>
              <a:rPr kumimoji="0" lang="es-VE" sz="2400" b="0" i="1" u="none" strike="noStrike" kern="0" cap="none" spc="0" normalizeH="0" noProof="0" dirty="0" err="1" smtClean="0">
                <a:ln>
                  <a:noFill/>
                </a:ln>
                <a:solidFill>
                  <a:schemeClr val="tx1"/>
                </a:solidFill>
                <a:effectLst/>
                <a:uLnTx/>
                <a:uFillTx/>
                <a:latin typeface="Arial" charset="0"/>
                <a:ea typeface="+mn-ea"/>
                <a:cs typeface="+mn-cs"/>
              </a:rPr>
              <a:t>Stepwise</a:t>
            </a:r>
            <a:r>
              <a:rPr kumimoji="0" lang="es-VE" sz="2400" b="0" i="1" u="none" strike="noStrike" kern="0" cap="none" spc="0" normalizeH="0" noProof="0" dirty="0" smtClean="0">
                <a:ln>
                  <a:noFill/>
                </a:ln>
                <a:solidFill>
                  <a:schemeClr val="tx1"/>
                </a:solidFill>
                <a:effectLst/>
                <a:uLnTx/>
                <a:uFillTx/>
                <a:latin typeface="Arial" charset="0"/>
                <a:ea typeface="+mn-ea"/>
                <a:cs typeface="+mn-cs"/>
              </a:rPr>
              <a:t> (Paso a Paso) con el SPSS</a:t>
            </a:r>
            <a:endParaRPr kumimoji="0" lang="es-VE" sz="2400" b="0" i="1" u="none" strike="noStrike" kern="0" cap="none" spc="0" normalizeH="0" baseline="0" noProof="0" dirty="0" smtClean="0">
              <a:ln>
                <a:noFill/>
              </a:ln>
              <a:solidFill>
                <a:schemeClr val="tx1"/>
              </a:solidFill>
              <a:effectLst/>
              <a:uLnTx/>
              <a:uFillTx/>
              <a:latin typeface="Arial" charset="0"/>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DRings">
  <a:themeElements>
    <a:clrScheme name="3DRing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DRings">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3DRing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DRing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DRing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DRing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DRing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DRing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DRing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3DRings</Template>
  <TotalTime>7294</TotalTime>
  <Words>353</Words>
  <Application>Microsoft PowerPoint</Application>
  <PresentationFormat>Presentación en pantalla (4:3)</PresentationFormat>
  <Paragraphs>30</Paragraphs>
  <Slides>5</Slides>
  <Notes>0</Notes>
  <HiddenSlides>0</HiddenSlides>
  <MMClips>0</MMClips>
  <ScaleCrop>false</ScaleCrop>
  <HeadingPairs>
    <vt:vector size="4" baseType="variant">
      <vt:variant>
        <vt:lpstr>Tema</vt:lpstr>
      </vt:variant>
      <vt:variant>
        <vt:i4>1</vt:i4>
      </vt:variant>
      <vt:variant>
        <vt:lpstr>Títulos de diapositiva</vt:lpstr>
      </vt:variant>
      <vt:variant>
        <vt:i4>5</vt:i4>
      </vt:variant>
    </vt:vector>
  </HeadingPairs>
  <TitlesOfParts>
    <vt:vector size="6" baseType="lpstr">
      <vt:lpstr>3DRings</vt:lpstr>
      <vt:lpstr>Estocástica 3  Unidad I: Modelos Lineales  Tema: Procedimiento Stepwise</vt:lpstr>
      <vt:lpstr>Procedimiento Stepwise</vt:lpstr>
      <vt:lpstr>Procedimiento Stepwise</vt:lpstr>
      <vt:lpstr>Ejemplo de Stepwise</vt:lpstr>
      <vt:lpstr>Ejemplo de Stepwise</vt:lpstr>
    </vt:vector>
  </TitlesOfParts>
  <Company>Personal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Karla Ramírez</dc:creator>
  <cp:lastModifiedBy>usuario</cp:lastModifiedBy>
  <cp:revision>537</cp:revision>
  <dcterms:created xsi:type="dcterms:W3CDTF">2006-11-17T12:19:46Z</dcterms:created>
  <dcterms:modified xsi:type="dcterms:W3CDTF">2010-02-18T12:39:33Z</dcterms:modified>
</cp:coreProperties>
</file>