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19"/>
  </p:notesMasterIdLst>
  <p:handoutMasterIdLst>
    <p:handoutMasterId r:id="rId20"/>
  </p:handoutMasterIdLst>
  <p:sldIdLst>
    <p:sldId id="256"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uario"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63" autoAdjust="0"/>
    <p:restoredTop sz="94660"/>
  </p:normalViewPr>
  <p:slideViewPr>
    <p:cSldViewPr>
      <p:cViewPr varScale="1">
        <p:scale>
          <a:sx n="46" d="100"/>
          <a:sy n="46" d="100"/>
        </p:scale>
        <p:origin x="-636" y="-96"/>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628"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56AC0ED-3B99-4FB2-B7C4-A494B0400DF0}" type="datetimeFigureOut">
              <a:rPr lang="en-US" smtClean="0"/>
              <a:pPr/>
              <a:t>3/22/2010</a:t>
            </a:fld>
            <a:endParaRPr lang="en-U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88E4FB5-E621-4B51-894D-F231A3540DB1}" type="slidenum">
              <a:rPr lang="en-US" smtClean="0"/>
              <a:pPr/>
              <a:t>‹Nº›</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552F80-412D-4670-863E-B67282B4FBF6}" type="datetimeFigureOut">
              <a:rPr lang="en-US" smtClean="0"/>
              <a:pPr/>
              <a:t>3/22/2010</a:t>
            </a:fld>
            <a:endParaRPr lang="en-U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E12A51-1448-491B-A5FA-9B3ED722FB33}"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2590800" y="914400"/>
            <a:ext cx="6324600" cy="2514600"/>
          </a:xfrm>
        </p:spPr>
        <p:txBody>
          <a:bodyPr/>
          <a:lstStyle>
            <a:lvl1pPr>
              <a:defRPr sz="4800" b="1">
                <a:effectLst>
                  <a:outerShdw blurRad="38100" dist="38100" dir="2700000" algn="tl">
                    <a:srgbClr val="000000">
                      <a:alpha val="43137"/>
                    </a:srgbClr>
                  </a:outerShdw>
                </a:effectLst>
                <a:latin typeface="Nyala" pitchFamily="2" charset="0"/>
                <a:ea typeface="FangSong" pitchFamily="49" charset="-122"/>
              </a:defRPr>
            </a:lvl1pPr>
          </a:lstStyle>
          <a:p>
            <a:r>
              <a:rPr lang="es-ES" dirty="0" smtClean="0"/>
              <a:t>Haga clic para modificar el estilo de título del patrón</a:t>
            </a:r>
            <a:endParaRPr lang="en-US" dirty="0"/>
          </a:p>
        </p:txBody>
      </p:sp>
      <p:grpSp>
        <p:nvGrpSpPr>
          <p:cNvPr id="42" name="41 Grupo"/>
          <p:cNvGrpSpPr/>
          <p:nvPr userDrawn="1"/>
        </p:nvGrpSpPr>
        <p:grpSpPr>
          <a:xfrm>
            <a:off x="136539" y="1428736"/>
            <a:ext cx="8721741" cy="5357874"/>
            <a:chOff x="136539" y="1428736"/>
            <a:chExt cx="8721741" cy="5357874"/>
          </a:xfrm>
        </p:grpSpPr>
        <p:sp>
          <p:nvSpPr>
            <p:cNvPr id="36" name="AutoShape 4"/>
            <p:cNvSpPr>
              <a:spLocks noChangeArrowheads="1"/>
            </p:cNvSpPr>
            <p:nvPr/>
          </p:nvSpPr>
          <p:spPr bwMode="auto">
            <a:xfrm>
              <a:off x="136539" y="3636513"/>
              <a:ext cx="7858148" cy="2890181"/>
            </a:xfrm>
            <a:prstGeom prst="wave">
              <a:avLst>
                <a:gd name="adj1" fmla="val 13005"/>
                <a:gd name="adj2" fmla="val 7787"/>
              </a:avLst>
            </a:pr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7" name="Group 5"/>
            <p:cNvGrpSpPr>
              <a:grpSpLocks/>
            </p:cNvGrpSpPr>
            <p:nvPr/>
          </p:nvGrpSpPr>
          <p:grpSpPr bwMode="auto">
            <a:xfrm>
              <a:off x="372247" y="3853277"/>
              <a:ext cx="7406072" cy="2933333"/>
              <a:chOff x="-8" y="8675"/>
              <a:chExt cx="12254" cy="5846"/>
            </a:xfrm>
            <a:solidFill>
              <a:schemeClr val="accent1">
                <a:lumMod val="75000"/>
              </a:schemeClr>
            </a:solidFill>
          </p:grpSpPr>
          <p:sp>
            <p:nvSpPr>
              <p:cNvPr id="38" name="AutoShape 6"/>
              <p:cNvSpPr>
                <a:spLocks noChangeArrowheads="1"/>
              </p:cNvSpPr>
              <p:nvPr/>
            </p:nvSpPr>
            <p:spPr bwMode="auto">
              <a:xfrm>
                <a:off x="-8" y="8675"/>
                <a:ext cx="12240" cy="5760"/>
              </a:xfrm>
              <a:prstGeom prst="wave">
                <a:avLst>
                  <a:gd name="adj1" fmla="val 13005"/>
                  <a:gd name="adj2" fmla="val 0"/>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AutoShape 7"/>
              <p:cNvSpPr>
                <a:spLocks noChangeArrowheads="1"/>
              </p:cNvSpPr>
              <p:nvPr/>
            </p:nvSpPr>
            <p:spPr bwMode="auto">
              <a:xfrm>
                <a:off x="6" y="8761"/>
                <a:ext cx="12240" cy="5760"/>
              </a:xfrm>
              <a:prstGeom prst="wave">
                <a:avLst>
                  <a:gd name="adj1" fmla="val 13005"/>
                  <a:gd name="adj2" fmla="val 0"/>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9" name="Group 8"/>
            <p:cNvGrpSpPr>
              <a:grpSpLocks/>
            </p:cNvGrpSpPr>
            <p:nvPr/>
          </p:nvGrpSpPr>
          <p:grpSpPr bwMode="auto">
            <a:xfrm>
              <a:off x="1061845" y="1428736"/>
              <a:ext cx="1504302" cy="3734656"/>
              <a:chOff x="1133" y="3843"/>
              <a:chExt cx="2489" cy="7443"/>
            </a:xfrm>
          </p:grpSpPr>
          <p:grpSp>
            <p:nvGrpSpPr>
              <p:cNvPr id="30" name="Group 9"/>
              <p:cNvGrpSpPr>
                <a:grpSpLocks/>
              </p:cNvGrpSpPr>
              <p:nvPr/>
            </p:nvGrpSpPr>
            <p:grpSpPr bwMode="auto">
              <a:xfrm>
                <a:off x="1184" y="3843"/>
                <a:ext cx="2438" cy="7158"/>
                <a:chOff x="1084" y="3502"/>
                <a:chExt cx="2434" cy="7358"/>
              </a:xfrm>
            </p:grpSpPr>
            <p:sp>
              <p:nvSpPr>
                <p:cNvPr id="34" name="Freeform 10"/>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Freeform 11"/>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1" name="Group 12"/>
              <p:cNvGrpSpPr>
                <a:grpSpLocks/>
              </p:cNvGrpSpPr>
              <p:nvPr/>
            </p:nvGrpSpPr>
            <p:grpSpPr bwMode="auto">
              <a:xfrm>
                <a:off x="1133" y="4128"/>
                <a:ext cx="2438" cy="7158"/>
                <a:chOff x="1084" y="3502"/>
                <a:chExt cx="2434" cy="7358"/>
              </a:xfrm>
            </p:grpSpPr>
            <p:sp>
              <p:nvSpPr>
                <p:cNvPr id="32" name="Freeform 13"/>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Freeform 14"/>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nvGrpSpPr>
            <p:cNvPr id="9" name="Group 15"/>
            <p:cNvGrpSpPr>
              <a:grpSpLocks/>
            </p:cNvGrpSpPr>
            <p:nvPr/>
          </p:nvGrpSpPr>
          <p:grpSpPr bwMode="auto">
            <a:xfrm>
              <a:off x="6994555" y="4357742"/>
              <a:ext cx="1863725" cy="1847850"/>
              <a:chOff x="8612" y="12306"/>
              <a:chExt cx="2935" cy="2910"/>
            </a:xfrm>
          </p:grpSpPr>
          <p:grpSp>
            <p:nvGrpSpPr>
              <p:cNvPr id="10" name="Group 16"/>
              <p:cNvGrpSpPr>
                <a:grpSpLocks/>
              </p:cNvGrpSpPr>
              <p:nvPr/>
            </p:nvGrpSpPr>
            <p:grpSpPr bwMode="auto">
              <a:xfrm>
                <a:off x="8637" y="12306"/>
                <a:ext cx="2910" cy="2910"/>
                <a:chOff x="9200" y="12760"/>
                <a:chExt cx="2910" cy="2910"/>
              </a:xfrm>
            </p:grpSpPr>
            <p:sp>
              <p:nvSpPr>
                <p:cNvPr id="20" name="Oval 17"/>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8"/>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9"/>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0"/>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1"/>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2"/>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3"/>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4"/>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1" name="Group 25"/>
              <p:cNvGrpSpPr>
                <a:grpSpLocks/>
              </p:cNvGrpSpPr>
              <p:nvPr/>
            </p:nvGrpSpPr>
            <p:grpSpPr bwMode="auto">
              <a:xfrm>
                <a:off x="8612" y="12318"/>
                <a:ext cx="2847" cy="2831"/>
                <a:chOff x="8858" y="12606"/>
                <a:chExt cx="2847" cy="2831"/>
              </a:xfrm>
            </p:grpSpPr>
            <p:sp>
              <p:nvSpPr>
                <p:cNvPr id="12" name="Oval 26"/>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7"/>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8"/>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9"/>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30"/>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31"/>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32"/>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 name="Oval 33"/>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pic>
        <p:nvPicPr>
          <p:cNvPr id="40" name="39 Imagen" descr="EscudoULA.jpg"/>
          <p:cNvPicPr>
            <a:picLocks noChangeAspect="1"/>
          </p:cNvPicPr>
          <p:nvPr/>
        </p:nvPicPr>
        <p:blipFill>
          <a:blip r:embed="rId2" cstate="print"/>
          <a:stretch>
            <a:fillRect/>
          </a:stretch>
        </p:blipFill>
        <p:spPr>
          <a:xfrm>
            <a:off x="0" y="0"/>
            <a:ext cx="990600" cy="1411048"/>
          </a:xfrm>
          <a:prstGeom prst="rect">
            <a:avLst/>
          </a:prstGeom>
        </p:spPr>
      </p:pic>
      <p:sp>
        <p:nvSpPr>
          <p:cNvPr id="3" name="2 Subtítulo"/>
          <p:cNvSpPr>
            <a:spLocks noGrp="1"/>
          </p:cNvSpPr>
          <p:nvPr>
            <p:ph type="subTitle" idx="1"/>
          </p:nvPr>
        </p:nvSpPr>
        <p:spPr>
          <a:xfrm>
            <a:off x="914400" y="4953000"/>
            <a:ext cx="6248400" cy="1143000"/>
          </a:xfrm>
        </p:spPr>
        <p:txBody>
          <a:bodyPr/>
          <a:lstStyle>
            <a:lvl1pPr marL="0" indent="0" algn="ctr">
              <a:buNone/>
              <a:defRPr b="1">
                <a:solidFill>
                  <a:schemeClr val="bg1"/>
                </a:solidFill>
                <a:effectLst>
                  <a:outerShdw blurRad="50800" dist="38100" dir="10800000" algn="r" rotWithShape="0">
                    <a:prstClr val="black">
                      <a:alpha val="40000"/>
                    </a:prstClr>
                  </a:outerShdw>
                </a:effectLst>
                <a:latin typeface="Bradley Hand ITC" pitchFamily="66"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grpSp>
        <p:nvGrpSpPr>
          <p:cNvPr id="8" name="7 Grupo"/>
          <p:cNvGrpSpPr/>
          <p:nvPr userDrawn="1"/>
        </p:nvGrpSpPr>
        <p:grpSpPr>
          <a:xfrm>
            <a:off x="0" y="-1"/>
            <a:ext cx="9144000" cy="1285863"/>
            <a:chOff x="0" y="-1"/>
            <a:chExt cx="9144000" cy="1285863"/>
          </a:xfrm>
        </p:grpSpPr>
        <p:sp>
          <p:nvSpPr>
            <p:cNvPr id="9" name="8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1" name="Group 3"/>
            <p:cNvGrpSpPr>
              <a:grpSpLocks/>
            </p:cNvGrpSpPr>
            <p:nvPr/>
          </p:nvGrpSpPr>
          <p:grpSpPr bwMode="auto">
            <a:xfrm rot="5400000">
              <a:off x="834203" y="165879"/>
              <a:ext cx="346075" cy="1014413"/>
              <a:chOff x="1133" y="3843"/>
              <a:chExt cx="2489" cy="7443"/>
            </a:xfrm>
          </p:grpSpPr>
          <p:grpSp>
            <p:nvGrpSpPr>
              <p:cNvPr id="13" name="Group 4"/>
              <p:cNvGrpSpPr>
                <a:grpSpLocks/>
              </p:cNvGrpSpPr>
              <p:nvPr/>
            </p:nvGrpSpPr>
            <p:grpSpPr bwMode="auto">
              <a:xfrm>
                <a:off x="1184" y="3843"/>
                <a:ext cx="2438" cy="7158"/>
                <a:chOff x="1084" y="3502"/>
                <a:chExt cx="2434" cy="7358"/>
              </a:xfrm>
            </p:grpSpPr>
            <p:sp>
              <p:nvSpPr>
                <p:cNvPr id="17"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4" name="Group 7"/>
              <p:cNvGrpSpPr>
                <a:grpSpLocks/>
              </p:cNvGrpSpPr>
              <p:nvPr/>
            </p:nvGrpSpPr>
            <p:grpSpPr bwMode="auto">
              <a:xfrm>
                <a:off x="1133" y="4128"/>
                <a:ext cx="2438" cy="7158"/>
                <a:chOff x="1084" y="3502"/>
                <a:chExt cx="2434" cy="7358"/>
              </a:xfrm>
            </p:grpSpPr>
            <p:sp>
              <p:nvSpPr>
                <p:cNvPr id="15"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2" name="11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p:txBody>
          <a:bodyPr/>
          <a:lstStyle>
            <a:lvl1pPr>
              <a:defRPr>
                <a:latin typeface="Nyala" pitchFamily="2" charset="0"/>
              </a:defRPr>
            </a:lvl1pPr>
          </a:lstStyle>
          <a:p>
            <a:r>
              <a:rPr lang="es-ES" dirty="0" smtClean="0"/>
              <a:t>Haga clic para modificar el estilo de título del patrón</a:t>
            </a:r>
            <a:endParaRPr lang="en-US" dirty="0"/>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ABB964B8-DD7B-4580-8DCF-6CC47B4BC36C}" type="slidenum">
              <a:rPr lang="en-US" smtClean="0"/>
              <a:pPr/>
              <a:t>‹Nº›</a:t>
            </a:fld>
            <a:endParaRPr lang="en-US"/>
          </a:p>
        </p:txBody>
      </p:sp>
      <p:sp>
        <p:nvSpPr>
          <p:cNvPr id="7" name="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ABB964B8-DD7B-4580-8DCF-6CC47B4BC36C}" type="slidenum">
              <a:rPr lang="en-US" smtClean="0"/>
              <a:pPr/>
              <a:t>‹Nº›</a:t>
            </a:fld>
            <a:endParaRPr lang="en-US"/>
          </a:p>
        </p:txBody>
      </p:sp>
      <p:sp>
        <p:nvSpPr>
          <p:cNvPr id="7" name="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8" name="7 Marcador de pie de página"/>
          <p:cNvSpPr>
            <a:spLocks noGrp="1"/>
          </p:cNvSpPr>
          <p:nvPr>
            <p:ph type="ftr" sz="quarter" idx="11"/>
          </p:nvPr>
        </p:nvSpPr>
        <p:spPr/>
        <p:txBody>
          <a:bodyPr/>
          <a:lstStyle/>
          <a:p>
            <a:endParaRPr lang="en-US"/>
          </a:p>
        </p:txBody>
      </p:sp>
      <p:sp>
        <p:nvSpPr>
          <p:cNvPr id="9" name="8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4" name="3 Marcador de pie de página"/>
          <p:cNvSpPr>
            <a:spLocks noGrp="1"/>
          </p:cNvSpPr>
          <p:nvPr>
            <p:ph type="ftr" sz="quarter" idx="11"/>
          </p:nvPr>
        </p:nvSpPr>
        <p:spPr/>
        <p:txBody>
          <a:bodyPr/>
          <a:lstStyle/>
          <a:p>
            <a:endParaRPr lang="en-US"/>
          </a:p>
        </p:txBody>
      </p:sp>
      <p:sp>
        <p:nvSpPr>
          <p:cNvPr id="5" name="4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3" name="2 Marcador de pie de página"/>
          <p:cNvSpPr>
            <a:spLocks noGrp="1"/>
          </p:cNvSpPr>
          <p:nvPr>
            <p:ph type="ftr" sz="quarter" idx="11"/>
          </p:nvPr>
        </p:nvSpPr>
        <p:spPr/>
        <p:txBody>
          <a:bodyPr/>
          <a:lstStyle/>
          <a:p>
            <a:endParaRPr lang="en-US"/>
          </a:p>
        </p:txBody>
      </p:sp>
      <p:sp>
        <p:nvSpPr>
          <p:cNvPr id="4" name="3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grpSp>
        <p:nvGrpSpPr>
          <p:cNvPr id="18" name="Group 10"/>
          <p:cNvGrpSpPr>
            <a:grpSpLocks/>
          </p:cNvGrpSpPr>
          <p:nvPr userDrawn="1"/>
        </p:nvGrpSpPr>
        <p:grpSpPr bwMode="auto">
          <a:xfrm>
            <a:off x="7280275" y="4724400"/>
            <a:ext cx="1863725" cy="1847850"/>
            <a:chOff x="8612" y="12306"/>
            <a:chExt cx="2935" cy="2910"/>
          </a:xfrm>
        </p:grpSpPr>
        <p:grpSp>
          <p:nvGrpSpPr>
            <p:cNvPr id="19" name="Group 11"/>
            <p:cNvGrpSpPr>
              <a:grpSpLocks/>
            </p:cNvGrpSpPr>
            <p:nvPr/>
          </p:nvGrpSpPr>
          <p:grpSpPr bwMode="auto">
            <a:xfrm>
              <a:off x="8637" y="12306"/>
              <a:ext cx="2910" cy="2910"/>
              <a:chOff x="9200" y="12760"/>
              <a:chExt cx="2910" cy="2910"/>
            </a:xfrm>
          </p:grpSpPr>
          <p:sp>
            <p:nvSpPr>
              <p:cNvPr id="2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0" name="Group 20"/>
            <p:cNvGrpSpPr>
              <a:grpSpLocks/>
            </p:cNvGrpSpPr>
            <p:nvPr/>
          </p:nvGrpSpPr>
          <p:grpSpPr bwMode="auto">
            <a:xfrm>
              <a:off x="8612" y="12318"/>
              <a:ext cx="2847" cy="2831"/>
              <a:chOff x="8858" y="12606"/>
              <a:chExt cx="2847" cy="2831"/>
            </a:xfrm>
          </p:grpSpPr>
          <p:sp>
            <p:nvSpPr>
              <p:cNvPr id="2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nvGrpSpPr>
          <p:cNvPr id="7" name="6 Grupo"/>
          <p:cNvGrpSpPr/>
          <p:nvPr userDrawn="1"/>
        </p:nvGrpSpPr>
        <p:grpSpPr>
          <a:xfrm>
            <a:off x="0" y="-1"/>
            <a:ext cx="9144000" cy="1285863"/>
            <a:chOff x="0" y="-1"/>
            <a:chExt cx="9144000" cy="1285863"/>
          </a:xfrm>
        </p:grpSpPr>
        <p:sp>
          <p:nvSpPr>
            <p:cNvPr id="8" name="7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0" name="Group 3"/>
            <p:cNvGrpSpPr>
              <a:grpSpLocks/>
            </p:cNvGrpSpPr>
            <p:nvPr/>
          </p:nvGrpSpPr>
          <p:grpSpPr bwMode="auto">
            <a:xfrm rot="5400000">
              <a:off x="834203" y="165875"/>
              <a:ext cx="346075" cy="1014413"/>
              <a:chOff x="1133" y="3843"/>
              <a:chExt cx="2489" cy="7443"/>
            </a:xfrm>
          </p:grpSpPr>
          <p:grpSp>
            <p:nvGrpSpPr>
              <p:cNvPr id="12" name="Group 4"/>
              <p:cNvGrpSpPr>
                <a:grpSpLocks/>
              </p:cNvGrpSpPr>
              <p:nvPr/>
            </p:nvGrpSpPr>
            <p:grpSpPr bwMode="auto">
              <a:xfrm>
                <a:off x="1184" y="3843"/>
                <a:ext cx="2438" cy="7158"/>
                <a:chOff x="1084" y="3502"/>
                <a:chExt cx="2434" cy="7358"/>
              </a:xfrm>
            </p:grpSpPr>
            <p:sp>
              <p:nvSpPr>
                <p:cNvPr id="16"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3" name="Group 7"/>
              <p:cNvGrpSpPr>
                <a:grpSpLocks/>
              </p:cNvGrpSpPr>
              <p:nvPr/>
            </p:nvGrpSpPr>
            <p:grpSpPr bwMode="auto">
              <a:xfrm>
                <a:off x="1133" y="4128"/>
                <a:ext cx="2438" cy="7158"/>
                <a:chOff x="1084" y="3502"/>
                <a:chExt cx="2434" cy="7358"/>
              </a:xfrm>
            </p:grpSpPr>
            <p:sp>
              <p:nvSpPr>
                <p:cNvPr id="14"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1" name="10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3" name="2 Marcador de contenido"/>
          <p:cNvSpPr>
            <a:spLocks noGrp="1"/>
          </p:cNvSpPr>
          <p:nvPr>
            <p:ph idx="1"/>
          </p:nvPr>
        </p:nvSpPr>
        <p:spPr/>
        <p:txBody>
          <a:bodyPr/>
          <a:lstStyle>
            <a:lvl1pPr>
              <a:buFontTx/>
              <a:buBlip>
                <a:blip r:embed="rId2"/>
              </a:buBlip>
              <a:defRPr>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9" name="38 CuadroTexto"/>
          <p:cNvSpPr txBox="1"/>
          <p:nvPr userDrawn="1"/>
        </p:nvSpPr>
        <p:spPr>
          <a:xfrm>
            <a:off x="0" y="6477000"/>
            <a:ext cx="4264309"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https://webdelprofesor.ula.ve/ingenieria/karlap</a:t>
            </a:r>
            <a:endParaRPr lang="en-US" sz="2400" dirty="0" smtClean="0">
              <a:latin typeface="Tall Paul"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atin typeface="Nyala" pitchFamily="2" charset="0"/>
              </a:defRPr>
            </a:lvl1pPr>
          </a:lstStyle>
          <a:p>
            <a:r>
              <a:rPr lang="es-ES" dirty="0" smtClean="0"/>
              <a:t>Haga clic para modificar el estilo de título del patrón</a:t>
            </a:r>
            <a:endParaRPr lang="en-US"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latin typeface="Nyala" pitchFamily="2"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dirty="0"/>
          </a:p>
        </p:txBody>
      </p:sp>
      <p:grpSp>
        <p:nvGrpSpPr>
          <p:cNvPr id="7" name="6 Grupo"/>
          <p:cNvGrpSpPr/>
          <p:nvPr userDrawn="1"/>
        </p:nvGrpSpPr>
        <p:grpSpPr>
          <a:xfrm>
            <a:off x="0" y="-1"/>
            <a:ext cx="9144000" cy="1285863"/>
            <a:chOff x="0" y="-1"/>
            <a:chExt cx="9144000" cy="1285863"/>
          </a:xfrm>
        </p:grpSpPr>
        <p:sp>
          <p:nvSpPr>
            <p:cNvPr id="8" name="7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0" name="Group 3"/>
            <p:cNvGrpSpPr>
              <a:grpSpLocks/>
            </p:cNvGrpSpPr>
            <p:nvPr/>
          </p:nvGrpSpPr>
          <p:grpSpPr bwMode="auto">
            <a:xfrm rot="5400000">
              <a:off x="834203" y="165877"/>
              <a:ext cx="346075" cy="1014413"/>
              <a:chOff x="1133" y="3843"/>
              <a:chExt cx="2489" cy="7443"/>
            </a:xfrm>
          </p:grpSpPr>
          <p:grpSp>
            <p:nvGrpSpPr>
              <p:cNvPr id="12" name="Group 4"/>
              <p:cNvGrpSpPr>
                <a:grpSpLocks/>
              </p:cNvGrpSpPr>
              <p:nvPr/>
            </p:nvGrpSpPr>
            <p:grpSpPr bwMode="auto">
              <a:xfrm>
                <a:off x="1184" y="3843"/>
                <a:ext cx="2438" cy="7158"/>
                <a:chOff x="1084" y="3502"/>
                <a:chExt cx="2434" cy="7358"/>
              </a:xfrm>
            </p:grpSpPr>
            <p:sp>
              <p:nvSpPr>
                <p:cNvPr id="16"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3" name="Group 7"/>
              <p:cNvGrpSpPr>
                <a:grpSpLocks/>
              </p:cNvGrpSpPr>
              <p:nvPr/>
            </p:nvGrpSpPr>
            <p:grpSpPr bwMode="auto">
              <a:xfrm>
                <a:off x="1133" y="4128"/>
                <a:ext cx="2438" cy="7158"/>
                <a:chOff x="1084" y="3502"/>
                <a:chExt cx="2434" cy="7358"/>
              </a:xfrm>
            </p:grpSpPr>
            <p:sp>
              <p:nvSpPr>
                <p:cNvPr id="14"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1" name="10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0" name="19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grpSp>
        <p:nvGrpSpPr>
          <p:cNvPr id="8" name="7 Grupo"/>
          <p:cNvGrpSpPr/>
          <p:nvPr userDrawn="1"/>
        </p:nvGrpSpPr>
        <p:grpSpPr>
          <a:xfrm>
            <a:off x="0" y="-1"/>
            <a:ext cx="9144000" cy="1285863"/>
            <a:chOff x="0" y="-1"/>
            <a:chExt cx="9144000" cy="1285863"/>
          </a:xfrm>
        </p:grpSpPr>
        <p:sp>
          <p:nvSpPr>
            <p:cNvPr id="9" name="8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1" name="Group 3"/>
            <p:cNvGrpSpPr>
              <a:grpSpLocks/>
            </p:cNvGrpSpPr>
            <p:nvPr/>
          </p:nvGrpSpPr>
          <p:grpSpPr bwMode="auto">
            <a:xfrm rot="5400000">
              <a:off x="834203" y="165877"/>
              <a:ext cx="346075" cy="1014413"/>
              <a:chOff x="1133" y="3843"/>
              <a:chExt cx="2489" cy="7443"/>
            </a:xfrm>
          </p:grpSpPr>
          <p:grpSp>
            <p:nvGrpSpPr>
              <p:cNvPr id="13" name="Group 4"/>
              <p:cNvGrpSpPr>
                <a:grpSpLocks/>
              </p:cNvGrpSpPr>
              <p:nvPr/>
            </p:nvGrpSpPr>
            <p:grpSpPr bwMode="auto">
              <a:xfrm>
                <a:off x="1184" y="3843"/>
                <a:ext cx="2438" cy="7158"/>
                <a:chOff x="1084" y="3502"/>
                <a:chExt cx="2434" cy="7358"/>
              </a:xfrm>
            </p:grpSpPr>
            <p:sp>
              <p:nvSpPr>
                <p:cNvPr id="17"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4" name="Group 7"/>
              <p:cNvGrpSpPr>
                <a:grpSpLocks/>
              </p:cNvGrpSpPr>
              <p:nvPr/>
            </p:nvGrpSpPr>
            <p:grpSpPr bwMode="auto">
              <a:xfrm>
                <a:off x="1133" y="4128"/>
                <a:ext cx="2438" cy="7158"/>
                <a:chOff x="1084" y="3502"/>
                <a:chExt cx="2434" cy="7358"/>
              </a:xfrm>
            </p:grpSpPr>
            <p:sp>
              <p:nvSpPr>
                <p:cNvPr id="15"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2" name="11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9" name="Group 10"/>
          <p:cNvGrpSpPr>
            <a:grpSpLocks/>
          </p:cNvGrpSpPr>
          <p:nvPr userDrawn="1"/>
        </p:nvGrpSpPr>
        <p:grpSpPr bwMode="auto">
          <a:xfrm>
            <a:off x="7280275" y="4724400"/>
            <a:ext cx="1863725" cy="1847850"/>
            <a:chOff x="8612" y="12306"/>
            <a:chExt cx="2935" cy="2910"/>
          </a:xfrm>
        </p:grpSpPr>
        <p:grpSp>
          <p:nvGrpSpPr>
            <p:cNvPr id="20" name="Group 11"/>
            <p:cNvGrpSpPr>
              <a:grpSpLocks/>
            </p:cNvGrpSpPr>
            <p:nvPr/>
          </p:nvGrpSpPr>
          <p:grpSpPr bwMode="auto">
            <a:xfrm>
              <a:off x="8637" y="12306"/>
              <a:ext cx="2910" cy="2910"/>
              <a:chOff x="9200" y="12760"/>
              <a:chExt cx="2910" cy="2910"/>
            </a:xfrm>
          </p:grpSpPr>
          <p:sp>
            <p:nvSpPr>
              <p:cNvPr id="30"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1" name="Group 20"/>
            <p:cNvGrpSpPr>
              <a:grpSpLocks/>
            </p:cNvGrpSpPr>
            <p:nvPr/>
          </p:nvGrpSpPr>
          <p:grpSpPr bwMode="auto">
            <a:xfrm>
              <a:off x="8612" y="12318"/>
              <a:ext cx="2847" cy="2831"/>
              <a:chOff x="8858" y="12606"/>
              <a:chExt cx="2847" cy="2831"/>
            </a:xfrm>
          </p:grpSpPr>
          <p:sp>
            <p:nvSpPr>
              <p:cNvPr id="22"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8"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9"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0"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1" name="2 Marcador de contenido"/>
          <p:cNvSpPr>
            <a:spLocks noGrp="1"/>
          </p:cNvSpPr>
          <p:nvPr>
            <p:ph idx="1"/>
          </p:nvPr>
        </p:nvSpPr>
        <p:spPr>
          <a:xfrm>
            <a:off x="457200" y="1600200"/>
            <a:ext cx="4114800" cy="4525963"/>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2" name="2 Marcador de contenido"/>
          <p:cNvSpPr>
            <a:spLocks noGrp="1"/>
          </p:cNvSpPr>
          <p:nvPr>
            <p:ph idx="13"/>
          </p:nvPr>
        </p:nvSpPr>
        <p:spPr>
          <a:xfrm>
            <a:off x="4724400" y="1600200"/>
            <a:ext cx="4114800" cy="4525963"/>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5" name="44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grpSp>
        <p:nvGrpSpPr>
          <p:cNvPr id="10" name="9 Grupo"/>
          <p:cNvGrpSpPr/>
          <p:nvPr userDrawn="1"/>
        </p:nvGrpSpPr>
        <p:grpSpPr>
          <a:xfrm>
            <a:off x="0" y="-1"/>
            <a:ext cx="9144000" cy="1285863"/>
            <a:chOff x="0" y="-1"/>
            <a:chExt cx="9144000" cy="1285863"/>
          </a:xfrm>
        </p:grpSpPr>
        <p:sp>
          <p:nvSpPr>
            <p:cNvPr id="11" name="10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3" name="Group 3"/>
            <p:cNvGrpSpPr>
              <a:grpSpLocks/>
            </p:cNvGrpSpPr>
            <p:nvPr/>
          </p:nvGrpSpPr>
          <p:grpSpPr bwMode="auto">
            <a:xfrm rot="5400000">
              <a:off x="834203" y="165877"/>
              <a:ext cx="346075" cy="1014413"/>
              <a:chOff x="1133" y="3843"/>
              <a:chExt cx="2489" cy="7443"/>
            </a:xfrm>
          </p:grpSpPr>
          <p:grpSp>
            <p:nvGrpSpPr>
              <p:cNvPr id="15" name="Group 4"/>
              <p:cNvGrpSpPr>
                <a:grpSpLocks/>
              </p:cNvGrpSpPr>
              <p:nvPr/>
            </p:nvGrpSpPr>
            <p:grpSpPr bwMode="auto">
              <a:xfrm>
                <a:off x="1184" y="3843"/>
                <a:ext cx="2438" cy="7158"/>
                <a:chOff x="1084" y="3502"/>
                <a:chExt cx="2434" cy="7358"/>
              </a:xfrm>
            </p:grpSpPr>
            <p:sp>
              <p:nvSpPr>
                <p:cNvPr id="19"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6" name="Group 7"/>
              <p:cNvGrpSpPr>
                <a:grpSpLocks/>
              </p:cNvGrpSpPr>
              <p:nvPr/>
            </p:nvGrpSpPr>
            <p:grpSpPr bwMode="auto">
              <a:xfrm>
                <a:off x="1133" y="4128"/>
                <a:ext cx="2438" cy="7158"/>
                <a:chOff x="1084" y="3502"/>
                <a:chExt cx="2434" cy="7358"/>
              </a:xfrm>
            </p:grpSpPr>
            <p:sp>
              <p:nvSpPr>
                <p:cNvPr id="17"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4" name="13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 name="2 Marcador de texto"/>
          <p:cNvSpPr>
            <a:spLocks noGrp="1"/>
          </p:cNvSpPr>
          <p:nvPr>
            <p:ph type="body" idx="1"/>
          </p:nvPr>
        </p:nvSpPr>
        <p:spPr>
          <a:xfrm>
            <a:off x="457200" y="1371600"/>
            <a:ext cx="4040188" cy="803275"/>
          </a:xfrm>
        </p:spPr>
        <p:txBody>
          <a:bodyPr anchor="b"/>
          <a:lstStyle>
            <a:lvl1pPr marL="0" indent="0" algn="ctr">
              <a:buNone/>
              <a:defRPr sz="2400" b="1">
                <a:latin typeface="Nyala"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smtClean="0"/>
              <a:t>Haga clic para modificar el estilo de texto del patrón</a:t>
            </a:r>
          </a:p>
        </p:txBody>
      </p:sp>
      <p:sp>
        <p:nvSpPr>
          <p:cNvPr id="5" name="4 Marcador de texto"/>
          <p:cNvSpPr>
            <a:spLocks noGrp="1"/>
          </p:cNvSpPr>
          <p:nvPr>
            <p:ph type="body" sz="quarter" idx="3"/>
          </p:nvPr>
        </p:nvSpPr>
        <p:spPr>
          <a:xfrm>
            <a:off x="4645025" y="1371600"/>
            <a:ext cx="4041775" cy="803275"/>
          </a:xfrm>
        </p:spPr>
        <p:txBody>
          <a:bodyPr anchor="b"/>
          <a:lstStyle>
            <a:lvl1pPr marL="0" indent="0" algn="ctr">
              <a:buNone/>
              <a:defRPr sz="2400" b="1">
                <a:latin typeface="Nyala"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smtClean="0"/>
              <a:t>Haga clic para modificar el estilo de texto del patrón</a:t>
            </a:r>
          </a:p>
        </p:txBody>
      </p:sp>
      <p:grpSp>
        <p:nvGrpSpPr>
          <p:cNvPr id="21" name="Group 10"/>
          <p:cNvGrpSpPr>
            <a:grpSpLocks/>
          </p:cNvGrpSpPr>
          <p:nvPr userDrawn="1"/>
        </p:nvGrpSpPr>
        <p:grpSpPr bwMode="auto">
          <a:xfrm>
            <a:off x="7280275" y="4724400"/>
            <a:ext cx="1863725" cy="1847850"/>
            <a:chOff x="8612" y="12306"/>
            <a:chExt cx="2935" cy="2910"/>
          </a:xfrm>
        </p:grpSpPr>
        <p:grpSp>
          <p:nvGrpSpPr>
            <p:cNvPr id="22" name="Group 11"/>
            <p:cNvGrpSpPr>
              <a:grpSpLocks/>
            </p:cNvGrpSpPr>
            <p:nvPr/>
          </p:nvGrpSpPr>
          <p:grpSpPr bwMode="auto">
            <a:xfrm>
              <a:off x="8637" y="12306"/>
              <a:ext cx="2910" cy="2910"/>
              <a:chOff x="9200" y="12760"/>
              <a:chExt cx="2910" cy="2910"/>
            </a:xfrm>
          </p:grpSpPr>
          <p:sp>
            <p:nvSpPr>
              <p:cNvPr id="32"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3" name="Group 20"/>
            <p:cNvGrpSpPr>
              <a:grpSpLocks/>
            </p:cNvGrpSpPr>
            <p:nvPr/>
          </p:nvGrpSpPr>
          <p:grpSpPr bwMode="auto">
            <a:xfrm>
              <a:off x="8612" y="12318"/>
              <a:ext cx="2847" cy="2831"/>
              <a:chOff x="8858" y="12606"/>
              <a:chExt cx="2847" cy="2831"/>
            </a:xfrm>
          </p:grpSpPr>
          <p:sp>
            <p:nvSpPr>
              <p:cNvPr id="24"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40"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41"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2"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3" name="2 Marcador de contenido"/>
          <p:cNvSpPr>
            <a:spLocks noGrp="1"/>
          </p:cNvSpPr>
          <p:nvPr>
            <p:ph idx="13"/>
          </p:nvPr>
        </p:nvSpPr>
        <p:spPr>
          <a:xfrm>
            <a:off x="457200" y="2173184"/>
            <a:ext cx="4038600" cy="3952979"/>
          </a:xfrm>
        </p:spPr>
        <p:txBody>
          <a:bodyPr/>
          <a:lstStyle>
            <a:lvl1pPr>
              <a:buFontTx/>
              <a:buBlip>
                <a:blip r:embed="rId2"/>
              </a:buBlip>
              <a:defRPr sz="2800">
                <a:latin typeface="Nyala" pitchFamily="2" charset="0"/>
              </a:defRPr>
            </a:lvl1pPr>
            <a:lvl2pPr>
              <a:buFontTx/>
              <a:buBlip>
                <a:blip r:embed="rId3"/>
              </a:buBlip>
              <a:defRPr sz="2400">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4" name="2 Marcador de contenido"/>
          <p:cNvSpPr>
            <a:spLocks noGrp="1"/>
          </p:cNvSpPr>
          <p:nvPr>
            <p:ph idx="14"/>
          </p:nvPr>
        </p:nvSpPr>
        <p:spPr>
          <a:xfrm>
            <a:off x="4648200" y="2174175"/>
            <a:ext cx="4038600" cy="3952979"/>
          </a:xfrm>
        </p:spPr>
        <p:txBody>
          <a:bodyPr/>
          <a:lstStyle>
            <a:lvl1pPr>
              <a:buFontTx/>
              <a:buBlip>
                <a:blip r:embed="rId2"/>
              </a:buBlip>
              <a:defRPr sz="2800">
                <a:latin typeface="Nyala" pitchFamily="2" charset="0"/>
              </a:defRPr>
            </a:lvl1pPr>
            <a:lvl2pPr>
              <a:buFontTx/>
              <a:buBlip>
                <a:blip r:embed="rId3"/>
              </a:buBlip>
              <a:defRPr sz="2400">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7" name="4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grpSp>
        <p:nvGrpSpPr>
          <p:cNvPr id="6" name="5 Grupo"/>
          <p:cNvGrpSpPr/>
          <p:nvPr userDrawn="1"/>
        </p:nvGrpSpPr>
        <p:grpSpPr>
          <a:xfrm>
            <a:off x="0" y="-1"/>
            <a:ext cx="9144000" cy="1285863"/>
            <a:chOff x="0" y="-1"/>
            <a:chExt cx="9144000" cy="1285863"/>
          </a:xfrm>
        </p:grpSpPr>
        <p:sp>
          <p:nvSpPr>
            <p:cNvPr id="7" name="6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9" name="Group 3"/>
            <p:cNvGrpSpPr>
              <a:grpSpLocks/>
            </p:cNvGrpSpPr>
            <p:nvPr/>
          </p:nvGrpSpPr>
          <p:grpSpPr bwMode="auto">
            <a:xfrm rot="5400000">
              <a:off x="834203" y="165877"/>
              <a:ext cx="346075" cy="1014413"/>
              <a:chOff x="1133" y="3843"/>
              <a:chExt cx="2489" cy="7443"/>
            </a:xfrm>
          </p:grpSpPr>
          <p:grpSp>
            <p:nvGrpSpPr>
              <p:cNvPr id="11" name="Group 4"/>
              <p:cNvGrpSpPr>
                <a:grpSpLocks/>
              </p:cNvGrpSpPr>
              <p:nvPr/>
            </p:nvGrpSpPr>
            <p:grpSpPr bwMode="auto">
              <a:xfrm>
                <a:off x="1184" y="3843"/>
                <a:ext cx="2438" cy="7158"/>
                <a:chOff x="1084" y="3502"/>
                <a:chExt cx="2434" cy="7358"/>
              </a:xfrm>
            </p:grpSpPr>
            <p:sp>
              <p:nvSpPr>
                <p:cNvPr id="15"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2" name="Group 7"/>
              <p:cNvGrpSpPr>
                <a:grpSpLocks/>
              </p:cNvGrpSpPr>
              <p:nvPr/>
            </p:nvGrpSpPr>
            <p:grpSpPr bwMode="auto">
              <a:xfrm>
                <a:off x="1133" y="4128"/>
                <a:ext cx="2438" cy="7158"/>
                <a:chOff x="1084" y="3502"/>
                <a:chExt cx="2434" cy="7358"/>
              </a:xfrm>
            </p:grpSpPr>
            <p:sp>
              <p:nvSpPr>
                <p:cNvPr id="13"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0" name="9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7" name="Group 10"/>
          <p:cNvGrpSpPr>
            <a:grpSpLocks/>
          </p:cNvGrpSpPr>
          <p:nvPr userDrawn="1"/>
        </p:nvGrpSpPr>
        <p:grpSpPr bwMode="auto">
          <a:xfrm>
            <a:off x="7280275" y="4724400"/>
            <a:ext cx="1863725" cy="1847850"/>
            <a:chOff x="8612" y="12306"/>
            <a:chExt cx="2935" cy="2910"/>
          </a:xfrm>
        </p:grpSpPr>
        <p:grpSp>
          <p:nvGrpSpPr>
            <p:cNvPr id="18" name="Group 11"/>
            <p:cNvGrpSpPr>
              <a:grpSpLocks/>
            </p:cNvGrpSpPr>
            <p:nvPr/>
          </p:nvGrpSpPr>
          <p:grpSpPr bwMode="auto">
            <a:xfrm>
              <a:off x="8637" y="12306"/>
              <a:ext cx="2910" cy="2910"/>
              <a:chOff x="9200" y="12760"/>
              <a:chExt cx="2910" cy="2910"/>
            </a:xfrm>
          </p:grpSpPr>
          <p:sp>
            <p:nvSpPr>
              <p:cNvPr id="28"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9" name="Group 20"/>
            <p:cNvGrpSpPr>
              <a:grpSpLocks/>
            </p:cNvGrpSpPr>
            <p:nvPr/>
          </p:nvGrpSpPr>
          <p:grpSpPr bwMode="auto">
            <a:xfrm>
              <a:off x="8612" y="12318"/>
              <a:ext cx="2847" cy="2831"/>
              <a:chOff x="8858" y="12606"/>
              <a:chExt cx="2847" cy="2831"/>
            </a:xfrm>
          </p:grpSpPr>
          <p:sp>
            <p:nvSpPr>
              <p:cNvPr id="20"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6"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7"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38"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1" name="40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grpSp>
        <p:nvGrpSpPr>
          <p:cNvPr id="5" name="4 Grupo"/>
          <p:cNvGrpSpPr/>
          <p:nvPr userDrawn="1"/>
        </p:nvGrpSpPr>
        <p:grpSpPr>
          <a:xfrm>
            <a:off x="0" y="-1"/>
            <a:ext cx="9144000" cy="1285863"/>
            <a:chOff x="0" y="-1"/>
            <a:chExt cx="9144000" cy="1285863"/>
          </a:xfrm>
        </p:grpSpPr>
        <p:sp>
          <p:nvSpPr>
            <p:cNvPr id="6" name="5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8" name="Group 3"/>
            <p:cNvGrpSpPr>
              <a:grpSpLocks/>
            </p:cNvGrpSpPr>
            <p:nvPr/>
          </p:nvGrpSpPr>
          <p:grpSpPr bwMode="auto">
            <a:xfrm rot="5400000">
              <a:off x="834203" y="165879"/>
              <a:ext cx="346075" cy="1014413"/>
              <a:chOff x="1133" y="3843"/>
              <a:chExt cx="2489" cy="7443"/>
            </a:xfrm>
          </p:grpSpPr>
          <p:grpSp>
            <p:nvGrpSpPr>
              <p:cNvPr id="10" name="Group 4"/>
              <p:cNvGrpSpPr>
                <a:grpSpLocks/>
              </p:cNvGrpSpPr>
              <p:nvPr/>
            </p:nvGrpSpPr>
            <p:grpSpPr bwMode="auto">
              <a:xfrm>
                <a:off x="1184" y="3843"/>
                <a:ext cx="2438" cy="7158"/>
                <a:chOff x="1084" y="3502"/>
                <a:chExt cx="2434" cy="7358"/>
              </a:xfrm>
            </p:grpSpPr>
            <p:sp>
              <p:nvSpPr>
                <p:cNvPr id="14"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1" name="Group 7"/>
              <p:cNvGrpSpPr>
                <a:grpSpLocks/>
              </p:cNvGrpSpPr>
              <p:nvPr/>
            </p:nvGrpSpPr>
            <p:grpSpPr bwMode="auto">
              <a:xfrm>
                <a:off x="1133" y="4128"/>
                <a:ext cx="2438" cy="7158"/>
                <a:chOff x="1084" y="3502"/>
                <a:chExt cx="2434" cy="7358"/>
              </a:xfrm>
            </p:grpSpPr>
            <p:sp>
              <p:nvSpPr>
                <p:cNvPr id="12"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9" name="8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6" name="Group 10"/>
          <p:cNvGrpSpPr>
            <a:grpSpLocks/>
          </p:cNvGrpSpPr>
          <p:nvPr userDrawn="1"/>
        </p:nvGrpSpPr>
        <p:grpSpPr bwMode="auto">
          <a:xfrm>
            <a:off x="7280275" y="4724400"/>
            <a:ext cx="1863725" cy="1847850"/>
            <a:chOff x="8612" y="12306"/>
            <a:chExt cx="2935" cy="2910"/>
          </a:xfrm>
        </p:grpSpPr>
        <p:grpSp>
          <p:nvGrpSpPr>
            <p:cNvPr id="17" name="Group 11"/>
            <p:cNvGrpSpPr>
              <a:grpSpLocks/>
            </p:cNvGrpSpPr>
            <p:nvPr/>
          </p:nvGrpSpPr>
          <p:grpSpPr bwMode="auto">
            <a:xfrm>
              <a:off x="8637" y="12306"/>
              <a:ext cx="2910" cy="2910"/>
              <a:chOff x="9200" y="12760"/>
              <a:chExt cx="2910" cy="2910"/>
            </a:xfrm>
          </p:grpSpPr>
          <p:sp>
            <p:nvSpPr>
              <p:cNvPr id="27"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8" name="Group 20"/>
            <p:cNvGrpSpPr>
              <a:grpSpLocks/>
            </p:cNvGrpSpPr>
            <p:nvPr/>
          </p:nvGrpSpPr>
          <p:grpSpPr bwMode="auto">
            <a:xfrm>
              <a:off x="8612" y="12318"/>
              <a:ext cx="2847" cy="2831"/>
              <a:chOff x="8858" y="12606"/>
              <a:chExt cx="2847" cy="2831"/>
            </a:xfrm>
          </p:grpSpPr>
          <p:sp>
            <p:nvSpPr>
              <p:cNvPr id="19"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5"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6"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39" name="38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grpSp>
        <p:nvGrpSpPr>
          <p:cNvPr id="30" name="29 Grupo"/>
          <p:cNvGrpSpPr/>
          <p:nvPr userDrawn="1"/>
        </p:nvGrpSpPr>
        <p:grpSpPr>
          <a:xfrm>
            <a:off x="0" y="-1"/>
            <a:ext cx="9144000" cy="1285863"/>
            <a:chOff x="0" y="-1"/>
            <a:chExt cx="9144000" cy="1285863"/>
          </a:xfrm>
        </p:grpSpPr>
        <p:sp>
          <p:nvSpPr>
            <p:cNvPr id="31" name="30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3" name="Group 3"/>
            <p:cNvGrpSpPr>
              <a:grpSpLocks/>
            </p:cNvGrpSpPr>
            <p:nvPr/>
          </p:nvGrpSpPr>
          <p:grpSpPr bwMode="auto">
            <a:xfrm rot="5400000">
              <a:off x="834203" y="165881"/>
              <a:ext cx="346075" cy="1014413"/>
              <a:chOff x="1133" y="3843"/>
              <a:chExt cx="2489" cy="7443"/>
            </a:xfrm>
          </p:grpSpPr>
          <p:grpSp>
            <p:nvGrpSpPr>
              <p:cNvPr id="35" name="Group 4"/>
              <p:cNvGrpSpPr>
                <a:grpSpLocks/>
              </p:cNvGrpSpPr>
              <p:nvPr/>
            </p:nvGrpSpPr>
            <p:grpSpPr bwMode="auto">
              <a:xfrm>
                <a:off x="1184" y="3843"/>
                <a:ext cx="2438" cy="7158"/>
                <a:chOff x="1084" y="3502"/>
                <a:chExt cx="2434" cy="7358"/>
              </a:xfrm>
            </p:grpSpPr>
            <p:sp>
              <p:nvSpPr>
                <p:cNvPr id="39"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40"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6" name="Group 7"/>
              <p:cNvGrpSpPr>
                <a:grpSpLocks/>
              </p:cNvGrpSpPr>
              <p:nvPr/>
            </p:nvGrpSpPr>
            <p:grpSpPr bwMode="auto">
              <a:xfrm>
                <a:off x="1133" y="4128"/>
                <a:ext cx="2438" cy="7158"/>
                <a:chOff x="1084" y="3502"/>
                <a:chExt cx="2434" cy="7358"/>
              </a:xfrm>
            </p:grpSpPr>
            <p:sp>
              <p:nvSpPr>
                <p:cNvPr id="37"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34" name="33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457200" y="1295400"/>
            <a:ext cx="3008313" cy="1162050"/>
          </a:xfrm>
        </p:spPr>
        <p:txBody>
          <a:bodyPr anchor="b"/>
          <a:lstStyle>
            <a:lvl1pPr algn="ctr">
              <a:defRPr sz="2400" b="1">
                <a:latin typeface="Nyala" pitchFamily="2" charset="0"/>
              </a:defRPr>
            </a:lvl1pPr>
          </a:lstStyle>
          <a:p>
            <a:r>
              <a:rPr lang="es-ES" smtClean="0"/>
              <a:t>Haga clic para modificar el estilo de título del patrón</a:t>
            </a:r>
            <a:endParaRPr lang="en-US"/>
          </a:p>
        </p:txBody>
      </p:sp>
      <p:sp>
        <p:nvSpPr>
          <p:cNvPr id="4" name="3 Marcador de texto"/>
          <p:cNvSpPr>
            <a:spLocks noGrp="1"/>
          </p:cNvSpPr>
          <p:nvPr>
            <p:ph type="body" sz="half" idx="2"/>
          </p:nvPr>
        </p:nvSpPr>
        <p:spPr>
          <a:xfrm>
            <a:off x="457200" y="2438400"/>
            <a:ext cx="3008313" cy="4038600"/>
          </a:xfrm>
        </p:spPr>
        <p:txBody>
          <a:bodyPr>
            <a:normAutofit/>
          </a:bodyPr>
          <a:lstStyle>
            <a:lvl1pPr marL="0" indent="0">
              <a:buNone/>
              <a:defRPr sz="1600">
                <a:latin typeface="Nyala"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dirty="0" smtClean="0"/>
              <a:t>Haga clic para modificar el estilo de texto del patrón</a:t>
            </a:r>
          </a:p>
        </p:txBody>
      </p:sp>
      <p:grpSp>
        <p:nvGrpSpPr>
          <p:cNvPr id="8" name="Group 10"/>
          <p:cNvGrpSpPr>
            <a:grpSpLocks/>
          </p:cNvGrpSpPr>
          <p:nvPr userDrawn="1"/>
        </p:nvGrpSpPr>
        <p:grpSpPr bwMode="auto">
          <a:xfrm>
            <a:off x="7280275" y="4724400"/>
            <a:ext cx="1863725" cy="1847850"/>
            <a:chOff x="8612" y="12306"/>
            <a:chExt cx="2935" cy="2910"/>
          </a:xfrm>
        </p:grpSpPr>
        <p:grpSp>
          <p:nvGrpSpPr>
            <p:cNvPr id="9" name="Group 11"/>
            <p:cNvGrpSpPr>
              <a:grpSpLocks/>
            </p:cNvGrpSpPr>
            <p:nvPr/>
          </p:nvGrpSpPr>
          <p:grpSpPr bwMode="auto">
            <a:xfrm>
              <a:off x="8637" y="12306"/>
              <a:ext cx="2910" cy="2910"/>
              <a:chOff x="9200" y="12760"/>
              <a:chExt cx="2910" cy="2910"/>
            </a:xfrm>
          </p:grpSpPr>
          <p:sp>
            <p:nvSpPr>
              <p:cNvPr id="1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0" name="Group 20"/>
            <p:cNvGrpSpPr>
              <a:grpSpLocks/>
            </p:cNvGrpSpPr>
            <p:nvPr/>
          </p:nvGrpSpPr>
          <p:grpSpPr bwMode="auto">
            <a:xfrm>
              <a:off x="8612" y="12318"/>
              <a:ext cx="2847" cy="2831"/>
              <a:chOff x="8858" y="12606"/>
              <a:chExt cx="2847" cy="2831"/>
            </a:xfrm>
          </p:grpSpPr>
          <p:sp>
            <p:nvSpPr>
              <p:cNvPr id="1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27"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28"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29" name="2 Marcador de contenido"/>
          <p:cNvSpPr>
            <a:spLocks noGrp="1"/>
          </p:cNvSpPr>
          <p:nvPr>
            <p:ph idx="1"/>
          </p:nvPr>
        </p:nvSpPr>
        <p:spPr>
          <a:xfrm>
            <a:off x="3476500" y="1295400"/>
            <a:ext cx="5210300" cy="5181600"/>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3" name="42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grpSp>
        <p:nvGrpSpPr>
          <p:cNvPr id="29" name="28 Grupo"/>
          <p:cNvGrpSpPr/>
          <p:nvPr userDrawn="1"/>
        </p:nvGrpSpPr>
        <p:grpSpPr>
          <a:xfrm>
            <a:off x="0" y="-1"/>
            <a:ext cx="9144000" cy="1285863"/>
            <a:chOff x="0" y="-1"/>
            <a:chExt cx="9144000" cy="1285863"/>
          </a:xfrm>
        </p:grpSpPr>
        <p:sp>
          <p:nvSpPr>
            <p:cNvPr id="30" name="29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2" name="Group 3"/>
            <p:cNvGrpSpPr>
              <a:grpSpLocks/>
            </p:cNvGrpSpPr>
            <p:nvPr/>
          </p:nvGrpSpPr>
          <p:grpSpPr bwMode="auto">
            <a:xfrm rot="5400000">
              <a:off x="834203" y="165881"/>
              <a:ext cx="346075" cy="1014413"/>
              <a:chOff x="1133" y="3843"/>
              <a:chExt cx="2489" cy="7443"/>
            </a:xfrm>
          </p:grpSpPr>
          <p:grpSp>
            <p:nvGrpSpPr>
              <p:cNvPr id="34" name="Group 4"/>
              <p:cNvGrpSpPr>
                <a:grpSpLocks/>
              </p:cNvGrpSpPr>
              <p:nvPr/>
            </p:nvGrpSpPr>
            <p:grpSpPr bwMode="auto">
              <a:xfrm>
                <a:off x="1184" y="3843"/>
                <a:ext cx="2438" cy="7158"/>
                <a:chOff x="1084" y="3502"/>
                <a:chExt cx="2434" cy="7358"/>
              </a:xfrm>
            </p:grpSpPr>
            <p:sp>
              <p:nvSpPr>
                <p:cNvPr id="38"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5" name="Group 7"/>
              <p:cNvGrpSpPr>
                <a:grpSpLocks/>
              </p:cNvGrpSpPr>
              <p:nvPr/>
            </p:nvGrpSpPr>
            <p:grpSpPr bwMode="auto">
              <a:xfrm>
                <a:off x="1133" y="4128"/>
                <a:ext cx="2438" cy="7158"/>
                <a:chOff x="1084" y="3502"/>
                <a:chExt cx="2434" cy="7358"/>
              </a:xfrm>
            </p:grpSpPr>
            <p:sp>
              <p:nvSpPr>
                <p:cNvPr id="36"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33" name="32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1792288" y="5410200"/>
            <a:ext cx="5486400" cy="381000"/>
          </a:xfrm>
        </p:spPr>
        <p:txBody>
          <a:bodyPr anchor="b"/>
          <a:lstStyle>
            <a:lvl1pPr algn="ctr">
              <a:defRPr sz="2000" b="1">
                <a:latin typeface="Nyala" pitchFamily="2" charset="0"/>
              </a:defRPr>
            </a:lvl1pPr>
          </a:lstStyle>
          <a:p>
            <a:r>
              <a:rPr lang="es-ES" dirty="0" smtClean="0"/>
              <a:t>Haga clic para modificar el estilo de título del patrón</a:t>
            </a:r>
            <a:endParaRPr lang="en-US" dirty="0"/>
          </a:p>
        </p:txBody>
      </p:sp>
      <p:sp>
        <p:nvSpPr>
          <p:cNvPr id="3" name="2 Marcador de posición de imagen"/>
          <p:cNvSpPr>
            <a:spLocks noGrp="1"/>
          </p:cNvSpPr>
          <p:nvPr>
            <p:ph type="pic" idx="1"/>
          </p:nvPr>
        </p:nvSpPr>
        <p:spPr>
          <a:xfrm>
            <a:off x="1792288" y="12954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791200"/>
            <a:ext cx="5486400" cy="685800"/>
          </a:xfrm>
        </p:spPr>
        <p:txBody>
          <a:bodyPr/>
          <a:lstStyle>
            <a:lvl1pPr marL="0" indent="0">
              <a:buNone/>
              <a:defRPr sz="1400">
                <a:latin typeface="Nyala"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dirty="0" smtClean="0"/>
              <a:t>Haga clic para modificar el estilo de texto del patrón</a:t>
            </a:r>
          </a:p>
        </p:txBody>
      </p:sp>
      <p:grpSp>
        <p:nvGrpSpPr>
          <p:cNvPr id="8" name="Group 10"/>
          <p:cNvGrpSpPr>
            <a:grpSpLocks/>
          </p:cNvGrpSpPr>
          <p:nvPr userDrawn="1"/>
        </p:nvGrpSpPr>
        <p:grpSpPr bwMode="auto">
          <a:xfrm>
            <a:off x="7280275" y="4724400"/>
            <a:ext cx="1863725" cy="1847850"/>
            <a:chOff x="8612" y="12306"/>
            <a:chExt cx="2935" cy="2910"/>
          </a:xfrm>
        </p:grpSpPr>
        <p:grpSp>
          <p:nvGrpSpPr>
            <p:cNvPr id="9" name="Group 11"/>
            <p:cNvGrpSpPr>
              <a:grpSpLocks/>
            </p:cNvGrpSpPr>
            <p:nvPr/>
          </p:nvGrpSpPr>
          <p:grpSpPr bwMode="auto">
            <a:xfrm>
              <a:off x="8637" y="12306"/>
              <a:ext cx="2910" cy="2910"/>
              <a:chOff x="9200" y="12760"/>
              <a:chExt cx="2910" cy="2910"/>
            </a:xfrm>
          </p:grpSpPr>
          <p:sp>
            <p:nvSpPr>
              <p:cNvPr id="1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0" name="Group 20"/>
            <p:cNvGrpSpPr>
              <a:grpSpLocks/>
            </p:cNvGrpSpPr>
            <p:nvPr/>
          </p:nvGrpSpPr>
          <p:grpSpPr bwMode="auto">
            <a:xfrm>
              <a:off x="8612" y="12318"/>
              <a:ext cx="2847" cy="2831"/>
              <a:chOff x="8858" y="12606"/>
              <a:chExt cx="2847" cy="2831"/>
            </a:xfrm>
          </p:grpSpPr>
          <p:sp>
            <p:nvSpPr>
              <p:cNvPr id="1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27"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28"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2" name="41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914400" y="0"/>
            <a:ext cx="8229600" cy="11430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5" name="4 CuadroTexto"/>
          <p:cNvSpPr txBox="1"/>
          <p:nvPr userDrawn="1"/>
        </p:nvSpPr>
        <p:spPr>
          <a:xfrm>
            <a:off x="7696200" y="6472535"/>
            <a:ext cx="1281120"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Marzo, 2010</a:t>
            </a:r>
            <a:endParaRPr lang="en-US" sz="2400" dirty="0" smtClean="0">
              <a:latin typeface="Tall Paul"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FC00D2-8269-4D2D-B526-04AC70F11D11}" type="datetimeFigureOut">
              <a:rPr lang="en-US" smtClean="0"/>
              <a:pPr/>
              <a:t>3/22/2010</a:t>
            </a:fld>
            <a:endParaRPr lang="en-U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AEB01C-B000-44A9-BA67-34309731E29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24.png"/><Relationship Id="rId5" Type="http://schemas.openxmlformats.org/officeDocument/2006/relationships/image" Target="../media/image6.png"/><Relationship Id="rId10" Type="http://schemas.openxmlformats.org/officeDocument/2006/relationships/image" Target="../media/image25.png"/><Relationship Id="rId4" Type="http://schemas.openxmlformats.org/officeDocument/2006/relationships/image" Target="../media/image5.png"/><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4.png"/><Relationship Id="rId7"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hyperlink" Target="Ejemplo1_Tema5.sav" TargetMode="External"/><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9.jpeg"/></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4.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90800" y="457200"/>
            <a:ext cx="6324600" cy="3276600"/>
          </a:xfrm>
        </p:spPr>
        <p:txBody>
          <a:bodyPr/>
          <a:lstStyle/>
          <a:p>
            <a:r>
              <a:rPr lang="es-VE" dirty="0" smtClean="0"/>
              <a:t>Estocástica 3:</a:t>
            </a:r>
            <a:br>
              <a:rPr lang="es-VE" dirty="0" smtClean="0"/>
            </a:br>
            <a:r>
              <a:rPr lang="es-VE" dirty="0" smtClean="0"/>
              <a:t>Unidad II: Análisis de Varianza</a:t>
            </a:r>
            <a:br>
              <a:rPr lang="es-VE" dirty="0" smtClean="0"/>
            </a:br>
            <a:r>
              <a:rPr lang="es-VE" sz="4400" dirty="0" smtClean="0"/>
              <a:t>Tema: Análisis del Modelo de Efectos Aleatorios</a:t>
            </a:r>
            <a:endParaRPr lang="en-US" dirty="0"/>
          </a:p>
        </p:txBody>
      </p:sp>
      <p:sp>
        <p:nvSpPr>
          <p:cNvPr id="3" name="2 Subtítulo"/>
          <p:cNvSpPr>
            <a:spLocks noGrp="1"/>
          </p:cNvSpPr>
          <p:nvPr>
            <p:ph type="subTitle" idx="1"/>
          </p:nvPr>
        </p:nvSpPr>
        <p:spPr/>
        <p:txBody>
          <a:bodyPr>
            <a:normAutofit lnSpcReduction="10000"/>
          </a:bodyPr>
          <a:lstStyle/>
          <a:p>
            <a:r>
              <a:rPr lang="es-VE" dirty="0" err="1" smtClean="0"/>
              <a:t>Profa</a:t>
            </a:r>
            <a:r>
              <a:rPr lang="es-VE" dirty="0" smtClean="0"/>
              <a:t>. Karla P. Ramírez</a:t>
            </a:r>
          </a:p>
          <a:p>
            <a:r>
              <a:rPr lang="es-VE" dirty="0" smtClean="0"/>
              <a:t>Dpto. Investigación de Operaciones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Intervalo de Confianza para el componente de variación </a:t>
            </a:r>
            <a:r>
              <a:rPr lang="el-GR" dirty="0" smtClean="0">
                <a:latin typeface="Calibri"/>
              </a:rPr>
              <a:t>σ²</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rmAutofit/>
          </a:bodyPr>
          <a:lstStyle/>
          <a:p>
            <a:pPr algn="just"/>
            <a:r>
              <a:rPr lang="es-VE" sz="2800" dirty="0" smtClean="0"/>
              <a:t> No es posible construir un intervalo de confianza exacto para la variación de los tratamientos.</a:t>
            </a:r>
          </a:p>
          <a:p>
            <a:pPr algn="just"/>
            <a:r>
              <a:rPr lang="es-VE" sz="2800" dirty="0" smtClean="0"/>
              <a:t> Se calcula un intervalo de confianza para la proporción de la varianza de una observación </a:t>
            </a:r>
          </a:p>
          <a:p>
            <a:pPr algn="just">
              <a:buNone/>
            </a:pPr>
            <a:endParaRPr lang="es-VE" sz="28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0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6081"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895600" y="3124200"/>
            <a:ext cx="3771441" cy="990600"/>
          </a:xfrm>
          <a:prstGeom prst="rect">
            <a:avLst/>
          </a:prstGeom>
          <a:noFill/>
        </p:spPr>
      </p:pic>
      <p:sp>
        <p:nvSpPr>
          <p:cNvPr id="46083" name="Rectangle 3"/>
          <p:cNvSpPr>
            <a:spLocks noChangeArrowheads="1"/>
          </p:cNvSpPr>
          <p:nvPr/>
        </p:nvSpPr>
        <p:spPr bwMode="auto">
          <a:xfrm>
            <a:off x="0" y="1247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08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6"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08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6089"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09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6090" name="Picture 10"/>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838200" y="5334000"/>
            <a:ext cx="5353050" cy="1000125"/>
          </a:xfrm>
          <a:prstGeom prst="rect">
            <a:avLst/>
          </a:prstGeom>
          <a:noFill/>
        </p:spPr>
      </p:pic>
      <p:sp>
        <p:nvSpPr>
          <p:cNvPr id="46092" name="Rectangle 12"/>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09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6093" name="Picture 1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14400" y="4343400"/>
            <a:ext cx="5029200" cy="1000125"/>
          </a:xfrm>
          <a:prstGeom prst="rect">
            <a:avLst/>
          </a:prstGeom>
          <a:noFill/>
        </p:spPr>
      </p:pic>
      <p:sp>
        <p:nvSpPr>
          <p:cNvPr id="46095" name="Rectangle 15"/>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143000"/>
            <a:ext cx="8229600" cy="5715000"/>
          </a:xfrm>
        </p:spPr>
        <p:txBody>
          <a:bodyPr>
            <a:normAutofit lnSpcReduction="10000"/>
          </a:bodyPr>
          <a:lstStyle/>
          <a:p>
            <a:pPr algn="just">
              <a:buNone/>
            </a:pPr>
            <a:r>
              <a:rPr lang="es-VE" sz="2200" dirty="0" smtClean="0"/>
              <a:t>Un fabricante supone que existe diferencia en el contenido de calcio en lotes de materia prima que le son suministrados por su proveedor. Actualmente hay una gran cantidad de lotes en la bodega. Cinco de estos son elegidos aleatoriamente. Un químico realiza 5 pruebas sobre cada lote y obtiene los siguientes datos.</a:t>
            </a:r>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marL="457200" indent="-457200" algn="just">
              <a:buAutoNum type="alphaLcPeriod"/>
            </a:pPr>
            <a:r>
              <a:rPr lang="es-VE" sz="2200" dirty="0" smtClean="0"/>
              <a:t>¿Hay variación significativa en el contenido de calcio de un lote a otro?</a:t>
            </a:r>
          </a:p>
          <a:p>
            <a:pPr marL="457200" indent="-457200" algn="just">
              <a:buAutoNum type="alphaLcPeriod"/>
            </a:pPr>
            <a:r>
              <a:rPr lang="es-VE" sz="2200" dirty="0" smtClean="0"/>
              <a:t>Estime los componentes de variación del modelo.</a:t>
            </a:r>
          </a:p>
          <a:p>
            <a:pPr marL="457200" indent="-457200" algn="just">
              <a:buAutoNum type="alphaLcPeriod"/>
            </a:pPr>
            <a:r>
              <a:rPr lang="es-VE" sz="2200" dirty="0" smtClean="0"/>
              <a:t>Determine un intervalo de confianza del 95% para la proporción.</a:t>
            </a:r>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3" name="43 Marcador de contenido"/>
          <p:cNvGraphicFramePr>
            <a:graphicFrameLocks/>
          </p:cNvGraphicFramePr>
          <p:nvPr/>
        </p:nvGraphicFramePr>
        <p:xfrm>
          <a:off x="1371600" y="2895600"/>
          <a:ext cx="6858000" cy="2225040"/>
        </p:xfrm>
        <a:graphic>
          <a:graphicData uri="http://schemas.openxmlformats.org/drawingml/2006/table">
            <a:tbl>
              <a:tblPr firstRow="1" bandRow="1">
                <a:tableStyleId>{5C22544A-7EE6-4342-B048-85BDC9FD1C3A}</a:tableStyleId>
              </a:tblPr>
              <a:tblGrid>
                <a:gridCol w="1371600"/>
                <a:gridCol w="1371600"/>
                <a:gridCol w="1371600"/>
                <a:gridCol w="1371600"/>
                <a:gridCol w="1371600"/>
              </a:tblGrid>
              <a:tr h="370840">
                <a:tc>
                  <a:txBody>
                    <a:bodyPr/>
                    <a:lstStyle/>
                    <a:p>
                      <a:pPr algn="ctr"/>
                      <a:r>
                        <a:rPr lang="es-VE" b="1" dirty="0" smtClean="0">
                          <a:solidFill>
                            <a:schemeClr val="bg1"/>
                          </a:solidFill>
                        </a:rPr>
                        <a:t>Lote 1</a:t>
                      </a:r>
                      <a:endParaRPr lang="en-US" b="1" dirty="0">
                        <a:solidFill>
                          <a:schemeClr val="bg1"/>
                        </a:solidFill>
                      </a:endParaRPr>
                    </a:p>
                  </a:txBody>
                  <a:tcPr>
                    <a:solidFill>
                      <a:schemeClr val="accent1"/>
                    </a:solidFill>
                  </a:tcPr>
                </a:tc>
                <a:tc>
                  <a:txBody>
                    <a:bodyPr/>
                    <a:lstStyle/>
                    <a:p>
                      <a:pPr algn="ctr"/>
                      <a:r>
                        <a:rPr lang="es-VE" b="1" dirty="0" smtClean="0">
                          <a:solidFill>
                            <a:schemeClr val="bg1"/>
                          </a:solidFill>
                        </a:rPr>
                        <a:t>Lote 2</a:t>
                      </a:r>
                      <a:endParaRPr lang="en-US" b="1" dirty="0">
                        <a:solidFill>
                          <a:schemeClr val="bg1"/>
                        </a:solidFill>
                      </a:endParaRPr>
                    </a:p>
                  </a:txBody>
                  <a:tcPr>
                    <a:solidFill>
                      <a:schemeClr val="accent1"/>
                    </a:solidFill>
                  </a:tcPr>
                </a:tc>
                <a:tc>
                  <a:txBody>
                    <a:bodyPr/>
                    <a:lstStyle/>
                    <a:p>
                      <a:pPr algn="ctr"/>
                      <a:r>
                        <a:rPr lang="es-VE" b="1" dirty="0" smtClean="0">
                          <a:solidFill>
                            <a:schemeClr val="bg1"/>
                          </a:solidFill>
                        </a:rPr>
                        <a:t>Lote 3</a:t>
                      </a:r>
                      <a:endParaRPr lang="en-US" b="1" dirty="0">
                        <a:solidFill>
                          <a:schemeClr val="bg1"/>
                        </a:solidFill>
                      </a:endParaRPr>
                    </a:p>
                  </a:txBody>
                  <a:tcPr>
                    <a:solidFill>
                      <a:schemeClr val="accent1"/>
                    </a:solidFill>
                  </a:tcPr>
                </a:tc>
                <a:tc>
                  <a:txBody>
                    <a:bodyPr/>
                    <a:lstStyle/>
                    <a:p>
                      <a:pPr algn="ctr"/>
                      <a:r>
                        <a:rPr lang="es-VE" b="1" dirty="0" smtClean="0">
                          <a:solidFill>
                            <a:schemeClr val="bg1"/>
                          </a:solidFill>
                        </a:rPr>
                        <a:t>Lote 4</a:t>
                      </a:r>
                      <a:endParaRPr lang="en-US" b="1" dirty="0">
                        <a:solidFill>
                          <a:schemeClr val="bg1"/>
                        </a:solidFill>
                      </a:endParaRPr>
                    </a:p>
                  </a:txBody>
                  <a:tcPr>
                    <a:solidFill>
                      <a:schemeClr val="accent1"/>
                    </a:solidFill>
                  </a:tcPr>
                </a:tc>
                <a:tc>
                  <a:txBody>
                    <a:bodyPr/>
                    <a:lstStyle/>
                    <a:p>
                      <a:pPr algn="ctr"/>
                      <a:r>
                        <a:rPr lang="es-VE" dirty="0" smtClean="0"/>
                        <a:t>Lote 5</a:t>
                      </a:r>
                      <a:endParaRPr lang="en-US" dirty="0"/>
                    </a:p>
                  </a:txBody>
                  <a:tcPr anchor="ctr"/>
                </a:tc>
              </a:tr>
              <a:tr h="370840">
                <a:tc>
                  <a:txBody>
                    <a:bodyPr/>
                    <a:lstStyle/>
                    <a:p>
                      <a:pPr algn="ctr"/>
                      <a:r>
                        <a:rPr lang="es-VE" dirty="0" smtClean="0"/>
                        <a:t>23.46</a:t>
                      </a:r>
                      <a:endParaRPr lang="en-US" dirty="0"/>
                    </a:p>
                  </a:txBody>
                  <a:tcPr anchor="ctr"/>
                </a:tc>
                <a:tc>
                  <a:txBody>
                    <a:bodyPr/>
                    <a:lstStyle/>
                    <a:p>
                      <a:pPr algn="ctr"/>
                      <a:r>
                        <a:rPr lang="es-VE" dirty="0" smtClean="0"/>
                        <a:t>23.59</a:t>
                      </a:r>
                      <a:endParaRPr lang="en-US" dirty="0"/>
                    </a:p>
                  </a:txBody>
                  <a:tcPr anchor="ctr"/>
                </a:tc>
                <a:tc>
                  <a:txBody>
                    <a:bodyPr/>
                    <a:lstStyle/>
                    <a:p>
                      <a:pPr algn="ctr"/>
                      <a:r>
                        <a:rPr lang="es-VE" dirty="0" smtClean="0"/>
                        <a:t>23.51</a:t>
                      </a:r>
                      <a:endParaRPr lang="en-US" dirty="0"/>
                    </a:p>
                  </a:txBody>
                  <a:tcPr anchor="ctr"/>
                </a:tc>
                <a:tc>
                  <a:txBody>
                    <a:bodyPr/>
                    <a:lstStyle/>
                    <a:p>
                      <a:pPr algn="ctr"/>
                      <a:r>
                        <a:rPr lang="es-VE" dirty="0" smtClean="0"/>
                        <a:t>23.28</a:t>
                      </a:r>
                      <a:endParaRPr lang="en-US" dirty="0"/>
                    </a:p>
                  </a:txBody>
                  <a:tcPr anchor="ctr"/>
                </a:tc>
                <a:tc>
                  <a:txBody>
                    <a:bodyPr/>
                    <a:lstStyle/>
                    <a:p>
                      <a:pPr algn="ctr"/>
                      <a:r>
                        <a:rPr lang="es-VE" dirty="0" smtClean="0"/>
                        <a:t>23.29</a:t>
                      </a:r>
                      <a:endParaRPr lang="en-US" dirty="0"/>
                    </a:p>
                  </a:txBody>
                  <a:tcPr anchor="ctr"/>
                </a:tc>
              </a:tr>
              <a:tr h="370840">
                <a:tc>
                  <a:txBody>
                    <a:bodyPr/>
                    <a:lstStyle/>
                    <a:p>
                      <a:pPr algn="ctr"/>
                      <a:r>
                        <a:rPr lang="es-VE" dirty="0" smtClean="0"/>
                        <a:t>23.48</a:t>
                      </a:r>
                      <a:endParaRPr lang="en-US" dirty="0"/>
                    </a:p>
                  </a:txBody>
                  <a:tcPr anchor="ctr"/>
                </a:tc>
                <a:tc>
                  <a:txBody>
                    <a:bodyPr/>
                    <a:lstStyle/>
                    <a:p>
                      <a:pPr algn="ctr"/>
                      <a:r>
                        <a:rPr lang="es-VE" dirty="0" smtClean="0"/>
                        <a:t>23.46</a:t>
                      </a:r>
                      <a:endParaRPr lang="en-US" dirty="0"/>
                    </a:p>
                  </a:txBody>
                  <a:tcPr anchor="ctr"/>
                </a:tc>
                <a:tc>
                  <a:txBody>
                    <a:bodyPr/>
                    <a:lstStyle/>
                    <a:p>
                      <a:pPr algn="ctr"/>
                      <a:r>
                        <a:rPr lang="es-VE" dirty="0" smtClean="0"/>
                        <a:t>23.64</a:t>
                      </a:r>
                      <a:endParaRPr lang="en-US" dirty="0"/>
                    </a:p>
                  </a:txBody>
                  <a:tcPr anchor="ctr"/>
                </a:tc>
                <a:tc>
                  <a:txBody>
                    <a:bodyPr/>
                    <a:lstStyle/>
                    <a:p>
                      <a:pPr algn="ctr"/>
                      <a:r>
                        <a:rPr lang="es-VE" dirty="0" smtClean="0"/>
                        <a:t>23.40</a:t>
                      </a:r>
                      <a:endParaRPr lang="en-US" dirty="0"/>
                    </a:p>
                  </a:txBody>
                  <a:tcPr anchor="ctr"/>
                </a:tc>
                <a:tc>
                  <a:txBody>
                    <a:bodyPr/>
                    <a:lstStyle/>
                    <a:p>
                      <a:pPr algn="ctr"/>
                      <a:r>
                        <a:rPr lang="es-VE" dirty="0" smtClean="0"/>
                        <a:t>23.46</a:t>
                      </a:r>
                      <a:endParaRPr lang="en-US" dirty="0"/>
                    </a:p>
                  </a:txBody>
                  <a:tcPr anchor="ctr"/>
                </a:tc>
              </a:tr>
              <a:tr h="370840">
                <a:tc>
                  <a:txBody>
                    <a:bodyPr/>
                    <a:lstStyle/>
                    <a:p>
                      <a:pPr algn="ctr"/>
                      <a:r>
                        <a:rPr lang="es-VE" dirty="0" smtClean="0"/>
                        <a:t>23.56</a:t>
                      </a:r>
                      <a:endParaRPr lang="en-US" dirty="0"/>
                    </a:p>
                  </a:txBody>
                  <a:tcPr anchor="ctr"/>
                </a:tc>
                <a:tc>
                  <a:txBody>
                    <a:bodyPr/>
                    <a:lstStyle/>
                    <a:p>
                      <a:pPr algn="ctr"/>
                      <a:r>
                        <a:rPr lang="es-VE" dirty="0" smtClean="0"/>
                        <a:t>23.42</a:t>
                      </a:r>
                      <a:endParaRPr lang="en-US" dirty="0"/>
                    </a:p>
                  </a:txBody>
                  <a:tcPr anchor="ctr"/>
                </a:tc>
                <a:tc>
                  <a:txBody>
                    <a:bodyPr/>
                    <a:lstStyle/>
                    <a:p>
                      <a:pPr algn="ctr"/>
                      <a:r>
                        <a:rPr lang="es-VE" dirty="0" smtClean="0"/>
                        <a:t>23.46</a:t>
                      </a:r>
                      <a:endParaRPr lang="en-US" dirty="0"/>
                    </a:p>
                  </a:txBody>
                  <a:tcPr anchor="ctr"/>
                </a:tc>
                <a:tc>
                  <a:txBody>
                    <a:bodyPr/>
                    <a:lstStyle/>
                    <a:p>
                      <a:pPr algn="ctr"/>
                      <a:r>
                        <a:rPr lang="es-VE" dirty="0" smtClean="0"/>
                        <a:t>23.37</a:t>
                      </a:r>
                      <a:endParaRPr lang="en-US" dirty="0"/>
                    </a:p>
                  </a:txBody>
                  <a:tcPr anchor="ctr"/>
                </a:tc>
                <a:tc>
                  <a:txBody>
                    <a:bodyPr/>
                    <a:lstStyle/>
                    <a:p>
                      <a:pPr algn="ctr"/>
                      <a:r>
                        <a:rPr lang="es-VE" dirty="0" smtClean="0"/>
                        <a:t>23.37</a:t>
                      </a:r>
                      <a:endParaRPr lang="en-US" dirty="0"/>
                    </a:p>
                  </a:txBody>
                  <a:tcPr anchor="ctr"/>
                </a:tc>
              </a:tr>
              <a:tr h="370840">
                <a:tc>
                  <a:txBody>
                    <a:bodyPr/>
                    <a:lstStyle/>
                    <a:p>
                      <a:pPr algn="ctr"/>
                      <a:r>
                        <a:rPr lang="es-VE" dirty="0" smtClean="0"/>
                        <a:t>23.39</a:t>
                      </a:r>
                      <a:endParaRPr lang="en-US" dirty="0"/>
                    </a:p>
                  </a:txBody>
                  <a:tcPr anchor="ctr"/>
                </a:tc>
                <a:tc>
                  <a:txBody>
                    <a:bodyPr/>
                    <a:lstStyle/>
                    <a:p>
                      <a:pPr algn="ctr"/>
                      <a:r>
                        <a:rPr lang="es-VE" dirty="0" smtClean="0"/>
                        <a:t>23.49</a:t>
                      </a:r>
                      <a:endParaRPr lang="en-US" dirty="0"/>
                    </a:p>
                  </a:txBody>
                  <a:tcPr anchor="ctr"/>
                </a:tc>
                <a:tc>
                  <a:txBody>
                    <a:bodyPr/>
                    <a:lstStyle/>
                    <a:p>
                      <a:pPr algn="ctr"/>
                      <a:r>
                        <a:rPr lang="es-VE" dirty="0" smtClean="0"/>
                        <a:t>23.52</a:t>
                      </a:r>
                      <a:endParaRPr lang="en-US" dirty="0"/>
                    </a:p>
                  </a:txBody>
                  <a:tcPr anchor="ctr"/>
                </a:tc>
                <a:tc>
                  <a:txBody>
                    <a:bodyPr/>
                    <a:lstStyle/>
                    <a:p>
                      <a:pPr algn="ctr"/>
                      <a:r>
                        <a:rPr lang="es-VE" dirty="0" smtClean="0"/>
                        <a:t>23.46</a:t>
                      </a:r>
                      <a:endParaRPr lang="en-US" dirty="0"/>
                    </a:p>
                  </a:txBody>
                  <a:tcPr anchor="ctr"/>
                </a:tc>
                <a:tc>
                  <a:txBody>
                    <a:bodyPr/>
                    <a:lstStyle/>
                    <a:p>
                      <a:pPr algn="ctr"/>
                      <a:r>
                        <a:rPr lang="es-VE" dirty="0" smtClean="0"/>
                        <a:t>23.32</a:t>
                      </a:r>
                      <a:endParaRPr lang="en-US" dirty="0"/>
                    </a:p>
                  </a:txBody>
                  <a:tcPr anchor="ctr"/>
                </a:tc>
              </a:tr>
              <a:tr h="370840">
                <a:tc>
                  <a:txBody>
                    <a:bodyPr/>
                    <a:lstStyle/>
                    <a:p>
                      <a:pPr algn="ctr"/>
                      <a:r>
                        <a:rPr lang="es-VE" dirty="0" smtClean="0"/>
                        <a:t>23.40</a:t>
                      </a:r>
                      <a:endParaRPr lang="en-US" dirty="0"/>
                    </a:p>
                  </a:txBody>
                  <a:tcPr anchor="ctr"/>
                </a:tc>
                <a:tc>
                  <a:txBody>
                    <a:bodyPr/>
                    <a:lstStyle/>
                    <a:p>
                      <a:pPr algn="ctr"/>
                      <a:r>
                        <a:rPr lang="es-VE" dirty="0" smtClean="0"/>
                        <a:t>23.50</a:t>
                      </a:r>
                      <a:endParaRPr lang="en-US" dirty="0"/>
                    </a:p>
                  </a:txBody>
                  <a:tcPr anchor="ctr"/>
                </a:tc>
                <a:tc>
                  <a:txBody>
                    <a:bodyPr/>
                    <a:lstStyle/>
                    <a:p>
                      <a:pPr algn="ctr"/>
                      <a:r>
                        <a:rPr lang="es-VE" dirty="0" smtClean="0"/>
                        <a:t>23.49</a:t>
                      </a:r>
                      <a:endParaRPr lang="en-US" dirty="0"/>
                    </a:p>
                  </a:txBody>
                  <a:tcPr anchor="ctr"/>
                </a:tc>
                <a:tc>
                  <a:txBody>
                    <a:bodyPr/>
                    <a:lstStyle/>
                    <a:p>
                      <a:pPr algn="ctr"/>
                      <a:r>
                        <a:rPr lang="es-VE" dirty="0" smtClean="0"/>
                        <a:t>23.39</a:t>
                      </a:r>
                      <a:endParaRPr lang="en-US" dirty="0"/>
                    </a:p>
                  </a:txBody>
                  <a:tcPr anchor="ctr"/>
                </a:tc>
                <a:tc>
                  <a:txBody>
                    <a:bodyPr/>
                    <a:lstStyle/>
                    <a:p>
                      <a:pPr algn="ctr"/>
                      <a:r>
                        <a:rPr lang="es-VE" dirty="0" smtClean="0"/>
                        <a:t>23.38</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800600" y="1371600"/>
            <a:ext cx="2209800" cy="533400"/>
          </a:xfrm>
        </p:spPr>
        <p:txBody>
          <a:bodyPr>
            <a:normAutofit/>
          </a:bodyPr>
          <a:lstStyle/>
          <a:p>
            <a:pPr algn="just">
              <a:buNone/>
            </a:pPr>
            <a:r>
              <a:rPr lang="es-VE" sz="2200" dirty="0" smtClean="0"/>
              <a:t>Deseamos probar:</a:t>
            </a:r>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812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5410200" y="1981200"/>
            <a:ext cx="1781175" cy="962025"/>
          </a:xfrm>
          <a:prstGeom prst="rect">
            <a:avLst/>
          </a:prstGeom>
          <a:noFill/>
        </p:spPr>
      </p:pic>
      <p:sp>
        <p:nvSpPr>
          <p:cNvPr id="48131"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51" name="50 Grupo"/>
          <p:cNvGrpSpPr/>
          <p:nvPr/>
        </p:nvGrpSpPr>
        <p:grpSpPr>
          <a:xfrm>
            <a:off x="381000" y="1447800"/>
            <a:ext cx="2895600" cy="1480726"/>
            <a:chOff x="381000" y="1447800"/>
            <a:chExt cx="2895600" cy="1480726"/>
          </a:xfrm>
        </p:grpSpPr>
        <p:sp>
          <p:nvSpPr>
            <p:cNvPr id="47" name="28 Marcador de contenido"/>
            <p:cNvSpPr txBox="1">
              <a:spLocks/>
            </p:cNvSpPr>
            <p:nvPr/>
          </p:nvSpPr>
          <p:spPr>
            <a:xfrm>
              <a:off x="381000" y="1447800"/>
              <a:ext cx="22098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rPr>
                <a:t>Tenemos:</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pic>
          <p:nvPicPr>
            <p:cNvPr id="48132"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685800" y="1905000"/>
              <a:ext cx="2590800" cy="1023526"/>
            </a:xfrm>
            <a:prstGeom prst="rect">
              <a:avLst/>
            </a:prstGeom>
            <a:noFill/>
          </p:spPr>
        </p:pic>
      </p:grpSp>
      <p:sp>
        <p:nvSpPr>
          <p:cNvPr id="48134" name="Rectangle 6"/>
          <p:cNvSpPr>
            <a:spLocks noChangeArrowheads="1"/>
          </p:cNvSpPr>
          <p:nvPr/>
        </p:nvSpPr>
        <p:spPr bwMode="auto">
          <a:xfrm>
            <a:off x="0" y="167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2" name="19 Marcador de contenido"/>
          <p:cNvGraphicFramePr>
            <a:graphicFrameLocks/>
          </p:cNvGraphicFramePr>
          <p:nvPr/>
        </p:nvGraphicFramePr>
        <p:xfrm>
          <a:off x="228600" y="3124200"/>
          <a:ext cx="8762998" cy="2436657"/>
        </p:xfrm>
        <a:graphic>
          <a:graphicData uri="http://schemas.openxmlformats.org/drawingml/2006/table">
            <a:tbl>
              <a:tblPr/>
              <a:tblGrid>
                <a:gridCol w="2049411"/>
                <a:gridCol w="1484056"/>
                <a:gridCol w="1342717"/>
                <a:gridCol w="1484056"/>
                <a:gridCol w="1201379"/>
                <a:gridCol w="1201379"/>
              </a:tblGrid>
              <a:tr h="555171">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Fuente</a:t>
                      </a:r>
                      <a:r>
                        <a:rPr lang="en-US" sz="2200" b="1" dirty="0" smtClean="0">
                          <a:solidFill>
                            <a:srgbClr val="FFFFFF"/>
                          </a:solidFill>
                          <a:latin typeface="Calibri"/>
                          <a:ea typeface="Calibri"/>
                          <a:cs typeface="Times New Roman"/>
                        </a:rPr>
                        <a:t> de </a:t>
                      </a:r>
                      <a:r>
                        <a:rPr lang="en-US" sz="2200" b="1" dirty="0" err="1" smtClean="0">
                          <a:solidFill>
                            <a:srgbClr val="FFFFFF"/>
                          </a:solidFill>
                          <a:latin typeface="Calibri"/>
                          <a:ea typeface="Calibri"/>
                          <a:cs typeface="Times New Roman"/>
                        </a:rPr>
                        <a:t>variación</a:t>
                      </a:r>
                      <a:endParaRPr lang="en-US" sz="2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200" b="1" dirty="0" smtClean="0">
                          <a:solidFill>
                            <a:srgbClr val="FFFFFF"/>
                          </a:solidFill>
                          <a:latin typeface="Calibri"/>
                          <a:ea typeface="Calibri"/>
                          <a:cs typeface="Times New Roman"/>
                        </a:rPr>
                        <a:t>Suma</a:t>
                      </a:r>
                      <a:r>
                        <a:rPr lang="es-VE" sz="2200" b="1" baseline="0" dirty="0" smtClean="0">
                          <a:solidFill>
                            <a:srgbClr val="FFFFFF"/>
                          </a:solidFill>
                          <a:latin typeface="Calibri"/>
                          <a:ea typeface="Calibri"/>
                          <a:cs typeface="Times New Roman"/>
                        </a:rPr>
                        <a:t> de Cuadrados</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Grados</a:t>
                      </a:r>
                      <a:r>
                        <a:rPr lang="en-US" sz="2200" b="1" baseline="0" dirty="0" smtClean="0">
                          <a:solidFill>
                            <a:srgbClr val="FFFFFF"/>
                          </a:solidFill>
                          <a:latin typeface="Calibri"/>
                          <a:ea typeface="Calibri"/>
                          <a:cs typeface="Times New Roman"/>
                        </a:rPr>
                        <a:t> de </a:t>
                      </a:r>
                      <a:r>
                        <a:rPr lang="en-US" sz="2200" b="1" baseline="0" dirty="0" err="1" smtClean="0">
                          <a:solidFill>
                            <a:srgbClr val="FFFFFF"/>
                          </a:solidFill>
                          <a:latin typeface="Calibri"/>
                          <a:ea typeface="Calibri"/>
                          <a:cs typeface="Times New Roman"/>
                        </a:rPr>
                        <a:t>libertad</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Calibri"/>
                          <a:ea typeface="Calibri"/>
                          <a:cs typeface="Times New Roman"/>
                        </a:rPr>
                        <a:t>Media </a:t>
                      </a:r>
                      <a:r>
                        <a:rPr lang="en-US" sz="2200" b="1" dirty="0" err="1" smtClean="0">
                          <a:solidFill>
                            <a:srgbClr val="FFFFFF"/>
                          </a:solidFill>
                          <a:latin typeface="Calibri"/>
                          <a:ea typeface="Calibri"/>
                          <a:cs typeface="Times New Roman"/>
                        </a:rPr>
                        <a:t>Cuadrática</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fo</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Valor </a:t>
                      </a:r>
                    </a:p>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p</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Calcio</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0,097</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400" dirty="0" smtClean="0">
                          <a:latin typeface="Calibri"/>
                          <a:ea typeface="Calibri"/>
                          <a:cs typeface="Times New Roman"/>
                        </a:rPr>
                        <a:t>4</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400" dirty="0" smtClean="0">
                          <a:latin typeface="+mn-lt"/>
                          <a:ea typeface="Calibri"/>
                          <a:cs typeface="Times New Roman"/>
                        </a:rPr>
                        <a:t>0,024</a:t>
                      </a:r>
                      <a:endParaRPr lang="en-US" sz="24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5,535</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0,004</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400" dirty="0" smtClean="0">
                          <a:latin typeface="Calibri"/>
                          <a:ea typeface="Calibri"/>
                          <a:cs typeface="Times New Roman"/>
                        </a:rPr>
                        <a:t>0,088</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20</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mn-lt"/>
                          <a:ea typeface="Calibri"/>
                          <a:cs typeface="Times New Roman"/>
                        </a:rPr>
                        <a:t>0,004</a:t>
                      </a:r>
                      <a:endParaRPr lang="en-US" sz="24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dirty="0" smtClean="0">
                          <a:solidFill>
                            <a:schemeClr val="bg1"/>
                          </a:solidFill>
                          <a:latin typeface="Calibri"/>
                          <a:ea typeface="Calibri"/>
                          <a:cs typeface="Times New Roman"/>
                        </a:rPr>
                        <a:t>0.185</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dirty="0" smtClean="0">
                          <a:solidFill>
                            <a:schemeClr val="bg1"/>
                          </a:solidFill>
                          <a:latin typeface="Calibri"/>
                          <a:ea typeface="Calibri"/>
                          <a:cs typeface="Times New Roman"/>
                        </a:rPr>
                        <a:t>24</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53" name="28 Marcador de contenido"/>
          <p:cNvSpPr txBox="1">
            <a:spLocks/>
          </p:cNvSpPr>
          <p:nvPr/>
        </p:nvSpPr>
        <p:spPr>
          <a:xfrm>
            <a:off x="304800" y="5791200"/>
            <a:ext cx="86106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rPr>
              <a:t>Rechazamos de que los tratamientos son iguales.</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81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P spid="5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085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247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171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131"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7" name="28 Marcador de contenido"/>
          <p:cNvSpPr txBox="1">
            <a:spLocks/>
          </p:cNvSpPr>
          <p:nvPr/>
        </p:nvSpPr>
        <p:spPr>
          <a:xfrm>
            <a:off x="381000" y="1228725"/>
            <a:ext cx="56388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lang="es-VE" sz="2200" dirty="0" smtClean="0">
                <a:latin typeface="Nyala" pitchFamily="2" charset="0"/>
              </a:rPr>
              <a:t>Los componentes de variación del modelo son</a:t>
            </a:r>
            <a:r>
              <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rPr>
              <a:t>:</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sp>
        <p:nvSpPr>
          <p:cNvPr id="48134" name="Rectangle 6"/>
          <p:cNvSpPr>
            <a:spLocks noChangeArrowheads="1"/>
          </p:cNvSpPr>
          <p:nvPr/>
        </p:nvSpPr>
        <p:spPr bwMode="auto">
          <a:xfrm>
            <a:off x="0" y="1381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3" name="28 Marcador de contenido"/>
          <p:cNvSpPr txBox="1">
            <a:spLocks/>
          </p:cNvSpPr>
          <p:nvPr/>
        </p:nvSpPr>
        <p:spPr>
          <a:xfrm>
            <a:off x="457200" y="3133725"/>
            <a:ext cx="80010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rPr>
              <a:t>El intervalo de confianza del 95% es:</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sp>
        <p:nvSpPr>
          <p:cNvPr id="522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222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22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60" name="59 Grupo"/>
          <p:cNvGrpSpPr/>
          <p:nvPr/>
        </p:nvGrpSpPr>
        <p:grpSpPr>
          <a:xfrm>
            <a:off x="838200" y="1609725"/>
            <a:ext cx="3048000" cy="1057275"/>
            <a:chOff x="838200" y="1905000"/>
            <a:chExt cx="3124200" cy="1215325"/>
          </a:xfrm>
        </p:grpSpPr>
        <p:pic>
          <p:nvPicPr>
            <p:cNvPr id="52225"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838200" y="2590800"/>
              <a:ext cx="3124200" cy="529525"/>
            </a:xfrm>
            <a:prstGeom prst="rect">
              <a:avLst/>
            </a:prstGeom>
            <a:noFill/>
          </p:spPr>
        </p:pic>
        <p:pic>
          <p:nvPicPr>
            <p:cNvPr id="52228"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838200" y="1905000"/>
              <a:ext cx="2438400" cy="560552"/>
            </a:xfrm>
            <a:prstGeom prst="rect">
              <a:avLst/>
            </a:prstGeom>
            <a:noFill/>
          </p:spPr>
        </p:pic>
      </p:grpSp>
      <p:sp>
        <p:nvSpPr>
          <p:cNvPr id="52230" name="Rectangle 6"/>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1" name="60 Cerrar llave"/>
          <p:cNvSpPr/>
          <p:nvPr/>
        </p:nvSpPr>
        <p:spPr>
          <a:xfrm>
            <a:off x="3962400" y="1600200"/>
            <a:ext cx="533400" cy="1066800"/>
          </a:xfrm>
          <a:prstGeom prst="rightBrace">
            <a:avLst>
              <a:gd name="adj1" fmla="val 36904"/>
              <a:gd name="adj2" fmla="val 5107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2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2231"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800600" y="1905000"/>
            <a:ext cx="3886200" cy="685800"/>
          </a:xfrm>
          <a:prstGeom prst="rect">
            <a:avLst/>
          </a:prstGeom>
          <a:noFill/>
        </p:spPr>
      </p:pic>
      <p:sp>
        <p:nvSpPr>
          <p:cNvPr id="52233" name="Rectangle 9"/>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65" name="Picture 1"/>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3048000" y="3514725"/>
            <a:ext cx="3429000" cy="900655"/>
          </a:xfrm>
          <a:prstGeom prst="rect">
            <a:avLst/>
          </a:prstGeom>
          <a:noFill/>
        </p:spPr>
      </p:pic>
      <p:pic>
        <p:nvPicPr>
          <p:cNvPr id="66" name="Picture 13"/>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304800" y="4419600"/>
            <a:ext cx="4572000" cy="909205"/>
          </a:xfrm>
          <a:prstGeom prst="rect">
            <a:avLst/>
          </a:prstGeom>
          <a:noFill/>
        </p:spPr>
      </p:pic>
      <p:pic>
        <p:nvPicPr>
          <p:cNvPr id="67" name="Picture 10"/>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304800" y="5308781"/>
            <a:ext cx="5029200" cy="93961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61"/>
                                        </p:tgtEl>
                                        <p:attrNameLst>
                                          <p:attrName>style.visibility</p:attrName>
                                        </p:attrNameLst>
                                      </p:cBhvr>
                                      <p:to>
                                        <p:strVal val="visible"/>
                                      </p:to>
                                    </p:set>
                                    <p:anim calcmode="lin" valueType="num">
                                      <p:cBhvr>
                                        <p:cTn id="11" dur="500" fill="hold"/>
                                        <p:tgtEl>
                                          <p:spTgt spid="61"/>
                                        </p:tgtEl>
                                        <p:attrNameLst>
                                          <p:attrName>ppt_w</p:attrName>
                                        </p:attrNameLst>
                                      </p:cBhvr>
                                      <p:tavLst>
                                        <p:tav tm="0">
                                          <p:val>
                                            <p:fltVal val="0"/>
                                          </p:val>
                                        </p:tav>
                                        <p:tav tm="100000">
                                          <p:val>
                                            <p:strVal val="#ppt_w"/>
                                          </p:val>
                                        </p:tav>
                                      </p:tavLst>
                                    </p:anim>
                                    <p:anim calcmode="lin" valueType="num">
                                      <p:cBhvr>
                                        <p:cTn id="12" dur="500" fill="hold"/>
                                        <p:tgtEl>
                                          <p:spTgt spid="61"/>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2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295400"/>
            <a:ext cx="8229600" cy="4724400"/>
          </a:xfrm>
        </p:spPr>
        <p:txBody>
          <a:bodyPr>
            <a:normAutofit/>
          </a:bodyPr>
          <a:lstStyle/>
          <a:p>
            <a:pPr algn="just">
              <a:buNone/>
            </a:pPr>
            <a:r>
              <a:rPr lang="es-VE" sz="2200" dirty="0" smtClean="0"/>
              <a:t>En una forja se utilizan varios hornos para calentar muestras de metal. Se supone que todos los hornos operan a la misma temperatura, aunque se sospecha que quizás esto probablemente no es cierto. Se selecciona aleatoriamente 3 hornos y se anotan sus temperaturas en 3 calentamientos sucesivos. Los datos se muestran a continuación.</a:t>
            </a:r>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marL="457200" indent="-457200" algn="just">
              <a:buAutoNum type="alphaLcPeriod"/>
            </a:pPr>
            <a:r>
              <a:rPr lang="es-VE" sz="2200" dirty="0" smtClean="0"/>
              <a:t>¿Hay variación significativa en la temperatura de los hornos?</a:t>
            </a:r>
          </a:p>
          <a:p>
            <a:pPr marL="457200" indent="-457200" algn="just">
              <a:buAutoNum type="alphaLcPeriod"/>
            </a:pPr>
            <a:r>
              <a:rPr lang="es-VE" sz="2200" dirty="0" smtClean="0"/>
              <a:t>Estime los componentes de variación del modelo.</a:t>
            </a:r>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3" name="43 Marcador de contenido"/>
          <p:cNvGraphicFramePr>
            <a:graphicFrameLocks/>
          </p:cNvGraphicFramePr>
          <p:nvPr/>
        </p:nvGraphicFramePr>
        <p:xfrm>
          <a:off x="1371600" y="3241040"/>
          <a:ext cx="6857998" cy="1483360"/>
        </p:xfrm>
        <a:graphic>
          <a:graphicData uri="http://schemas.openxmlformats.org/drawingml/2006/table">
            <a:tbl>
              <a:tblPr firstRow="1" bandRow="1">
                <a:tableStyleId>{5C22544A-7EE6-4342-B048-85BDC9FD1C3A}</a:tableStyleId>
              </a:tblPr>
              <a:tblGrid>
                <a:gridCol w="979714"/>
                <a:gridCol w="979714"/>
                <a:gridCol w="979714"/>
                <a:gridCol w="979714"/>
                <a:gridCol w="979714"/>
                <a:gridCol w="979714"/>
                <a:gridCol w="979714"/>
              </a:tblGrid>
              <a:tr h="370840">
                <a:tc>
                  <a:txBody>
                    <a:bodyPr/>
                    <a:lstStyle/>
                    <a:p>
                      <a:pPr algn="ctr"/>
                      <a:r>
                        <a:rPr lang="es-VE" b="1" dirty="0" smtClean="0">
                          <a:solidFill>
                            <a:schemeClr val="bg1"/>
                          </a:solidFill>
                        </a:rPr>
                        <a:t>Horno</a:t>
                      </a:r>
                      <a:endParaRPr lang="en-US" b="1" dirty="0">
                        <a:solidFill>
                          <a:schemeClr val="bg1"/>
                        </a:solidFill>
                      </a:endParaRPr>
                    </a:p>
                  </a:txBody>
                  <a:tcPr>
                    <a:solidFill>
                      <a:schemeClr val="accent1"/>
                    </a:solidFill>
                  </a:tcPr>
                </a:tc>
                <a:tc gridSpan="6">
                  <a:txBody>
                    <a:bodyPr/>
                    <a:lstStyle/>
                    <a:p>
                      <a:pPr algn="ctr"/>
                      <a:r>
                        <a:rPr lang="es-VE" b="1" dirty="0" smtClean="0">
                          <a:solidFill>
                            <a:schemeClr val="bg1"/>
                          </a:solidFill>
                        </a:rPr>
                        <a:t>Temperatura</a:t>
                      </a:r>
                      <a:endParaRPr lang="en-US" b="1" dirty="0">
                        <a:solidFill>
                          <a:schemeClr val="bg1"/>
                        </a:solidFill>
                      </a:endParaRPr>
                    </a:p>
                  </a:txBody>
                  <a:tcPr>
                    <a:solidFill>
                      <a:schemeClr val="accent1"/>
                    </a:solidFill>
                  </a:tcPr>
                </a:tc>
                <a:tc hMerge="1">
                  <a:txBody>
                    <a:bodyPr/>
                    <a:lstStyle/>
                    <a:p>
                      <a:endParaRPr lang="en-US"/>
                    </a:p>
                  </a:txBody>
                  <a:tcPr/>
                </a:tc>
                <a:tc hMerge="1">
                  <a:txBody>
                    <a:bodyPr/>
                    <a:lstStyle/>
                    <a:p>
                      <a:pPr algn="ctr"/>
                      <a:endParaRPr lang="en-US" b="1" dirty="0">
                        <a:solidFill>
                          <a:schemeClr val="bg1"/>
                        </a:solidFill>
                      </a:endParaRPr>
                    </a:p>
                  </a:txBody>
                  <a:tcPr>
                    <a:solidFill>
                      <a:schemeClr val="accent1"/>
                    </a:solidFill>
                  </a:tcPr>
                </a:tc>
                <a:tc hMerge="1">
                  <a:txBody>
                    <a:bodyPr/>
                    <a:lstStyle/>
                    <a:p>
                      <a:pPr algn="ctr"/>
                      <a:endParaRPr lang="en-US" b="1" dirty="0">
                        <a:solidFill>
                          <a:schemeClr val="bg1"/>
                        </a:solidFill>
                      </a:endParaRPr>
                    </a:p>
                  </a:txBody>
                  <a:tcPr>
                    <a:solidFill>
                      <a:schemeClr val="accent1"/>
                    </a:solidFill>
                  </a:tcPr>
                </a:tc>
                <a:tc hMerge="1">
                  <a:txBody>
                    <a:bodyPr/>
                    <a:lstStyle/>
                    <a:p>
                      <a:pPr algn="ctr"/>
                      <a:endParaRPr lang="en-US" dirty="0"/>
                    </a:p>
                  </a:txBody>
                  <a:tcPr anchor="ctr"/>
                </a:tc>
                <a:tc hMerge="1">
                  <a:txBody>
                    <a:bodyPr/>
                    <a:lstStyle/>
                    <a:p>
                      <a:pPr algn="ctr"/>
                      <a:endParaRPr lang="en-US" b="1" dirty="0">
                        <a:solidFill>
                          <a:schemeClr val="bg1"/>
                        </a:solidFill>
                      </a:endParaRPr>
                    </a:p>
                  </a:txBody>
                  <a:tcP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491,50</a:t>
                      </a:r>
                      <a:endParaRPr lang="en-US" dirty="0"/>
                    </a:p>
                  </a:txBody>
                  <a:tcPr anchor="ctr"/>
                </a:tc>
                <a:tc>
                  <a:txBody>
                    <a:bodyPr/>
                    <a:lstStyle/>
                    <a:p>
                      <a:pPr algn="ctr"/>
                      <a:r>
                        <a:rPr lang="es-VE" dirty="0" smtClean="0"/>
                        <a:t>498,30</a:t>
                      </a:r>
                      <a:endParaRPr lang="en-US" dirty="0"/>
                    </a:p>
                  </a:txBody>
                  <a:tcPr anchor="ctr"/>
                </a:tc>
                <a:tc>
                  <a:txBody>
                    <a:bodyPr/>
                    <a:lstStyle/>
                    <a:p>
                      <a:pPr algn="ctr"/>
                      <a:r>
                        <a:rPr lang="es-VE" dirty="0" smtClean="0"/>
                        <a:t>498,10</a:t>
                      </a:r>
                      <a:endParaRPr lang="en-US" dirty="0"/>
                    </a:p>
                  </a:txBody>
                  <a:tcPr anchor="ctr"/>
                </a:tc>
                <a:tc>
                  <a:txBody>
                    <a:bodyPr/>
                    <a:lstStyle/>
                    <a:p>
                      <a:pPr algn="ctr"/>
                      <a:r>
                        <a:rPr lang="es-VE" dirty="0" smtClean="0"/>
                        <a:t>493,50</a:t>
                      </a:r>
                      <a:endParaRPr lang="en-US" dirty="0"/>
                    </a:p>
                  </a:txBody>
                  <a:tcPr anchor="ctr"/>
                </a:tc>
                <a:tc>
                  <a:txBody>
                    <a:bodyPr/>
                    <a:lstStyle/>
                    <a:p>
                      <a:pPr algn="ctr"/>
                      <a:r>
                        <a:rPr lang="es-VE" dirty="0" smtClean="0"/>
                        <a:t>493,60</a:t>
                      </a:r>
                      <a:endParaRPr lang="en-US" dirty="0"/>
                    </a:p>
                  </a:txBody>
                  <a:tcPr anchor="ctr"/>
                </a:tc>
                <a:tc>
                  <a:txBody>
                    <a:bodyPr/>
                    <a:lstStyle/>
                    <a:p>
                      <a:pPr algn="ctr"/>
                      <a:endParaRPr lang="en-US" dirty="0"/>
                    </a:p>
                  </a:txBody>
                  <a:tcPr anchor="ctr"/>
                </a:tc>
              </a:tr>
              <a:tr h="370840">
                <a:tc>
                  <a:txBody>
                    <a:bodyPr/>
                    <a:lstStyle/>
                    <a:p>
                      <a:pPr algn="ctr"/>
                      <a:r>
                        <a:rPr lang="es-VE" dirty="0" smtClean="0"/>
                        <a:t>2</a:t>
                      </a:r>
                      <a:endParaRPr lang="en-US" dirty="0"/>
                    </a:p>
                  </a:txBody>
                  <a:tcPr anchor="ctr"/>
                </a:tc>
                <a:tc>
                  <a:txBody>
                    <a:bodyPr/>
                    <a:lstStyle/>
                    <a:p>
                      <a:pPr algn="ctr"/>
                      <a:r>
                        <a:rPr lang="es-VE" dirty="0" smtClean="0"/>
                        <a:t>488,50</a:t>
                      </a:r>
                      <a:endParaRPr lang="en-US" dirty="0"/>
                    </a:p>
                  </a:txBody>
                  <a:tcPr anchor="ctr"/>
                </a:tc>
                <a:tc>
                  <a:txBody>
                    <a:bodyPr/>
                    <a:lstStyle/>
                    <a:p>
                      <a:pPr algn="ctr"/>
                      <a:r>
                        <a:rPr lang="es-VE" dirty="0" smtClean="0"/>
                        <a:t>484,65</a:t>
                      </a:r>
                      <a:endParaRPr lang="en-US" dirty="0"/>
                    </a:p>
                  </a:txBody>
                  <a:tcPr anchor="ctr"/>
                </a:tc>
                <a:tc>
                  <a:txBody>
                    <a:bodyPr/>
                    <a:lstStyle/>
                    <a:p>
                      <a:pPr algn="ctr"/>
                      <a:r>
                        <a:rPr lang="es-VE" dirty="0" smtClean="0"/>
                        <a:t>479,90</a:t>
                      </a:r>
                      <a:endParaRPr lang="en-US" dirty="0"/>
                    </a:p>
                  </a:txBody>
                  <a:tcPr anchor="ctr"/>
                </a:tc>
                <a:tc>
                  <a:txBody>
                    <a:bodyPr/>
                    <a:lstStyle/>
                    <a:p>
                      <a:pPr algn="ctr"/>
                      <a:r>
                        <a:rPr lang="es-VE" dirty="0" smtClean="0"/>
                        <a:t>477,35</a:t>
                      </a:r>
                      <a:endParaRPr lang="en-US" dirty="0"/>
                    </a:p>
                  </a:txBody>
                  <a:tcPr anchor="ctr"/>
                </a:tc>
                <a:tc>
                  <a:txBody>
                    <a:bodyPr/>
                    <a:lstStyle/>
                    <a:p>
                      <a:pPr algn="ctr"/>
                      <a:endParaRPr lang="en-US" dirty="0"/>
                    </a:p>
                  </a:txBody>
                  <a:tcPr anchor="ctr"/>
                </a:tc>
                <a:tc>
                  <a:txBody>
                    <a:bodyPr/>
                    <a:lstStyle/>
                    <a:p>
                      <a:pPr algn="ctr"/>
                      <a:endParaRPr lang="en-US" dirty="0"/>
                    </a:p>
                  </a:txBody>
                  <a:tcPr anchor="ctr"/>
                </a:tc>
              </a:tr>
              <a:tr h="370840">
                <a:tc>
                  <a:txBody>
                    <a:bodyPr/>
                    <a:lstStyle/>
                    <a:p>
                      <a:pPr algn="ctr"/>
                      <a:r>
                        <a:rPr lang="es-VE" dirty="0" smtClean="0"/>
                        <a:t>3</a:t>
                      </a:r>
                      <a:endParaRPr lang="en-US" dirty="0"/>
                    </a:p>
                  </a:txBody>
                  <a:tcPr anchor="ctr"/>
                </a:tc>
                <a:tc>
                  <a:txBody>
                    <a:bodyPr/>
                    <a:lstStyle/>
                    <a:p>
                      <a:pPr algn="ctr"/>
                      <a:r>
                        <a:rPr lang="es-VE" dirty="0" smtClean="0"/>
                        <a:t>490,10</a:t>
                      </a:r>
                      <a:endParaRPr lang="en-US" dirty="0"/>
                    </a:p>
                  </a:txBody>
                  <a:tcPr anchor="ctr"/>
                </a:tc>
                <a:tc>
                  <a:txBody>
                    <a:bodyPr/>
                    <a:lstStyle/>
                    <a:p>
                      <a:pPr algn="ctr"/>
                      <a:r>
                        <a:rPr lang="es-VE" dirty="0" smtClean="0"/>
                        <a:t>484,80</a:t>
                      </a:r>
                      <a:endParaRPr lang="en-US" dirty="0"/>
                    </a:p>
                  </a:txBody>
                  <a:tcPr anchor="ctr"/>
                </a:tc>
                <a:tc>
                  <a:txBody>
                    <a:bodyPr/>
                    <a:lstStyle/>
                    <a:p>
                      <a:pPr algn="ctr"/>
                      <a:r>
                        <a:rPr lang="es-VE" dirty="0" smtClean="0"/>
                        <a:t>488,25</a:t>
                      </a:r>
                      <a:endParaRPr lang="en-US" dirty="0"/>
                    </a:p>
                  </a:txBody>
                  <a:tcPr anchor="ctr"/>
                </a:tc>
                <a:tc>
                  <a:txBody>
                    <a:bodyPr/>
                    <a:lstStyle/>
                    <a:p>
                      <a:pPr algn="ctr"/>
                      <a:r>
                        <a:rPr lang="es-VE" dirty="0" smtClean="0"/>
                        <a:t>473,00</a:t>
                      </a:r>
                      <a:endParaRPr lang="en-US" dirty="0"/>
                    </a:p>
                  </a:txBody>
                  <a:tcPr anchor="ctr"/>
                </a:tc>
                <a:tc>
                  <a:txBody>
                    <a:bodyPr/>
                    <a:lstStyle/>
                    <a:p>
                      <a:pPr algn="ctr"/>
                      <a:r>
                        <a:rPr lang="es-VE" dirty="0" smtClean="0"/>
                        <a:t>471,85</a:t>
                      </a:r>
                      <a:endParaRPr lang="en-US" dirty="0"/>
                    </a:p>
                  </a:txBody>
                  <a:tcPr anchor="ctr"/>
                </a:tc>
                <a:tc>
                  <a:txBody>
                    <a:bodyPr/>
                    <a:lstStyle/>
                    <a:p>
                      <a:pPr algn="ctr"/>
                      <a:r>
                        <a:rPr lang="es-VE" dirty="0" smtClean="0"/>
                        <a:t>478,65</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304800" y="1371600"/>
            <a:ext cx="2209800" cy="533400"/>
          </a:xfrm>
        </p:spPr>
        <p:txBody>
          <a:bodyPr>
            <a:normAutofit/>
          </a:bodyPr>
          <a:lstStyle/>
          <a:p>
            <a:pPr algn="just">
              <a:buNone/>
            </a:pPr>
            <a:r>
              <a:rPr lang="es-VE" sz="2200" dirty="0" smtClean="0"/>
              <a:t>Deseamos probar:</a:t>
            </a:r>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812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647825" y="1857375"/>
            <a:ext cx="1781175" cy="962025"/>
          </a:xfrm>
          <a:prstGeom prst="rect">
            <a:avLst/>
          </a:prstGeom>
          <a:noFill/>
        </p:spPr>
      </p:pic>
      <p:sp>
        <p:nvSpPr>
          <p:cNvPr id="48131"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134" name="Rectangle 6"/>
          <p:cNvSpPr>
            <a:spLocks noChangeArrowheads="1"/>
          </p:cNvSpPr>
          <p:nvPr/>
        </p:nvSpPr>
        <p:spPr bwMode="auto">
          <a:xfrm>
            <a:off x="0" y="167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2" name="19 Marcador de contenido"/>
          <p:cNvGraphicFramePr>
            <a:graphicFrameLocks/>
          </p:cNvGraphicFramePr>
          <p:nvPr/>
        </p:nvGraphicFramePr>
        <p:xfrm>
          <a:off x="228600" y="3124200"/>
          <a:ext cx="8762998" cy="2436657"/>
        </p:xfrm>
        <a:graphic>
          <a:graphicData uri="http://schemas.openxmlformats.org/drawingml/2006/table">
            <a:tbl>
              <a:tblPr/>
              <a:tblGrid>
                <a:gridCol w="2049411"/>
                <a:gridCol w="1484056"/>
                <a:gridCol w="1342717"/>
                <a:gridCol w="1484056"/>
                <a:gridCol w="1201379"/>
                <a:gridCol w="1201379"/>
              </a:tblGrid>
              <a:tr h="555171">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Fuente</a:t>
                      </a:r>
                      <a:r>
                        <a:rPr lang="en-US" sz="2200" b="1" dirty="0" smtClean="0">
                          <a:solidFill>
                            <a:srgbClr val="FFFFFF"/>
                          </a:solidFill>
                          <a:latin typeface="Calibri"/>
                          <a:ea typeface="Calibri"/>
                          <a:cs typeface="Times New Roman"/>
                        </a:rPr>
                        <a:t> de </a:t>
                      </a:r>
                      <a:r>
                        <a:rPr lang="en-US" sz="2200" b="1" dirty="0" err="1" smtClean="0">
                          <a:solidFill>
                            <a:srgbClr val="FFFFFF"/>
                          </a:solidFill>
                          <a:latin typeface="Calibri"/>
                          <a:ea typeface="Calibri"/>
                          <a:cs typeface="Times New Roman"/>
                        </a:rPr>
                        <a:t>variación</a:t>
                      </a:r>
                      <a:endParaRPr lang="en-US" sz="2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200" b="1" dirty="0" smtClean="0">
                          <a:solidFill>
                            <a:srgbClr val="FFFFFF"/>
                          </a:solidFill>
                          <a:latin typeface="Calibri"/>
                          <a:ea typeface="Calibri"/>
                          <a:cs typeface="Times New Roman"/>
                        </a:rPr>
                        <a:t>Suma</a:t>
                      </a:r>
                      <a:r>
                        <a:rPr lang="es-VE" sz="2200" b="1" baseline="0" dirty="0" smtClean="0">
                          <a:solidFill>
                            <a:srgbClr val="FFFFFF"/>
                          </a:solidFill>
                          <a:latin typeface="Calibri"/>
                          <a:ea typeface="Calibri"/>
                          <a:cs typeface="Times New Roman"/>
                        </a:rPr>
                        <a:t> de Cuadrados</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Grados</a:t>
                      </a:r>
                      <a:r>
                        <a:rPr lang="en-US" sz="2200" b="1" baseline="0" dirty="0" smtClean="0">
                          <a:solidFill>
                            <a:srgbClr val="FFFFFF"/>
                          </a:solidFill>
                          <a:latin typeface="Calibri"/>
                          <a:ea typeface="Calibri"/>
                          <a:cs typeface="Times New Roman"/>
                        </a:rPr>
                        <a:t> de </a:t>
                      </a:r>
                      <a:r>
                        <a:rPr lang="en-US" sz="2200" b="1" baseline="0" dirty="0" err="1" smtClean="0">
                          <a:solidFill>
                            <a:srgbClr val="FFFFFF"/>
                          </a:solidFill>
                          <a:latin typeface="Calibri"/>
                          <a:ea typeface="Calibri"/>
                          <a:cs typeface="Times New Roman"/>
                        </a:rPr>
                        <a:t>libertad</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Calibri"/>
                          <a:ea typeface="Calibri"/>
                          <a:cs typeface="Times New Roman"/>
                        </a:rPr>
                        <a:t>Media </a:t>
                      </a:r>
                      <a:r>
                        <a:rPr lang="en-US" sz="2200" b="1" dirty="0" err="1" smtClean="0">
                          <a:solidFill>
                            <a:srgbClr val="FFFFFF"/>
                          </a:solidFill>
                          <a:latin typeface="Calibri"/>
                          <a:ea typeface="Calibri"/>
                          <a:cs typeface="Times New Roman"/>
                        </a:rPr>
                        <a:t>Cuadrática</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fo</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Valor </a:t>
                      </a:r>
                    </a:p>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p</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Horno</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594,530</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400" dirty="0" smtClean="0">
                          <a:latin typeface="Calibri"/>
                          <a:ea typeface="Calibri"/>
                          <a:cs typeface="Times New Roman"/>
                        </a:rPr>
                        <a:t>2</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400" dirty="0" smtClean="0">
                          <a:latin typeface="+mn-lt"/>
                          <a:ea typeface="Calibri"/>
                          <a:cs typeface="Times New Roman"/>
                        </a:rPr>
                        <a:t>297,265</a:t>
                      </a:r>
                      <a:endParaRPr lang="en-US" sz="24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8,62</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0,005</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400" dirty="0" smtClean="0">
                          <a:latin typeface="Calibri"/>
                          <a:ea typeface="Calibri"/>
                          <a:cs typeface="Times New Roman"/>
                        </a:rPr>
                        <a:t>413,812</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12</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mn-lt"/>
                          <a:ea typeface="Calibri"/>
                          <a:cs typeface="Times New Roman"/>
                        </a:rPr>
                        <a:t>34,484</a:t>
                      </a:r>
                      <a:endParaRPr lang="en-US" sz="24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dirty="0" smtClean="0">
                          <a:solidFill>
                            <a:schemeClr val="bg1"/>
                          </a:solidFill>
                          <a:latin typeface="Calibri"/>
                          <a:ea typeface="Calibri"/>
                          <a:cs typeface="Times New Roman"/>
                        </a:rPr>
                        <a:t>1008,342</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dirty="0" smtClean="0">
                          <a:solidFill>
                            <a:schemeClr val="bg1"/>
                          </a:solidFill>
                          <a:latin typeface="Calibri"/>
                          <a:ea typeface="Calibri"/>
                          <a:cs typeface="Times New Roman"/>
                        </a:rPr>
                        <a:t>14</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53" name="28 Marcador de contenido"/>
          <p:cNvSpPr txBox="1">
            <a:spLocks/>
          </p:cNvSpPr>
          <p:nvPr/>
        </p:nvSpPr>
        <p:spPr>
          <a:xfrm>
            <a:off x="304800" y="5791200"/>
            <a:ext cx="86106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rPr>
              <a:t>Rechazamos de que los tratamientos son iguales.</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12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P spid="5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304800" y="1371600"/>
            <a:ext cx="8686800" cy="533400"/>
          </a:xfrm>
        </p:spPr>
        <p:txBody>
          <a:bodyPr>
            <a:normAutofit/>
          </a:bodyPr>
          <a:lstStyle/>
          <a:p>
            <a:pPr algn="just">
              <a:buNone/>
            </a:pPr>
            <a:r>
              <a:rPr lang="es-VE" sz="2200" dirty="0" smtClean="0"/>
              <a:t>En este caso tenemos que las repeticiones para cada tratamiento son diferentes:</a:t>
            </a:r>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a:p>
            <a:pPr algn="just">
              <a:buNone/>
            </a:pPr>
            <a:endParaRPr lang="es-VE" sz="22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131"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813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134" name="Rectangle 6"/>
          <p:cNvSpPr>
            <a:spLocks noChangeArrowheads="1"/>
          </p:cNvSpPr>
          <p:nvPr/>
        </p:nvSpPr>
        <p:spPr bwMode="auto">
          <a:xfrm>
            <a:off x="0" y="167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3" name="28 Marcador de contenido"/>
          <p:cNvSpPr txBox="1">
            <a:spLocks/>
          </p:cNvSpPr>
          <p:nvPr/>
        </p:nvSpPr>
        <p:spPr>
          <a:xfrm>
            <a:off x="304800" y="4191000"/>
            <a:ext cx="86106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rPr>
              <a:t>Tenemos que:</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s-VE" sz="22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sp>
        <p:nvSpPr>
          <p:cNvPr id="542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4273"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066800" y="2057400"/>
            <a:ext cx="2971800" cy="1285875"/>
          </a:xfrm>
          <a:prstGeom prst="rect">
            <a:avLst/>
          </a:prstGeom>
          <a:noFill/>
        </p:spPr>
      </p:pic>
      <p:sp>
        <p:nvSpPr>
          <p:cNvPr id="54275" name="Rectangle 3"/>
          <p:cNvSpPr>
            <a:spLocks noChangeArrowheads="1"/>
          </p:cNvSpPr>
          <p:nvPr/>
        </p:nvSpPr>
        <p:spPr bwMode="auto">
          <a:xfrm>
            <a:off x="0" y="1743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42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4276"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105400" y="2209800"/>
            <a:ext cx="1771650" cy="447675"/>
          </a:xfrm>
          <a:prstGeom prst="rect">
            <a:avLst/>
          </a:prstGeom>
          <a:noFill/>
        </p:spPr>
      </p:pic>
      <p:sp>
        <p:nvSpPr>
          <p:cNvPr id="54278"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42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4279"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14400" y="3505200"/>
            <a:ext cx="3276600" cy="518040"/>
          </a:xfrm>
          <a:prstGeom prst="rect">
            <a:avLst/>
          </a:prstGeom>
          <a:noFill/>
        </p:spPr>
      </p:pic>
      <p:sp>
        <p:nvSpPr>
          <p:cNvPr id="54281" name="Rectangle 9"/>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42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54282"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438400" y="4724400"/>
            <a:ext cx="3937000" cy="609600"/>
          </a:xfrm>
          <a:prstGeom prst="rect">
            <a:avLst/>
          </a:prstGeom>
          <a:noFill/>
        </p:spPr>
      </p:pic>
      <p:sp>
        <p:nvSpPr>
          <p:cNvPr id="54284" name="Rectangle 12"/>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 name="61 Flecha arriba"/>
          <p:cNvSpPr/>
          <p:nvPr/>
        </p:nvSpPr>
        <p:spPr>
          <a:xfrm>
            <a:off x="3657600" y="5257800"/>
            <a:ext cx="533400" cy="914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2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27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2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428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P spid="53" grpId="0" build="p"/>
      <p:bldP spid="6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Modelos de Efectos Aleatorios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rmAutofit lnSpcReduction="10000"/>
          </a:bodyPr>
          <a:lstStyle/>
          <a:p>
            <a:pPr algn="just"/>
            <a:r>
              <a:rPr lang="es-VE" dirty="0" smtClean="0"/>
              <a:t> En algunos casos un factor tiene un gran número de posibles niveles.</a:t>
            </a:r>
          </a:p>
          <a:p>
            <a:pPr algn="just"/>
            <a:endParaRPr lang="es-VE" dirty="0" smtClean="0"/>
          </a:p>
          <a:p>
            <a:pPr algn="just"/>
            <a:r>
              <a:rPr lang="es-VE" dirty="0" smtClean="0"/>
              <a:t> Se dice que el factor es aleatorio si el experimentador selecciona aleatoriamente </a:t>
            </a:r>
            <a:r>
              <a:rPr lang="es-VE" i="1" dirty="0" smtClean="0"/>
              <a:t>k</a:t>
            </a:r>
            <a:r>
              <a:rPr lang="es-VE" dirty="0" smtClean="0"/>
              <a:t> de estos niveles de la población de niveles de factor.</a:t>
            </a:r>
          </a:p>
          <a:p>
            <a:pPr algn="just"/>
            <a:endParaRPr lang="es-VE" dirty="0" smtClean="0"/>
          </a:p>
          <a:p>
            <a:pPr algn="just"/>
            <a:r>
              <a:rPr lang="es-VE" dirty="0"/>
              <a:t> </a:t>
            </a:r>
            <a:r>
              <a:rPr lang="es-VE" dirty="0" smtClean="0"/>
              <a:t>Se obtienen conclusiones de toda la población de niveles del factor porque los niveles usados en el experimento fueron seleccionados al azar.</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Modelo de Efectos Aleatorios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rmAutofit/>
          </a:bodyPr>
          <a:lstStyle/>
          <a:p>
            <a:pPr algn="just"/>
            <a:r>
              <a:rPr lang="es-VE" dirty="0" smtClean="0"/>
              <a:t> El modelo estadístico lineal es:</a:t>
            </a:r>
          </a:p>
          <a:p>
            <a:pPr algn="just"/>
            <a:endParaRPr lang="es-VE" dirty="0" smtClean="0"/>
          </a:p>
          <a:p>
            <a:pPr algn="just"/>
            <a:r>
              <a:rPr lang="es-VE" dirty="0" smtClean="0"/>
              <a:t> Si </a:t>
            </a:r>
            <a:r>
              <a:rPr lang="el-GR" dirty="0" smtClean="0">
                <a:latin typeface="Calibri"/>
              </a:rPr>
              <a:t>α</a:t>
            </a:r>
            <a:r>
              <a:rPr lang="es-VE" baseline="-25000" dirty="0" smtClean="0"/>
              <a:t>i</a:t>
            </a:r>
            <a:r>
              <a:rPr lang="es-VE" dirty="0" smtClean="0"/>
              <a:t> tiene varianza </a:t>
            </a:r>
            <a:r>
              <a:rPr lang="el-GR" dirty="0" smtClean="0">
                <a:latin typeface="Calibri"/>
              </a:rPr>
              <a:t>σ</a:t>
            </a:r>
            <a:r>
              <a:rPr lang="el-GR" baseline="-25000" dirty="0" smtClean="0">
                <a:latin typeface="Calibri"/>
              </a:rPr>
              <a:t>α</a:t>
            </a:r>
            <a:r>
              <a:rPr lang="el-GR" dirty="0" smtClean="0">
                <a:latin typeface="Calibri"/>
              </a:rPr>
              <a:t>²</a:t>
            </a:r>
            <a:r>
              <a:rPr lang="es-VE" dirty="0" smtClean="0"/>
              <a:t> y es independiente de </a:t>
            </a:r>
            <a:r>
              <a:rPr lang="el-GR" dirty="0" smtClean="0">
                <a:latin typeface="Calibri"/>
              </a:rPr>
              <a:t>ε</a:t>
            </a:r>
            <a:r>
              <a:rPr lang="es-VE" baseline="-25000" dirty="0" err="1" smtClean="0"/>
              <a:t>ij</a:t>
            </a:r>
            <a:r>
              <a:rPr lang="es-VE" baseline="-25000" dirty="0" smtClean="0"/>
              <a:t>,</a:t>
            </a:r>
            <a:r>
              <a:rPr lang="es-VE" dirty="0" smtClean="0"/>
              <a:t> la variación de cualquier de cualquier observación es: </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200400" y="1905000"/>
            <a:ext cx="2647950" cy="523875"/>
          </a:xfrm>
          <a:prstGeom prst="rect">
            <a:avLst/>
          </a:prstGeom>
          <a:noFill/>
        </p:spPr>
      </p:pic>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2"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667000" y="3810000"/>
            <a:ext cx="3571875" cy="552450"/>
          </a:xfrm>
          <a:prstGeom prst="rect">
            <a:avLst/>
          </a:prstGeom>
          <a:noFill/>
        </p:spPr>
      </p:pic>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42" name="41 Grupo"/>
          <p:cNvGrpSpPr/>
          <p:nvPr/>
        </p:nvGrpSpPr>
        <p:grpSpPr>
          <a:xfrm>
            <a:off x="4080165" y="4191000"/>
            <a:ext cx="3118161" cy="849590"/>
            <a:chOff x="4080165" y="4191000"/>
            <a:chExt cx="3118161" cy="849590"/>
          </a:xfrm>
        </p:grpSpPr>
        <p:sp>
          <p:nvSpPr>
            <p:cNvPr id="35" name="34 Abrir llave"/>
            <p:cNvSpPr/>
            <p:nvPr/>
          </p:nvSpPr>
          <p:spPr>
            <a:xfrm rot="16200000">
              <a:off x="5372100" y="3848100"/>
              <a:ext cx="457200" cy="1143000"/>
            </a:xfrm>
            <a:prstGeom prst="leftBrace">
              <a:avLst>
                <a:gd name="adj1" fmla="val 41666"/>
                <a:gd name="adj2" fmla="val 52424"/>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35 CuadroTexto"/>
            <p:cNvSpPr txBox="1"/>
            <p:nvPr/>
          </p:nvSpPr>
          <p:spPr>
            <a:xfrm>
              <a:off x="4080165" y="4578925"/>
              <a:ext cx="3118161" cy="461665"/>
            </a:xfrm>
            <a:prstGeom prst="rect">
              <a:avLst/>
            </a:prstGeom>
            <a:noFill/>
          </p:spPr>
          <p:txBody>
            <a:bodyPr wrap="none" rtlCol="0">
              <a:spAutoFit/>
            </a:bodyPr>
            <a:lstStyle/>
            <a:p>
              <a:r>
                <a:rPr lang="es-VE" sz="2400" dirty="0" smtClean="0">
                  <a:latin typeface="Nyala" pitchFamily="2" charset="0"/>
                </a:rPr>
                <a:t>Componentes de varianza</a:t>
              </a:r>
              <a:endParaRPr lang="en-US" sz="2400" dirty="0">
                <a:latin typeface="Nyala" pitchFamily="2" charset="0"/>
              </a:endParaRPr>
            </a:p>
          </p:txBody>
        </p:sp>
      </p:grpSp>
      <p:grpSp>
        <p:nvGrpSpPr>
          <p:cNvPr id="41" name="40 Grupo"/>
          <p:cNvGrpSpPr/>
          <p:nvPr/>
        </p:nvGrpSpPr>
        <p:grpSpPr>
          <a:xfrm>
            <a:off x="1336965" y="5105400"/>
            <a:ext cx="7011856" cy="918865"/>
            <a:chOff x="1336965" y="5105400"/>
            <a:chExt cx="7011856" cy="918865"/>
          </a:xfrm>
        </p:grpSpPr>
        <p:sp>
          <p:nvSpPr>
            <p:cNvPr id="39" name="38 Abrir llave"/>
            <p:cNvSpPr/>
            <p:nvPr/>
          </p:nvSpPr>
          <p:spPr>
            <a:xfrm rot="16200000">
              <a:off x="4610100" y="3924300"/>
              <a:ext cx="457200" cy="2819400"/>
            </a:xfrm>
            <a:prstGeom prst="leftBrace">
              <a:avLst>
                <a:gd name="adj1" fmla="val 60606"/>
                <a:gd name="adj2" fmla="val 49475"/>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39 CuadroTexto"/>
            <p:cNvSpPr txBox="1"/>
            <p:nvPr/>
          </p:nvSpPr>
          <p:spPr>
            <a:xfrm>
              <a:off x="1336965" y="5562600"/>
              <a:ext cx="7011856" cy="461665"/>
            </a:xfrm>
            <a:prstGeom prst="rect">
              <a:avLst/>
            </a:prstGeom>
            <a:noFill/>
          </p:spPr>
          <p:txBody>
            <a:bodyPr wrap="none" rtlCol="0">
              <a:spAutoFit/>
            </a:bodyPr>
            <a:lstStyle/>
            <a:p>
              <a:r>
                <a:rPr lang="es-VE" sz="2400" dirty="0" smtClean="0">
                  <a:latin typeface="Nyala" pitchFamily="2" charset="0"/>
                </a:rPr>
                <a:t>Modelo de Componentes de varianza o de efectos aleatorios</a:t>
              </a:r>
              <a:endParaRPr lang="en-US" sz="2400" dirty="0">
                <a:latin typeface="Nyala" pitchFamily="2"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Modelos de Efectos Aleatorios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066800"/>
            <a:ext cx="8229600" cy="5334000"/>
          </a:xfrm>
        </p:spPr>
        <p:txBody>
          <a:bodyPr>
            <a:noAutofit/>
          </a:bodyPr>
          <a:lstStyle/>
          <a:p>
            <a:pPr algn="just"/>
            <a:r>
              <a:rPr lang="es-VE" sz="3000" dirty="0" smtClean="0"/>
              <a:t> Para probar la hipótesis del modelo, se requiere que los </a:t>
            </a:r>
            <a:r>
              <a:rPr lang="el-GR" sz="3000" dirty="0" smtClean="0">
                <a:latin typeface="Calibri"/>
              </a:rPr>
              <a:t>ε</a:t>
            </a:r>
            <a:r>
              <a:rPr lang="es-VE" sz="3000" baseline="-25000" dirty="0" err="1" smtClean="0"/>
              <a:t>ij</a:t>
            </a:r>
            <a:r>
              <a:rPr lang="es-VE" sz="3000" baseline="-25000" dirty="0" smtClean="0"/>
              <a:t>,</a:t>
            </a:r>
            <a:r>
              <a:rPr lang="es-VE" sz="3000" dirty="0" smtClean="0"/>
              <a:t> sean NID(0,</a:t>
            </a:r>
            <a:r>
              <a:rPr lang="el-GR" sz="3000" dirty="0" smtClean="0">
                <a:latin typeface="Calibri"/>
              </a:rPr>
              <a:t> σ²</a:t>
            </a:r>
            <a:r>
              <a:rPr lang="es-VE" sz="3000" dirty="0" smtClean="0"/>
              <a:t>) y que las </a:t>
            </a:r>
            <a:r>
              <a:rPr lang="el-GR" sz="3000" dirty="0" smtClean="0">
                <a:latin typeface="Calibri"/>
              </a:rPr>
              <a:t>α</a:t>
            </a:r>
            <a:r>
              <a:rPr lang="es-VE" sz="3000" baseline="-25000" dirty="0" smtClean="0"/>
              <a:t>i</a:t>
            </a:r>
            <a:r>
              <a:rPr lang="es-VE" sz="3000" dirty="0" smtClean="0"/>
              <a:t> sean NID(0,</a:t>
            </a:r>
            <a:r>
              <a:rPr lang="el-GR" sz="3000" dirty="0" smtClean="0">
                <a:latin typeface="Calibri"/>
              </a:rPr>
              <a:t> σ</a:t>
            </a:r>
            <a:r>
              <a:rPr lang="el-GR" sz="3000" baseline="-25000" dirty="0" smtClean="0">
                <a:latin typeface="Calibri"/>
              </a:rPr>
              <a:t>α</a:t>
            </a:r>
            <a:r>
              <a:rPr lang="el-GR" sz="3000" dirty="0" smtClean="0">
                <a:latin typeface="Calibri"/>
              </a:rPr>
              <a:t>²</a:t>
            </a:r>
            <a:r>
              <a:rPr lang="es-VE" sz="3000" dirty="0" smtClean="0"/>
              <a:t>).</a:t>
            </a:r>
          </a:p>
          <a:p>
            <a:pPr algn="just"/>
            <a:r>
              <a:rPr lang="es-VE" sz="3000" dirty="0" smtClean="0"/>
              <a:t> En este caso debe probarse las hipótesis:</a:t>
            </a:r>
          </a:p>
          <a:p>
            <a:pPr algn="just"/>
            <a:endParaRPr lang="es-VE" sz="3000" dirty="0" smtClean="0"/>
          </a:p>
          <a:p>
            <a:pPr algn="just"/>
            <a:endParaRPr lang="es-VE" sz="3000" dirty="0" smtClean="0"/>
          </a:p>
          <a:p>
            <a:pPr algn="just"/>
            <a:r>
              <a:rPr lang="es-VE" sz="3000" dirty="0" smtClean="0"/>
              <a:t> Todos los tratamientos son idénticos si </a:t>
            </a:r>
            <a:r>
              <a:rPr lang="el-GR" sz="3000" dirty="0" smtClean="0">
                <a:latin typeface="Calibri"/>
              </a:rPr>
              <a:t>σ</a:t>
            </a:r>
            <a:r>
              <a:rPr lang="el-GR" sz="3000" baseline="-25000" dirty="0" smtClean="0">
                <a:latin typeface="Calibri"/>
              </a:rPr>
              <a:t>α</a:t>
            </a:r>
            <a:r>
              <a:rPr lang="el-GR" sz="3000" dirty="0" smtClean="0">
                <a:latin typeface="Calibri"/>
              </a:rPr>
              <a:t>²</a:t>
            </a:r>
            <a:r>
              <a:rPr lang="es-VE" sz="3000" dirty="0" smtClean="0"/>
              <a:t>=0; por otra parte, si </a:t>
            </a:r>
            <a:r>
              <a:rPr lang="el-GR" sz="3000" dirty="0" smtClean="0">
                <a:latin typeface="Calibri"/>
              </a:rPr>
              <a:t>σ</a:t>
            </a:r>
            <a:r>
              <a:rPr lang="el-GR" sz="3000" baseline="-25000" dirty="0" smtClean="0">
                <a:latin typeface="Calibri"/>
              </a:rPr>
              <a:t>α</a:t>
            </a:r>
            <a:r>
              <a:rPr lang="el-GR" sz="3000" dirty="0" smtClean="0">
                <a:latin typeface="Calibri"/>
              </a:rPr>
              <a:t>²</a:t>
            </a:r>
            <a:r>
              <a:rPr lang="es-VE" sz="3000" dirty="0" smtClean="0"/>
              <a:t>&gt; 0, existe variabilidad entre los tratamientos.</a:t>
            </a:r>
          </a:p>
          <a:p>
            <a:pPr algn="just"/>
            <a:r>
              <a:rPr lang="es-VE" sz="3000" dirty="0" smtClean="0"/>
              <a:t> Para tamaños de muestras desiguales:</a:t>
            </a:r>
          </a:p>
          <a:p>
            <a:pPr algn="just">
              <a:buNone/>
            </a:pPr>
            <a:endParaRPr lang="es-VE" sz="3000" dirty="0" smtClean="0"/>
          </a:p>
          <a:p>
            <a:pPr algn="just"/>
            <a:endParaRPr lang="es-VE" sz="3000" dirty="0" smtClean="0"/>
          </a:p>
          <a:p>
            <a:pPr algn="just">
              <a:buNone/>
            </a:pPr>
            <a:endParaRPr lang="es-VE" sz="30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3793"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505200" y="2590800"/>
            <a:ext cx="1954040" cy="1066800"/>
          </a:xfrm>
          <a:prstGeom prst="rect">
            <a:avLst/>
          </a:prstGeom>
          <a:noFill/>
        </p:spPr>
      </p:pic>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1"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267200" y="5638800"/>
            <a:ext cx="2809875" cy="100965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Modelo de Efectos Aleatorios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Autofit/>
          </a:bodyPr>
          <a:lstStyle/>
          <a:p>
            <a:pPr algn="just"/>
            <a:r>
              <a:rPr lang="es-VE" dirty="0" smtClean="0"/>
              <a:t> Ho se verifica igual que en el modelo de efectos fijos, ahora lo que cambia son los CM </a:t>
            </a:r>
          </a:p>
          <a:p>
            <a:pPr algn="just"/>
            <a:endParaRPr lang="es-VE" dirty="0" smtClean="0"/>
          </a:p>
          <a:p>
            <a:pPr algn="just"/>
            <a:endParaRPr lang="es-VE" dirty="0" smtClean="0"/>
          </a:p>
          <a:p>
            <a:pPr algn="just"/>
            <a:endParaRPr lang="es-VE" dirty="0" smtClean="0"/>
          </a:p>
          <a:p>
            <a:pPr algn="just"/>
            <a:endParaRPr lang="es-VE" dirty="0" smtClean="0"/>
          </a:p>
          <a:p>
            <a:pPr algn="just"/>
            <a:r>
              <a:rPr lang="es-VE" dirty="0" smtClean="0"/>
              <a:t> Se rechaza la hipótesis nula si:</a:t>
            </a:r>
          </a:p>
          <a:p>
            <a:pPr algn="just"/>
            <a:r>
              <a:rPr lang="es-VE" dirty="0" smtClean="0"/>
              <a:t> Cuando Ho es verdadera, se estima </a:t>
            </a:r>
            <a:r>
              <a:rPr lang="el-GR" dirty="0" smtClean="0">
                <a:latin typeface="Calibri"/>
              </a:rPr>
              <a:t>σ²</a:t>
            </a:r>
            <a:r>
              <a:rPr lang="es-VE" dirty="0" smtClean="0">
                <a:latin typeface="Calibri"/>
              </a:rPr>
              <a:t> </a:t>
            </a:r>
            <a:r>
              <a:rPr lang="es-VE" dirty="0" smtClean="0"/>
              <a:t>tanto con CM</a:t>
            </a:r>
            <a:r>
              <a:rPr lang="es-VE" baseline="-25000" dirty="0" smtClean="0"/>
              <a:t>TRAT</a:t>
            </a:r>
            <a:r>
              <a:rPr lang="es-VE" dirty="0" smtClean="0"/>
              <a:t> como con CM</a:t>
            </a:r>
            <a:r>
              <a:rPr lang="es-VE" baseline="-25000" dirty="0" smtClean="0"/>
              <a:t>E</a:t>
            </a:r>
            <a:endParaRPr lang="es-VE" dirty="0" smtClean="0"/>
          </a:p>
          <a:p>
            <a:pPr algn="just">
              <a:buNone/>
            </a:pPr>
            <a:endParaRPr lang="es-VE" dirty="0" smtClean="0"/>
          </a:p>
          <a:p>
            <a:pPr algn="just">
              <a:buNone/>
            </a:pPr>
            <a:endParaRPr lang="es-VE" dirty="0" smtClean="0"/>
          </a:p>
          <a:p>
            <a:pPr algn="just">
              <a:buNone/>
            </a:pPr>
            <a:endParaRPr lang="es-VE"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4" name="Picture 4"/>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5791200" y="4876800"/>
            <a:ext cx="2314575" cy="504825"/>
          </a:xfrm>
          <a:prstGeom prst="rect">
            <a:avLst/>
          </a:prstGeom>
          <a:noFill/>
        </p:spPr>
      </p:pic>
      <p:sp>
        <p:nvSpPr>
          <p:cNvPr id="92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17"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838200" y="2362200"/>
            <a:ext cx="3505200" cy="1142626"/>
          </a:xfrm>
          <a:prstGeom prst="rect">
            <a:avLst/>
          </a:prstGeom>
          <a:noFill/>
        </p:spPr>
      </p:pic>
      <p:sp>
        <p:nvSpPr>
          <p:cNvPr id="9219" name="Rectangle 3"/>
          <p:cNvSpPr>
            <a:spLocks noChangeArrowheads="1"/>
          </p:cNvSpPr>
          <p:nvPr/>
        </p:nvSpPr>
        <p:spPr bwMode="auto">
          <a:xfrm>
            <a:off x="0" y="1724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2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20" name="Picture 4"/>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762000" y="3505200"/>
            <a:ext cx="3429000" cy="1204076"/>
          </a:xfrm>
          <a:prstGeom prst="rect">
            <a:avLst/>
          </a:prstGeom>
          <a:noFill/>
        </p:spPr>
      </p:pic>
      <p:sp>
        <p:nvSpPr>
          <p:cNvPr id="9222" name="Rectangle 6"/>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22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23" name="Picture 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5334000" y="2514600"/>
            <a:ext cx="2615921" cy="838200"/>
          </a:xfrm>
          <a:prstGeom prst="rect">
            <a:avLst/>
          </a:prstGeom>
          <a:noFill/>
        </p:spPr>
      </p:pic>
      <p:sp>
        <p:nvSpPr>
          <p:cNvPr id="9225"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227"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26" name="Picture 10"/>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5257801" y="3718073"/>
            <a:ext cx="1905000" cy="806302"/>
          </a:xfrm>
          <a:prstGeom prst="rect">
            <a:avLst/>
          </a:prstGeom>
          <a:noFill/>
        </p:spPr>
      </p:pic>
      <p:sp>
        <p:nvSpPr>
          <p:cNvPr id="9228" name="Rectangle 12"/>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Modelo de Efectos Aleatorios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rmAutofit/>
          </a:bodyPr>
          <a:lstStyle/>
          <a:p>
            <a:pPr algn="just"/>
            <a:r>
              <a:rPr lang="es-VE" sz="2800" dirty="0" smtClean="0"/>
              <a:t> En este caso la razón CM</a:t>
            </a:r>
            <a:r>
              <a:rPr lang="es-VE" sz="2800" baseline="-25000" dirty="0" smtClean="0"/>
              <a:t>TRAT</a:t>
            </a:r>
            <a:r>
              <a:rPr lang="es-VE" sz="2800" dirty="0" smtClean="0"/>
              <a:t>/CM</a:t>
            </a:r>
            <a:r>
              <a:rPr lang="es-VE" sz="2800" baseline="-25000" dirty="0" smtClean="0"/>
              <a:t>E </a:t>
            </a:r>
            <a:r>
              <a:rPr lang="es-VE" sz="2800" dirty="0" smtClean="0"/>
              <a:t> de tipo F debe tener un valor cercano a 1, de lo contrario se espera que CM</a:t>
            </a:r>
            <a:r>
              <a:rPr lang="es-VE" sz="2800" baseline="-25000" dirty="0" smtClean="0"/>
              <a:t>TRAT </a:t>
            </a:r>
            <a:r>
              <a:rPr lang="es-VE" sz="2800" dirty="0" smtClean="0"/>
              <a:t> sea mayor que </a:t>
            </a:r>
            <a:r>
              <a:rPr lang="el-GR" sz="2800" dirty="0" smtClean="0">
                <a:latin typeface="Calibri"/>
              </a:rPr>
              <a:t>σ²</a:t>
            </a:r>
            <a:r>
              <a:rPr lang="es-VE" sz="2800" dirty="0" smtClean="0">
                <a:latin typeface="Calibri"/>
              </a:rPr>
              <a:t> </a:t>
            </a:r>
            <a:r>
              <a:rPr lang="es-VE" sz="2800" dirty="0" smtClean="0"/>
              <a:t>con lo que la razón F excede de 1.</a:t>
            </a:r>
          </a:p>
          <a:p>
            <a:pPr algn="just"/>
            <a:endParaRPr lang="es-VE" sz="2800" dirty="0" smtClean="0"/>
          </a:p>
          <a:p>
            <a:pPr algn="just"/>
            <a:r>
              <a:rPr lang="es-VE" sz="2800" dirty="0" smtClean="0"/>
              <a:t> En caso de rechazar Ho, no se emprenden pruebas de comparación; se estima la variabilidad de los efectos de tratamientos:</a:t>
            </a:r>
          </a:p>
          <a:p>
            <a:pPr algn="just">
              <a:buNone/>
            </a:pPr>
            <a:endParaRPr lang="es-VE" sz="28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788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124200" y="5257800"/>
            <a:ext cx="3133725" cy="933450"/>
          </a:xfrm>
          <a:prstGeom prst="rect">
            <a:avLst/>
          </a:prstGeom>
          <a:noFill/>
        </p:spPr>
      </p:pic>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524000"/>
            <a:ext cx="8229600" cy="4572000"/>
          </a:xfrm>
        </p:spPr>
        <p:txBody>
          <a:bodyPr>
            <a:normAutofit/>
          </a:bodyPr>
          <a:lstStyle/>
          <a:p>
            <a:pPr algn="just">
              <a:buNone/>
            </a:pPr>
            <a:r>
              <a:rPr lang="es-VE" sz="2800" dirty="0" smtClean="0"/>
              <a:t>Una compañía textil utiliza un gran número de telares. Se desea que los telares sean homogéneos con el objeto de producir tela de resistencia uniforme. El ingeniero de procesos supone que, aparte de la variación usual en la resistencia, entre los telares puede existir una variación significativa de la resistencia entre los telares. Para investigar esto, selecciona 4 telares al azar y realiza 4 determinaciones de la resistencia de la tela manufacturera por cada uno. Este experimento es realizado en orden aleatorio y los datos que se recopilan aparecen en la tabla.</a:t>
            </a:r>
          </a:p>
          <a:p>
            <a:pPr algn="just">
              <a:buNone/>
            </a:pPr>
            <a:endParaRPr lang="es-VE" sz="28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 de Efectos Aleatorios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009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5843" name="Rectangle 3"/>
          <p:cNvSpPr>
            <a:spLocks noChangeArrowheads="1"/>
          </p:cNvSpPr>
          <p:nvPr/>
        </p:nvSpPr>
        <p:spPr bwMode="auto">
          <a:xfrm>
            <a:off x="0" y="14668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7891"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4" name="43 Marcador de contenido"/>
          <p:cNvGraphicFramePr>
            <a:graphicFrameLocks noGrp="1"/>
          </p:cNvGraphicFramePr>
          <p:nvPr>
            <p:ph idx="1"/>
          </p:nvPr>
        </p:nvGraphicFramePr>
        <p:xfrm>
          <a:off x="457200" y="1600200"/>
          <a:ext cx="8229600" cy="222504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rowSpan="2">
                  <a:txBody>
                    <a:bodyPr/>
                    <a:lstStyle/>
                    <a:p>
                      <a:pPr algn="ctr"/>
                      <a:r>
                        <a:rPr lang="es-VE" dirty="0" smtClean="0"/>
                        <a:t>Telares</a:t>
                      </a:r>
                      <a:endParaRPr lang="en-US" dirty="0"/>
                    </a:p>
                  </a:txBody>
                  <a:tcPr anchor="ctr"/>
                </a:tc>
                <a:tc gridSpan="4">
                  <a:txBody>
                    <a:bodyPr/>
                    <a:lstStyle/>
                    <a:p>
                      <a:pPr algn="ctr"/>
                      <a:r>
                        <a:rPr lang="es-VE" dirty="0" smtClean="0"/>
                        <a:t>Observaciones</a:t>
                      </a:r>
                      <a:endParaRPr lang="en-US" dirty="0"/>
                    </a:p>
                  </a:txBody>
                  <a:tcPr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rowSpan="2">
                  <a:txBody>
                    <a:bodyPr/>
                    <a:lstStyle/>
                    <a:p>
                      <a:pPr algn="ctr"/>
                      <a:r>
                        <a:rPr lang="es-VE" dirty="0" err="1" smtClean="0"/>
                        <a:t>Y</a:t>
                      </a:r>
                      <a:r>
                        <a:rPr lang="es-VE" baseline="-25000" dirty="0" err="1" smtClean="0"/>
                        <a:t>i</a:t>
                      </a:r>
                      <a:r>
                        <a:rPr lang="es-VE" baseline="0" dirty="0" smtClean="0"/>
                        <a:t> .</a:t>
                      </a:r>
                      <a:endParaRPr lang="en-US" dirty="0"/>
                    </a:p>
                  </a:txBody>
                  <a:tcPr anchor="ctr"/>
                </a:tc>
              </a:tr>
              <a:tr h="370840">
                <a:tc vMerge="1">
                  <a:txBody>
                    <a:bodyPr/>
                    <a:lstStyle/>
                    <a:p>
                      <a:endParaRPr lang="en-US" dirty="0"/>
                    </a:p>
                  </a:txBody>
                  <a:tcPr/>
                </a:tc>
                <a:tc>
                  <a:txBody>
                    <a:bodyPr/>
                    <a:lstStyle/>
                    <a:p>
                      <a:pPr algn="ctr"/>
                      <a:r>
                        <a:rPr lang="es-VE" b="1" dirty="0" smtClean="0">
                          <a:solidFill>
                            <a:schemeClr val="bg1"/>
                          </a:solidFill>
                        </a:rPr>
                        <a:t>1</a:t>
                      </a:r>
                      <a:endParaRPr lang="en-US" b="1" dirty="0">
                        <a:solidFill>
                          <a:schemeClr val="bg1"/>
                        </a:solidFill>
                      </a:endParaRPr>
                    </a:p>
                  </a:txBody>
                  <a:tcP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solidFill>
                      <a:schemeClr val="accent1"/>
                    </a:solidFill>
                  </a:tcPr>
                </a:tc>
                <a:tc vMerge="1">
                  <a:txBody>
                    <a:bodyPr/>
                    <a:lstStyle/>
                    <a:p>
                      <a:endParaRPr lang="en-US" dirty="0"/>
                    </a:p>
                  </a:txBody>
                  <a:tcPr/>
                </a:tc>
              </a:tr>
              <a:tr h="370840">
                <a:tc>
                  <a:txBody>
                    <a:bodyPr/>
                    <a:lstStyle/>
                    <a:p>
                      <a:pPr algn="ctr"/>
                      <a:r>
                        <a:rPr lang="es-VE" dirty="0" smtClean="0"/>
                        <a:t>1</a:t>
                      </a:r>
                      <a:endParaRPr lang="en-US" dirty="0"/>
                    </a:p>
                  </a:txBody>
                  <a:tcPr anchor="ctr"/>
                </a:tc>
                <a:tc>
                  <a:txBody>
                    <a:bodyPr/>
                    <a:lstStyle/>
                    <a:p>
                      <a:pPr algn="ctr"/>
                      <a:r>
                        <a:rPr lang="es-VE" dirty="0" smtClean="0"/>
                        <a:t>98</a:t>
                      </a:r>
                      <a:endParaRPr lang="en-US" dirty="0"/>
                    </a:p>
                  </a:txBody>
                  <a:tcPr anchor="ctr"/>
                </a:tc>
                <a:tc>
                  <a:txBody>
                    <a:bodyPr/>
                    <a:lstStyle/>
                    <a:p>
                      <a:pPr algn="ctr"/>
                      <a:r>
                        <a:rPr lang="es-VE" dirty="0" smtClean="0"/>
                        <a:t>97</a:t>
                      </a:r>
                      <a:endParaRPr lang="en-US" dirty="0"/>
                    </a:p>
                  </a:txBody>
                  <a:tcPr anchor="ctr"/>
                </a:tc>
                <a:tc>
                  <a:txBody>
                    <a:bodyPr/>
                    <a:lstStyle/>
                    <a:p>
                      <a:pPr algn="ctr"/>
                      <a:r>
                        <a:rPr lang="es-VE" dirty="0" smtClean="0"/>
                        <a:t>99</a:t>
                      </a:r>
                      <a:endParaRPr lang="en-US" dirty="0"/>
                    </a:p>
                  </a:txBody>
                  <a:tcPr anchor="ctr"/>
                </a:tc>
                <a:tc>
                  <a:txBody>
                    <a:bodyPr/>
                    <a:lstStyle/>
                    <a:p>
                      <a:pPr algn="ctr"/>
                      <a:r>
                        <a:rPr lang="es-VE" dirty="0" smtClean="0"/>
                        <a:t>96</a:t>
                      </a:r>
                      <a:endParaRPr lang="en-US" dirty="0"/>
                    </a:p>
                  </a:txBody>
                  <a:tcPr anchor="ctr"/>
                </a:tc>
                <a:tc>
                  <a:txBody>
                    <a:bodyPr/>
                    <a:lstStyle/>
                    <a:p>
                      <a:pPr algn="ctr"/>
                      <a:r>
                        <a:rPr lang="es-VE" dirty="0" smtClean="0"/>
                        <a:t>390</a:t>
                      </a:r>
                      <a:endParaRPr lang="en-US" dirty="0"/>
                    </a:p>
                  </a:txBody>
                  <a:tcPr anchor="ctr"/>
                </a:tc>
              </a:tr>
              <a:tr h="370840">
                <a:tc>
                  <a:txBody>
                    <a:bodyPr/>
                    <a:lstStyle/>
                    <a:p>
                      <a:pPr algn="ctr"/>
                      <a:r>
                        <a:rPr lang="es-VE" dirty="0" smtClean="0"/>
                        <a:t>2</a:t>
                      </a:r>
                      <a:endParaRPr lang="en-US" dirty="0"/>
                    </a:p>
                  </a:txBody>
                  <a:tcPr anchor="ctr"/>
                </a:tc>
                <a:tc>
                  <a:txBody>
                    <a:bodyPr/>
                    <a:lstStyle/>
                    <a:p>
                      <a:pPr algn="ctr"/>
                      <a:r>
                        <a:rPr lang="es-VE" dirty="0" smtClean="0"/>
                        <a:t>91</a:t>
                      </a:r>
                      <a:endParaRPr lang="en-US" dirty="0"/>
                    </a:p>
                  </a:txBody>
                  <a:tcPr anchor="ctr"/>
                </a:tc>
                <a:tc>
                  <a:txBody>
                    <a:bodyPr/>
                    <a:lstStyle/>
                    <a:p>
                      <a:pPr algn="ctr"/>
                      <a:r>
                        <a:rPr lang="es-VE" dirty="0" smtClean="0"/>
                        <a:t>90</a:t>
                      </a:r>
                      <a:endParaRPr lang="en-US" dirty="0"/>
                    </a:p>
                  </a:txBody>
                  <a:tcPr anchor="ctr"/>
                </a:tc>
                <a:tc>
                  <a:txBody>
                    <a:bodyPr/>
                    <a:lstStyle/>
                    <a:p>
                      <a:pPr algn="ctr"/>
                      <a:r>
                        <a:rPr lang="es-VE" dirty="0" smtClean="0"/>
                        <a:t>93</a:t>
                      </a:r>
                      <a:endParaRPr lang="en-US" dirty="0"/>
                    </a:p>
                  </a:txBody>
                  <a:tcPr anchor="ctr"/>
                </a:tc>
                <a:tc>
                  <a:txBody>
                    <a:bodyPr/>
                    <a:lstStyle/>
                    <a:p>
                      <a:pPr algn="ctr"/>
                      <a:r>
                        <a:rPr lang="es-VE" dirty="0" smtClean="0"/>
                        <a:t>92</a:t>
                      </a:r>
                      <a:endParaRPr lang="en-US" dirty="0"/>
                    </a:p>
                  </a:txBody>
                  <a:tcPr anchor="ctr"/>
                </a:tc>
                <a:tc>
                  <a:txBody>
                    <a:bodyPr/>
                    <a:lstStyle/>
                    <a:p>
                      <a:pPr algn="ctr"/>
                      <a:r>
                        <a:rPr lang="es-VE" dirty="0" smtClean="0"/>
                        <a:t>366</a:t>
                      </a:r>
                      <a:endParaRPr lang="en-US" dirty="0"/>
                    </a:p>
                  </a:txBody>
                  <a:tcPr anchor="ctr"/>
                </a:tc>
              </a:tr>
              <a:tr h="370840">
                <a:tc>
                  <a:txBody>
                    <a:bodyPr/>
                    <a:lstStyle/>
                    <a:p>
                      <a:pPr algn="ctr"/>
                      <a:r>
                        <a:rPr lang="es-VE" dirty="0" smtClean="0"/>
                        <a:t>3</a:t>
                      </a:r>
                      <a:endParaRPr lang="en-US" dirty="0"/>
                    </a:p>
                  </a:txBody>
                  <a:tcPr anchor="ctr"/>
                </a:tc>
                <a:tc>
                  <a:txBody>
                    <a:bodyPr/>
                    <a:lstStyle/>
                    <a:p>
                      <a:pPr algn="ctr"/>
                      <a:r>
                        <a:rPr lang="es-VE" dirty="0" smtClean="0"/>
                        <a:t>96</a:t>
                      </a:r>
                      <a:endParaRPr lang="en-US" dirty="0"/>
                    </a:p>
                  </a:txBody>
                  <a:tcPr anchor="ctr"/>
                </a:tc>
                <a:tc>
                  <a:txBody>
                    <a:bodyPr/>
                    <a:lstStyle/>
                    <a:p>
                      <a:pPr algn="ctr"/>
                      <a:r>
                        <a:rPr lang="es-VE" dirty="0" smtClean="0"/>
                        <a:t>95</a:t>
                      </a:r>
                      <a:endParaRPr lang="en-US" dirty="0"/>
                    </a:p>
                  </a:txBody>
                  <a:tcPr anchor="ctr"/>
                </a:tc>
                <a:tc>
                  <a:txBody>
                    <a:bodyPr/>
                    <a:lstStyle/>
                    <a:p>
                      <a:pPr algn="ctr"/>
                      <a:r>
                        <a:rPr lang="es-VE" dirty="0" smtClean="0"/>
                        <a:t>97</a:t>
                      </a:r>
                      <a:endParaRPr lang="en-US" dirty="0"/>
                    </a:p>
                  </a:txBody>
                  <a:tcPr anchor="ctr"/>
                </a:tc>
                <a:tc>
                  <a:txBody>
                    <a:bodyPr/>
                    <a:lstStyle/>
                    <a:p>
                      <a:pPr algn="ctr"/>
                      <a:r>
                        <a:rPr lang="es-VE" dirty="0" smtClean="0"/>
                        <a:t>95</a:t>
                      </a:r>
                      <a:endParaRPr lang="en-US" dirty="0"/>
                    </a:p>
                  </a:txBody>
                  <a:tcPr anchor="ctr"/>
                </a:tc>
                <a:tc>
                  <a:txBody>
                    <a:bodyPr/>
                    <a:lstStyle/>
                    <a:p>
                      <a:pPr algn="ctr"/>
                      <a:r>
                        <a:rPr lang="es-VE" dirty="0" smtClean="0"/>
                        <a:t>383</a:t>
                      </a:r>
                      <a:endParaRPr lang="en-US" dirty="0"/>
                    </a:p>
                  </a:txBody>
                  <a:tcPr anchor="ctr"/>
                </a:tc>
              </a:tr>
              <a:tr h="370840">
                <a:tc>
                  <a:txBody>
                    <a:bodyPr/>
                    <a:lstStyle/>
                    <a:p>
                      <a:pPr algn="ctr"/>
                      <a:r>
                        <a:rPr lang="es-VE" dirty="0" smtClean="0"/>
                        <a:t>4</a:t>
                      </a:r>
                      <a:endParaRPr lang="en-US" dirty="0"/>
                    </a:p>
                  </a:txBody>
                  <a:tcPr anchor="ctr"/>
                </a:tc>
                <a:tc>
                  <a:txBody>
                    <a:bodyPr/>
                    <a:lstStyle/>
                    <a:p>
                      <a:pPr algn="ctr"/>
                      <a:r>
                        <a:rPr lang="es-VE" dirty="0" smtClean="0"/>
                        <a:t>95</a:t>
                      </a:r>
                      <a:endParaRPr lang="en-US" dirty="0"/>
                    </a:p>
                  </a:txBody>
                  <a:tcPr anchor="ctr"/>
                </a:tc>
                <a:tc>
                  <a:txBody>
                    <a:bodyPr/>
                    <a:lstStyle/>
                    <a:p>
                      <a:pPr algn="ctr"/>
                      <a:r>
                        <a:rPr lang="es-VE" dirty="0" smtClean="0"/>
                        <a:t>96</a:t>
                      </a:r>
                      <a:endParaRPr lang="en-US" dirty="0"/>
                    </a:p>
                  </a:txBody>
                  <a:tcPr anchor="ctr"/>
                </a:tc>
                <a:tc>
                  <a:txBody>
                    <a:bodyPr/>
                    <a:lstStyle/>
                    <a:p>
                      <a:pPr algn="ctr"/>
                      <a:r>
                        <a:rPr lang="es-VE" dirty="0" smtClean="0"/>
                        <a:t>99</a:t>
                      </a:r>
                      <a:endParaRPr lang="en-US" dirty="0"/>
                    </a:p>
                  </a:txBody>
                  <a:tcPr anchor="ctr"/>
                </a:tc>
                <a:tc>
                  <a:txBody>
                    <a:bodyPr/>
                    <a:lstStyle/>
                    <a:p>
                      <a:pPr algn="ctr"/>
                      <a:r>
                        <a:rPr lang="es-VE" dirty="0" smtClean="0"/>
                        <a:t>98</a:t>
                      </a:r>
                      <a:endParaRPr lang="en-US" dirty="0"/>
                    </a:p>
                  </a:txBody>
                  <a:tcPr anchor="ctr"/>
                </a:tc>
                <a:tc>
                  <a:txBody>
                    <a:bodyPr/>
                    <a:lstStyle/>
                    <a:p>
                      <a:pPr algn="ctr"/>
                      <a:r>
                        <a:rPr lang="es-VE" dirty="0" smtClean="0"/>
                        <a:t>388</a:t>
                      </a:r>
                      <a:endParaRPr lang="en-US" dirty="0"/>
                    </a:p>
                  </a:txBody>
                  <a:tcPr anchor="ctr"/>
                </a:tc>
              </a:tr>
            </a:tbl>
          </a:graphicData>
        </a:graphic>
      </p:graphicFrame>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962400" y="4800600"/>
            <a:ext cx="2133600" cy="1152372"/>
          </a:xfrm>
          <a:prstGeom prst="rect">
            <a:avLst/>
          </a:prstGeom>
          <a:noFill/>
        </p:spPr>
      </p:pic>
      <p:sp>
        <p:nvSpPr>
          <p:cNvPr id="4" name="Rectangle 3"/>
          <p:cNvSpPr>
            <a:spLocks noChangeArrowheads="1"/>
          </p:cNvSpPr>
          <p:nvPr/>
        </p:nvSpPr>
        <p:spPr bwMode="auto">
          <a:xfrm>
            <a:off x="0" y="14192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2"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57200" y="4724400"/>
            <a:ext cx="3086100" cy="1219200"/>
          </a:xfrm>
          <a:prstGeom prst="rect">
            <a:avLst/>
          </a:prstGeom>
          <a:noFill/>
        </p:spPr>
      </p:pic>
      <p:sp>
        <p:nvSpPr>
          <p:cNvPr id="6" name="Rectangle 6"/>
          <p:cNvSpPr>
            <a:spLocks noChangeArrowheads="1"/>
          </p:cNvSpPr>
          <p:nvPr/>
        </p:nvSpPr>
        <p:spPr bwMode="auto">
          <a:xfrm>
            <a:off x="0" y="1676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1" name="50 Imagen" descr="Dibujo.jpg">
            <a:hlinkClick r:id="rId8" action="ppaction://hlinkfile"/>
          </p:cNvPr>
          <p:cNvPicPr>
            <a:picLocks noChangeAspect="1"/>
          </p:cNvPicPr>
          <p:nvPr/>
        </p:nvPicPr>
        <p:blipFill>
          <a:blip r:embed="rId9"/>
          <a:stretch>
            <a:fillRect/>
          </a:stretch>
        </p:blipFill>
        <p:spPr>
          <a:xfrm>
            <a:off x="7010400" y="4648200"/>
            <a:ext cx="1371917" cy="13573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de Modelos de Efectos Aleatorios </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06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59" name="Rectangle 3"/>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5" name="19 Marcador de contenido"/>
          <p:cNvGraphicFramePr>
            <a:graphicFrameLocks/>
          </p:cNvGraphicFramePr>
          <p:nvPr/>
        </p:nvGraphicFramePr>
        <p:xfrm>
          <a:off x="228602" y="1371600"/>
          <a:ext cx="8762998" cy="2436657"/>
        </p:xfrm>
        <a:graphic>
          <a:graphicData uri="http://schemas.openxmlformats.org/drawingml/2006/table">
            <a:tbl>
              <a:tblPr/>
              <a:tblGrid>
                <a:gridCol w="2049411"/>
                <a:gridCol w="1484056"/>
                <a:gridCol w="1342717"/>
                <a:gridCol w="1484056"/>
                <a:gridCol w="1201379"/>
                <a:gridCol w="1201379"/>
              </a:tblGrid>
              <a:tr h="555171">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Fuente</a:t>
                      </a:r>
                      <a:r>
                        <a:rPr lang="en-US" sz="2200" b="1" dirty="0" smtClean="0">
                          <a:solidFill>
                            <a:srgbClr val="FFFFFF"/>
                          </a:solidFill>
                          <a:latin typeface="Calibri"/>
                          <a:ea typeface="Calibri"/>
                          <a:cs typeface="Times New Roman"/>
                        </a:rPr>
                        <a:t> de </a:t>
                      </a:r>
                      <a:r>
                        <a:rPr lang="en-US" sz="2200" b="1" dirty="0" err="1" smtClean="0">
                          <a:solidFill>
                            <a:srgbClr val="FFFFFF"/>
                          </a:solidFill>
                          <a:latin typeface="Calibri"/>
                          <a:ea typeface="Calibri"/>
                          <a:cs typeface="Times New Roman"/>
                        </a:rPr>
                        <a:t>variación</a:t>
                      </a:r>
                      <a:endParaRPr lang="en-US" sz="2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200" b="1" dirty="0" smtClean="0">
                          <a:solidFill>
                            <a:srgbClr val="FFFFFF"/>
                          </a:solidFill>
                          <a:latin typeface="Calibri"/>
                          <a:ea typeface="Calibri"/>
                          <a:cs typeface="Times New Roman"/>
                        </a:rPr>
                        <a:t>Suma</a:t>
                      </a:r>
                      <a:r>
                        <a:rPr lang="es-VE" sz="2200" b="1" baseline="0" dirty="0" smtClean="0">
                          <a:solidFill>
                            <a:srgbClr val="FFFFFF"/>
                          </a:solidFill>
                          <a:latin typeface="Calibri"/>
                          <a:ea typeface="Calibri"/>
                          <a:cs typeface="Times New Roman"/>
                        </a:rPr>
                        <a:t> de Cuadrados</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Grados</a:t>
                      </a:r>
                      <a:r>
                        <a:rPr lang="en-US" sz="2200" b="1" baseline="0" dirty="0" smtClean="0">
                          <a:solidFill>
                            <a:srgbClr val="FFFFFF"/>
                          </a:solidFill>
                          <a:latin typeface="Calibri"/>
                          <a:ea typeface="Calibri"/>
                          <a:cs typeface="Times New Roman"/>
                        </a:rPr>
                        <a:t> de </a:t>
                      </a:r>
                      <a:r>
                        <a:rPr lang="en-US" sz="2200" b="1" baseline="0" dirty="0" err="1" smtClean="0">
                          <a:solidFill>
                            <a:srgbClr val="FFFFFF"/>
                          </a:solidFill>
                          <a:latin typeface="Calibri"/>
                          <a:ea typeface="Calibri"/>
                          <a:cs typeface="Times New Roman"/>
                        </a:rPr>
                        <a:t>libertad</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Calibri"/>
                          <a:ea typeface="Calibri"/>
                          <a:cs typeface="Times New Roman"/>
                        </a:rPr>
                        <a:t>Media </a:t>
                      </a:r>
                      <a:r>
                        <a:rPr lang="en-US" sz="2200" b="1" dirty="0" err="1" smtClean="0">
                          <a:solidFill>
                            <a:srgbClr val="FFFFFF"/>
                          </a:solidFill>
                          <a:latin typeface="Calibri"/>
                          <a:ea typeface="Calibri"/>
                          <a:cs typeface="Times New Roman"/>
                        </a:rPr>
                        <a:t>Cuadrática</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fo</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Valor </a:t>
                      </a:r>
                    </a:p>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p</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Resistencia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89,188</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3</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400" dirty="0" smtClean="0">
                          <a:latin typeface="+mn-lt"/>
                          <a:ea typeface="Calibri"/>
                          <a:cs typeface="Times New Roman"/>
                        </a:rPr>
                        <a:t>29,729</a:t>
                      </a:r>
                      <a:endParaRPr lang="en-US" sz="24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15,681</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0,000</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400" dirty="0" smtClean="0">
                          <a:latin typeface="Calibri"/>
                          <a:ea typeface="Calibri"/>
                          <a:cs typeface="Times New Roman"/>
                        </a:rPr>
                        <a:t>22,750</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12</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mn-lt"/>
                          <a:ea typeface="Calibri"/>
                          <a:cs typeface="Times New Roman"/>
                        </a:rPr>
                        <a:t>1,896</a:t>
                      </a:r>
                      <a:endParaRPr lang="en-US" sz="24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dirty="0" smtClean="0">
                          <a:solidFill>
                            <a:schemeClr val="bg1"/>
                          </a:solidFill>
                          <a:latin typeface="Calibri"/>
                          <a:ea typeface="Calibri"/>
                          <a:cs typeface="Times New Roman"/>
                        </a:rPr>
                        <a:t>111,938</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dirty="0" smtClean="0">
                          <a:solidFill>
                            <a:schemeClr val="bg1"/>
                          </a:solidFill>
                          <a:latin typeface="Calibri"/>
                          <a:ea typeface="Calibri"/>
                          <a:cs typeface="Times New Roman"/>
                        </a:rPr>
                        <a:t>15</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7066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0662"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0" name="28 Marcador de contenido"/>
          <p:cNvSpPr txBox="1">
            <a:spLocks/>
          </p:cNvSpPr>
          <p:nvPr/>
        </p:nvSpPr>
        <p:spPr>
          <a:xfrm>
            <a:off x="228600" y="3810000"/>
            <a:ext cx="8382000" cy="3810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400" b="0" i="0" u="none" strike="noStrike" kern="1200" cap="none" spc="0" normalizeH="0" baseline="0" noProof="0" dirty="0" smtClean="0">
                <a:ln>
                  <a:noFill/>
                </a:ln>
                <a:solidFill>
                  <a:schemeClr val="tx1"/>
                </a:solidFill>
                <a:effectLst/>
                <a:uLnTx/>
                <a:uFillTx/>
                <a:latin typeface="Nyala" pitchFamily="2" charset="0"/>
                <a:ea typeface="+mn-ea"/>
                <a:cs typeface="+mn-cs"/>
              </a:rPr>
              <a:t>Se rechaza la hipótesis nula de que los tratamientos son idénticos.</a:t>
            </a:r>
            <a:endParaRPr kumimoji="0" lang="en-US" sz="24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400" b="0" i="0" u="none" strike="noStrike" kern="1200" cap="none" spc="0" normalizeH="0" baseline="0" noProof="0" dirty="0">
              <a:ln>
                <a:noFill/>
              </a:ln>
              <a:solidFill>
                <a:schemeClr val="tx1"/>
              </a:solidFill>
              <a:effectLst/>
              <a:uLnTx/>
              <a:uFillTx/>
              <a:latin typeface="Nyala" pitchFamily="2" charset="0"/>
              <a:ea typeface="+mn-ea"/>
              <a:cs typeface="+mn-cs"/>
            </a:endParaRPr>
          </a:p>
        </p:txBody>
      </p:sp>
      <p:sp>
        <p:nvSpPr>
          <p:cNvPr id="51" name="28 Marcador de contenido"/>
          <p:cNvSpPr txBox="1">
            <a:spLocks/>
          </p:cNvSpPr>
          <p:nvPr/>
        </p:nvSpPr>
        <p:spPr>
          <a:xfrm>
            <a:off x="228600" y="4267200"/>
            <a:ext cx="8382000" cy="533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lang="es-VE" sz="2400" dirty="0" smtClean="0">
                <a:latin typeface="Nyala" pitchFamily="2" charset="0"/>
              </a:rPr>
              <a:t>Calculamos la estimación de la variación de los efectos de tratamientos:</a:t>
            </a:r>
            <a:endParaRPr kumimoji="0" lang="en-US" sz="24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400" b="0" i="0" u="none" strike="noStrike" kern="1200" cap="none" spc="0" normalizeH="0" baseline="0" noProof="0" dirty="0">
              <a:ln>
                <a:noFill/>
              </a:ln>
              <a:solidFill>
                <a:schemeClr val="tx1"/>
              </a:solidFill>
              <a:effectLst/>
              <a:uLnTx/>
              <a:uFillTx/>
              <a:latin typeface="Nyala" pitchFamily="2" charset="0"/>
              <a:ea typeface="+mn-ea"/>
              <a:cs typeface="+mn-cs"/>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61" name="60 Grupo"/>
          <p:cNvGrpSpPr/>
          <p:nvPr/>
        </p:nvGrpSpPr>
        <p:grpSpPr>
          <a:xfrm>
            <a:off x="457200" y="4876800"/>
            <a:ext cx="3362325" cy="1219200"/>
            <a:chOff x="457200" y="4953000"/>
            <a:chExt cx="3362325" cy="1219200"/>
          </a:xfrm>
        </p:grpSpPr>
        <p:pic>
          <p:nvPicPr>
            <p:cNvPr id="44036" name="Picture 4"/>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57200" y="4953000"/>
              <a:ext cx="3362325" cy="676275"/>
            </a:xfrm>
            <a:prstGeom prst="rect">
              <a:avLst/>
            </a:prstGeom>
            <a:noFill/>
          </p:spPr>
        </p:pic>
        <p:pic>
          <p:nvPicPr>
            <p:cNvPr id="44039" name="Picture 7"/>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457200" y="5791200"/>
              <a:ext cx="2247900" cy="381000"/>
            </a:xfrm>
            <a:prstGeom prst="rect">
              <a:avLst/>
            </a:prstGeom>
            <a:noFill/>
          </p:spPr>
        </p:pic>
      </p:grpSp>
      <p:sp>
        <p:nvSpPr>
          <p:cNvPr id="44041" name="Rectangle 9"/>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 name="61 Cerrar llave"/>
          <p:cNvSpPr/>
          <p:nvPr/>
        </p:nvSpPr>
        <p:spPr>
          <a:xfrm>
            <a:off x="4191000" y="4800600"/>
            <a:ext cx="533400" cy="1295400"/>
          </a:xfrm>
          <a:prstGeom prst="rightBrace">
            <a:avLst>
              <a:gd name="adj1" fmla="val 36904"/>
              <a:gd name="adj2" fmla="val 5107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40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4042" name="Picture 10"/>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181600" y="4876800"/>
            <a:ext cx="3444875" cy="533400"/>
          </a:xfrm>
          <a:prstGeom prst="rect">
            <a:avLst/>
          </a:prstGeom>
          <a:noFill/>
        </p:spPr>
      </p:pic>
      <p:sp>
        <p:nvSpPr>
          <p:cNvPr id="44044" name="Rectangle 12"/>
          <p:cNvSpPr>
            <a:spLocks noChangeArrowheads="1"/>
          </p:cNvSpPr>
          <p:nvPr/>
        </p:nvSpPr>
        <p:spPr bwMode="auto">
          <a:xfrm>
            <a:off x="0" y="914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7" name="66 Flecha arriba"/>
          <p:cNvSpPr/>
          <p:nvPr/>
        </p:nvSpPr>
        <p:spPr>
          <a:xfrm>
            <a:off x="6248400" y="5410200"/>
            <a:ext cx="533400" cy="914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p:cTn id="23" dur="500" fill="hold"/>
                                        <p:tgtEl>
                                          <p:spTgt spid="62"/>
                                        </p:tgtEl>
                                        <p:attrNameLst>
                                          <p:attrName>ppt_w</p:attrName>
                                        </p:attrNameLst>
                                      </p:cBhvr>
                                      <p:tavLst>
                                        <p:tav tm="0">
                                          <p:val>
                                            <p:fltVal val="0"/>
                                          </p:val>
                                        </p:tav>
                                        <p:tav tm="100000">
                                          <p:val>
                                            <p:strVal val="#ppt_w"/>
                                          </p:val>
                                        </p:tav>
                                      </p:tavLst>
                                    </p:anim>
                                    <p:anim calcmode="lin" valueType="num">
                                      <p:cBhvr>
                                        <p:cTn id="24" dur="500" fill="hold"/>
                                        <p:tgtEl>
                                          <p:spTgt spid="62"/>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404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62" grpId="0" animBg="1"/>
      <p:bldP spid="67" grpId="0" animBg="1"/>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3846</TotalTime>
  <Words>944</Words>
  <Application>Microsoft Office PowerPoint</Application>
  <PresentationFormat>Presentación en pantalla (4:3)</PresentationFormat>
  <Paragraphs>303</Paragraphs>
  <Slides>16</Slides>
  <Notes>15</Notes>
  <HiddenSlides>0</HiddenSlides>
  <MMClips>0</MMClips>
  <ScaleCrop>false</ScaleCrop>
  <HeadingPairs>
    <vt:vector size="4" baseType="variant">
      <vt:variant>
        <vt:lpstr>Tema</vt:lpstr>
      </vt:variant>
      <vt:variant>
        <vt:i4>2</vt:i4>
      </vt:variant>
      <vt:variant>
        <vt:lpstr>Títulos de diapositiva</vt:lpstr>
      </vt:variant>
      <vt:variant>
        <vt:i4>16</vt:i4>
      </vt:variant>
    </vt:vector>
  </HeadingPairs>
  <TitlesOfParts>
    <vt:vector size="18" baseType="lpstr">
      <vt:lpstr>Tema de Office</vt:lpstr>
      <vt:lpstr>Diseño personalizado</vt:lpstr>
      <vt:lpstr>Estocástica 3: Unidad II: Análisis de Varianza Tema: Análisis del Modelo de Efectos Aleatorios</vt:lpstr>
      <vt:lpstr>Modelos de Efectos Aleatorios</vt:lpstr>
      <vt:lpstr>Modelo de Efectos Aleatorios</vt:lpstr>
      <vt:lpstr>Modelos de Efectos Aleatorios</vt:lpstr>
      <vt:lpstr>Modelo de Efectos Aleatorios</vt:lpstr>
      <vt:lpstr>Modelo de Efectos Aleatorios</vt:lpstr>
      <vt:lpstr>Ejemplo de Modelo de Efectos Aleatorios</vt:lpstr>
      <vt:lpstr>Ejemplo de Modelo de Efectos Aleatorios</vt:lpstr>
      <vt:lpstr>Ejemplo de Modelos de Efectos Aleatorios </vt:lpstr>
      <vt:lpstr>Intervalo de Confianza para el componente de variación σ²</vt:lpstr>
      <vt:lpstr>Ejemplo de Modelo de Efectos Aleatorios</vt:lpstr>
      <vt:lpstr>Ejemplo de Modelo de Efectos Aleatorios</vt:lpstr>
      <vt:lpstr>Ejemplo de Modelo de Efectos Aleatorios</vt:lpstr>
      <vt:lpstr>Ejemplo de Modelo de Efectos Aleatorios</vt:lpstr>
      <vt:lpstr>Ejemplo de Modelo de Efectos Aleatorios</vt:lpstr>
      <vt:lpstr>Ejemplo de Modelo de Efectos Aleatorios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usuario</cp:lastModifiedBy>
  <cp:revision>387</cp:revision>
  <dcterms:created xsi:type="dcterms:W3CDTF">2009-07-07T13:09:44Z</dcterms:created>
  <dcterms:modified xsi:type="dcterms:W3CDTF">2010-03-22T21:57:27Z</dcterms:modified>
</cp:coreProperties>
</file>