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6"/>
  </p:notesMasterIdLst>
  <p:handoutMasterIdLst>
    <p:handoutMasterId r:id="rId27"/>
  </p:handoutMasterIdLst>
  <p:sldIdLst>
    <p:sldId id="256"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463" autoAdjust="0"/>
    <p:restoredTop sz="94660"/>
  </p:normalViewPr>
  <p:slideViewPr>
    <p:cSldViewPr>
      <p:cViewPr varScale="1">
        <p:scale>
          <a:sx n="45" d="100"/>
          <a:sy n="45" d="100"/>
        </p:scale>
        <p:origin x="-114" y="-120"/>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62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6AC0ED-3B99-4FB2-B7C4-A494B0400DF0}" type="datetimeFigureOut">
              <a:rPr lang="en-US" smtClean="0"/>
              <a:pPr/>
              <a:t>3/3/2010</a:t>
            </a:fld>
            <a:endParaRPr lang="en-U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8E4FB5-E621-4B51-894D-F231A3540DB1}" type="slidenum">
              <a:rPr lang="en-US" smtClean="0"/>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552F80-412D-4670-863E-B67282B4FBF6}" type="datetimeFigureOut">
              <a:rPr lang="en-US" smtClean="0"/>
              <a:pPr/>
              <a:t>3/3/2010</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E12A51-1448-491B-A5FA-9B3ED722FB33}"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914400"/>
            <a:ext cx="6324600" cy="2514600"/>
          </a:xfrm>
        </p:spPr>
        <p:txBody>
          <a:bodyPr/>
          <a:lstStyle>
            <a:lvl1pPr>
              <a:defRPr sz="4800" b="1">
                <a:effectLst>
                  <a:outerShdw blurRad="38100" dist="38100" dir="2700000" algn="tl">
                    <a:srgbClr val="000000">
                      <a:alpha val="43137"/>
                    </a:srgbClr>
                  </a:outerShdw>
                </a:effectLst>
                <a:latin typeface="Nyala" pitchFamily="2" charset="0"/>
                <a:ea typeface="FangSong" pitchFamily="49" charset="-122"/>
              </a:defRPr>
            </a:lvl1pPr>
          </a:lstStyle>
          <a:p>
            <a:r>
              <a:rPr lang="es-ES" dirty="0" smtClean="0"/>
              <a:t>Haga clic para modificar el estilo de título del patrón</a:t>
            </a:r>
            <a:endParaRPr lang="en-US" dirty="0"/>
          </a:p>
        </p:txBody>
      </p:sp>
      <p:grpSp>
        <p:nvGrpSpPr>
          <p:cNvPr id="42" name="41 Grupo"/>
          <p:cNvGrpSpPr/>
          <p:nvPr userDrawn="1"/>
        </p:nvGrpSpPr>
        <p:grpSpPr>
          <a:xfrm>
            <a:off x="136539" y="1428736"/>
            <a:ext cx="8721741" cy="5357874"/>
            <a:chOff x="136539" y="1428736"/>
            <a:chExt cx="8721741" cy="5357874"/>
          </a:xfrm>
        </p:grpSpPr>
        <p:sp>
          <p:nvSpPr>
            <p:cNvPr id="36" name="AutoShape 4"/>
            <p:cNvSpPr>
              <a:spLocks noChangeArrowheads="1"/>
            </p:cNvSpPr>
            <p:nvPr/>
          </p:nvSpPr>
          <p:spPr bwMode="auto">
            <a:xfrm>
              <a:off x="136539" y="3636513"/>
              <a:ext cx="7858148" cy="2890181"/>
            </a:xfrm>
            <a:prstGeom prst="wave">
              <a:avLst>
                <a:gd name="adj1" fmla="val 13005"/>
                <a:gd name="adj2" fmla="val 7787"/>
              </a:avLst>
            </a:pr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7" name="Group 5"/>
            <p:cNvGrpSpPr>
              <a:grpSpLocks/>
            </p:cNvGrpSpPr>
            <p:nvPr/>
          </p:nvGrpSpPr>
          <p:grpSpPr bwMode="auto">
            <a:xfrm>
              <a:off x="372247" y="3853277"/>
              <a:ext cx="7406072" cy="2933333"/>
              <a:chOff x="-8" y="8675"/>
              <a:chExt cx="12254" cy="5846"/>
            </a:xfrm>
            <a:solidFill>
              <a:schemeClr val="accent1">
                <a:lumMod val="75000"/>
              </a:schemeClr>
            </a:solidFill>
          </p:grpSpPr>
          <p:sp>
            <p:nvSpPr>
              <p:cNvPr id="38" name="AutoShape 6"/>
              <p:cNvSpPr>
                <a:spLocks noChangeArrowheads="1"/>
              </p:cNvSpPr>
              <p:nvPr/>
            </p:nvSpPr>
            <p:spPr bwMode="auto">
              <a:xfrm>
                <a:off x="-8" y="8675"/>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AutoShape 7"/>
              <p:cNvSpPr>
                <a:spLocks noChangeArrowheads="1"/>
              </p:cNvSpPr>
              <p:nvPr/>
            </p:nvSpPr>
            <p:spPr bwMode="auto">
              <a:xfrm>
                <a:off x="6" y="8761"/>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9" name="Group 8"/>
            <p:cNvGrpSpPr>
              <a:grpSpLocks/>
            </p:cNvGrpSpPr>
            <p:nvPr/>
          </p:nvGrpSpPr>
          <p:grpSpPr bwMode="auto">
            <a:xfrm>
              <a:off x="1061845" y="1428736"/>
              <a:ext cx="1504302" cy="3734656"/>
              <a:chOff x="1133" y="3843"/>
              <a:chExt cx="2489" cy="7443"/>
            </a:xfrm>
          </p:grpSpPr>
          <p:grpSp>
            <p:nvGrpSpPr>
              <p:cNvPr id="30" name="Group 9"/>
              <p:cNvGrpSpPr>
                <a:grpSpLocks/>
              </p:cNvGrpSpPr>
              <p:nvPr/>
            </p:nvGrpSpPr>
            <p:grpSpPr bwMode="auto">
              <a:xfrm>
                <a:off x="1184" y="3843"/>
                <a:ext cx="2438" cy="7158"/>
                <a:chOff x="1084" y="3502"/>
                <a:chExt cx="2434" cy="7358"/>
              </a:xfrm>
            </p:grpSpPr>
            <p:sp>
              <p:nvSpPr>
                <p:cNvPr id="34" name="Freeform 10"/>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Freeform 11"/>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1" name="Group 12"/>
              <p:cNvGrpSpPr>
                <a:grpSpLocks/>
              </p:cNvGrpSpPr>
              <p:nvPr/>
            </p:nvGrpSpPr>
            <p:grpSpPr bwMode="auto">
              <a:xfrm>
                <a:off x="1133" y="4128"/>
                <a:ext cx="2438" cy="7158"/>
                <a:chOff x="1084" y="3502"/>
                <a:chExt cx="2434" cy="7358"/>
              </a:xfrm>
            </p:grpSpPr>
            <p:sp>
              <p:nvSpPr>
                <p:cNvPr id="32" name="Freeform 13"/>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Freeform 14"/>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9" name="Group 15"/>
            <p:cNvGrpSpPr>
              <a:grpSpLocks/>
            </p:cNvGrpSpPr>
            <p:nvPr/>
          </p:nvGrpSpPr>
          <p:grpSpPr bwMode="auto">
            <a:xfrm>
              <a:off x="6994555" y="4357742"/>
              <a:ext cx="1863725" cy="1847850"/>
              <a:chOff x="8612" y="12306"/>
              <a:chExt cx="2935" cy="2910"/>
            </a:xfrm>
          </p:grpSpPr>
          <p:grpSp>
            <p:nvGrpSpPr>
              <p:cNvPr id="10" name="Group 16"/>
              <p:cNvGrpSpPr>
                <a:grpSpLocks/>
              </p:cNvGrpSpPr>
              <p:nvPr/>
            </p:nvGrpSpPr>
            <p:grpSpPr bwMode="auto">
              <a:xfrm>
                <a:off x="8637" y="12306"/>
                <a:ext cx="2910" cy="2910"/>
                <a:chOff x="9200" y="12760"/>
                <a:chExt cx="2910" cy="2910"/>
              </a:xfrm>
            </p:grpSpPr>
            <p:sp>
              <p:nvSpPr>
                <p:cNvPr id="20" name="Oval 17"/>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8"/>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9"/>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0"/>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1"/>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25"/>
              <p:cNvGrpSpPr>
                <a:grpSpLocks/>
              </p:cNvGrpSpPr>
              <p:nvPr/>
            </p:nvGrpSpPr>
            <p:grpSpPr bwMode="auto">
              <a:xfrm>
                <a:off x="8612" y="12318"/>
                <a:ext cx="2847" cy="2831"/>
                <a:chOff x="8858" y="12606"/>
                <a:chExt cx="2847" cy="2831"/>
              </a:xfrm>
            </p:grpSpPr>
            <p:sp>
              <p:nvSpPr>
                <p:cNvPr id="12" name="Oval 26"/>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7"/>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8"/>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9"/>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30"/>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31"/>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32"/>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 name="Oval 33"/>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pic>
        <p:nvPicPr>
          <p:cNvPr id="40" name="39 Imagen" descr="EscudoULA.jpg"/>
          <p:cNvPicPr>
            <a:picLocks noChangeAspect="1"/>
          </p:cNvPicPr>
          <p:nvPr/>
        </p:nvPicPr>
        <p:blipFill>
          <a:blip r:embed="rId2" cstate="print"/>
          <a:stretch>
            <a:fillRect/>
          </a:stretch>
        </p:blipFill>
        <p:spPr>
          <a:xfrm>
            <a:off x="0" y="0"/>
            <a:ext cx="990600" cy="1411048"/>
          </a:xfrm>
          <a:prstGeom prst="rect">
            <a:avLst/>
          </a:prstGeom>
        </p:spPr>
      </p:pic>
      <p:sp>
        <p:nvSpPr>
          <p:cNvPr id="3" name="2 Subtítulo"/>
          <p:cNvSpPr>
            <a:spLocks noGrp="1"/>
          </p:cNvSpPr>
          <p:nvPr>
            <p:ph type="subTitle" idx="1"/>
          </p:nvPr>
        </p:nvSpPr>
        <p:spPr>
          <a:xfrm>
            <a:off x="914400" y="4953000"/>
            <a:ext cx="6248400" cy="1143000"/>
          </a:xfrm>
        </p:spPr>
        <p:txBody>
          <a:bodyPr/>
          <a:lstStyle>
            <a:lvl1pPr marL="0" indent="0" algn="ctr">
              <a:buNone/>
              <a:defRPr b="1">
                <a:solidFill>
                  <a:schemeClr val="bg1"/>
                </a:solidFill>
                <a:effectLst>
                  <a:outerShdw blurRad="50800" dist="38100" dir="10800000" algn="r" rotWithShape="0">
                    <a:prstClr val="black">
                      <a:alpha val="40000"/>
                    </a:prstClr>
                  </a:outerShdw>
                </a:effectLst>
                <a:latin typeface="Bradley Hand ITC" pitchFamily="66"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9"/>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p:txBody>
          <a:bodyPr/>
          <a:lstStyle>
            <a:lvl1pPr>
              <a:defRPr>
                <a:latin typeface="Nyala" pitchFamily="2" charset="0"/>
              </a:defRPr>
            </a:lvl1pPr>
          </a:lstStyle>
          <a:p>
            <a:r>
              <a:rPr lang="es-ES" dirty="0" smtClean="0"/>
              <a:t>Haga clic para modificar el estilo de título del patrón</a:t>
            </a:r>
            <a:endParaRPr lang="en-US" dirty="0"/>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8" name="7 Marcador de pie de página"/>
          <p:cNvSpPr>
            <a:spLocks noGrp="1"/>
          </p:cNvSpPr>
          <p:nvPr>
            <p:ph type="ftr" sz="quarter" idx="11"/>
          </p:nvPr>
        </p:nvSpPr>
        <p:spPr/>
        <p:txBody>
          <a:bodyPr/>
          <a:lstStyle/>
          <a:p>
            <a:endParaRPr lang="en-US"/>
          </a:p>
        </p:txBody>
      </p:sp>
      <p:sp>
        <p:nvSpPr>
          <p:cNvPr id="9" name="8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18" name="Group 10"/>
          <p:cNvGrpSpPr>
            <a:grpSpLocks/>
          </p:cNvGrpSpPr>
          <p:nvPr userDrawn="1"/>
        </p:nvGrpSpPr>
        <p:grpSpPr bwMode="auto">
          <a:xfrm>
            <a:off x="7280275" y="4724400"/>
            <a:ext cx="1863725" cy="1847850"/>
            <a:chOff x="8612" y="12306"/>
            <a:chExt cx="2935" cy="2910"/>
          </a:xfrm>
        </p:grpSpPr>
        <p:grpSp>
          <p:nvGrpSpPr>
            <p:cNvPr id="19" name="Group 11"/>
            <p:cNvGrpSpPr>
              <a:grpSpLocks/>
            </p:cNvGrpSpPr>
            <p:nvPr/>
          </p:nvGrpSpPr>
          <p:grpSpPr bwMode="auto">
            <a:xfrm>
              <a:off x="8637" y="12306"/>
              <a:ext cx="2910" cy="2910"/>
              <a:chOff x="9200" y="12760"/>
              <a:chExt cx="2910" cy="2910"/>
            </a:xfrm>
          </p:grpSpPr>
          <p:sp>
            <p:nvSpPr>
              <p:cNvPr id="2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0" name="Group 20"/>
            <p:cNvGrpSpPr>
              <a:grpSpLocks/>
            </p:cNvGrpSpPr>
            <p:nvPr/>
          </p:nvGrpSpPr>
          <p:grpSpPr bwMode="auto">
            <a:xfrm>
              <a:off x="8612" y="12318"/>
              <a:ext cx="2847" cy="2831"/>
              <a:chOff x="8858" y="12606"/>
              <a:chExt cx="2847" cy="2831"/>
            </a:xfrm>
          </p:grpSpPr>
          <p:sp>
            <p:nvSpPr>
              <p:cNvPr id="2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5"/>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3" name="2 Marcador de contenido"/>
          <p:cNvSpPr>
            <a:spLocks noGrp="1"/>
          </p:cNvSpPr>
          <p:nvPr>
            <p:ph idx="1"/>
          </p:nvPr>
        </p:nvSpPr>
        <p:spPr/>
        <p:txBody>
          <a:bodyPr/>
          <a:lstStyle>
            <a:lvl1pPr>
              <a:buFontTx/>
              <a:buBlip>
                <a:blip r:embed="rId2"/>
              </a:buBlip>
              <a:defRPr>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264309"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https://webdelprofesor.ula.ve/ingenieria/karlap</a:t>
            </a:r>
            <a:endParaRPr lang="en-US" sz="2400" dirty="0" smtClean="0">
              <a:latin typeface="Tall Paul"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atin typeface="Nyala" pitchFamily="2" charset="0"/>
              </a:defRPr>
            </a:lvl1p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Nyala" pitchFamily="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dirty="0"/>
          </a:p>
        </p:txBody>
      </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7"/>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0" name="19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7"/>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9" name="Group 10"/>
          <p:cNvGrpSpPr>
            <a:grpSpLocks/>
          </p:cNvGrpSpPr>
          <p:nvPr userDrawn="1"/>
        </p:nvGrpSpPr>
        <p:grpSpPr bwMode="auto">
          <a:xfrm>
            <a:off x="7280275" y="4724400"/>
            <a:ext cx="1863725" cy="1847850"/>
            <a:chOff x="8612" y="12306"/>
            <a:chExt cx="2935" cy="2910"/>
          </a:xfrm>
        </p:grpSpPr>
        <p:grpSp>
          <p:nvGrpSpPr>
            <p:cNvPr id="20" name="Group 11"/>
            <p:cNvGrpSpPr>
              <a:grpSpLocks/>
            </p:cNvGrpSpPr>
            <p:nvPr/>
          </p:nvGrpSpPr>
          <p:grpSpPr bwMode="auto">
            <a:xfrm>
              <a:off x="8637" y="12306"/>
              <a:ext cx="2910" cy="2910"/>
              <a:chOff x="9200" y="12760"/>
              <a:chExt cx="2910" cy="2910"/>
            </a:xfrm>
          </p:grpSpPr>
          <p:sp>
            <p:nvSpPr>
              <p:cNvPr id="30"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1" name="Group 20"/>
            <p:cNvGrpSpPr>
              <a:grpSpLocks/>
            </p:cNvGrpSpPr>
            <p:nvPr/>
          </p:nvGrpSpPr>
          <p:grpSpPr bwMode="auto">
            <a:xfrm>
              <a:off x="8612" y="12318"/>
              <a:ext cx="2847" cy="2831"/>
              <a:chOff x="8858" y="12606"/>
              <a:chExt cx="2847" cy="2831"/>
            </a:xfrm>
          </p:grpSpPr>
          <p:sp>
            <p:nvSpPr>
              <p:cNvPr id="22"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8"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0"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2 Marcador de contenido"/>
          <p:cNvSpPr>
            <a:spLocks noGrp="1"/>
          </p:cNvSpPr>
          <p:nvPr>
            <p:ph idx="1"/>
          </p:nvPr>
        </p:nvSpPr>
        <p:spPr>
          <a:xfrm>
            <a:off x="4572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2" name="2 Marcador de contenido"/>
          <p:cNvSpPr>
            <a:spLocks noGrp="1"/>
          </p:cNvSpPr>
          <p:nvPr>
            <p:ph idx="13"/>
          </p:nvPr>
        </p:nvSpPr>
        <p:spPr>
          <a:xfrm>
            <a:off x="47244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5" name="44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grpSp>
        <p:nvGrpSpPr>
          <p:cNvPr id="10" name="9 Grupo"/>
          <p:cNvGrpSpPr/>
          <p:nvPr userDrawn="1"/>
        </p:nvGrpSpPr>
        <p:grpSpPr>
          <a:xfrm>
            <a:off x="0" y="-1"/>
            <a:ext cx="9144000" cy="1285863"/>
            <a:chOff x="0" y="-1"/>
            <a:chExt cx="9144000" cy="1285863"/>
          </a:xfrm>
        </p:grpSpPr>
        <p:sp>
          <p:nvSpPr>
            <p:cNvPr id="11" name="1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3" name="Group 3"/>
            <p:cNvGrpSpPr>
              <a:grpSpLocks/>
            </p:cNvGrpSpPr>
            <p:nvPr/>
          </p:nvGrpSpPr>
          <p:grpSpPr bwMode="auto">
            <a:xfrm rot="5400000">
              <a:off x="834203" y="165877"/>
              <a:ext cx="346075" cy="1014413"/>
              <a:chOff x="1133" y="3843"/>
              <a:chExt cx="2489" cy="7443"/>
            </a:xfrm>
          </p:grpSpPr>
          <p:grpSp>
            <p:nvGrpSpPr>
              <p:cNvPr id="15" name="Group 4"/>
              <p:cNvGrpSpPr>
                <a:grpSpLocks/>
              </p:cNvGrpSpPr>
              <p:nvPr/>
            </p:nvGrpSpPr>
            <p:grpSpPr bwMode="auto">
              <a:xfrm>
                <a:off x="1184" y="3843"/>
                <a:ext cx="2438" cy="7158"/>
                <a:chOff x="1084" y="3502"/>
                <a:chExt cx="2434" cy="7358"/>
              </a:xfrm>
            </p:grpSpPr>
            <p:sp>
              <p:nvSpPr>
                <p:cNvPr id="1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6" name="Group 7"/>
              <p:cNvGrpSpPr>
                <a:grpSpLocks/>
              </p:cNvGrpSpPr>
              <p:nvPr/>
            </p:nvGrpSpPr>
            <p:grpSpPr bwMode="auto">
              <a:xfrm>
                <a:off x="1133" y="4128"/>
                <a:ext cx="2438" cy="7158"/>
                <a:chOff x="1084" y="3502"/>
                <a:chExt cx="2434" cy="7358"/>
              </a:xfrm>
            </p:grpSpPr>
            <p:sp>
              <p:nvSpPr>
                <p:cNvPr id="1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4" name="1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 name="2 Marcador de texto"/>
          <p:cNvSpPr>
            <a:spLocks noGrp="1"/>
          </p:cNvSpPr>
          <p:nvPr>
            <p:ph type="body" idx="1"/>
          </p:nvPr>
        </p:nvSpPr>
        <p:spPr>
          <a:xfrm>
            <a:off x="457200" y="1371600"/>
            <a:ext cx="4040188"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sp>
        <p:nvSpPr>
          <p:cNvPr id="5" name="4 Marcador de texto"/>
          <p:cNvSpPr>
            <a:spLocks noGrp="1"/>
          </p:cNvSpPr>
          <p:nvPr>
            <p:ph type="body" sz="quarter" idx="3"/>
          </p:nvPr>
        </p:nvSpPr>
        <p:spPr>
          <a:xfrm>
            <a:off x="4645025" y="1371600"/>
            <a:ext cx="4041775"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grpSp>
        <p:nvGrpSpPr>
          <p:cNvPr id="21" name="Group 10"/>
          <p:cNvGrpSpPr>
            <a:grpSpLocks/>
          </p:cNvGrpSpPr>
          <p:nvPr userDrawn="1"/>
        </p:nvGrpSpPr>
        <p:grpSpPr bwMode="auto">
          <a:xfrm>
            <a:off x="7280275" y="4724400"/>
            <a:ext cx="1863725" cy="1847850"/>
            <a:chOff x="8612" y="12306"/>
            <a:chExt cx="2935" cy="2910"/>
          </a:xfrm>
        </p:grpSpPr>
        <p:grpSp>
          <p:nvGrpSpPr>
            <p:cNvPr id="22" name="Group 11"/>
            <p:cNvGrpSpPr>
              <a:grpSpLocks/>
            </p:cNvGrpSpPr>
            <p:nvPr/>
          </p:nvGrpSpPr>
          <p:grpSpPr bwMode="auto">
            <a:xfrm>
              <a:off x="8637" y="12306"/>
              <a:ext cx="2910" cy="2910"/>
              <a:chOff x="9200" y="12760"/>
              <a:chExt cx="2910" cy="2910"/>
            </a:xfrm>
          </p:grpSpPr>
          <p:sp>
            <p:nvSpPr>
              <p:cNvPr id="32"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3" name="Group 20"/>
            <p:cNvGrpSpPr>
              <a:grpSpLocks/>
            </p:cNvGrpSpPr>
            <p:nvPr/>
          </p:nvGrpSpPr>
          <p:grpSpPr bwMode="auto">
            <a:xfrm>
              <a:off x="8612" y="12318"/>
              <a:ext cx="2847" cy="2831"/>
              <a:chOff x="8858" y="12606"/>
              <a:chExt cx="2847" cy="2831"/>
            </a:xfrm>
          </p:grpSpPr>
          <p:sp>
            <p:nvSpPr>
              <p:cNvPr id="24"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40"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41"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3" name="2 Marcador de contenido"/>
          <p:cNvSpPr>
            <a:spLocks noGrp="1"/>
          </p:cNvSpPr>
          <p:nvPr>
            <p:ph idx="13"/>
          </p:nvPr>
        </p:nvSpPr>
        <p:spPr>
          <a:xfrm>
            <a:off x="457200" y="2173184"/>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4" name="2 Marcador de contenido"/>
          <p:cNvSpPr>
            <a:spLocks noGrp="1"/>
          </p:cNvSpPr>
          <p:nvPr>
            <p:ph idx="14"/>
          </p:nvPr>
        </p:nvSpPr>
        <p:spPr>
          <a:xfrm>
            <a:off x="4648200" y="2174175"/>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7" name="4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grpSp>
        <p:nvGrpSpPr>
          <p:cNvPr id="6" name="5 Grupo"/>
          <p:cNvGrpSpPr/>
          <p:nvPr userDrawn="1"/>
        </p:nvGrpSpPr>
        <p:grpSpPr>
          <a:xfrm>
            <a:off x="0" y="-1"/>
            <a:ext cx="9144000" cy="1285863"/>
            <a:chOff x="0" y="-1"/>
            <a:chExt cx="9144000" cy="1285863"/>
          </a:xfrm>
        </p:grpSpPr>
        <p:sp>
          <p:nvSpPr>
            <p:cNvPr id="7" name="6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9" name="Group 3"/>
            <p:cNvGrpSpPr>
              <a:grpSpLocks/>
            </p:cNvGrpSpPr>
            <p:nvPr/>
          </p:nvGrpSpPr>
          <p:grpSpPr bwMode="auto">
            <a:xfrm rot="5400000">
              <a:off x="834203" y="165877"/>
              <a:ext cx="346075" cy="1014413"/>
              <a:chOff x="1133" y="3843"/>
              <a:chExt cx="2489" cy="7443"/>
            </a:xfrm>
          </p:grpSpPr>
          <p:grpSp>
            <p:nvGrpSpPr>
              <p:cNvPr id="11" name="Group 4"/>
              <p:cNvGrpSpPr>
                <a:grpSpLocks/>
              </p:cNvGrpSpPr>
              <p:nvPr/>
            </p:nvGrpSpPr>
            <p:grpSpPr bwMode="auto">
              <a:xfrm>
                <a:off x="1184" y="3843"/>
                <a:ext cx="2438" cy="7158"/>
                <a:chOff x="1084" y="3502"/>
                <a:chExt cx="2434" cy="7358"/>
              </a:xfrm>
            </p:grpSpPr>
            <p:sp>
              <p:nvSpPr>
                <p:cNvPr id="15"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2" name="Group 7"/>
              <p:cNvGrpSpPr>
                <a:grpSpLocks/>
              </p:cNvGrpSpPr>
              <p:nvPr/>
            </p:nvGrpSpPr>
            <p:grpSpPr bwMode="auto">
              <a:xfrm>
                <a:off x="1133" y="4128"/>
                <a:ext cx="2438" cy="7158"/>
                <a:chOff x="1084" y="3502"/>
                <a:chExt cx="2434" cy="7358"/>
              </a:xfrm>
            </p:grpSpPr>
            <p:sp>
              <p:nvSpPr>
                <p:cNvPr id="13"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0" name="9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7" name="Group 10"/>
          <p:cNvGrpSpPr>
            <a:grpSpLocks/>
          </p:cNvGrpSpPr>
          <p:nvPr userDrawn="1"/>
        </p:nvGrpSpPr>
        <p:grpSpPr bwMode="auto">
          <a:xfrm>
            <a:off x="7280275" y="4724400"/>
            <a:ext cx="1863725" cy="1847850"/>
            <a:chOff x="8612" y="12306"/>
            <a:chExt cx="2935" cy="2910"/>
          </a:xfrm>
        </p:grpSpPr>
        <p:grpSp>
          <p:nvGrpSpPr>
            <p:cNvPr id="18" name="Group 11"/>
            <p:cNvGrpSpPr>
              <a:grpSpLocks/>
            </p:cNvGrpSpPr>
            <p:nvPr/>
          </p:nvGrpSpPr>
          <p:grpSpPr bwMode="auto">
            <a:xfrm>
              <a:off x="8637" y="12306"/>
              <a:ext cx="2910" cy="2910"/>
              <a:chOff x="9200" y="12760"/>
              <a:chExt cx="2910" cy="2910"/>
            </a:xfrm>
          </p:grpSpPr>
          <p:sp>
            <p:nvSpPr>
              <p:cNvPr id="28"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9" name="Group 20"/>
            <p:cNvGrpSpPr>
              <a:grpSpLocks/>
            </p:cNvGrpSpPr>
            <p:nvPr/>
          </p:nvGrpSpPr>
          <p:grpSpPr bwMode="auto">
            <a:xfrm>
              <a:off x="8612" y="12318"/>
              <a:ext cx="2847" cy="2831"/>
              <a:chOff x="8858" y="12606"/>
              <a:chExt cx="2847" cy="2831"/>
            </a:xfrm>
          </p:grpSpPr>
          <p:sp>
            <p:nvSpPr>
              <p:cNvPr id="20"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6"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7"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8"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40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grpSp>
        <p:nvGrpSpPr>
          <p:cNvPr id="5" name="4 Grupo"/>
          <p:cNvGrpSpPr/>
          <p:nvPr userDrawn="1"/>
        </p:nvGrpSpPr>
        <p:grpSpPr>
          <a:xfrm>
            <a:off x="0" y="-1"/>
            <a:ext cx="9144000" cy="1285863"/>
            <a:chOff x="0" y="-1"/>
            <a:chExt cx="9144000" cy="1285863"/>
          </a:xfrm>
        </p:grpSpPr>
        <p:sp>
          <p:nvSpPr>
            <p:cNvPr id="6" name="5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8" name="Group 3"/>
            <p:cNvGrpSpPr>
              <a:grpSpLocks/>
            </p:cNvGrpSpPr>
            <p:nvPr/>
          </p:nvGrpSpPr>
          <p:grpSpPr bwMode="auto">
            <a:xfrm rot="5400000">
              <a:off x="834203" y="165879"/>
              <a:ext cx="346075" cy="1014413"/>
              <a:chOff x="1133" y="3843"/>
              <a:chExt cx="2489" cy="7443"/>
            </a:xfrm>
          </p:grpSpPr>
          <p:grpSp>
            <p:nvGrpSpPr>
              <p:cNvPr id="10" name="Group 4"/>
              <p:cNvGrpSpPr>
                <a:grpSpLocks/>
              </p:cNvGrpSpPr>
              <p:nvPr/>
            </p:nvGrpSpPr>
            <p:grpSpPr bwMode="auto">
              <a:xfrm>
                <a:off x="1184" y="3843"/>
                <a:ext cx="2438" cy="7158"/>
                <a:chOff x="1084" y="3502"/>
                <a:chExt cx="2434" cy="7358"/>
              </a:xfrm>
            </p:grpSpPr>
            <p:sp>
              <p:nvSpPr>
                <p:cNvPr id="14"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7"/>
              <p:cNvGrpSpPr>
                <a:grpSpLocks/>
              </p:cNvGrpSpPr>
              <p:nvPr/>
            </p:nvGrpSpPr>
            <p:grpSpPr bwMode="auto">
              <a:xfrm>
                <a:off x="1133" y="4128"/>
                <a:ext cx="2438" cy="7158"/>
                <a:chOff x="1084" y="3502"/>
                <a:chExt cx="2434" cy="7358"/>
              </a:xfrm>
            </p:grpSpPr>
            <p:sp>
              <p:nvSpPr>
                <p:cNvPr id="12"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9" name="8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10"/>
          <p:cNvGrpSpPr>
            <a:grpSpLocks/>
          </p:cNvGrpSpPr>
          <p:nvPr userDrawn="1"/>
        </p:nvGrpSpPr>
        <p:grpSpPr bwMode="auto">
          <a:xfrm>
            <a:off x="7280275" y="4724400"/>
            <a:ext cx="1863725" cy="1847850"/>
            <a:chOff x="8612" y="12306"/>
            <a:chExt cx="2935" cy="2910"/>
          </a:xfrm>
        </p:grpSpPr>
        <p:grpSp>
          <p:nvGrpSpPr>
            <p:cNvPr id="17" name="Group 11"/>
            <p:cNvGrpSpPr>
              <a:grpSpLocks/>
            </p:cNvGrpSpPr>
            <p:nvPr/>
          </p:nvGrpSpPr>
          <p:grpSpPr bwMode="auto">
            <a:xfrm>
              <a:off x="8637" y="12306"/>
              <a:ext cx="2910" cy="2910"/>
              <a:chOff x="9200" y="12760"/>
              <a:chExt cx="2910" cy="2910"/>
            </a:xfrm>
          </p:grpSpPr>
          <p:sp>
            <p:nvSpPr>
              <p:cNvPr id="27"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8" name="Group 20"/>
            <p:cNvGrpSpPr>
              <a:grpSpLocks/>
            </p:cNvGrpSpPr>
            <p:nvPr/>
          </p:nvGrpSpPr>
          <p:grpSpPr bwMode="auto">
            <a:xfrm>
              <a:off x="8612" y="12318"/>
              <a:ext cx="2847" cy="2831"/>
              <a:chOff x="8858" y="12606"/>
              <a:chExt cx="2847" cy="2831"/>
            </a:xfrm>
          </p:grpSpPr>
          <p:sp>
            <p:nvSpPr>
              <p:cNvPr id="19"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5"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6"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grpSp>
        <p:nvGrpSpPr>
          <p:cNvPr id="30" name="29 Grupo"/>
          <p:cNvGrpSpPr/>
          <p:nvPr userDrawn="1"/>
        </p:nvGrpSpPr>
        <p:grpSpPr>
          <a:xfrm>
            <a:off x="0" y="-1"/>
            <a:ext cx="9144000" cy="1285863"/>
            <a:chOff x="0" y="-1"/>
            <a:chExt cx="9144000" cy="1285863"/>
          </a:xfrm>
        </p:grpSpPr>
        <p:sp>
          <p:nvSpPr>
            <p:cNvPr id="31" name="3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3" name="Group 3"/>
            <p:cNvGrpSpPr>
              <a:grpSpLocks/>
            </p:cNvGrpSpPr>
            <p:nvPr/>
          </p:nvGrpSpPr>
          <p:grpSpPr bwMode="auto">
            <a:xfrm rot="5400000">
              <a:off x="834203" y="165881"/>
              <a:ext cx="346075" cy="1014413"/>
              <a:chOff x="1133" y="3843"/>
              <a:chExt cx="2489" cy="7443"/>
            </a:xfrm>
          </p:grpSpPr>
          <p:grpSp>
            <p:nvGrpSpPr>
              <p:cNvPr id="35" name="Group 4"/>
              <p:cNvGrpSpPr>
                <a:grpSpLocks/>
              </p:cNvGrpSpPr>
              <p:nvPr/>
            </p:nvGrpSpPr>
            <p:grpSpPr bwMode="auto">
              <a:xfrm>
                <a:off x="1184" y="3843"/>
                <a:ext cx="2438" cy="7158"/>
                <a:chOff x="1084" y="3502"/>
                <a:chExt cx="2434" cy="7358"/>
              </a:xfrm>
            </p:grpSpPr>
            <p:sp>
              <p:nvSpPr>
                <p:cNvPr id="3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4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6" name="Group 7"/>
              <p:cNvGrpSpPr>
                <a:grpSpLocks/>
              </p:cNvGrpSpPr>
              <p:nvPr/>
            </p:nvGrpSpPr>
            <p:grpSpPr bwMode="auto">
              <a:xfrm>
                <a:off x="1133" y="4128"/>
                <a:ext cx="2438" cy="7158"/>
                <a:chOff x="1084" y="3502"/>
                <a:chExt cx="2434" cy="7358"/>
              </a:xfrm>
            </p:grpSpPr>
            <p:sp>
              <p:nvSpPr>
                <p:cNvPr id="3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4" name="3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457200" y="1295400"/>
            <a:ext cx="3008313" cy="1162050"/>
          </a:xfrm>
        </p:spPr>
        <p:txBody>
          <a:bodyPr anchor="b"/>
          <a:lstStyle>
            <a:lvl1pPr algn="ctr">
              <a:defRPr sz="2400" b="1">
                <a:latin typeface="Nyala" pitchFamily="2" charset="0"/>
              </a:defRPr>
            </a:lvl1pPr>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457200" y="2438400"/>
            <a:ext cx="3008313" cy="4038600"/>
          </a:xfrm>
        </p:spPr>
        <p:txBody>
          <a:bodyPr>
            <a:normAutofit/>
          </a:bodyPr>
          <a:lstStyle>
            <a:lvl1pPr marL="0" indent="0">
              <a:buNone/>
              <a:defRPr sz="16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29" name="2 Marcador de contenido"/>
          <p:cNvSpPr>
            <a:spLocks noGrp="1"/>
          </p:cNvSpPr>
          <p:nvPr>
            <p:ph idx="1"/>
          </p:nvPr>
        </p:nvSpPr>
        <p:spPr>
          <a:xfrm>
            <a:off x="3476500" y="1295400"/>
            <a:ext cx="5210300" cy="5181600"/>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3" name="42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29" name="28 Grupo"/>
          <p:cNvGrpSpPr/>
          <p:nvPr userDrawn="1"/>
        </p:nvGrpSpPr>
        <p:grpSpPr>
          <a:xfrm>
            <a:off x="0" y="-1"/>
            <a:ext cx="9144000" cy="1285863"/>
            <a:chOff x="0" y="-1"/>
            <a:chExt cx="9144000" cy="1285863"/>
          </a:xfrm>
        </p:grpSpPr>
        <p:sp>
          <p:nvSpPr>
            <p:cNvPr id="30" name="29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2" name="Group 3"/>
            <p:cNvGrpSpPr>
              <a:grpSpLocks/>
            </p:cNvGrpSpPr>
            <p:nvPr/>
          </p:nvGrpSpPr>
          <p:grpSpPr bwMode="auto">
            <a:xfrm rot="5400000">
              <a:off x="834203" y="165881"/>
              <a:ext cx="346075" cy="1014413"/>
              <a:chOff x="1133" y="3843"/>
              <a:chExt cx="2489" cy="7443"/>
            </a:xfrm>
          </p:grpSpPr>
          <p:grpSp>
            <p:nvGrpSpPr>
              <p:cNvPr id="34" name="Group 4"/>
              <p:cNvGrpSpPr>
                <a:grpSpLocks/>
              </p:cNvGrpSpPr>
              <p:nvPr/>
            </p:nvGrpSpPr>
            <p:grpSpPr bwMode="auto">
              <a:xfrm>
                <a:off x="1184" y="3843"/>
                <a:ext cx="2438" cy="7158"/>
                <a:chOff x="1084" y="3502"/>
                <a:chExt cx="2434" cy="7358"/>
              </a:xfrm>
            </p:grpSpPr>
            <p:sp>
              <p:nvSpPr>
                <p:cNvPr id="38"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5" name="Group 7"/>
              <p:cNvGrpSpPr>
                <a:grpSpLocks/>
              </p:cNvGrpSpPr>
              <p:nvPr/>
            </p:nvGrpSpPr>
            <p:grpSpPr bwMode="auto">
              <a:xfrm>
                <a:off x="1133" y="4128"/>
                <a:ext cx="2438" cy="7158"/>
                <a:chOff x="1084" y="3502"/>
                <a:chExt cx="2434" cy="7358"/>
              </a:xfrm>
            </p:grpSpPr>
            <p:sp>
              <p:nvSpPr>
                <p:cNvPr id="36"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3" name="32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1792288" y="5410200"/>
            <a:ext cx="5486400" cy="381000"/>
          </a:xfrm>
        </p:spPr>
        <p:txBody>
          <a:bodyPr anchor="b"/>
          <a:lstStyle>
            <a:lvl1pPr algn="ctr">
              <a:defRPr sz="2000" b="1">
                <a:latin typeface="Nyala" pitchFamily="2" charset="0"/>
              </a:defRPr>
            </a:lvl1pPr>
          </a:lstStyle>
          <a:p>
            <a:r>
              <a:rPr lang="es-ES" dirty="0" smtClean="0"/>
              <a:t>Haga clic para modificar el estilo de título del patrón</a:t>
            </a:r>
            <a:endParaRPr lang="en-US" dirty="0"/>
          </a:p>
        </p:txBody>
      </p:sp>
      <p:sp>
        <p:nvSpPr>
          <p:cNvPr id="3" name="2 Marcador de posición de imagen"/>
          <p:cNvSpPr>
            <a:spLocks noGrp="1"/>
          </p:cNvSpPr>
          <p:nvPr>
            <p:ph type="pic" idx="1"/>
          </p:nvPr>
        </p:nvSpPr>
        <p:spPr>
          <a:xfrm>
            <a:off x="1792288" y="1295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791200"/>
            <a:ext cx="5486400" cy="685800"/>
          </a:xfrm>
        </p:spPr>
        <p:txBody>
          <a:bodyPr/>
          <a:lstStyle>
            <a:lvl1pPr marL="0" indent="0">
              <a:buNone/>
              <a:defRPr sz="14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41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914400" y="0"/>
            <a:ext cx="8229600"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5" name="4 CuadroTexto"/>
          <p:cNvSpPr txBox="1"/>
          <p:nvPr userDrawn="1"/>
        </p:nvSpPr>
        <p:spPr>
          <a:xfrm>
            <a:off x="7696200" y="6472535"/>
            <a:ext cx="1386918"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Febrero, 2010</a:t>
            </a:r>
            <a:endParaRPr lang="en-US" sz="2400" dirty="0" smtClean="0">
              <a:latin typeface="Tall Paul"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FC00D2-8269-4D2D-B526-04AC70F11D11}" type="datetimeFigureOut">
              <a:rPr lang="en-US" smtClean="0"/>
              <a:pPr/>
              <a:t>3/3/2010</a:t>
            </a:fld>
            <a:endParaRPr lang="en-U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AEB01C-B000-44A9-BA67-34309731E29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8" Type="http://schemas.openxmlformats.org/officeDocument/2006/relationships/hyperlink" Target="Ejemplo2_Tema3.sav" TargetMode="External"/><Relationship Id="rId3" Type="http://schemas.openxmlformats.org/officeDocument/2006/relationships/image" Target="../media/image4.png"/><Relationship Id="rId7"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Ejemplo_Tema3.sav"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6.pn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4.png"/><Relationship Id="rId7"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32.png"/><Relationship Id="rId5" Type="http://schemas.openxmlformats.org/officeDocument/2006/relationships/image" Target="../media/image6.png"/><Relationship Id="rId10" Type="http://schemas.openxmlformats.org/officeDocument/2006/relationships/image" Target="../media/image31.png"/><Relationship Id="rId4" Type="http://schemas.openxmlformats.org/officeDocument/2006/relationships/image" Target="../media/image5.png"/><Relationship Id="rId9" Type="http://schemas.openxmlformats.org/officeDocument/2006/relationships/image" Target="../media/image30.png"/></Relationships>
</file>

<file path=ppt/slides/_rels/slide1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4.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457200"/>
            <a:ext cx="6324600" cy="3276600"/>
          </a:xfrm>
        </p:spPr>
        <p:txBody>
          <a:bodyPr/>
          <a:lstStyle/>
          <a:p>
            <a:r>
              <a:rPr lang="es-VE" dirty="0" smtClean="0"/>
              <a:t>Estocástica 3:</a:t>
            </a:r>
            <a:br>
              <a:rPr lang="es-VE" dirty="0" smtClean="0"/>
            </a:br>
            <a:r>
              <a:rPr lang="es-VE" dirty="0" smtClean="0"/>
              <a:t>Unidad II: Análisis de Varianza</a:t>
            </a:r>
            <a:br>
              <a:rPr lang="es-VE" dirty="0" smtClean="0"/>
            </a:br>
            <a:r>
              <a:rPr lang="es-VE" sz="4400" dirty="0" smtClean="0"/>
              <a:t>Tema: Análisis del Modelo de Efectos Fijos</a:t>
            </a:r>
            <a:endParaRPr lang="en-US" dirty="0"/>
          </a:p>
        </p:txBody>
      </p:sp>
      <p:sp>
        <p:nvSpPr>
          <p:cNvPr id="3" name="2 Subtítulo"/>
          <p:cNvSpPr>
            <a:spLocks noGrp="1"/>
          </p:cNvSpPr>
          <p:nvPr>
            <p:ph type="subTitle" idx="1"/>
          </p:nvPr>
        </p:nvSpPr>
        <p:spPr/>
        <p:txBody>
          <a:bodyPr>
            <a:normAutofit lnSpcReduction="10000"/>
          </a:bodyPr>
          <a:lstStyle/>
          <a:p>
            <a:r>
              <a:rPr lang="es-VE" dirty="0" err="1" smtClean="0"/>
              <a:t>Profa</a:t>
            </a:r>
            <a:r>
              <a:rPr lang="es-VE" dirty="0" smtClean="0"/>
              <a:t>. Karla P. Ramírez</a:t>
            </a:r>
          </a:p>
          <a:p>
            <a:r>
              <a:rPr lang="es-VE" dirty="0" smtClean="0"/>
              <a:t>Dpto. Investigación de Operaciones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533400" y="1143000"/>
            <a:ext cx="8229600" cy="3505200"/>
          </a:xfrm>
        </p:spPr>
        <p:txBody>
          <a:bodyPr>
            <a:noAutofit/>
          </a:bodyPr>
          <a:lstStyle/>
          <a:p>
            <a:pPr algn="just">
              <a:buNone/>
            </a:pPr>
            <a:r>
              <a:rPr lang="es-VE" sz="2800" dirty="0" smtClean="0"/>
              <a:t>En una comparación de la resistencia del concreto producido con 4 mezclas experimentales, 3 muestras se prepararon para cada tipo de mezcla. Se sometieron cada una de las 12 muestras a cargas de compresión en toneladas por pulgada cuadrada hasta romperse. Determine si hay o no un apoyo estadístico a un nivel de significancia de 0.05, para la conclusión de que al menos uno de los concretos difiere de los demás en resistencia.</a:t>
            </a:r>
            <a:endParaRPr lang="en-US" sz="2800" dirty="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0" name="29 Tabla"/>
          <p:cNvGraphicFramePr>
            <a:graphicFrameLocks noGrp="1"/>
          </p:cNvGraphicFramePr>
          <p:nvPr/>
        </p:nvGraphicFramePr>
        <p:xfrm>
          <a:off x="1600200" y="4800600"/>
          <a:ext cx="6096000" cy="1483360"/>
        </p:xfrm>
        <a:graphic>
          <a:graphicData uri="http://schemas.openxmlformats.org/drawingml/2006/table">
            <a:tbl>
              <a:tblPr firstRow="1" bandRow="1">
                <a:tableStyleId>{5C22544A-7EE6-4342-B048-85BDC9FD1C3A}</a:tableStyleId>
              </a:tblPr>
              <a:tblGrid>
                <a:gridCol w="1524000"/>
                <a:gridCol w="1524000"/>
                <a:gridCol w="1524000"/>
                <a:gridCol w="1524000"/>
              </a:tblGrid>
              <a:tr h="370840">
                <a:tc>
                  <a:txBody>
                    <a:bodyPr/>
                    <a:lstStyle/>
                    <a:p>
                      <a:pPr algn="ctr"/>
                      <a:r>
                        <a:rPr lang="es-VE" dirty="0" smtClean="0"/>
                        <a:t>Mezcla A</a:t>
                      </a:r>
                      <a:endParaRPr lang="en-US" dirty="0"/>
                    </a:p>
                  </a:txBody>
                  <a:tcPr anchor="ctr"/>
                </a:tc>
                <a:tc>
                  <a:txBody>
                    <a:bodyPr/>
                    <a:lstStyle/>
                    <a:p>
                      <a:pPr algn="ctr"/>
                      <a:r>
                        <a:rPr lang="es-VE" dirty="0" smtClean="0"/>
                        <a:t>Mezcla B</a:t>
                      </a:r>
                      <a:endParaRPr lang="en-US" dirty="0"/>
                    </a:p>
                  </a:txBody>
                  <a:tcPr anchor="ctr"/>
                </a:tc>
                <a:tc>
                  <a:txBody>
                    <a:bodyPr/>
                    <a:lstStyle/>
                    <a:p>
                      <a:pPr algn="ctr"/>
                      <a:r>
                        <a:rPr lang="es-VE" dirty="0" smtClean="0"/>
                        <a:t>Mezcla C</a:t>
                      </a:r>
                      <a:endParaRPr lang="en-US" dirty="0"/>
                    </a:p>
                  </a:txBody>
                  <a:tcPr anchor="ctr"/>
                </a:tc>
                <a:tc>
                  <a:txBody>
                    <a:bodyPr/>
                    <a:lstStyle/>
                    <a:p>
                      <a:pPr algn="ctr"/>
                      <a:r>
                        <a:rPr lang="es-VE" dirty="0" smtClean="0"/>
                        <a:t>Mezcla D</a:t>
                      </a:r>
                      <a:endParaRPr lang="en-US" dirty="0"/>
                    </a:p>
                  </a:txBody>
                  <a:tcPr anchor="ctr"/>
                </a:tc>
              </a:tr>
              <a:tr h="370840">
                <a:tc>
                  <a:txBody>
                    <a:bodyPr/>
                    <a:lstStyle/>
                    <a:p>
                      <a:pPr algn="ctr"/>
                      <a:r>
                        <a:rPr lang="es-VE" dirty="0" smtClean="0"/>
                        <a:t>2.3</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2.15</a:t>
                      </a:r>
                      <a:endParaRPr lang="en-US" dirty="0"/>
                    </a:p>
                  </a:txBody>
                  <a:tcPr anchor="ctr"/>
                </a:tc>
                <a:tc>
                  <a:txBody>
                    <a:bodyPr/>
                    <a:lstStyle/>
                    <a:p>
                      <a:pPr algn="ctr"/>
                      <a:r>
                        <a:rPr lang="es-VE" dirty="0" smtClean="0"/>
                        <a:t>2.25</a:t>
                      </a:r>
                      <a:endParaRPr lang="en-US" dirty="0"/>
                    </a:p>
                  </a:txBody>
                  <a:tcPr anchor="ctr"/>
                </a:tc>
              </a:tr>
              <a:tr h="370840">
                <a:tc>
                  <a:txBody>
                    <a:bodyPr/>
                    <a:lstStyle/>
                    <a:p>
                      <a:pPr algn="ctr"/>
                      <a:r>
                        <a:rPr lang="es-VE" dirty="0" smtClean="0"/>
                        <a:t>2.2</a:t>
                      </a:r>
                      <a:endParaRPr lang="en-US" dirty="0"/>
                    </a:p>
                  </a:txBody>
                  <a:tcPr anchor="ctr"/>
                </a:tc>
                <a:tc>
                  <a:txBody>
                    <a:bodyPr/>
                    <a:lstStyle/>
                    <a:p>
                      <a:pPr algn="ctr"/>
                      <a:r>
                        <a:rPr lang="es-VE" dirty="0" smtClean="0"/>
                        <a:t>2.1</a:t>
                      </a:r>
                      <a:endParaRPr lang="en-US" dirty="0"/>
                    </a:p>
                  </a:txBody>
                  <a:tcPr anchor="ctr"/>
                </a:tc>
                <a:tc>
                  <a:txBody>
                    <a:bodyPr/>
                    <a:lstStyle/>
                    <a:p>
                      <a:pPr algn="ctr"/>
                      <a:r>
                        <a:rPr lang="es-VE" dirty="0" smtClean="0"/>
                        <a:t>2.15</a:t>
                      </a:r>
                      <a:endParaRPr lang="en-US" dirty="0"/>
                    </a:p>
                  </a:txBody>
                  <a:tcPr anchor="ctr"/>
                </a:tc>
                <a:tc>
                  <a:txBody>
                    <a:bodyPr/>
                    <a:lstStyle/>
                    <a:p>
                      <a:pPr algn="ctr"/>
                      <a:r>
                        <a:rPr lang="es-VE" dirty="0" smtClean="0"/>
                        <a:t>2.15</a:t>
                      </a:r>
                      <a:endParaRPr lang="en-US" dirty="0"/>
                    </a:p>
                  </a:txBody>
                  <a:tcPr anchor="ctr"/>
                </a:tc>
              </a:tr>
              <a:tr h="370840">
                <a:tc>
                  <a:txBody>
                    <a:bodyPr/>
                    <a:lstStyle/>
                    <a:p>
                      <a:pPr algn="ctr"/>
                      <a:r>
                        <a:rPr lang="es-VE" dirty="0" smtClean="0"/>
                        <a:t>2.25</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2.25</a:t>
                      </a:r>
                    </a:p>
                  </a:txBody>
                  <a:tcPr anchor="ct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1" name="30 Marcador de contenido"/>
          <p:cNvGraphicFramePr>
            <a:graphicFrameLocks noGrp="1"/>
          </p:cNvGraphicFramePr>
          <p:nvPr>
            <p:ph idx="1"/>
          </p:nvPr>
        </p:nvGraphicFramePr>
        <p:xfrm>
          <a:off x="1219200" y="1600200"/>
          <a:ext cx="6667500" cy="2225040"/>
        </p:xfrm>
        <a:graphic>
          <a:graphicData uri="http://schemas.openxmlformats.org/drawingml/2006/table">
            <a:tbl>
              <a:tblPr firstRow="1" bandRow="1">
                <a:tableStyleId>{5C22544A-7EE6-4342-B048-85BDC9FD1C3A}</a:tableStyleId>
              </a:tblPr>
              <a:tblGrid>
                <a:gridCol w="1095375"/>
                <a:gridCol w="1095375"/>
                <a:gridCol w="1095375"/>
                <a:gridCol w="1095375"/>
                <a:gridCol w="1066800"/>
                <a:gridCol w="1219200"/>
              </a:tblGrid>
              <a:tr h="741680">
                <a:tc>
                  <a:txBody>
                    <a:bodyPr/>
                    <a:lstStyle/>
                    <a:p>
                      <a:pPr algn="ctr"/>
                      <a:r>
                        <a:rPr lang="es-VE" dirty="0" smtClean="0"/>
                        <a:t>Mezclas</a:t>
                      </a:r>
                      <a:endParaRPr lang="en-US" dirty="0"/>
                    </a:p>
                  </a:txBody>
                  <a:tcPr anchor="ctr"/>
                </a:tc>
                <a:tc gridSpan="3">
                  <a:txBody>
                    <a:bodyPr/>
                    <a:lstStyle/>
                    <a:p>
                      <a:pPr algn="ctr"/>
                      <a:r>
                        <a:rPr lang="es-VE" dirty="0" smtClean="0"/>
                        <a:t>Tratamientos</a:t>
                      </a: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a:txBody>
                    <a:bodyPr/>
                    <a:lstStyle/>
                    <a:p>
                      <a:pPr algn="ctr"/>
                      <a:r>
                        <a:rPr lang="es-VE" dirty="0" smtClean="0"/>
                        <a:t>Totales (</a:t>
                      </a:r>
                      <a:r>
                        <a:rPr lang="es-VE" dirty="0" err="1" smtClean="0"/>
                        <a:t>Y</a:t>
                      </a:r>
                      <a:r>
                        <a:rPr lang="es-VE" sz="1400" dirty="0" err="1" smtClean="0"/>
                        <a:t>i</a:t>
                      </a:r>
                      <a:r>
                        <a:rPr lang="es-VE" sz="1800" dirty="0" smtClean="0"/>
                        <a:t>.)</a:t>
                      </a:r>
                      <a:endParaRPr lang="en-US" dirty="0"/>
                    </a:p>
                  </a:txBody>
                  <a:tcPr anchor="ctr"/>
                </a:tc>
                <a:tc>
                  <a:txBody>
                    <a:bodyPr/>
                    <a:lstStyle/>
                    <a:p>
                      <a:pPr algn="ctr"/>
                      <a:r>
                        <a:rPr lang="es-VE" dirty="0" smtClean="0"/>
                        <a:t>Promedios</a:t>
                      </a:r>
                      <a:endParaRPr lang="en-US" dirty="0"/>
                    </a:p>
                  </a:txBody>
                  <a:tcPr anchor="ctr"/>
                </a:tc>
              </a:tr>
              <a:tr h="370840">
                <a:tc>
                  <a:txBody>
                    <a:bodyPr/>
                    <a:lstStyle/>
                    <a:p>
                      <a:pPr algn="ctr"/>
                      <a:r>
                        <a:rPr lang="es-VE" dirty="0" smtClean="0"/>
                        <a:t>A</a:t>
                      </a:r>
                      <a:endParaRPr lang="en-US" dirty="0"/>
                    </a:p>
                  </a:txBody>
                  <a:tcPr anchor="ctr"/>
                </a:tc>
                <a:tc>
                  <a:txBody>
                    <a:bodyPr/>
                    <a:lstStyle/>
                    <a:p>
                      <a:pPr algn="ctr"/>
                      <a:r>
                        <a:rPr lang="es-VE" dirty="0" smtClean="0"/>
                        <a:t>2.3</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2.25</a:t>
                      </a:r>
                      <a:endParaRPr lang="en-US" dirty="0"/>
                    </a:p>
                  </a:txBody>
                  <a:tcPr anchor="ctr"/>
                </a:tc>
                <a:tc>
                  <a:txBody>
                    <a:bodyPr/>
                    <a:lstStyle/>
                    <a:p>
                      <a:pPr algn="ctr"/>
                      <a:r>
                        <a:rPr lang="es-VE" dirty="0" smtClean="0"/>
                        <a:t>6.75</a:t>
                      </a:r>
                      <a:endParaRPr lang="en-US" dirty="0"/>
                    </a:p>
                  </a:txBody>
                  <a:tcPr anchor="ctr"/>
                </a:tc>
                <a:tc>
                  <a:txBody>
                    <a:bodyPr/>
                    <a:lstStyle/>
                    <a:p>
                      <a:pPr algn="ctr"/>
                      <a:r>
                        <a:rPr lang="es-VE" dirty="0" smtClean="0"/>
                        <a:t>2.25</a:t>
                      </a:r>
                      <a:endParaRPr lang="en-US" dirty="0"/>
                    </a:p>
                  </a:txBody>
                  <a:tcPr anchor="ctr"/>
                </a:tc>
              </a:tr>
              <a:tr h="370840">
                <a:tc>
                  <a:txBody>
                    <a:bodyPr/>
                    <a:lstStyle/>
                    <a:p>
                      <a:pPr algn="ctr"/>
                      <a:r>
                        <a:rPr lang="es-VE" dirty="0" smtClean="0"/>
                        <a:t>B</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2.1</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6.5</a:t>
                      </a:r>
                      <a:endParaRPr lang="en-US" dirty="0"/>
                    </a:p>
                  </a:txBody>
                  <a:tcPr anchor="ctr"/>
                </a:tc>
                <a:tc>
                  <a:txBody>
                    <a:bodyPr/>
                    <a:lstStyle/>
                    <a:p>
                      <a:pPr algn="ctr"/>
                      <a:r>
                        <a:rPr lang="es-VE" dirty="0" smtClean="0"/>
                        <a:t>2.17</a:t>
                      </a:r>
                      <a:endParaRPr lang="en-US" dirty="0"/>
                    </a:p>
                  </a:txBody>
                  <a:tcPr anchor="ctr"/>
                </a:tc>
              </a:tr>
              <a:tr h="370840">
                <a:tc>
                  <a:txBody>
                    <a:bodyPr/>
                    <a:lstStyle/>
                    <a:p>
                      <a:pPr algn="ctr"/>
                      <a:r>
                        <a:rPr lang="es-VE" dirty="0" smtClean="0"/>
                        <a:t>C</a:t>
                      </a:r>
                      <a:endParaRPr lang="en-US" dirty="0"/>
                    </a:p>
                  </a:txBody>
                  <a:tcPr anchor="ctr"/>
                </a:tc>
                <a:tc>
                  <a:txBody>
                    <a:bodyPr/>
                    <a:lstStyle/>
                    <a:p>
                      <a:pPr algn="ctr"/>
                      <a:r>
                        <a:rPr lang="es-VE" dirty="0" smtClean="0"/>
                        <a:t>2.15</a:t>
                      </a:r>
                      <a:endParaRPr lang="en-US" dirty="0"/>
                    </a:p>
                  </a:txBody>
                  <a:tcPr anchor="ctr"/>
                </a:tc>
                <a:tc>
                  <a:txBody>
                    <a:bodyPr/>
                    <a:lstStyle/>
                    <a:p>
                      <a:pPr algn="ctr"/>
                      <a:r>
                        <a:rPr lang="es-VE" dirty="0" smtClean="0"/>
                        <a:t>2.15</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6.5</a:t>
                      </a:r>
                      <a:endParaRPr lang="en-US" dirty="0"/>
                    </a:p>
                  </a:txBody>
                  <a:tcPr anchor="ctr"/>
                </a:tc>
                <a:tc>
                  <a:txBody>
                    <a:bodyPr/>
                    <a:lstStyle/>
                    <a:p>
                      <a:pPr algn="ctr"/>
                      <a:r>
                        <a:rPr lang="es-VE" dirty="0" smtClean="0"/>
                        <a:t>2.17</a:t>
                      </a:r>
                      <a:endParaRPr lang="en-US" dirty="0"/>
                    </a:p>
                  </a:txBody>
                  <a:tcPr anchor="ctr"/>
                </a:tc>
              </a:tr>
              <a:tr h="370840">
                <a:tc>
                  <a:txBody>
                    <a:bodyPr/>
                    <a:lstStyle/>
                    <a:p>
                      <a:pPr algn="ctr"/>
                      <a:r>
                        <a:rPr lang="es-VE" dirty="0" smtClean="0"/>
                        <a:t>D</a:t>
                      </a:r>
                      <a:endParaRPr lang="en-US" dirty="0"/>
                    </a:p>
                  </a:txBody>
                  <a:tcPr anchor="ctr"/>
                </a:tc>
                <a:tc>
                  <a:txBody>
                    <a:bodyPr/>
                    <a:lstStyle/>
                    <a:p>
                      <a:pPr algn="ctr"/>
                      <a:r>
                        <a:rPr lang="es-VE" dirty="0" smtClean="0"/>
                        <a:t>2.25</a:t>
                      </a:r>
                      <a:endParaRPr lang="en-US" dirty="0"/>
                    </a:p>
                  </a:txBody>
                  <a:tcPr anchor="ctr"/>
                </a:tc>
                <a:tc>
                  <a:txBody>
                    <a:bodyPr/>
                    <a:lstStyle/>
                    <a:p>
                      <a:pPr algn="ctr"/>
                      <a:r>
                        <a:rPr lang="es-VE" dirty="0" smtClean="0"/>
                        <a:t>2.15</a:t>
                      </a:r>
                      <a:endParaRPr lang="en-US" dirty="0"/>
                    </a:p>
                  </a:txBody>
                  <a:tcPr anchor="ctr"/>
                </a:tc>
                <a:tc>
                  <a:txBody>
                    <a:bodyPr/>
                    <a:lstStyle/>
                    <a:p>
                      <a:pPr algn="ctr"/>
                      <a:r>
                        <a:rPr lang="es-VE" dirty="0" smtClean="0"/>
                        <a:t>2.25</a:t>
                      </a:r>
                      <a:endParaRPr lang="en-US" dirty="0"/>
                    </a:p>
                  </a:txBody>
                  <a:tcPr anchor="ctr"/>
                </a:tc>
                <a:tc>
                  <a:txBody>
                    <a:bodyPr/>
                    <a:lstStyle/>
                    <a:p>
                      <a:pPr algn="ctr"/>
                      <a:r>
                        <a:rPr lang="es-VE" dirty="0" smtClean="0"/>
                        <a:t>6.65</a:t>
                      </a:r>
                      <a:endParaRPr lang="en-US" dirty="0"/>
                    </a:p>
                  </a:txBody>
                  <a:tcPr anchor="ctr"/>
                </a:tc>
                <a:tc>
                  <a:txBody>
                    <a:bodyPr/>
                    <a:lstStyle/>
                    <a:p>
                      <a:pPr algn="ctr"/>
                      <a:r>
                        <a:rPr lang="es-VE" dirty="0" smtClean="0"/>
                        <a:t>2.22</a:t>
                      </a:r>
                      <a:endParaRPr lang="en-US" dirty="0"/>
                    </a:p>
                  </a:txBody>
                  <a:tcPr anchor="ctr"/>
                </a:tc>
              </a:tr>
            </a:tbl>
          </a:graphicData>
        </a:graphic>
      </p:graphicFrame>
      <p:sp>
        <p:nvSpPr>
          <p:cNvPr id="32" name="31 Rectángulo"/>
          <p:cNvSpPr/>
          <p:nvPr/>
        </p:nvSpPr>
        <p:spPr>
          <a:xfrm>
            <a:off x="838200" y="4419600"/>
            <a:ext cx="2366353" cy="1200329"/>
          </a:xfrm>
          <a:prstGeom prst="rect">
            <a:avLst/>
          </a:prstGeom>
        </p:spPr>
        <p:txBody>
          <a:bodyPr wrap="none">
            <a:spAutoFit/>
          </a:bodyPr>
          <a:lstStyle/>
          <a:p>
            <a:r>
              <a:rPr lang="es-VE" sz="2400" i="1" dirty="0" smtClean="0">
                <a:latin typeface="Nyala" pitchFamily="2" charset="0"/>
              </a:rPr>
              <a:t>k </a:t>
            </a:r>
            <a:r>
              <a:rPr lang="es-VE" sz="2400" dirty="0" smtClean="0">
                <a:latin typeface="Nyala" pitchFamily="2" charset="0"/>
              </a:rPr>
              <a:t>= 4 tratamientos </a:t>
            </a:r>
          </a:p>
          <a:p>
            <a:r>
              <a:rPr lang="es-VE" sz="2400" i="1" dirty="0" smtClean="0">
                <a:latin typeface="Nyala" pitchFamily="2" charset="0"/>
              </a:rPr>
              <a:t>n</a:t>
            </a:r>
            <a:r>
              <a:rPr lang="es-VE" sz="2400" dirty="0" smtClean="0">
                <a:latin typeface="Nyala" pitchFamily="2" charset="0"/>
              </a:rPr>
              <a:t> = 3 repeticiones </a:t>
            </a:r>
            <a:endParaRPr lang="es-VE" sz="2400" i="1" dirty="0" smtClean="0">
              <a:latin typeface="Nyala" pitchFamily="2" charset="0"/>
            </a:endParaRPr>
          </a:p>
          <a:p>
            <a:r>
              <a:rPr lang="es-VE" sz="2400" i="1" dirty="0" err="1" smtClean="0">
                <a:latin typeface="Nyala" pitchFamily="2" charset="0"/>
              </a:rPr>
              <a:t>nk</a:t>
            </a:r>
            <a:r>
              <a:rPr lang="es-VE" sz="2400" dirty="0" smtClean="0">
                <a:latin typeface="Nyala" pitchFamily="2" charset="0"/>
              </a:rPr>
              <a:t> = 12 corridas</a:t>
            </a: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Ejemplos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 name="40 Rectángulo"/>
          <p:cNvSpPr/>
          <p:nvPr/>
        </p:nvSpPr>
        <p:spPr>
          <a:xfrm>
            <a:off x="381000" y="1447800"/>
            <a:ext cx="6034024" cy="523220"/>
          </a:xfrm>
          <a:prstGeom prst="rect">
            <a:avLst/>
          </a:prstGeom>
        </p:spPr>
        <p:txBody>
          <a:bodyPr wrap="none">
            <a:spAutoFit/>
          </a:bodyPr>
          <a:lstStyle/>
          <a:p>
            <a:r>
              <a:rPr lang="es-VE" sz="2800" dirty="0" smtClean="0">
                <a:latin typeface="Nyala" pitchFamily="2" charset="0"/>
              </a:rPr>
              <a:t>Desarrollamos las tablas ANDEVA con SPSS</a:t>
            </a:r>
          </a:p>
        </p:txBody>
      </p:sp>
      <p:pic>
        <p:nvPicPr>
          <p:cNvPr id="42" name="41 Imagen" descr="Dibujo.jpg">
            <a:hlinkClick r:id="rId6" action="ppaction://hlinkfile"/>
          </p:cNvPr>
          <p:cNvPicPr>
            <a:picLocks noChangeAspect="1"/>
          </p:cNvPicPr>
          <p:nvPr/>
        </p:nvPicPr>
        <p:blipFill>
          <a:blip r:embed="rId7"/>
          <a:stretch>
            <a:fillRect/>
          </a:stretch>
        </p:blipFill>
        <p:spPr>
          <a:xfrm>
            <a:off x="3733800" y="2362200"/>
            <a:ext cx="1371917" cy="1357322"/>
          </a:xfrm>
          <a:prstGeom prst="rect">
            <a:avLst/>
          </a:prstGeom>
        </p:spPr>
      </p:pic>
      <p:pic>
        <p:nvPicPr>
          <p:cNvPr id="43" name="42 Imagen" descr="Dibujo.jpg">
            <a:hlinkClick r:id="rId8" action="ppaction://hlinkfile"/>
          </p:cNvPr>
          <p:cNvPicPr>
            <a:picLocks noChangeAspect="1"/>
          </p:cNvPicPr>
          <p:nvPr/>
        </p:nvPicPr>
        <p:blipFill>
          <a:blip r:embed="rId7"/>
          <a:stretch>
            <a:fillRect/>
          </a:stretch>
        </p:blipFill>
        <p:spPr>
          <a:xfrm>
            <a:off x="3810000" y="4114800"/>
            <a:ext cx="1371917" cy="1357322"/>
          </a:xfrm>
          <a:prstGeom prst="rect">
            <a:avLst/>
          </a:prstGeom>
        </p:spPr>
      </p:pic>
      <p:sp>
        <p:nvSpPr>
          <p:cNvPr id="44" name="43 Rectángulo"/>
          <p:cNvSpPr/>
          <p:nvPr/>
        </p:nvSpPr>
        <p:spPr>
          <a:xfrm>
            <a:off x="609600" y="2438400"/>
            <a:ext cx="1441420" cy="523220"/>
          </a:xfrm>
          <a:prstGeom prst="rect">
            <a:avLst/>
          </a:prstGeom>
        </p:spPr>
        <p:txBody>
          <a:bodyPr wrap="none">
            <a:spAutoFit/>
          </a:bodyPr>
          <a:lstStyle/>
          <a:p>
            <a:r>
              <a:rPr lang="es-VE" sz="2800" dirty="0" smtClean="0">
                <a:latin typeface="Nyala" pitchFamily="2" charset="0"/>
              </a:rPr>
              <a:t>Ejemplo 1</a:t>
            </a:r>
          </a:p>
        </p:txBody>
      </p:sp>
      <p:sp>
        <p:nvSpPr>
          <p:cNvPr id="45" name="44 Rectángulo"/>
          <p:cNvSpPr/>
          <p:nvPr/>
        </p:nvSpPr>
        <p:spPr>
          <a:xfrm>
            <a:off x="685800" y="4038600"/>
            <a:ext cx="1511952" cy="523220"/>
          </a:xfrm>
          <a:prstGeom prst="rect">
            <a:avLst/>
          </a:prstGeom>
        </p:spPr>
        <p:txBody>
          <a:bodyPr wrap="none">
            <a:spAutoFit/>
          </a:bodyPr>
          <a:lstStyle/>
          <a:p>
            <a:r>
              <a:rPr lang="es-VE" sz="2800" dirty="0" smtClean="0">
                <a:latin typeface="Nyala" pitchFamily="2" charset="0"/>
              </a:rPr>
              <a:t>Ejemplo 2</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5400" dirty="0" smtClean="0"/>
              <a:t>Intervalos de Confianza</a:t>
            </a:r>
            <a:endParaRPr lang="en-US" sz="5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457200" y="1752600"/>
            <a:ext cx="8229600" cy="3505200"/>
          </a:xfrm>
        </p:spPr>
        <p:txBody>
          <a:bodyPr>
            <a:noAutofit/>
          </a:bodyPr>
          <a:lstStyle/>
          <a:p>
            <a:pPr algn="just">
              <a:buNone/>
            </a:pPr>
            <a:r>
              <a:rPr lang="es-VE" sz="2800" dirty="0" smtClean="0"/>
              <a:t>Del 100(1-</a:t>
            </a:r>
            <a:r>
              <a:rPr lang="en-US" sz="2800" dirty="0" smtClean="0"/>
              <a:t>α)% </a:t>
            </a:r>
            <a:r>
              <a:rPr lang="en-US" sz="2800" dirty="0" err="1" smtClean="0"/>
              <a:t>para</a:t>
            </a:r>
            <a:r>
              <a:rPr lang="en-US" sz="2800" dirty="0" smtClean="0"/>
              <a:t> la media del </a:t>
            </a:r>
            <a:r>
              <a:rPr lang="en-US" sz="2800" dirty="0" err="1" smtClean="0"/>
              <a:t>i-ésimo</a:t>
            </a:r>
            <a:r>
              <a:rPr lang="en-US" sz="2800" dirty="0" smtClean="0"/>
              <a:t> </a:t>
            </a:r>
            <a:r>
              <a:rPr lang="en-US" sz="2800" dirty="0" err="1" smtClean="0"/>
              <a:t>tratamiento</a:t>
            </a:r>
            <a:r>
              <a:rPr lang="en-US" sz="2800" dirty="0" smtClean="0"/>
              <a:t>:</a:t>
            </a:r>
          </a:p>
          <a:p>
            <a:pPr algn="just">
              <a:buNone/>
            </a:pPr>
            <a:endParaRPr lang="es-VE" sz="2800" dirty="0" smtClean="0"/>
          </a:p>
          <a:p>
            <a:pPr algn="just">
              <a:buNone/>
            </a:pPr>
            <a:endParaRPr lang="es-VE" sz="2800" dirty="0" smtClean="0"/>
          </a:p>
          <a:p>
            <a:pPr algn="just">
              <a:buNone/>
            </a:pPr>
            <a:endParaRPr lang="es-VE" sz="2800" dirty="0" smtClean="0"/>
          </a:p>
          <a:p>
            <a:pPr algn="just">
              <a:buNone/>
            </a:pPr>
            <a:r>
              <a:rPr lang="es-VE" sz="2800" dirty="0" smtClean="0"/>
              <a:t>Del 100(1-</a:t>
            </a:r>
            <a:r>
              <a:rPr lang="en-US" sz="2800" dirty="0" smtClean="0"/>
              <a:t>α)% </a:t>
            </a:r>
            <a:r>
              <a:rPr lang="en-US" sz="2800" dirty="0" err="1" smtClean="0"/>
              <a:t>para</a:t>
            </a:r>
            <a:r>
              <a:rPr lang="en-US" sz="2800" dirty="0" smtClean="0"/>
              <a:t> la </a:t>
            </a:r>
            <a:r>
              <a:rPr lang="en-US" sz="2800" dirty="0" err="1" smtClean="0"/>
              <a:t>diferencia</a:t>
            </a:r>
            <a:r>
              <a:rPr lang="en-US" sz="2800" dirty="0" smtClean="0"/>
              <a:t> de </a:t>
            </a:r>
            <a:r>
              <a:rPr lang="en-US" sz="2800" dirty="0" err="1" smtClean="0"/>
              <a:t>las</a:t>
            </a:r>
            <a:r>
              <a:rPr lang="en-US" sz="2800" dirty="0" smtClean="0"/>
              <a:t> medias de 2 </a:t>
            </a:r>
            <a:r>
              <a:rPr lang="en-US" sz="2800" dirty="0" err="1" smtClean="0"/>
              <a:t>tratamiento</a:t>
            </a:r>
            <a:r>
              <a:rPr lang="en-US" sz="2800" dirty="0" smtClean="0"/>
              <a:t>:</a:t>
            </a:r>
          </a:p>
          <a:p>
            <a:pPr algn="just">
              <a:buNone/>
            </a:pP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1" name="Picture 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362200" y="2514600"/>
            <a:ext cx="4403876" cy="838200"/>
          </a:xfrm>
          <a:prstGeom prst="rect">
            <a:avLst/>
          </a:prstGeom>
          <a:noFill/>
        </p:spPr>
      </p:pic>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3" name="Picture 5"/>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057400" y="4953000"/>
            <a:ext cx="4995333" cy="762000"/>
          </a:xfrm>
          <a:prstGeom prst="rect">
            <a:avLst/>
          </a:prstGeom>
          <a:noFill/>
        </p:spPr>
      </p:pic>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 Intervalos de Confianza</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371600"/>
            <a:ext cx="8229600" cy="4876800"/>
          </a:xfrm>
        </p:spPr>
        <p:txBody>
          <a:bodyPr>
            <a:noAutofit/>
          </a:bodyPr>
          <a:lstStyle/>
          <a:p>
            <a:pPr algn="just">
              <a:buNone/>
            </a:pPr>
            <a:r>
              <a:rPr lang="es-VE" sz="2800" dirty="0" smtClean="0"/>
              <a:t>Se realizó un experimento para examinar el efecto de la edad en la </a:t>
            </a:r>
            <a:r>
              <a:rPr lang="es-VE" sz="2800" dirty="0" smtClean="0"/>
              <a:t>frecuencia cardiaca, cuando se some</a:t>
            </a:r>
            <a:r>
              <a:rPr lang="es-VE" sz="2800" dirty="0" smtClean="0"/>
              <a:t>te una persona a un grado específico de ejercicios. Se seleccionaron al azar 10 hombres de 4 grupos de edades. Cada individuo corrió por 12 minutos y se registro el aumento de la frecuencia cardiaca, la diferencia antes y después del ejercicio. Los datos se presentan en la tabla. ¿Presentan los datos evidencia suficiente para indicar una diferencia en el aumento medio de la frecuencia cardiaca de los 4 grupos de edad? Calcule los intervalos de confianza de las medias de los tratamientos.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 Intervalos de Confianza</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3" name="42 Marcador de contenido"/>
          <p:cNvGraphicFramePr>
            <a:graphicFrameLocks noGrp="1"/>
          </p:cNvGraphicFramePr>
          <p:nvPr>
            <p:ph idx="1"/>
          </p:nvPr>
        </p:nvGraphicFramePr>
        <p:xfrm>
          <a:off x="457200" y="1600200"/>
          <a:ext cx="8229600" cy="4536440"/>
        </p:xfrm>
        <a:graphic>
          <a:graphicData uri="http://schemas.openxmlformats.org/drawingml/2006/table">
            <a:tbl>
              <a:tblPr firstRow="1" bandRow="1">
                <a:tableStyleId>{5C22544A-7EE6-4342-B048-85BDC9FD1C3A}</a:tableStyleId>
              </a:tblPr>
              <a:tblGrid>
                <a:gridCol w="2057400"/>
                <a:gridCol w="2057400"/>
                <a:gridCol w="2057400"/>
                <a:gridCol w="2057400"/>
              </a:tblGrid>
              <a:tr h="370840">
                <a:tc gridSpan="4">
                  <a:txBody>
                    <a:bodyPr/>
                    <a:lstStyle/>
                    <a:p>
                      <a:pPr algn="ctr"/>
                      <a:r>
                        <a:rPr lang="es-VE" sz="2400" dirty="0" smtClean="0"/>
                        <a:t>Edades (años)</a:t>
                      </a:r>
                      <a:endParaRPr lang="en-US" sz="2400"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r>
              <a:tr h="370840">
                <a:tc>
                  <a:txBody>
                    <a:bodyPr/>
                    <a:lstStyle/>
                    <a:p>
                      <a:pPr algn="ctr"/>
                      <a:r>
                        <a:rPr lang="es-VE" b="1" dirty="0" smtClean="0">
                          <a:solidFill>
                            <a:schemeClr val="bg1"/>
                          </a:solidFill>
                        </a:rPr>
                        <a:t>10 - 19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20 - 39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40 - 59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60 - 69</a:t>
                      </a:r>
                      <a:endParaRPr lang="en-US" b="1" dirty="0">
                        <a:solidFill>
                          <a:schemeClr val="bg1"/>
                        </a:solidFill>
                      </a:endParaRPr>
                    </a:p>
                  </a:txBody>
                  <a:tcPr anchor="ctr">
                    <a:solidFill>
                      <a:schemeClr val="accent1"/>
                    </a:solidFill>
                  </a:tcPr>
                </a:tc>
              </a:tr>
              <a:tr h="370840">
                <a:tc>
                  <a:txBody>
                    <a:bodyPr/>
                    <a:lstStyle/>
                    <a:p>
                      <a:pPr algn="ctr"/>
                      <a:r>
                        <a:rPr lang="es-VE" dirty="0" smtClean="0"/>
                        <a:t>29</a:t>
                      </a:r>
                    </a:p>
                  </a:txBody>
                  <a:tcPr anchor="ctr"/>
                </a:tc>
                <a:tc>
                  <a:txBody>
                    <a:bodyPr/>
                    <a:lstStyle/>
                    <a:p>
                      <a:pPr algn="ctr"/>
                      <a:r>
                        <a:rPr lang="es-VE" dirty="0" smtClean="0"/>
                        <a:t>24</a:t>
                      </a:r>
                      <a:endParaRPr lang="en-US" dirty="0"/>
                    </a:p>
                  </a:txBody>
                  <a:tcPr anchor="ctr"/>
                </a:tc>
                <a:tc>
                  <a:txBody>
                    <a:bodyPr/>
                    <a:lstStyle/>
                    <a:p>
                      <a:pPr algn="ctr"/>
                      <a:r>
                        <a:rPr lang="es-VE" dirty="0" smtClean="0"/>
                        <a:t>37</a:t>
                      </a:r>
                      <a:endParaRPr lang="en-US" dirty="0"/>
                    </a:p>
                  </a:txBody>
                  <a:tcPr anchor="ctr"/>
                </a:tc>
                <a:tc>
                  <a:txBody>
                    <a:bodyPr/>
                    <a:lstStyle/>
                    <a:p>
                      <a:pPr algn="ctr"/>
                      <a:r>
                        <a:rPr lang="es-VE" dirty="0" smtClean="0"/>
                        <a:t>28</a:t>
                      </a:r>
                      <a:endParaRPr lang="en-US" dirty="0"/>
                    </a:p>
                  </a:txBody>
                  <a:tcPr anchor="ctr"/>
                </a:tc>
              </a:tr>
              <a:tr h="370840">
                <a:tc>
                  <a:txBody>
                    <a:bodyPr/>
                    <a:lstStyle/>
                    <a:p>
                      <a:pPr algn="ctr"/>
                      <a:r>
                        <a:rPr lang="es-VE" dirty="0" smtClean="0"/>
                        <a:t>33</a:t>
                      </a:r>
                      <a:endParaRPr lang="en-US" dirty="0"/>
                    </a:p>
                  </a:txBody>
                  <a:tcPr anchor="ctr"/>
                </a:tc>
                <a:tc>
                  <a:txBody>
                    <a:bodyPr/>
                    <a:lstStyle/>
                    <a:p>
                      <a:pPr algn="ctr"/>
                      <a:r>
                        <a:rPr lang="es-VE" dirty="0" smtClean="0"/>
                        <a:t>27</a:t>
                      </a:r>
                      <a:endParaRPr lang="en-US" dirty="0"/>
                    </a:p>
                  </a:txBody>
                  <a:tcPr anchor="ctr"/>
                </a:tc>
                <a:tc>
                  <a:txBody>
                    <a:bodyPr/>
                    <a:lstStyle/>
                    <a:p>
                      <a:pPr algn="ctr"/>
                      <a:r>
                        <a:rPr lang="es-VE" dirty="0" smtClean="0"/>
                        <a:t>25</a:t>
                      </a:r>
                      <a:endParaRPr lang="en-US" dirty="0"/>
                    </a:p>
                  </a:txBody>
                  <a:tcPr anchor="ctr"/>
                </a:tc>
                <a:tc>
                  <a:txBody>
                    <a:bodyPr/>
                    <a:lstStyle/>
                    <a:p>
                      <a:pPr algn="ctr"/>
                      <a:r>
                        <a:rPr lang="es-VE" dirty="0" smtClean="0"/>
                        <a:t>29</a:t>
                      </a:r>
                      <a:endParaRPr lang="en-US" dirty="0"/>
                    </a:p>
                  </a:txBody>
                  <a:tcPr anchor="ctr"/>
                </a:tc>
              </a:tr>
              <a:tr h="370840">
                <a:tc>
                  <a:txBody>
                    <a:bodyPr/>
                    <a:lstStyle/>
                    <a:p>
                      <a:pPr algn="ctr"/>
                      <a:r>
                        <a:rPr lang="es-VE" dirty="0" smtClean="0"/>
                        <a:t>26</a:t>
                      </a:r>
                      <a:endParaRPr lang="en-US" dirty="0"/>
                    </a:p>
                  </a:txBody>
                  <a:tcPr anchor="ctr"/>
                </a:tc>
                <a:tc>
                  <a:txBody>
                    <a:bodyPr/>
                    <a:lstStyle/>
                    <a:p>
                      <a:pPr algn="ctr"/>
                      <a:r>
                        <a:rPr lang="es-VE" dirty="0" smtClean="0"/>
                        <a:t>33</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34</a:t>
                      </a:r>
                      <a:endParaRPr lang="en-US" dirty="0"/>
                    </a:p>
                  </a:txBody>
                  <a:tcPr anchor="ctr"/>
                </a:tc>
              </a:tr>
              <a:tr h="370840">
                <a:tc>
                  <a:txBody>
                    <a:bodyPr/>
                    <a:lstStyle/>
                    <a:p>
                      <a:pPr algn="ctr"/>
                      <a:r>
                        <a:rPr lang="es-VE" dirty="0" smtClean="0"/>
                        <a:t>27</a:t>
                      </a:r>
                      <a:endParaRPr lang="en-US" dirty="0"/>
                    </a:p>
                  </a:txBody>
                  <a:tcPr anchor="ctr"/>
                </a:tc>
                <a:tc>
                  <a:txBody>
                    <a:bodyPr/>
                    <a:lstStyle/>
                    <a:p>
                      <a:pPr algn="ctr"/>
                      <a:r>
                        <a:rPr lang="es-VE" dirty="0" smtClean="0"/>
                        <a:t>31</a:t>
                      </a:r>
                      <a:endParaRPr lang="en-US" dirty="0"/>
                    </a:p>
                  </a:txBody>
                  <a:tcPr anchor="ctr"/>
                </a:tc>
                <a:tc>
                  <a:txBody>
                    <a:bodyPr/>
                    <a:lstStyle/>
                    <a:p>
                      <a:pPr algn="ctr"/>
                      <a:r>
                        <a:rPr lang="es-VE" dirty="0" smtClean="0"/>
                        <a:t>33</a:t>
                      </a:r>
                      <a:endParaRPr lang="en-US" dirty="0"/>
                    </a:p>
                  </a:txBody>
                  <a:tcPr anchor="ctr"/>
                </a:tc>
                <a:tc>
                  <a:txBody>
                    <a:bodyPr/>
                    <a:lstStyle/>
                    <a:p>
                      <a:pPr algn="ctr"/>
                      <a:r>
                        <a:rPr lang="es-VE" dirty="0" smtClean="0"/>
                        <a:t>36</a:t>
                      </a:r>
                      <a:endParaRPr lang="en-US" dirty="0"/>
                    </a:p>
                  </a:txBody>
                  <a:tcPr anchor="ctr"/>
                </a:tc>
              </a:tr>
              <a:tr h="370840">
                <a:tc>
                  <a:txBody>
                    <a:bodyPr/>
                    <a:lstStyle/>
                    <a:p>
                      <a:pPr algn="ctr"/>
                      <a:r>
                        <a:rPr lang="es-VE" dirty="0" smtClean="0"/>
                        <a:t>39</a:t>
                      </a:r>
                      <a:endParaRPr lang="en-US" dirty="0"/>
                    </a:p>
                  </a:txBody>
                  <a:tcPr anchor="ctr"/>
                </a:tc>
                <a:tc>
                  <a:txBody>
                    <a:bodyPr/>
                    <a:lstStyle/>
                    <a:p>
                      <a:pPr algn="ctr"/>
                      <a:r>
                        <a:rPr lang="es-VE" dirty="0" smtClean="0"/>
                        <a:t>21</a:t>
                      </a:r>
                      <a:endParaRPr lang="en-US" dirty="0"/>
                    </a:p>
                  </a:txBody>
                  <a:tcPr anchor="ctr"/>
                </a:tc>
                <a:tc>
                  <a:txBody>
                    <a:bodyPr/>
                    <a:lstStyle/>
                    <a:p>
                      <a:pPr algn="ctr"/>
                      <a:r>
                        <a:rPr lang="es-VE" dirty="0" smtClean="0"/>
                        <a:t>28</a:t>
                      </a:r>
                      <a:endParaRPr lang="en-US" dirty="0"/>
                    </a:p>
                  </a:txBody>
                  <a:tcPr anchor="ctr"/>
                </a:tc>
                <a:tc>
                  <a:txBody>
                    <a:bodyPr/>
                    <a:lstStyle/>
                    <a:p>
                      <a:pPr algn="ctr"/>
                      <a:r>
                        <a:rPr lang="es-VE" dirty="0" smtClean="0"/>
                        <a:t>21</a:t>
                      </a:r>
                      <a:endParaRPr lang="en-US" dirty="0"/>
                    </a:p>
                  </a:txBody>
                  <a:tcPr anchor="ctr"/>
                </a:tc>
              </a:tr>
              <a:tr h="370840">
                <a:tc>
                  <a:txBody>
                    <a:bodyPr/>
                    <a:lstStyle/>
                    <a:p>
                      <a:pPr algn="ctr"/>
                      <a:r>
                        <a:rPr lang="es-VE" dirty="0" smtClean="0"/>
                        <a:t>35</a:t>
                      </a:r>
                      <a:endParaRPr lang="en-US" dirty="0"/>
                    </a:p>
                  </a:txBody>
                  <a:tcPr anchor="ctr"/>
                </a:tc>
                <a:tc>
                  <a:txBody>
                    <a:bodyPr/>
                    <a:lstStyle/>
                    <a:p>
                      <a:pPr algn="ctr"/>
                      <a:r>
                        <a:rPr lang="es-VE" dirty="0" smtClean="0"/>
                        <a:t>28</a:t>
                      </a:r>
                      <a:endParaRPr lang="en-US" dirty="0"/>
                    </a:p>
                  </a:txBody>
                  <a:tcPr anchor="ctr"/>
                </a:tc>
                <a:tc>
                  <a:txBody>
                    <a:bodyPr/>
                    <a:lstStyle/>
                    <a:p>
                      <a:pPr algn="ctr"/>
                      <a:r>
                        <a:rPr lang="es-VE" dirty="0" smtClean="0"/>
                        <a:t>26</a:t>
                      </a:r>
                      <a:endParaRPr lang="en-US" dirty="0"/>
                    </a:p>
                  </a:txBody>
                  <a:tcPr anchor="ctr"/>
                </a:tc>
                <a:tc>
                  <a:txBody>
                    <a:bodyPr/>
                    <a:lstStyle/>
                    <a:p>
                      <a:pPr algn="ctr"/>
                      <a:r>
                        <a:rPr lang="es-VE" dirty="0" smtClean="0"/>
                        <a:t>20</a:t>
                      </a:r>
                      <a:endParaRPr lang="en-US" dirty="0"/>
                    </a:p>
                  </a:txBody>
                  <a:tcPr anchor="ctr"/>
                </a:tc>
              </a:tr>
              <a:tr h="370840">
                <a:tc>
                  <a:txBody>
                    <a:bodyPr/>
                    <a:lstStyle/>
                    <a:p>
                      <a:pPr algn="ctr"/>
                      <a:r>
                        <a:rPr lang="es-VE" dirty="0" smtClean="0"/>
                        <a:t>33</a:t>
                      </a:r>
                      <a:endParaRPr lang="en-US" dirty="0"/>
                    </a:p>
                  </a:txBody>
                  <a:tcPr anchor="ctr"/>
                </a:tc>
                <a:tc>
                  <a:txBody>
                    <a:bodyPr/>
                    <a:lstStyle/>
                    <a:p>
                      <a:pPr algn="ctr"/>
                      <a:r>
                        <a:rPr lang="es-VE" dirty="0" smtClean="0"/>
                        <a:t>24</a:t>
                      </a:r>
                      <a:endParaRPr lang="en-US" dirty="0"/>
                    </a:p>
                  </a:txBody>
                  <a:tcPr anchor="ctr"/>
                </a:tc>
                <a:tc>
                  <a:txBody>
                    <a:bodyPr/>
                    <a:lstStyle/>
                    <a:p>
                      <a:pPr algn="ctr"/>
                      <a:r>
                        <a:rPr lang="es-VE" dirty="0" smtClean="0"/>
                        <a:t>30</a:t>
                      </a:r>
                      <a:endParaRPr lang="en-US" dirty="0"/>
                    </a:p>
                  </a:txBody>
                  <a:tcPr anchor="ctr"/>
                </a:tc>
                <a:tc>
                  <a:txBody>
                    <a:bodyPr/>
                    <a:lstStyle/>
                    <a:p>
                      <a:pPr algn="ctr"/>
                      <a:r>
                        <a:rPr lang="es-VE" dirty="0" smtClean="0"/>
                        <a:t>25</a:t>
                      </a:r>
                      <a:endParaRPr lang="en-US" dirty="0"/>
                    </a:p>
                  </a:txBody>
                  <a:tcPr anchor="ctr"/>
                </a:tc>
              </a:tr>
              <a:tr h="370840">
                <a:tc>
                  <a:txBody>
                    <a:bodyPr/>
                    <a:lstStyle/>
                    <a:p>
                      <a:pPr algn="ctr"/>
                      <a:r>
                        <a:rPr lang="es-VE" dirty="0" smtClean="0"/>
                        <a:t>29</a:t>
                      </a:r>
                      <a:endParaRPr lang="en-US" dirty="0"/>
                    </a:p>
                  </a:txBody>
                  <a:tcPr anchor="ctr"/>
                </a:tc>
                <a:tc>
                  <a:txBody>
                    <a:bodyPr/>
                    <a:lstStyle/>
                    <a:p>
                      <a:pPr algn="ctr"/>
                      <a:r>
                        <a:rPr lang="es-VE" dirty="0" smtClean="0"/>
                        <a:t>34</a:t>
                      </a:r>
                      <a:endParaRPr lang="en-US" dirty="0"/>
                    </a:p>
                  </a:txBody>
                  <a:tcPr anchor="ctr"/>
                </a:tc>
                <a:tc>
                  <a:txBody>
                    <a:bodyPr/>
                    <a:lstStyle/>
                    <a:p>
                      <a:pPr algn="ctr"/>
                      <a:r>
                        <a:rPr lang="es-VE" dirty="0" smtClean="0"/>
                        <a:t>34</a:t>
                      </a:r>
                      <a:endParaRPr lang="en-US" dirty="0"/>
                    </a:p>
                  </a:txBody>
                  <a:tcPr anchor="ctr"/>
                </a:tc>
                <a:tc>
                  <a:txBody>
                    <a:bodyPr/>
                    <a:lstStyle/>
                    <a:p>
                      <a:pPr algn="ctr"/>
                      <a:r>
                        <a:rPr lang="es-VE" dirty="0" smtClean="0"/>
                        <a:t>24</a:t>
                      </a:r>
                      <a:endParaRPr lang="en-US" dirty="0"/>
                    </a:p>
                  </a:txBody>
                  <a:tcPr anchor="ctr"/>
                </a:tc>
              </a:tr>
              <a:tr h="370840">
                <a:tc>
                  <a:txBody>
                    <a:bodyPr/>
                    <a:lstStyle/>
                    <a:p>
                      <a:pPr algn="ctr"/>
                      <a:r>
                        <a:rPr lang="es-VE" dirty="0" smtClean="0"/>
                        <a:t>36</a:t>
                      </a:r>
                      <a:endParaRPr lang="en-US" dirty="0"/>
                    </a:p>
                  </a:txBody>
                  <a:tcPr anchor="ctr"/>
                </a:tc>
                <a:tc>
                  <a:txBody>
                    <a:bodyPr/>
                    <a:lstStyle/>
                    <a:p>
                      <a:pPr algn="ctr"/>
                      <a:r>
                        <a:rPr lang="es-VE" dirty="0" smtClean="0"/>
                        <a:t>21</a:t>
                      </a:r>
                      <a:endParaRPr lang="en-US" dirty="0"/>
                    </a:p>
                  </a:txBody>
                  <a:tcPr anchor="ctr"/>
                </a:tc>
                <a:tc>
                  <a:txBody>
                    <a:bodyPr/>
                    <a:lstStyle/>
                    <a:p>
                      <a:pPr algn="ctr"/>
                      <a:r>
                        <a:rPr lang="es-VE" dirty="0" smtClean="0"/>
                        <a:t>27</a:t>
                      </a:r>
                      <a:endParaRPr lang="en-US" dirty="0"/>
                    </a:p>
                  </a:txBody>
                  <a:tcPr anchor="ctr"/>
                </a:tc>
                <a:tc>
                  <a:txBody>
                    <a:bodyPr/>
                    <a:lstStyle/>
                    <a:p>
                      <a:pPr algn="ctr"/>
                      <a:r>
                        <a:rPr lang="es-VE" dirty="0" smtClean="0"/>
                        <a:t>33</a:t>
                      </a:r>
                      <a:endParaRPr lang="en-US" dirty="0"/>
                    </a:p>
                  </a:txBody>
                  <a:tcPr anchor="ctr"/>
                </a:tc>
              </a:tr>
              <a:tr h="370840">
                <a:tc>
                  <a:txBody>
                    <a:bodyPr/>
                    <a:lstStyle/>
                    <a:p>
                      <a:pPr algn="ctr"/>
                      <a:r>
                        <a:rPr lang="es-VE" dirty="0" smtClean="0"/>
                        <a:t>22</a:t>
                      </a:r>
                      <a:endParaRPr lang="en-US" dirty="0"/>
                    </a:p>
                  </a:txBody>
                  <a:tcPr anchor="ctr"/>
                </a:tc>
                <a:tc>
                  <a:txBody>
                    <a:bodyPr/>
                    <a:lstStyle/>
                    <a:p>
                      <a:pPr algn="ctr"/>
                      <a:r>
                        <a:rPr lang="es-VE" dirty="0" smtClean="0"/>
                        <a:t>32</a:t>
                      </a:r>
                      <a:endParaRPr lang="en-US" dirty="0"/>
                    </a:p>
                  </a:txBody>
                  <a:tcPr anchor="ctr"/>
                </a:tc>
                <a:tc>
                  <a:txBody>
                    <a:bodyPr/>
                    <a:lstStyle/>
                    <a:p>
                      <a:pPr algn="ctr"/>
                      <a:r>
                        <a:rPr lang="es-VE" dirty="0" smtClean="0"/>
                        <a:t>33</a:t>
                      </a:r>
                      <a:endParaRPr lang="en-US" dirty="0"/>
                    </a:p>
                  </a:txBody>
                  <a:tcPr anchor="ctr"/>
                </a:tc>
                <a:tc>
                  <a:txBody>
                    <a:bodyPr/>
                    <a:lstStyle/>
                    <a:p>
                      <a:pPr algn="ctr"/>
                      <a:r>
                        <a:rPr lang="es-VE" dirty="0" smtClean="0"/>
                        <a:t>32</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 Intervalos de Confianza</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371600"/>
            <a:ext cx="8229600" cy="533400"/>
          </a:xfrm>
        </p:spPr>
        <p:txBody>
          <a:bodyPr>
            <a:noAutofit/>
          </a:bodyPr>
          <a:lstStyle/>
          <a:p>
            <a:pPr algn="just">
              <a:buNone/>
            </a:pPr>
            <a:r>
              <a:rPr lang="es-VE" sz="2800" dirty="0" smtClean="0"/>
              <a:t>Tenemos que la prueba de hipótesis es: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1981200"/>
            <a:ext cx="4495800" cy="866775"/>
          </a:xfrm>
          <a:prstGeom prst="rect">
            <a:avLst/>
          </a:prstGeom>
          <a:noFill/>
        </p:spPr>
      </p:pic>
      <p:sp>
        <p:nvSpPr>
          <p:cNvPr id="2051"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28 Marcador de contenido"/>
          <p:cNvSpPr txBox="1">
            <a:spLocks/>
          </p:cNvSpPr>
          <p:nvPr/>
        </p:nvSpPr>
        <p:spPr>
          <a:xfrm>
            <a:off x="457200" y="2971800"/>
            <a:ext cx="82296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El</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Tabla ANDEVA será</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graphicFrame>
        <p:nvGraphicFramePr>
          <p:cNvPr id="49" name="19 Marcador de contenido"/>
          <p:cNvGraphicFramePr>
            <a:graphicFrameLocks/>
          </p:cNvGraphicFramePr>
          <p:nvPr/>
        </p:nvGraphicFramePr>
        <p:xfrm>
          <a:off x="228600" y="3504330"/>
          <a:ext cx="8762998" cy="2436657"/>
        </p:xfrm>
        <a:graphic>
          <a:graphicData uri="http://schemas.openxmlformats.org/drawingml/2006/table">
            <a:tbl>
              <a:tblPr/>
              <a:tblGrid>
                <a:gridCol w="2049411"/>
                <a:gridCol w="1484056"/>
                <a:gridCol w="1342717"/>
                <a:gridCol w="1484056"/>
                <a:gridCol w="1201379"/>
                <a:gridCol w="1201379"/>
              </a:tblGrid>
              <a:tr h="555171">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Fuente</a:t>
                      </a:r>
                      <a:r>
                        <a:rPr lang="en-US" sz="2200" b="1" dirty="0" smtClean="0">
                          <a:solidFill>
                            <a:srgbClr val="FFFFFF"/>
                          </a:solidFill>
                          <a:latin typeface="Calibri"/>
                          <a:ea typeface="Calibri"/>
                          <a:cs typeface="Times New Roman"/>
                        </a:rPr>
                        <a:t> de </a:t>
                      </a:r>
                      <a:r>
                        <a:rPr lang="en-US" sz="2200" b="1" dirty="0" err="1" smtClean="0">
                          <a:solidFill>
                            <a:srgbClr val="FFFFFF"/>
                          </a:solidFill>
                          <a:latin typeface="Calibri"/>
                          <a:ea typeface="Calibri"/>
                          <a:cs typeface="Times New Roman"/>
                        </a:rPr>
                        <a:t>variación</a:t>
                      </a:r>
                      <a:endParaRPr lang="en-US" sz="2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200" b="1" dirty="0" smtClean="0">
                          <a:solidFill>
                            <a:srgbClr val="FFFFFF"/>
                          </a:solidFill>
                          <a:latin typeface="Calibri"/>
                          <a:ea typeface="Calibri"/>
                          <a:cs typeface="Times New Roman"/>
                        </a:rPr>
                        <a:t>Suma</a:t>
                      </a:r>
                      <a:r>
                        <a:rPr lang="es-VE" sz="2200" b="1" baseline="0" dirty="0" smtClean="0">
                          <a:solidFill>
                            <a:srgbClr val="FFFFFF"/>
                          </a:solidFill>
                          <a:latin typeface="Calibri"/>
                          <a:ea typeface="Calibri"/>
                          <a:cs typeface="Times New Roman"/>
                        </a:rPr>
                        <a:t> de Cuadrados</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Grados</a:t>
                      </a:r>
                      <a:r>
                        <a:rPr lang="en-US" sz="2200" b="1" baseline="0" dirty="0" smtClean="0">
                          <a:solidFill>
                            <a:srgbClr val="FFFFFF"/>
                          </a:solidFill>
                          <a:latin typeface="Calibri"/>
                          <a:ea typeface="Calibri"/>
                          <a:cs typeface="Times New Roman"/>
                        </a:rPr>
                        <a:t> de </a:t>
                      </a:r>
                      <a:r>
                        <a:rPr lang="en-US" sz="2200" b="1" baseline="0" dirty="0" err="1" smtClean="0">
                          <a:solidFill>
                            <a:srgbClr val="FFFFFF"/>
                          </a:solidFill>
                          <a:latin typeface="Calibri"/>
                          <a:ea typeface="Calibri"/>
                          <a:cs typeface="Times New Roman"/>
                        </a:rPr>
                        <a:t>libertad</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Calibri"/>
                          <a:ea typeface="Calibri"/>
                          <a:cs typeface="Times New Roman"/>
                        </a:rPr>
                        <a:t>Media </a:t>
                      </a:r>
                      <a:r>
                        <a:rPr lang="en-US" sz="2200" b="1" dirty="0" err="1" smtClean="0">
                          <a:solidFill>
                            <a:srgbClr val="FFFFFF"/>
                          </a:solidFill>
                          <a:latin typeface="Calibri"/>
                          <a:ea typeface="Calibri"/>
                          <a:cs typeface="Times New Roman"/>
                        </a:rPr>
                        <a:t>Cuadrática</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fo</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Valor </a:t>
                      </a:r>
                    </a:p>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p</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Edades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67,475</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3</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mn-lt"/>
                          <a:ea typeface="Calibri"/>
                          <a:cs typeface="Times New Roman"/>
                        </a:rPr>
                        <a:t>22,492</a:t>
                      </a:r>
                      <a:endParaRPr lang="en-US" sz="2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0,866</a:t>
                      </a:r>
                      <a:endParaRPr lang="es-VE" sz="2400" dirty="0" smtClean="0">
                        <a:latin typeface="Calibri (cuerpo)"/>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0.468</a:t>
                      </a:r>
                      <a:endParaRPr lang="es-VE" sz="2400" dirty="0" smtClean="0">
                        <a:latin typeface="Calibri (cuerpo)"/>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935,500</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36</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mn-lt"/>
                          <a:ea typeface="Calibri"/>
                          <a:cs typeface="Times New Roman"/>
                        </a:rPr>
                        <a:t>25,986</a:t>
                      </a:r>
                      <a:endParaRPr lang="en-US" sz="24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1002,975</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dirty="0" smtClean="0">
                          <a:solidFill>
                            <a:schemeClr val="bg1"/>
                          </a:solidFill>
                          <a:latin typeface="Calibri"/>
                          <a:ea typeface="Calibri"/>
                          <a:cs typeface="Times New Roman"/>
                        </a:rPr>
                        <a:t>39</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4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 Intervalos de Confianza</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371600"/>
            <a:ext cx="8229600" cy="533400"/>
          </a:xfrm>
        </p:spPr>
        <p:txBody>
          <a:bodyPr>
            <a:noAutofit/>
          </a:bodyPr>
          <a:lstStyle/>
          <a:p>
            <a:pPr algn="just">
              <a:buNone/>
            </a:pPr>
            <a:r>
              <a:rPr lang="es-VE" sz="2800" dirty="0" smtClean="0"/>
              <a:t>Tenemos que:</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28 Marcador de contenido"/>
          <p:cNvSpPr txBox="1">
            <a:spLocks/>
          </p:cNvSpPr>
          <p:nvPr/>
        </p:nvSpPr>
        <p:spPr>
          <a:xfrm>
            <a:off x="457200" y="2971800"/>
            <a:ext cx="82296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Conclusión:</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041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752600" y="1981200"/>
            <a:ext cx="5624423" cy="609600"/>
          </a:xfrm>
          <a:prstGeom prst="rect">
            <a:avLst/>
          </a:prstGeom>
          <a:noFill/>
        </p:spPr>
      </p:pic>
      <p:sp>
        <p:nvSpPr>
          <p:cNvPr id="60419" name="Rectangle 3"/>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042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209800" y="3581400"/>
            <a:ext cx="4416552" cy="533400"/>
          </a:xfrm>
          <a:prstGeom prst="rect">
            <a:avLst/>
          </a:prstGeom>
          <a:noFill/>
        </p:spPr>
      </p:pic>
      <p:sp>
        <p:nvSpPr>
          <p:cNvPr id="6042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3" name="28 Marcador de contenido"/>
          <p:cNvSpPr txBox="1">
            <a:spLocks/>
          </p:cNvSpPr>
          <p:nvPr/>
        </p:nvSpPr>
        <p:spPr>
          <a:xfrm>
            <a:off x="457200" y="4267200"/>
            <a:ext cx="8229600" cy="914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No rechazamos la hipótesis</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de que la diferencia del aumento medio son diferentes.</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4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04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P spid="45" grpId="0"/>
      <p:bldP spid="5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 Intervalos de Confianza</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371600"/>
            <a:ext cx="8229600" cy="1066800"/>
          </a:xfrm>
        </p:spPr>
        <p:txBody>
          <a:bodyPr>
            <a:noAutofit/>
          </a:bodyPr>
          <a:lstStyle/>
          <a:p>
            <a:pPr algn="just">
              <a:buNone/>
            </a:pPr>
            <a:r>
              <a:rPr lang="es-VE" sz="2800" dirty="0" smtClean="0"/>
              <a:t>Calculamos los intervalos de confianza del 95% de confianza de las medias de los tratamientos: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2" name="Picture 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438400" y="2286000"/>
            <a:ext cx="4403876" cy="838200"/>
          </a:xfrm>
          <a:prstGeom prst="rect">
            <a:avLst/>
          </a:prstGeom>
          <a:noFill/>
        </p:spPr>
      </p:pic>
      <p:sp>
        <p:nvSpPr>
          <p:cNvPr id="624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2465"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362200" y="3048000"/>
            <a:ext cx="4572000" cy="899612"/>
          </a:xfrm>
          <a:prstGeom prst="rect">
            <a:avLst/>
          </a:prstGeom>
          <a:noFill/>
        </p:spPr>
      </p:pic>
      <p:sp>
        <p:nvSpPr>
          <p:cNvPr id="62467" name="Rectangle 3"/>
          <p:cNvSpPr>
            <a:spLocks noChangeArrowheads="1"/>
          </p:cNvSpPr>
          <p:nvPr/>
        </p:nvSpPr>
        <p:spPr bwMode="auto">
          <a:xfrm>
            <a:off x="0" y="11525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59" name="58 Grupo"/>
          <p:cNvGrpSpPr/>
          <p:nvPr/>
        </p:nvGrpSpPr>
        <p:grpSpPr>
          <a:xfrm>
            <a:off x="609600" y="4191000"/>
            <a:ext cx="2514600" cy="1162050"/>
            <a:chOff x="304800" y="4343400"/>
            <a:chExt cx="2514600" cy="1162050"/>
          </a:xfrm>
        </p:grpSpPr>
        <p:sp>
          <p:nvSpPr>
            <p:cNvPr id="45" name="28 Marcador de contenido"/>
            <p:cNvSpPr txBox="1">
              <a:spLocks/>
            </p:cNvSpPr>
            <p:nvPr/>
          </p:nvSpPr>
          <p:spPr>
            <a:xfrm>
              <a:off x="762000" y="4343400"/>
              <a:ext cx="19812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Edad</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10-19</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pic>
          <p:nvPicPr>
            <p:cNvPr id="62468" name="Picture 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304800" y="5029200"/>
              <a:ext cx="2514600" cy="476250"/>
            </a:xfrm>
            <a:prstGeom prst="rect">
              <a:avLst/>
            </a:prstGeom>
            <a:noFill/>
          </p:spPr>
        </p:pic>
      </p:grpSp>
      <p:sp>
        <p:nvSpPr>
          <p:cNvPr id="6247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64" name="63 Grupo"/>
          <p:cNvGrpSpPr/>
          <p:nvPr/>
        </p:nvGrpSpPr>
        <p:grpSpPr>
          <a:xfrm>
            <a:off x="3276600" y="4191000"/>
            <a:ext cx="2514600" cy="1162050"/>
            <a:chOff x="2895600" y="4343400"/>
            <a:chExt cx="2514600" cy="1162050"/>
          </a:xfrm>
        </p:grpSpPr>
        <p:sp>
          <p:nvSpPr>
            <p:cNvPr id="60" name="28 Marcador de contenido"/>
            <p:cNvSpPr txBox="1">
              <a:spLocks/>
            </p:cNvSpPr>
            <p:nvPr/>
          </p:nvSpPr>
          <p:spPr>
            <a:xfrm>
              <a:off x="3124200" y="4343400"/>
              <a:ext cx="19812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Edad</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20-39</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pic>
          <p:nvPicPr>
            <p:cNvPr id="62471"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895600" y="5029200"/>
              <a:ext cx="2514600" cy="476250"/>
            </a:xfrm>
            <a:prstGeom prst="rect">
              <a:avLst/>
            </a:prstGeom>
            <a:noFill/>
          </p:spPr>
        </p:pic>
      </p:grpSp>
      <p:sp>
        <p:nvSpPr>
          <p:cNvPr id="6247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7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69" name="68 Grupo"/>
          <p:cNvGrpSpPr/>
          <p:nvPr/>
        </p:nvGrpSpPr>
        <p:grpSpPr>
          <a:xfrm>
            <a:off x="5943600" y="4191000"/>
            <a:ext cx="2514600" cy="1162050"/>
            <a:chOff x="5410200" y="4343400"/>
            <a:chExt cx="2514600" cy="1162050"/>
          </a:xfrm>
        </p:grpSpPr>
        <p:sp>
          <p:nvSpPr>
            <p:cNvPr id="65" name="28 Marcador de contenido"/>
            <p:cNvSpPr txBox="1">
              <a:spLocks/>
            </p:cNvSpPr>
            <p:nvPr/>
          </p:nvSpPr>
          <p:spPr>
            <a:xfrm>
              <a:off x="5562600" y="4343400"/>
              <a:ext cx="19812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Edad</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40-59</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pic>
          <p:nvPicPr>
            <p:cNvPr id="62474" name="Picture 10"/>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5410200" y="5029200"/>
              <a:ext cx="2514600" cy="476250"/>
            </a:xfrm>
            <a:prstGeom prst="rect">
              <a:avLst/>
            </a:prstGeom>
            <a:noFill/>
          </p:spPr>
        </p:pic>
      </p:grpSp>
      <p:sp>
        <p:nvSpPr>
          <p:cNvPr id="62476" name="Rectangle 12"/>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247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74" name="73 Grupo"/>
          <p:cNvGrpSpPr/>
          <p:nvPr/>
        </p:nvGrpSpPr>
        <p:grpSpPr>
          <a:xfrm>
            <a:off x="3200400" y="5467350"/>
            <a:ext cx="2514600" cy="933450"/>
            <a:chOff x="3200400" y="5562600"/>
            <a:chExt cx="2514600" cy="933450"/>
          </a:xfrm>
        </p:grpSpPr>
        <p:sp>
          <p:nvSpPr>
            <p:cNvPr id="70" name="28 Marcador de contenido"/>
            <p:cNvSpPr txBox="1">
              <a:spLocks/>
            </p:cNvSpPr>
            <p:nvPr/>
          </p:nvSpPr>
          <p:spPr>
            <a:xfrm>
              <a:off x="3505200" y="5562600"/>
              <a:ext cx="1981200" cy="5334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Edad</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60-69</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pic>
          <p:nvPicPr>
            <p:cNvPr id="62477" name="Picture 13"/>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3200400" y="6019800"/>
              <a:ext cx="2514600" cy="476250"/>
            </a:xfrm>
            <a:prstGeom prst="rect">
              <a:avLst/>
            </a:prstGeom>
            <a:noFill/>
          </p:spPr>
        </p:pic>
      </p:grpSp>
      <p:sp>
        <p:nvSpPr>
          <p:cNvPr id="62479" name="Rectangle 15"/>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246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Modificaciones para números desigualdades de observaciones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457200" y="1447800"/>
            <a:ext cx="8229600" cy="990600"/>
          </a:xfrm>
        </p:spPr>
        <p:txBody>
          <a:bodyPr>
            <a:noAutofit/>
          </a:bodyPr>
          <a:lstStyle/>
          <a:p>
            <a:pPr algn="just">
              <a:buNone/>
            </a:pPr>
            <a:r>
              <a:rPr lang="es-VE" sz="2800" dirty="0" smtClean="0"/>
              <a:t>En el caso de que los </a:t>
            </a:r>
            <a:r>
              <a:rPr lang="es-VE" sz="2800" i="1" dirty="0" smtClean="0"/>
              <a:t>k</a:t>
            </a:r>
            <a:r>
              <a:rPr lang="es-VE" sz="2800" dirty="0" smtClean="0"/>
              <a:t> tratamientos tengan número diferentes de observaciones entonces: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451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95400" y="2286000"/>
            <a:ext cx="6127805" cy="1219200"/>
          </a:xfrm>
          <a:prstGeom prst="rect">
            <a:avLst/>
          </a:prstGeom>
          <a:noFill/>
        </p:spPr>
      </p:pic>
      <p:sp>
        <p:nvSpPr>
          <p:cNvPr id="6451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451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752600" y="3810000"/>
            <a:ext cx="5534025" cy="1143000"/>
          </a:xfrm>
          <a:prstGeom prst="rect">
            <a:avLst/>
          </a:prstGeom>
          <a:noFill/>
        </p:spPr>
      </p:pic>
      <p:sp>
        <p:nvSpPr>
          <p:cNvPr id="6451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2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4519"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895600" y="5243512"/>
            <a:ext cx="3505200" cy="547688"/>
          </a:xfrm>
          <a:prstGeom prst="rect">
            <a:avLst/>
          </a:prstGeom>
          <a:noFill/>
        </p:spPr>
      </p:pic>
      <p:sp>
        <p:nvSpPr>
          <p:cNvPr id="64521" name="Rectangle 9"/>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Análisis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533400" y="1189037"/>
            <a:ext cx="8229600" cy="4221163"/>
          </a:xfrm>
        </p:spPr>
        <p:txBody>
          <a:bodyPr/>
          <a:lstStyle/>
          <a:p>
            <a:pPr algn="just"/>
            <a:r>
              <a:rPr lang="es-VE" dirty="0" smtClean="0"/>
              <a:t> En este modelo un solo factor o atributo se estudia en el experimento; este tiene </a:t>
            </a:r>
            <a:r>
              <a:rPr lang="es-VE" i="1" dirty="0" smtClean="0"/>
              <a:t>k</a:t>
            </a:r>
            <a:r>
              <a:rPr lang="es-VE" dirty="0" smtClean="0"/>
              <a:t> tratamientos distintos.</a:t>
            </a:r>
          </a:p>
          <a:p>
            <a:pPr algn="just"/>
            <a:r>
              <a:rPr lang="es-VE" dirty="0" smtClean="0"/>
              <a:t> La frase “efectos fijos” hace referencia al hecho de que el experimentador selecciona específicamente los tratamientos (no se eligen aleatoriamente).</a:t>
            </a:r>
          </a:p>
          <a:p>
            <a:pPr algn="just"/>
            <a:r>
              <a:rPr lang="es-VE" dirty="0" smtClean="0"/>
              <a:t> Interesa probar la hipótesis nula de que las medias poblacionales son iguales, es decir:</a:t>
            </a:r>
            <a:endParaRPr lang="en-US" dirty="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90800" y="5410200"/>
            <a:ext cx="4400550" cy="847725"/>
          </a:xfrm>
          <a:prstGeom prst="rect">
            <a:avLst/>
          </a:prstGeom>
          <a:noFill/>
        </p:spPr>
      </p:pic>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Modificaciones para números desigualdades de observaciones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2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21" name="Rectangle 9"/>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6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860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819400" y="1524000"/>
            <a:ext cx="2897746" cy="914400"/>
          </a:xfrm>
          <a:prstGeom prst="rect">
            <a:avLst/>
          </a:prstGeom>
          <a:noFill/>
        </p:spPr>
      </p:pic>
      <p:sp>
        <p:nvSpPr>
          <p:cNvPr id="68611" name="Rectangle 3"/>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61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8612"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200400" y="2667000"/>
            <a:ext cx="2438400" cy="960581"/>
          </a:xfrm>
          <a:prstGeom prst="rect">
            <a:avLst/>
          </a:prstGeom>
          <a:noFill/>
        </p:spPr>
      </p:pic>
      <p:sp>
        <p:nvSpPr>
          <p:cNvPr id="68614"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28 Marcador de contenido"/>
          <p:cNvSpPr txBox="1">
            <a:spLocks/>
          </p:cNvSpPr>
          <p:nvPr/>
        </p:nvSpPr>
        <p:spPr>
          <a:xfrm>
            <a:off x="457200" y="3886200"/>
            <a:ext cx="8229600" cy="2286000"/>
          </a:xfrm>
          <a:prstGeom prst="rect">
            <a:avLst/>
          </a:prstGeom>
        </p:spPr>
        <p:txBody>
          <a:bodyPr vert="horz" lIns="91440" tIns="45720" rIns="91440" bIns="45720" rtlCol="0">
            <a:noAutofit/>
          </a:bodyPr>
          <a:lstStyle/>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Donde:</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r>
              <a:rPr lang="es-VE" sz="2800" i="1" dirty="0" smtClean="0">
                <a:latin typeface="Nyala" pitchFamily="2" charset="0"/>
              </a:rPr>
              <a:t>N</a:t>
            </a:r>
            <a:r>
              <a:rPr lang="es-VE" sz="2800" dirty="0" smtClean="0">
                <a:latin typeface="Nyala" pitchFamily="2" charset="0"/>
              </a:rPr>
              <a:t> = número total de observaciones de todas los tratamientos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r>
              <a:rPr kumimoji="0" lang="es-VE" sz="2800" b="0" i="1" u="none" strike="noStrike" kern="1200" cap="none" spc="0" normalizeH="0" baseline="0" noProof="0" dirty="0" smtClean="0">
                <a:ln>
                  <a:noFill/>
                </a:ln>
                <a:solidFill>
                  <a:schemeClr val="tx1"/>
                </a:solidFill>
                <a:effectLst/>
                <a:uLnTx/>
                <a:uFillTx/>
                <a:latin typeface="Nyala" pitchFamily="2" charset="0"/>
                <a:ea typeface="+mn-ea"/>
                <a:cs typeface="+mn-cs"/>
              </a:rPr>
              <a:t>Y.. </a:t>
            </a: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suma de todas las</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observaciones</a:t>
            </a:r>
          </a:p>
          <a:p>
            <a:pPr marL="342900" marR="0" lvl="0" indent="-342900" algn="just" defTabSz="914400" rtl="0" eaLnBrk="1" fontAlgn="auto" latinLnBrk="0" hangingPunct="1">
              <a:lnSpc>
                <a:spcPct val="100000"/>
              </a:lnSpc>
              <a:spcBef>
                <a:spcPct val="20000"/>
              </a:spcBef>
              <a:spcAft>
                <a:spcPts val="0"/>
              </a:spcAft>
              <a:buClrTx/>
              <a:buSzTx/>
              <a:buFontTx/>
              <a:buNone/>
              <a:tabLst/>
              <a:defRPr/>
            </a:pPr>
            <a:r>
              <a:rPr lang="es-VE" sz="2800" i="1" baseline="0" dirty="0" err="1" smtClean="0">
                <a:latin typeface="Nyala" pitchFamily="2" charset="0"/>
              </a:rPr>
              <a:t>Yi</a:t>
            </a:r>
            <a:r>
              <a:rPr lang="es-VE" sz="2800" i="1" baseline="0" dirty="0" smtClean="0">
                <a:latin typeface="Nyala" pitchFamily="2" charset="0"/>
              </a:rPr>
              <a:t>.</a:t>
            </a:r>
            <a:r>
              <a:rPr lang="es-VE" sz="2800" dirty="0" smtClean="0">
                <a:latin typeface="Nyala" pitchFamily="2" charset="0"/>
              </a:rPr>
              <a:t> = suma de todos los valores en el i-</a:t>
            </a:r>
            <a:r>
              <a:rPr lang="es-VE" sz="2800" dirty="0" err="1" smtClean="0">
                <a:latin typeface="Nyala" pitchFamily="2" charset="0"/>
              </a:rPr>
              <a:t>ésimo</a:t>
            </a:r>
            <a:r>
              <a:rPr lang="es-VE" sz="2800" dirty="0" smtClean="0">
                <a:latin typeface="Nyala" pitchFamily="2" charset="0"/>
              </a:rPr>
              <a:t> tratamiento</a:t>
            </a:r>
            <a:endParaRPr kumimoji="0" lang="en-US"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Tx/>
              <a:buNone/>
              <a:tabLst/>
              <a:defRPr/>
            </a:pPr>
            <a:endParaRPr kumimoji="0" lang="en-US" sz="2800" b="0" i="0" u="none" strike="noStrike" kern="1200" cap="none" spc="0" normalizeH="0" baseline="0" noProof="0" dirty="0">
              <a:ln>
                <a:noFill/>
              </a:ln>
              <a:solidFill>
                <a:schemeClr val="tx1"/>
              </a:solidFill>
              <a:effectLst/>
              <a:uLnTx/>
              <a:uFillTx/>
              <a:latin typeface="Nyala" pitchFamily="2" charset="0"/>
              <a:ea typeface="+mn-ea"/>
              <a:cs typeface="+mn-c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600200"/>
            <a:ext cx="8229600" cy="3962400"/>
          </a:xfrm>
        </p:spPr>
        <p:txBody>
          <a:bodyPr>
            <a:noAutofit/>
          </a:bodyPr>
          <a:lstStyle/>
          <a:p>
            <a:pPr algn="just">
              <a:buNone/>
            </a:pPr>
            <a:r>
              <a:rPr lang="es-VE" sz="2800" dirty="0" smtClean="0"/>
              <a:t>Un psicólogo quería comparar los métodos para reducir los niveles de hostilidad en estudiantes</a:t>
            </a:r>
            <a:r>
              <a:rPr lang="es-VE" sz="2800" dirty="0" smtClean="0"/>
              <a:t>. Se utilizaron en el experimento 11 estudiantes. Se seleccionaron al azar 5 casos y se trataron según el método A, a 3  por el método B y 3 por el método C. Luego se volvieron a estudiar y se obtuvieron los resultados de la tabla. ¿Proporcionan los datos evidencias suficiente para indicar que al menos uno de los métodos produce una respuesta media de los estudiantes diferente de los otros métodos?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3" name="42 Marcador de contenido"/>
          <p:cNvGraphicFramePr>
            <a:graphicFrameLocks noGrp="1"/>
          </p:cNvGraphicFramePr>
          <p:nvPr>
            <p:ph idx="1"/>
          </p:nvPr>
        </p:nvGraphicFramePr>
        <p:xfrm>
          <a:off x="457200" y="1981200"/>
          <a:ext cx="8229600" cy="2225040"/>
        </p:xfrm>
        <a:graphic>
          <a:graphicData uri="http://schemas.openxmlformats.org/drawingml/2006/table">
            <a:tbl>
              <a:tblPr firstRow="1" bandRow="1">
                <a:tableStyleId>{5C22544A-7EE6-4342-B048-85BDC9FD1C3A}</a:tableStyleId>
              </a:tblPr>
              <a:tblGrid>
                <a:gridCol w="2743200"/>
                <a:gridCol w="2743200"/>
                <a:gridCol w="2743200"/>
              </a:tblGrid>
              <a:tr h="370840">
                <a:tc>
                  <a:txBody>
                    <a:bodyPr/>
                    <a:lstStyle/>
                    <a:p>
                      <a:pPr algn="ctr"/>
                      <a:r>
                        <a:rPr lang="es-VE" dirty="0" smtClean="0"/>
                        <a:t>Método A</a:t>
                      </a:r>
                      <a:endParaRPr lang="en-US" dirty="0"/>
                    </a:p>
                  </a:txBody>
                  <a:tcPr anchor="ctr"/>
                </a:tc>
                <a:tc>
                  <a:txBody>
                    <a:bodyPr/>
                    <a:lstStyle/>
                    <a:p>
                      <a:pPr algn="ctr"/>
                      <a:r>
                        <a:rPr lang="es-VE" dirty="0" smtClean="0"/>
                        <a:t>Método B</a:t>
                      </a:r>
                      <a:endParaRPr lang="en-US" dirty="0"/>
                    </a:p>
                  </a:txBody>
                  <a:tcPr anchor="ctr"/>
                </a:tc>
                <a:tc>
                  <a:txBody>
                    <a:bodyPr/>
                    <a:lstStyle/>
                    <a:p>
                      <a:pPr algn="ctr"/>
                      <a:r>
                        <a:rPr lang="es-VE" dirty="0" smtClean="0"/>
                        <a:t>Método C</a:t>
                      </a:r>
                      <a:endParaRPr lang="en-US" dirty="0"/>
                    </a:p>
                  </a:txBody>
                  <a:tcPr anchor="ctr"/>
                </a:tc>
              </a:tr>
              <a:tr h="370840">
                <a:tc>
                  <a:txBody>
                    <a:bodyPr/>
                    <a:lstStyle/>
                    <a:p>
                      <a:pPr algn="ctr"/>
                      <a:r>
                        <a:rPr lang="es-VE" dirty="0" smtClean="0"/>
                        <a:t>73</a:t>
                      </a:r>
                      <a:endParaRPr lang="en-US" dirty="0"/>
                    </a:p>
                  </a:txBody>
                  <a:tcPr anchor="ctr"/>
                </a:tc>
                <a:tc>
                  <a:txBody>
                    <a:bodyPr/>
                    <a:lstStyle/>
                    <a:p>
                      <a:pPr algn="ctr"/>
                      <a:r>
                        <a:rPr lang="es-VE" dirty="0" smtClean="0"/>
                        <a:t>54</a:t>
                      </a:r>
                      <a:endParaRPr lang="en-US" dirty="0"/>
                    </a:p>
                  </a:txBody>
                  <a:tcPr anchor="ctr"/>
                </a:tc>
                <a:tc>
                  <a:txBody>
                    <a:bodyPr/>
                    <a:lstStyle/>
                    <a:p>
                      <a:pPr algn="ctr"/>
                      <a:r>
                        <a:rPr lang="es-VE" dirty="0" smtClean="0"/>
                        <a:t>79</a:t>
                      </a:r>
                      <a:endParaRPr lang="en-US" dirty="0"/>
                    </a:p>
                  </a:txBody>
                  <a:tcPr anchor="ctr"/>
                </a:tc>
              </a:tr>
              <a:tr h="370840">
                <a:tc>
                  <a:txBody>
                    <a:bodyPr/>
                    <a:lstStyle/>
                    <a:p>
                      <a:pPr algn="ctr"/>
                      <a:r>
                        <a:rPr lang="es-VE" dirty="0" smtClean="0"/>
                        <a:t>83</a:t>
                      </a:r>
                      <a:endParaRPr lang="en-US" dirty="0"/>
                    </a:p>
                  </a:txBody>
                  <a:tcPr anchor="ctr"/>
                </a:tc>
                <a:tc>
                  <a:txBody>
                    <a:bodyPr/>
                    <a:lstStyle/>
                    <a:p>
                      <a:pPr algn="ctr"/>
                      <a:r>
                        <a:rPr lang="es-VE" dirty="0" smtClean="0"/>
                        <a:t>74</a:t>
                      </a:r>
                      <a:endParaRPr lang="en-US" dirty="0"/>
                    </a:p>
                  </a:txBody>
                  <a:tcPr anchor="ctr"/>
                </a:tc>
                <a:tc>
                  <a:txBody>
                    <a:bodyPr/>
                    <a:lstStyle/>
                    <a:p>
                      <a:pPr algn="ctr"/>
                      <a:r>
                        <a:rPr lang="es-VE" dirty="0" smtClean="0"/>
                        <a:t>95</a:t>
                      </a:r>
                      <a:endParaRPr lang="en-US" dirty="0"/>
                    </a:p>
                  </a:txBody>
                  <a:tcPr anchor="ctr"/>
                </a:tc>
              </a:tr>
              <a:tr h="370840">
                <a:tc>
                  <a:txBody>
                    <a:bodyPr/>
                    <a:lstStyle/>
                    <a:p>
                      <a:pPr algn="ctr"/>
                      <a:r>
                        <a:rPr lang="es-VE" dirty="0" smtClean="0"/>
                        <a:t>76</a:t>
                      </a:r>
                      <a:endParaRPr lang="en-US" dirty="0"/>
                    </a:p>
                  </a:txBody>
                  <a:tcPr anchor="ctr"/>
                </a:tc>
                <a:tc>
                  <a:txBody>
                    <a:bodyPr/>
                    <a:lstStyle/>
                    <a:p>
                      <a:pPr algn="ctr"/>
                      <a:r>
                        <a:rPr lang="es-VE" dirty="0" smtClean="0"/>
                        <a:t>71</a:t>
                      </a:r>
                      <a:endParaRPr lang="en-US" dirty="0"/>
                    </a:p>
                  </a:txBody>
                  <a:tcPr anchor="ctr"/>
                </a:tc>
                <a:tc>
                  <a:txBody>
                    <a:bodyPr/>
                    <a:lstStyle/>
                    <a:p>
                      <a:pPr algn="ctr"/>
                      <a:r>
                        <a:rPr lang="es-VE" dirty="0" smtClean="0"/>
                        <a:t>87</a:t>
                      </a:r>
                    </a:p>
                  </a:txBody>
                  <a:tcPr anchor="ctr"/>
                </a:tc>
              </a:tr>
              <a:tr h="370840">
                <a:tc>
                  <a:txBody>
                    <a:bodyPr/>
                    <a:lstStyle/>
                    <a:p>
                      <a:pPr algn="ctr"/>
                      <a:r>
                        <a:rPr lang="es-VE" dirty="0" smtClean="0"/>
                        <a:t>68</a:t>
                      </a:r>
                      <a:endParaRPr lang="en-US" dirty="0"/>
                    </a:p>
                  </a:txBody>
                  <a:tcPr anchor="ctr"/>
                </a:tc>
                <a:tc>
                  <a:txBody>
                    <a:bodyPr/>
                    <a:lstStyle/>
                    <a:p>
                      <a:pPr algn="ctr"/>
                      <a:endParaRPr lang="en-US"/>
                    </a:p>
                  </a:txBody>
                  <a:tcPr anchor="ctr"/>
                </a:tc>
                <a:tc>
                  <a:txBody>
                    <a:bodyPr/>
                    <a:lstStyle/>
                    <a:p>
                      <a:pPr algn="ctr"/>
                      <a:endParaRPr lang="en-US" dirty="0"/>
                    </a:p>
                  </a:txBody>
                  <a:tcPr anchor="ctr"/>
                </a:tc>
              </a:tr>
              <a:tr h="370840">
                <a:tc>
                  <a:txBody>
                    <a:bodyPr/>
                    <a:lstStyle/>
                    <a:p>
                      <a:pPr algn="ctr"/>
                      <a:r>
                        <a:rPr lang="es-VE" dirty="0" smtClean="0"/>
                        <a:t>80</a:t>
                      </a:r>
                      <a:endParaRPr lang="en-US" dirty="0"/>
                    </a:p>
                  </a:txBody>
                  <a:tcPr anchor="ctr"/>
                </a:tc>
                <a:tc>
                  <a:txBody>
                    <a:bodyPr/>
                    <a:lstStyle/>
                    <a:p>
                      <a:pPr algn="ctr"/>
                      <a:endParaRPr lang="en-US"/>
                    </a:p>
                  </a:txBody>
                  <a:tcPr anchor="ctr"/>
                </a:tc>
                <a:tc>
                  <a:txBody>
                    <a:bodyPr/>
                    <a:lstStyle/>
                    <a:p>
                      <a:pPr algn="ct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800" dirty="0" smtClean="0"/>
              <a:t>Ejemplo</a:t>
            </a:r>
            <a:endParaRPr lang="en-US" sz="48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6" name="28 Marcador de contenido"/>
          <p:cNvSpPr>
            <a:spLocks noGrp="1"/>
          </p:cNvSpPr>
          <p:nvPr>
            <p:ph idx="1"/>
          </p:nvPr>
        </p:nvSpPr>
        <p:spPr>
          <a:xfrm>
            <a:off x="533400" y="1295400"/>
            <a:ext cx="8229600" cy="533400"/>
          </a:xfrm>
        </p:spPr>
        <p:txBody>
          <a:bodyPr>
            <a:noAutofit/>
          </a:bodyPr>
          <a:lstStyle/>
          <a:p>
            <a:pPr algn="just">
              <a:buNone/>
            </a:pPr>
            <a:r>
              <a:rPr lang="es-VE" sz="2800" dirty="0" smtClean="0"/>
              <a:t>Tenemos:</a:t>
            </a:r>
            <a:endParaRPr lang="en-US" sz="2800" dirty="0" smtClean="0"/>
          </a:p>
          <a:p>
            <a:pPr algn="just">
              <a:buNone/>
            </a:pPr>
            <a:endParaRPr lang="en-US" sz="2800" dirty="0"/>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5" name="Rectangle 7"/>
          <p:cNvSpPr>
            <a:spLocks noChangeArrowheads="1"/>
          </p:cNvSpPr>
          <p:nvPr/>
        </p:nvSpPr>
        <p:spPr bwMode="auto">
          <a:xfrm>
            <a:off x="0" y="10572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065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065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981200" y="1828800"/>
            <a:ext cx="4742822" cy="914400"/>
          </a:xfrm>
          <a:prstGeom prst="rect">
            <a:avLst/>
          </a:prstGeom>
          <a:noFill/>
        </p:spPr>
      </p:pic>
      <p:sp>
        <p:nvSpPr>
          <p:cNvPr id="70659"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45" name="19 Marcador de contenido"/>
          <p:cNvGraphicFramePr>
            <a:graphicFrameLocks/>
          </p:cNvGraphicFramePr>
          <p:nvPr/>
        </p:nvGraphicFramePr>
        <p:xfrm>
          <a:off x="381002" y="2897343"/>
          <a:ext cx="8762998" cy="2436657"/>
        </p:xfrm>
        <a:graphic>
          <a:graphicData uri="http://schemas.openxmlformats.org/drawingml/2006/table">
            <a:tbl>
              <a:tblPr/>
              <a:tblGrid>
                <a:gridCol w="2049411"/>
                <a:gridCol w="1484056"/>
                <a:gridCol w="1342717"/>
                <a:gridCol w="1484056"/>
                <a:gridCol w="1201379"/>
                <a:gridCol w="1201379"/>
              </a:tblGrid>
              <a:tr h="555171">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Fuente</a:t>
                      </a:r>
                      <a:r>
                        <a:rPr lang="en-US" sz="2200" b="1" dirty="0" smtClean="0">
                          <a:solidFill>
                            <a:srgbClr val="FFFFFF"/>
                          </a:solidFill>
                          <a:latin typeface="Calibri"/>
                          <a:ea typeface="Calibri"/>
                          <a:cs typeface="Times New Roman"/>
                        </a:rPr>
                        <a:t> de </a:t>
                      </a:r>
                      <a:r>
                        <a:rPr lang="en-US" sz="2200" b="1" dirty="0" err="1" smtClean="0">
                          <a:solidFill>
                            <a:srgbClr val="FFFFFF"/>
                          </a:solidFill>
                          <a:latin typeface="Calibri"/>
                          <a:ea typeface="Calibri"/>
                          <a:cs typeface="Times New Roman"/>
                        </a:rPr>
                        <a:t>variación</a:t>
                      </a:r>
                      <a:endParaRPr lang="en-US" sz="2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200" b="1" dirty="0" smtClean="0">
                          <a:solidFill>
                            <a:srgbClr val="FFFFFF"/>
                          </a:solidFill>
                          <a:latin typeface="Calibri"/>
                          <a:ea typeface="Calibri"/>
                          <a:cs typeface="Times New Roman"/>
                        </a:rPr>
                        <a:t>Suma</a:t>
                      </a:r>
                      <a:r>
                        <a:rPr lang="es-VE" sz="2200" b="1" baseline="0" dirty="0" smtClean="0">
                          <a:solidFill>
                            <a:srgbClr val="FFFFFF"/>
                          </a:solidFill>
                          <a:latin typeface="Calibri"/>
                          <a:ea typeface="Calibri"/>
                          <a:cs typeface="Times New Roman"/>
                        </a:rPr>
                        <a:t> de Cuadrados</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Grados</a:t>
                      </a:r>
                      <a:r>
                        <a:rPr lang="en-US" sz="2200" b="1" baseline="0" dirty="0" smtClean="0">
                          <a:solidFill>
                            <a:srgbClr val="FFFFFF"/>
                          </a:solidFill>
                          <a:latin typeface="Calibri"/>
                          <a:ea typeface="Calibri"/>
                          <a:cs typeface="Times New Roman"/>
                        </a:rPr>
                        <a:t> de </a:t>
                      </a:r>
                      <a:r>
                        <a:rPr lang="en-US" sz="2200" b="1" baseline="0" dirty="0" err="1" smtClean="0">
                          <a:solidFill>
                            <a:srgbClr val="FFFFFF"/>
                          </a:solidFill>
                          <a:latin typeface="Calibri"/>
                          <a:ea typeface="Calibri"/>
                          <a:cs typeface="Times New Roman"/>
                        </a:rPr>
                        <a:t>libertad</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Calibri"/>
                          <a:ea typeface="Calibri"/>
                          <a:cs typeface="Times New Roman"/>
                        </a:rPr>
                        <a:t>Media </a:t>
                      </a:r>
                      <a:r>
                        <a:rPr lang="en-US" sz="2200" b="1" dirty="0" err="1" smtClean="0">
                          <a:solidFill>
                            <a:srgbClr val="FFFFFF"/>
                          </a:solidFill>
                          <a:latin typeface="Calibri"/>
                          <a:ea typeface="Calibri"/>
                          <a:cs typeface="Times New Roman"/>
                        </a:rPr>
                        <a:t>Cuadrática</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err="1" smtClean="0">
                          <a:solidFill>
                            <a:srgbClr val="FFFFFF"/>
                          </a:solidFill>
                          <a:latin typeface="Calibri"/>
                          <a:ea typeface="Calibri"/>
                          <a:cs typeface="Times New Roman"/>
                        </a:rPr>
                        <a:t>fo</a:t>
                      </a:r>
                      <a:endParaRPr lang="en-US" sz="2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Valor </a:t>
                      </a:r>
                    </a:p>
                    <a:p>
                      <a:pPr marL="0" marR="0" algn="ctr">
                        <a:lnSpc>
                          <a:spcPct val="115000"/>
                        </a:lnSpc>
                        <a:spcBef>
                          <a:spcPts val="0"/>
                        </a:spcBef>
                        <a:spcAft>
                          <a:spcPts val="0"/>
                        </a:spcAft>
                      </a:pPr>
                      <a:r>
                        <a:rPr lang="en-US" sz="2200" b="1" dirty="0" smtClean="0">
                          <a:solidFill>
                            <a:srgbClr val="FFFFFF"/>
                          </a:solidFill>
                          <a:latin typeface="+mn-lt"/>
                          <a:ea typeface="Calibri"/>
                          <a:cs typeface="Times New Roman"/>
                        </a:rPr>
                        <a:t>p</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Método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641,879</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2</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400" dirty="0" smtClean="0">
                          <a:latin typeface="+mn-lt"/>
                          <a:ea typeface="Calibri"/>
                          <a:cs typeface="Times New Roman"/>
                        </a:rPr>
                        <a:t>320,939</a:t>
                      </a:r>
                      <a:endParaRPr lang="en-US" sz="2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5,14</a:t>
                      </a:r>
                      <a:endParaRPr lang="es-VE" sz="2400" dirty="0" smtClean="0">
                        <a:latin typeface="Calibri (cuerpo)"/>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0,037</a:t>
                      </a:r>
                      <a:endParaRPr lang="es-VE" sz="2400" dirty="0" smtClean="0">
                        <a:latin typeface="Calibri (cuerpo)"/>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400" dirty="0" smtClean="0">
                          <a:latin typeface="Calibri"/>
                          <a:ea typeface="Calibri"/>
                          <a:cs typeface="Times New Roman"/>
                        </a:rPr>
                        <a:t>498,667</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400" dirty="0" smtClean="0">
                          <a:latin typeface="Calibri"/>
                          <a:ea typeface="Calibri"/>
                          <a:cs typeface="Times New Roman"/>
                        </a:rPr>
                        <a:t>8</a:t>
                      </a: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mn-lt"/>
                          <a:ea typeface="Calibri"/>
                          <a:cs typeface="Times New Roman"/>
                        </a:rPr>
                        <a:t>62,333</a:t>
                      </a:r>
                      <a:endParaRPr lang="en-US" sz="24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2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dirty="0" smtClean="0">
                          <a:solidFill>
                            <a:schemeClr val="bg1"/>
                          </a:solidFill>
                          <a:latin typeface="Calibri"/>
                          <a:ea typeface="Calibri"/>
                          <a:cs typeface="Times New Roman"/>
                        </a:rPr>
                        <a:t>1140,545</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dirty="0" smtClean="0">
                          <a:solidFill>
                            <a:schemeClr val="bg1"/>
                          </a:solidFill>
                          <a:latin typeface="Calibri"/>
                          <a:ea typeface="Calibri"/>
                          <a:cs typeface="Times New Roman"/>
                        </a:rPr>
                        <a:t>10</a:t>
                      </a:r>
                      <a:endParaRPr lang="en-US" sz="2400"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2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7066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7066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871933" y="5486400"/>
            <a:ext cx="5290867" cy="609600"/>
          </a:xfrm>
          <a:prstGeom prst="rect">
            <a:avLst/>
          </a:prstGeom>
          <a:noFill/>
        </p:spPr>
      </p:pic>
      <p:sp>
        <p:nvSpPr>
          <p:cNvPr id="70662" name="Rectangle 6"/>
          <p:cNvSpPr>
            <a:spLocks noChangeArrowheads="1"/>
          </p:cNvSpPr>
          <p:nvPr/>
        </p:nvSpPr>
        <p:spPr bwMode="auto">
          <a:xfrm>
            <a:off x="0" y="9620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06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Análisis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533400" y="1143000"/>
            <a:ext cx="8229600" cy="4800600"/>
          </a:xfrm>
        </p:spPr>
        <p:txBody>
          <a:bodyPr>
            <a:normAutofit/>
          </a:bodyPr>
          <a:lstStyle/>
          <a:p>
            <a:pPr algn="just"/>
            <a:r>
              <a:rPr lang="es-VE" dirty="0" smtClean="0"/>
              <a:t> Se debe crear un modelo estadístico para ver la forma de cómo probar la hipótesis nula de medias de tratamientos iguales</a:t>
            </a:r>
          </a:p>
          <a:p>
            <a:pPr algn="just"/>
            <a:endParaRPr lang="es-VE" dirty="0" smtClean="0"/>
          </a:p>
          <a:p>
            <a:pPr algn="just"/>
            <a:r>
              <a:rPr lang="es-VE" dirty="0" smtClean="0"/>
              <a:t> Si </a:t>
            </a:r>
          </a:p>
          <a:p>
            <a:pPr algn="just"/>
            <a:r>
              <a:rPr lang="es-VE" dirty="0" smtClean="0"/>
              <a:t> Implica verificar:</a:t>
            </a:r>
          </a:p>
          <a:p>
            <a:pPr algn="just"/>
            <a:endParaRPr lang="es-VE" dirty="0" smtClean="0"/>
          </a:p>
          <a:p>
            <a:r>
              <a:rPr lang="es-VE" dirty="0" smtClean="0"/>
              <a:t> Lo que es equivalente a probar:</a:t>
            </a:r>
          </a:p>
          <a:p>
            <a:pPr>
              <a:buNone/>
            </a:pPr>
            <a:endParaRPr lang="en-US" dirty="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174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200400" y="2667000"/>
            <a:ext cx="3083859" cy="609600"/>
          </a:xfrm>
          <a:prstGeom prst="rect">
            <a:avLst/>
          </a:prstGeom>
          <a:noFill/>
        </p:spPr>
      </p:pic>
      <p:sp>
        <p:nvSpPr>
          <p:cNvPr id="31747"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4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1748"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690255" y="3394365"/>
            <a:ext cx="2209800" cy="447675"/>
          </a:xfrm>
          <a:prstGeom prst="rect">
            <a:avLst/>
          </a:prstGeom>
          <a:noFill/>
        </p:spPr>
      </p:pic>
      <p:sp>
        <p:nvSpPr>
          <p:cNvPr id="31750"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5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1751"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971800" y="4495800"/>
            <a:ext cx="3200400" cy="464256"/>
          </a:xfrm>
          <a:prstGeom prst="rect">
            <a:avLst/>
          </a:prstGeom>
          <a:noFill/>
        </p:spPr>
      </p:pic>
      <p:sp>
        <p:nvSpPr>
          <p:cNvPr id="31753" name="Rectangle 9"/>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175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1754"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667000" y="5638800"/>
            <a:ext cx="3743325" cy="447675"/>
          </a:xfrm>
          <a:prstGeom prst="rect">
            <a:avLst/>
          </a:prstGeom>
          <a:noFill/>
        </p:spPr>
      </p:pic>
      <p:sp>
        <p:nvSpPr>
          <p:cNvPr id="3175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533400" y="1143000"/>
            <a:ext cx="8229600" cy="5410200"/>
          </a:xfrm>
        </p:spPr>
        <p:txBody>
          <a:bodyPr>
            <a:noAutofit/>
          </a:bodyPr>
          <a:lstStyle/>
          <a:p>
            <a:pPr algn="just">
              <a:buNone/>
            </a:pPr>
            <a:r>
              <a:rPr lang="es-VE" sz="2900" dirty="0" smtClean="0"/>
              <a:t>Un ingeniero  de desarrollo de productos está interesado de maximizar la resistencia a la tensión de una nueva fibra sintética que se empleará en la manufactura de tela. El ingeniero sabe que la resistencia es fluida por el % de algodón presente en la fibra. El sospecha que elevar el contenido de algodón debe variar entre 10% y 40%. El ingeniero decide probar muestras a cada nivel de contenido de algodón: 15, 20, 25, 30 y 35%; ensaya 5 muestras por nivel. El ingeniero ejecuta la prueba en orden aleatorio, las observaciones que se obtienen acerca de la resistencia a la tensión se presenta en la tabla.</a:t>
            </a:r>
            <a:endParaRPr lang="en-US" sz="2900" dirty="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1" name="30 Marcador de contenido"/>
          <p:cNvGraphicFramePr>
            <a:graphicFrameLocks noGrp="1"/>
          </p:cNvGraphicFramePr>
          <p:nvPr>
            <p:ph idx="1"/>
          </p:nvPr>
        </p:nvGraphicFramePr>
        <p:xfrm>
          <a:off x="228600" y="1828800"/>
          <a:ext cx="8763000" cy="2595880"/>
        </p:xfrm>
        <a:graphic>
          <a:graphicData uri="http://schemas.openxmlformats.org/drawingml/2006/table">
            <a:tbl>
              <a:tblPr firstRow="1" bandRow="1">
                <a:tableStyleId>{5C22544A-7EE6-4342-B048-85BDC9FD1C3A}</a:tableStyleId>
              </a:tblPr>
              <a:tblGrid>
                <a:gridCol w="1095375"/>
                <a:gridCol w="1095375"/>
                <a:gridCol w="1095375"/>
                <a:gridCol w="1095375"/>
                <a:gridCol w="1095375"/>
                <a:gridCol w="1000125"/>
                <a:gridCol w="1066800"/>
                <a:gridCol w="1219200"/>
              </a:tblGrid>
              <a:tr h="370840">
                <a:tc rowSpan="2">
                  <a:txBody>
                    <a:bodyPr/>
                    <a:lstStyle/>
                    <a:p>
                      <a:pPr algn="ctr"/>
                      <a:r>
                        <a:rPr lang="es-VE" dirty="0" smtClean="0"/>
                        <a:t>% de Algodón</a:t>
                      </a:r>
                      <a:endParaRPr lang="en-US" dirty="0"/>
                    </a:p>
                  </a:txBody>
                  <a:tcPr anchor="ctr"/>
                </a:tc>
                <a:tc gridSpan="5">
                  <a:txBody>
                    <a:bodyPr/>
                    <a:lstStyle/>
                    <a:p>
                      <a:pPr algn="ctr"/>
                      <a:r>
                        <a:rPr lang="es-VE" dirty="0" smtClean="0"/>
                        <a:t>Resistencia a la tensión (Lb/plg2)</a:t>
                      </a: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2">
                  <a:txBody>
                    <a:bodyPr/>
                    <a:lstStyle/>
                    <a:p>
                      <a:pPr algn="ctr"/>
                      <a:r>
                        <a:rPr lang="es-VE" dirty="0" smtClean="0"/>
                        <a:t>Totales (</a:t>
                      </a:r>
                      <a:r>
                        <a:rPr lang="es-VE" dirty="0" err="1" smtClean="0"/>
                        <a:t>Y</a:t>
                      </a:r>
                      <a:r>
                        <a:rPr lang="es-VE" sz="1400" dirty="0" err="1" smtClean="0"/>
                        <a:t>i</a:t>
                      </a:r>
                      <a:r>
                        <a:rPr lang="es-VE" sz="1800" dirty="0" smtClean="0"/>
                        <a:t>.)</a:t>
                      </a:r>
                      <a:endParaRPr lang="en-US" dirty="0"/>
                    </a:p>
                  </a:txBody>
                  <a:tcPr anchor="ctr"/>
                </a:tc>
                <a:tc rowSpan="2">
                  <a:txBody>
                    <a:bodyPr/>
                    <a:lstStyle/>
                    <a:p>
                      <a:pPr algn="ctr"/>
                      <a:r>
                        <a:rPr lang="es-VE" dirty="0" smtClean="0"/>
                        <a:t>Promedios</a:t>
                      </a:r>
                      <a:endParaRPr lang="en-US" dirty="0"/>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c vMerge="1">
                  <a:txBody>
                    <a:bodyPr/>
                    <a:lstStyle/>
                    <a:p>
                      <a:pPr algn="ctr"/>
                      <a:endParaRPr lang="en-US" dirty="0"/>
                    </a:p>
                  </a:txBody>
                  <a:tcPr anchor="ctr"/>
                </a:tc>
                <a:tc vMerge="1">
                  <a:txBody>
                    <a:bodyPr/>
                    <a:lstStyle/>
                    <a:p>
                      <a:pPr algn="ctr"/>
                      <a:endParaRPr lang="en-US" dirty="0"/>
                    </a:p>
                  </a:txBody>
                  <a:tcPr anchor="ctr"/>
                </a:tc>
              </a:tr>
              <a:tr h="370840">
                <a:tc>
                  <a:txBody>
                    <a:bodyPr/>
                    <a:lstStyle/>
                    <a:p>
                      <a:pPr algn="ctr"/>
                      <a:r>
                        <a:rPr lang="es-VE" dirty="0" smtClean="0"/>
                        <a:t>15</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15</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9</a:t>
                      </a:r>
                      <a:endParaRPr lang="en-US" dirty="0"/>
                    </a:p>
                  </a:txBody>
                  <a:tcPr anchor="ctr"/>
                </a:tc>
                <a:tc>
                  <a:txBody>
                    <a:bodyPr/>
                    <a:lstStyle/>
                    <a:p>
                      <a:pPr algn="ctr"/>
                      <a:r>
                        <a:rPr lang="es-VE" dirty="0" smtClean="0"/>
                        <a:t>49</a:t>
                      </a:r>
                      <a:endParaRPr lang="en-US" dirty="0"/>
                    </a:p>
                  </a:txBody>
                  <a:tcPr anchor="ctr"/>
                </a:tc>
                <a:tc>
                  <a:txBody>
                    <a:bodyPr/>
                    <a:lstStyle/>
                    <a:p>
                      <a:pPr algn="ctr"/>
                      <a:r>
                        <a:rPr lang="es-VE" dirty="0" smtClean="0"/>
                        <a:t>9.8</a:t>
                      </a:r>
                      <a:endParaRPr lang="en-US" dirty="0"/>
                    </a:p>
                  </a:txBody>
                  <a:tcPr anchor="ctr"/>
                </a:tc>
              </a:tr>
              <a:tr h="370840">
                <a:tc>
                  <a:txBody>
                    <a:bodyPr/>
                    <a:lstStyle/>
                    <a:p>
                      <a:pPr algn="ctr"/>
                      <a:r>
                        <a:rPr lang="es-VE" dirty="0" smtClean="0"/>
                        <a:t>20</a:t>
                      </a:r>
                      <a:endParaRPr lang="en-US" dirty="0"/>
                    </a:p>
                  </a:txBody>
                  <a:tcPr anchor="ctr"/>
                </a:tc>
                <a:tc>
                  <a:txBody>
                    <a:bodyPr/>
                    <a:lstStyle/>
                    <a:p>
                      <a:pPr algn="ctr"/>
                      <a:r>
                        <a:rPr lang="es-VE" dirty="0" smtClean="0"/>
                        <a:t>12</a:t>
                      </a:r>
                      <a:endParaRPr lang="en-US" dirty="0"/>
                    </a:p>
                  </a:txBody>
                  <a:tcPr anchor="ctr"/>
                </a:tc>
                <a:tc>
                  <a:txBody>
                    <a:bodyPr/>
                    <a:lstStyle/>
                    <a:p>
                      <a:pPr algn="ctr"/>
                      <a:r>
                        <a:rPr lang="es-VE" dirty="0" smtClean="0"/>
                        <a:t>17</a:t>
                      </a:r>
                      <a:endParaRPr lang="en-US" dirty="0"/>
                    </a:p>
                  </a:txBody>
                  <a:tcPr anchor="ctr"/>
                </a:tc>
                <a:tc>
                  <a:txBody>
                    <a:bodyPr/>
                    <a:lstStyle/>
                    <a:p>
                      <a:pPr algn="ctr"/>
                      <a:r>
                        <a:rPr lang="es-VE" dirty="0" smtClean="0"/>
                        <a:t>12</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77</a:t>
                      </a:r>
                      <a:endParaRPr lang="en-US" dirty="0"/>
                    </a:p>
                  </a:txBody>
                  <a:tcPr anchor="ctr"/>
                </a:tc>
                <a:tc>
                  <a:txBody>
                    <a:bodyPr/>
                    <a:lstStyle/>
                    <a:p>
                      <a:pPr algn="ctr"/>
                      <a:r>
                        <a:rPr lang="es-VE" dirty="0" smtClean="0"/>
                        <a:t>15.4</a:t>
                      </a:r>
                      <a:endParaRPr lang="en-US" dirty="0"/>
                    </a:p>
                  </a:txBody>
                  <a:tcPr anchor="ctr"/>
                </a:tc>
              </a:tr>
              <a:tr h="370840">
                <a:tc>
                  <a:txBody>
                    <a:bodyPr/>
                    <a:lstStyle/>
                    <a:p>
                      <a:pPr algn="ctr"/>
                      <a:r>
                        <a:rPr lang="es-VE" dirty="0" smtClean="0"/>
                        <a:t>25</a:t>
                      </a:r>
                      <a:endParaRPr lang="en-US" dirty="0"/>
                    </a:p>
                  </a:txBody>
                  <a:tcPr anchor="ctr"/>
                </a:tc>
                <a:tc>
                  <a:txBody>
                    <a:bodyPr/>
                    <a:lstStyle/>
                    <a:p>
                      <a:pPr algn="ctr"/>
                      <a:r>
                        <a:rPr lang="es-VE" dirty="0" smtClean="0"/>
                        <a:t>14</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88</a:t>
                      </a:r>
                      <a:endParaRPr lang="en-US" dirty="0"/>
                    </a:p>
                  </a:txBody>
                  <a:tcPr anchor="ctr"/>
                </a:tc>
                <a:tc>
                  <a:txBody>
                    <a:bodyPr/>
                    <a:lstStyle/>
                    <a:p>
                      <a:pPr algn="ctr"/>
                      <a:r>
                        <a:rPr lang="es-VE" dirty="0" smtClean="0"/>
                        <a:t>17.6</a:t>
                      </a:r>
                      <a:endParaRPr lang="en-US" dirty="0"/>
                    </a:p>
                  </a:txBody>
                  <a:tcPr anchor="ctr"/>
                </a:tc>
              </a:tr>
              <a:tr h="370840">
                <a:tc>
                  <a:txBody>
                    <a:bodyPr/>
                    <a:lstStyle/>
                    <a:p>
                      <a:pPr algn="ctr"/>
                      <a:r>
                        <a:rPr lang="es-VE" dirty="0" smtClean="0"/>
                        <a:t>30</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25</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23</a:t>
                      </a:r>
                      <a:endParaRPr lang="en-US" dirty="0"/>
                    </a:p>
                  </a:txBody>
                  <a:tcPr anchor="ctr"/>
                </a:tc>
                <a:tc>
                  <a:txBody>
                    <a:bodyPr/>
                    <a:lstStyle/>
                    <a:p>
                      <a:pPr algn="ctr"/>
                      <a:r>
                        <a:rPr lang="es-VE" dirty="0" smtClean="0"/>
                        <a:t>108</a:t>
                      </a:r>
                      <a:endParaRPr lang="en-US" dirty="0"/>
                    </a:p>
                  </a:txBody>
                  <a:tcPr anchor="ctr"/>
                </a:tc>
                <a:tc>
                  <a:txBody>
                    <a:bodyPr/>
                    <a:lstStyle/>
                    <a:p>
                      <a:pPr algn="ctr"/>
                      <a:r>
                        <a:rPr lang="es-VE" dirty="0" smtClean="0"/>
                        <a:t>21.6</a:t>
                      </a:r>
                      <a:endParaRPr lang="en-US" dirty="0"/>
                    </a:p>
                  </a:txBody>
                  <a:tcPr anchor="ctr"/>
                </a:tc>
              </a:tr>
              <a:tr h="370840">
                <a:tc>
                  <a:txBody>
                    <a:bodyPr/>
                    <a:lstStyle/>
                    <a:p>
                      <a:pPr algn="ctr"/>
                      <a:r>
                        <a:rPr lang="es-VE" dirty="0" smtClean="0"/>
                        <a:t>35</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10</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15</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54</a:t>
                      </a:r>
                      <a:endParaRPr lang="en-US" dirty="0"/>
                    </a:p>
                  </a:txBody>
                  <a:tcPr anchor="ctr"/>
                </a:tc>
                <a:tc>
                  <a:txBody>
                    <a:bodyPr/>
                    <a:lstStyle/>
                    <a:p>
                      <a:pPr algn="ctr"/>
                      <a:r>
                        <a:rPr lang="es-VE" dirty="0" smtClean="0"/>
                        <a:t>10.8</a:t>
                      </a:r>
                      <a:endParaRPr lang="en-US" dirty="0"/>
                    </a:p>
                  </a:txBody>
                  <a:tcPr anchor="ctr"/>
                </a:tc>
              </a:tr>
            </a:tbl>
          </a:graphicData>
        </a:graphic>
      </p:graphicFrame>
      <p:sp>
        <p:nvSpPr>
          <p:cNvPr id="32" name="31 Rectángulo"/>
          <p:cNvSpPr/>
          <p:nvPr/>
        </p:nvSpPr>
        <p:spPr>
          <a:xfrm>
            <a:off x="381000" y="4876800"/>
            <a:ext cx="2366353" cy="1200329"/>
          </a:xfrm>
          <a:prstGeom prst="rect">
            <a:avLst/>
          </a:prstGeom>
        </p:spPr>
        <p:txBody>
          <a:bodyPr wrap="none">
            <a:spAutoFit/>
          </a:bodyPr>
          <a:lstStyle/>
          <a:p>
            <a:r>
              <a:rPr lang="es-VE" sz="2400" i="1" dirty="0" smtClean="0">
                <a:latin typeface="Nyala" pitchFamily="2" charset="0"/>
              </a:rPr>
              <a:t>k </a:t>
            </a:r>
            <a:r>
              <a:rPr lang="es-VE" sz="2400" dirty="0" smtClean="0">
                <a:latin typeface="Nyala" pitchFamily="2" charset="0"/>
              </a:rPr>
              <a:t>= 5 tratamientos </a:t>
            </a:r>
          </a:p>
          <a:p>
            <a:r>
              <a:rPr lang="es-VE" sz="2400" i="1" dirty="0" smtClean="0">
                <a:latin typeface="Nyala" pitchFamily="2" charset="0"/>
              </a:rPr>
              <a:t>n</a:t>
            </a:r>
            <a:r>
              <a:rPr lang="es-VE" sz="2400" dirty="0" smtClean="0">
                <a:latin typeface="Nyala" pitchFamily="2" charset="0"/>
              </a:rPr>
              <a:t> = 5 repeticiones </a:t>
            </a:r>
            <a:endParaRPr lang="es-VE" sz="2400" i="1" dirty="0" smtClean="0">
              <a:latin typeface="Nyala" pitchFamily="2" charset="0"/>
            </a:endParaRPr>
          </a:p>
          <a:p>
            <a:r>
              <a:rPr lang="es-VE" sz="2400" i="1" dirty="0" err="1" smtClean="0">
                <a:latin typeface="Nyala" pitchFamily="2" charset="0"/>
              </a:rPr>
              <a:t>nk</a:t>
            </a:r>
            <a:r>
              <a:rPr lang="es-VE" sz="2400" dirty="0" smtClean="0">
                <a:latin typeface="Nyala" pitchFamily="2" charset="0"/>
              </a:rPr>
              <a:t> = 25 corridas</a:t>
            </a: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1" name="Rectangle 9"/>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80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4" name="Rectangle 12"/>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57" name="56 Grupo"/>
          <p:cNvGrpSpPr/>
          <p:nvPr/>
        </p:nvGrpSpPr>
        <p:grpSpPr>
          <a:xfrm>
            <a:off x="3276600" y="4495800"/>
            <a:ext cx="3886200" cy="1552575"/>
            <a:chOff x="3276600" y="4495800"/>
            <a:chExt cx="3886200" cy="1552575"/>
          </a:xfrm>
        </p:grpSpPr>
        <p:pic>
          <p:nvPicPr>
            <p:cNvPr id="33802"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276600" y="4876800"/>
              <a:ext cx="2609850" cy="1171575"/>
            </a:xfrm>
            <a:prstGeom prst="rect">
              <a:avLst/>
            </a:prstGeom>
            <a:noFill/>
          </p:spPr>
        </p:pic>
        <p:cxnSp>
          <p:nvCxnSpPr>
            <p:cNvPr id="56" name="55 Conector recto de flecha"/>
            <p:cNvCxnSpPr/>
            <p:nvPr/>
          </p:nvCxnSpPr>
          <p:spPr>
            <a:xfrm flipV="1">
              <a:off x="4495800" y="4495800"/>
              <a:ext cx="2667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3380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807" name="Rectangle 15"/>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63" name="62 Grupo"/>
          <p:cNvGrpSpPr/>
          <p:nvPr/>
        </p:nvGrpSpPr>
        <p:grpSpPr>
          <a:xfrm>
            <a:off x="6086475" y="4419600"/>
            <a:ext cx="3057525" cy="1447800"/>
            <a:chOff x="6086475" y="4419600"/>
            <a:chExt cx="3057525" cy="1447800"/>
          </a:xfrm>
        </p:grpSpPr>
        <p:pic>
          <p:nvPicPr>
            <p:cNvPr id="33805"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086475" y="5000625"/>
              <a:ext cx="3057525" cy="866775"/>
            </a:xfrm>
            <a:prstGeom prst="rect">
              <a:avLst/>
            </a:prstGeom>
            <a:noFill/>
          </p:spPr>
        </p:pic>
        <p:cxnSp>
          <p:nvCxnSpPr>
            <p:cNvPr id="62" name="61 Conector recto de flecha"/>
            <p:cNvCxnSpPr>
              <a:stCxn id="33805" idx="0"/>
            </p:cNvCxnSpPr>
            <p:nvPr/>
          </p:nvCxnSpPr>
          <p:spPr>
            <a:xfrm rot="5400000" flipH="1" flipV="1">
              <a:off x="7708107" y="4326732"/>
              <a:ext cx="581025" cy="7667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44" name="43 Grupo"/>
          <p:cNvGrpSpPr/>
          <p:nvPr/>
        </p:nvGrpSpPr>
        <p:grpSpPr>
          <a:xfrm>
            <a:off x="457200" y="1295400"/>
            <a:ext cx="6622228" cy="1371600"/>
            <a:chOff x="457200" y="1295400"/>
            <a:chExt cx="6622228" cy="1371600"/>
          </a:xfrm>
        </p:grpSpPr>
        <p:sp>
          <p:nvSpPr>
            <p:cNvPr id="32" name="31 Rectángulo"/>
            <p:cNvSpPr/>
            <p:nvPr/>
          </p:nvSpPr>
          <p:spPr>
            <a:xfrm>
              <a:off x="457200" y="1295400"/>
              <a:ext cx="4434227" cy="523220"/>
            </a:xfrm>
            <a:prstGeom prst="rect">
              <a:avLst/>
            </a:prstGeom>
          </p:spPr>
          <p:txBody>
            <a:bodyPr wrap="none">
              <a:spAutoFit/>
            </a:bodyPr>
            <a:lstStyle/>
            <a:p>
              <a:r>
                <a:rPr lang="es-VE" sz="2800" dirty="0" smtClean="0">
                  <a:latin typeface="Nyala" pitchFamily="2" charset="0"/>
                </a:rPr>
                <a:t>Nuestra hipótesis será entonces:</a:t>
              </a:r>
            </a:p>
          </p:txBody>
        </p:sp>
        <p:pic>
          <p:nvPicPr>
            <p:cNvPr id="3788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905000" y="1752600"/>
              <a:ext cx="5174428" cy="914400"/>
            </a:xfrm>
            <a:prstGeom prst="rect">
              <a:avLst/>
            </a:prstGeom>
            <a:noFill/>
          </p:spPr>
        </p:pic>
      </p:grpSp>
      <p:sp>
        <p:nvSpPr>
          <p:cNvPr id="43" name="42 Rectángulo"/>
          <p:cNvSpPr/>
          <p:nvPr/>
        </p:nvSpPr>
        <p:spPr>
          <a:xfrm>
            <a:off x="533400" y="2895600"/>
            <a:ext cx="6790642" cy="523220"/>
          </a:xfrm>
          <a:prstGeom prst="rect">
            <a:avLst/>
          </a:prstGeom>
        </p:spPr>
        <p:txBody>
          <a:bodyPr wrap="none">
            <a:spAutoFit/>
          </a:bodyPr>
          <a:lstStyle/>
          <a:p>
            <a:r>
              <a:rPr lang="es-VE" sz="2800" dirty="0" smtClean="0">
                <a:latin typeface="Nyala" pitchFamily="2" charset="0"/>
              </a:rPr>
              <a:t>Recordemos que la tabla ANDEVA tiene la forma:</a:t>
            </a:r>
          </a:p>
        </p:txBody>
      </p:sp>
      <p:graphicFrame>
        <p:nvGraphicFramePr>
          <p:cNvPr id="45" name="19 Marcador de contenido"/>
          <p:cNvGraphicFramePr>
            <a:graphicFrameLocks noGrp="1"/>
          </p:cNvGraphicFramePr>
          <p:nvPr>
            <p:ph idx="1"/>
          </p:nvPr>
        </p:nvGraphicFramePr>
        <p:xfrm>
          <a:off x="838200" y="3505200"/>
          <a:ext cx="8153400" cy="2933046"/>
        </p:xfrm>
        <a:graphic>
          <a:graphicData uri="http://schemas.openxmlformats.org/drawingml/2006/table">
            <a:tbl>
              <a:tblPr/>
              <a:tblGrid>
                <a:gridCol w="2209800"/>
                <a:gridCol w="1600200"/>
                <a:gridCol w="1447800"/>
                <a:gridCol w="16002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Tratamiento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TRAT</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k-1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CM</a:t>
                      </a:r>
                      <a:r>
                        <a:rPr lang="en-US" sz="2800" baseline="-25000" dirty="0" smtClean="0">
                          <a:latin typeface="+mn-lt"/>
                          <a:ea typeface="Calibri"/>
                          <a:cs typeface="Times New Roman"/>
                        </a:rPr>
                        <a:t>TRAT</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E</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err="1" smtClean="0">
                          <a:latin typeface="Calibri"/>
                          <a:ea typeface="Calibri"/>
                          <a:cs typeface="Times New Roman"/>
                        </a:rPr>
                        <a:t>nk</a:t>
                      </a:r>
                      <a:r>
                        <a:rPr lang="en-US" sz="2800" dirty="0" smtClean="0">
                          <a:latin typeface="Calibri"/>
                          <a:ea typeface="Calibri"/>
                          <a:cs typeface="Times New Roman"/>
                        </a:rPr>
                        <a:t>-k</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n-US" sz="2800" baseline="-25000" dirty="0" smtClean="0">
                          <a:latin typeface="+mn-lt"/>
                          <a:ea typeface="Calibri"/>
                          <a:cs typeface="Times New Roman"/>
                        </a:rPr>
                        <a:t>E</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dirty="0" smtClean="0">
                          <a:solidFill>
                            <a:schemeClr val="tx1"/>
                          </a:solidFill>
                          <a:latin typeface="Calibri"/>
                          <a:ea typeface="Calibri"/>
                          <a:cs typeface="Times New Roman"/>
                        </a:rPr>
                        <a:t>SC</a:t>
                      </a:r>
                      <a:r>
                        <a:rPr lang="en-US" sz="2800" baseline="-25000" dirty="0" smtClean="0">
                          <a:solidFill>
                            <a:schemeClr val="tx1"/>
                          </a:solidFill>
                          <a:latin typeface="Calibri"/>
                          <a:ea typeface="Calibri"/>
                          <a:cs typeface="Times New Roman"/>
                        </a:rPr>
                        <a:t>T</a:t>
                      </a: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dirty="0" smtClean="0">
                          <a:solidFill>
                            <a:schemeClr val="tx1"/>
                          </a:solidFill>
                          <a:latin typeface="Calibri"/>
                          <a:ea typeface="Calibri"/>
                          <a:cs typeface="Times New Roman"/>
                        </a:rPr>
                        <a:t>nk-1</a:t>
                      </a: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pic>
        <p:nvPicPr>
          <p:cNvPr id="46"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848600" y="4495800"/>
            <a:ext cx="914400" cy="72121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42 Rectángulo"/>
          <p:cNvSpPr/>
          <p:nvPr/>
        </p:nvSpPr>
        <p:spPr>
          <a:xfrm>
            <a:off x="533400" y="1524000"/>
            <a:ext cx="4849404" cy="523220"/>
          </a:xfrm>
          <a:prstGeom prst="rect">
            <a:avLst/>
          </a:prstGeom>
        </p:spPr>
        <p:txBody>
          <a:bodyPr wrap="none">
            <a:spAutoFit/>
          </a:bodyPr>
          <a:lstStyle/>
          <a:p>
            <a:r>
              <a:rPr lang="es-VE" sz="2800" dirty="0" smtClean="0">
                <a:latin typeface="Nyala" pitchFamily="2" charset="0"/>
              </a:rPr>
              <a:t>Calculamos la Suma de Cuadrados:</a:t>
            </a:r>
          </a:p>
        </p:txBody>
      </p:sp>
      <p:pic>
        <p:nvPicPr>
          <p:cNvPr id="40"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62000" y="1905000"/>
            <a:ext cx="3048000" cy="993913"/>
          </a:xfrm>
          <a:prstGeom prst="rect">
            <a:avLst/>
          </a:prstGeom>
          <a:noFill/>
        </p:spPr>
      </p:pic>
      <p:pic>
        <p:nvPicPr>
          <p:cNvPr id="41"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181600" y="1905000"/>
            <a:ext cx="3048000" cy="1064846"/>
          </a:xfrm>
          <a:prstGeom prst="rect">
            <a:avLst/>
          </a:prstGeom>
          <a:noFill/>
        </p:spPr>
      </p:pic>
      <p:graphicFrame>
        <p:nvGraphicFramePr>
          <p:cNvPr id="42" name="30 Marcador de contenido"/>
          <p:cNvGraphicFramePr>
            <a:graphicFrameLocks noGrp="1"/>
          </p:cNvGraphicFramePr>
          <p:nvPr>
            <p:ph idx="1"/>
          </p:nvPr>
        </p:nvGraphicFramePr>
        <p:xfrm>
          <a:off x="152400" y="3200400"/>
          <a:ext cx="8763000" cy="2595880"/>
        </p:xfrm>
        <a:graphic>
          <a:graphicData uri="http://schemas.openxmlformats.org/drawingml/2006/table">
            <a:tbl>
              <a:tblPr firstRow="1" bandRow="1">
                <a:tableStyleId>{5C22544A-7EE6-4342-B048-85BDC9FD1C3A}</a:tableStyleId>
              </a:tblPr>
              <a:tblGrid>
                <a:gridCol w="1095375"/>
                <a:gridCol w="1095375"/>
                <a:gridCol w="1095375"/>
                <a:gridCol w="1095375"/>
                <a:gridCol w="1095375"/>
                <a:gridCol w="1000125"/>
                <a:gridCol w="1066800"/>
                <a:gridCol w="1219200"/>
              </a:tblGrid>
              <a:tr h="370840">
                <a:tc rowSpan="2">
                  <a:txBody>
                    <a:bodyPr/>
                    <a:lstStyle/>
                    <a:p>
                      <a:pPr algn="ctr"/>
                      <a:r>
                        <a:rPr lang="es-VE" dirty="0" smtClean="0"/>
                        <a:t>% de Algodón</a:t>
                      </a:r>
                      <a:endParaRPr lang="en-US" dirty="0"/>
                    </a:p>
                  </a:txBody>
                  <a:tcPr anchor="ctr"/>
                </a:tc>
                <a:tc gridSpan="5">
                  <a:txBody>
                    <a:bodyPr/>
                    <a:lstStyle/>
                    <a:p>
                      <a:pPr algn="ctr"/>
                      <a:r>
                        <a:rPr lang="es-VE" dirty="0" smtClean="0"/>
                        <a:t>Resistencia a la tensión (Lb/plg2)</a:t>
                      </a: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2">
                  <a:txBody>
                    <a:bodyPr/>
                    <a:lstStyle/>
                    <a:p>
                      <a:pPr algn="ctr"/>
                      <a:r>
                        <a:rPr lang="es-VE" dirty="0" smtClean="0"/>
                        <a:t>Totales (</a:t>
                      </a:r>
                      <a:r>
                        <a:rPr lang="es-VE" dirty="0" err="1" smtClean="0"/>
                        <a:t>Y</a:t>
                      </a:r>
                      <a:r>
                        <a:rPr lang="es-VE" sz="1400" dirty="0" err="1" smtClean="0"/>
                        <a:t>i</a:t>
                      </a:r>
                      <a:r>
                        <a:rPr lang="es-VE" sz="1800" dirty="0" smtClean="0"/>
                        <a:t>.)</a:t>
                      </a:r>
                      <a:endParaRPr lang="en-US" dirty="0"/>
                    </a:p>
                  </a:txBody>
                  <a:tcPr anchor="ctr"/>
                </a:tc>
                <a:tc rowSpan="2">
                  <a:txBody>
                    <a:bodyPr/>
                    <a:lstStyle/>
                    <a:p>
                      <a:pPr algn="ctr"/>
                      <a:r>
                        <a:rPr lang="es-VE" dirty="0" smtClean="0"/>
                        <a:t>Promedios</a:t>
                      </a:r>
                      <a:endParaRPr lang="en-US" dirty="0"/>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c vMerge="1">
                  <a:txBody>
                    <a:bodyPr/>
                    <a:lstStyle/>
                    <a:p>
                      <a:pPr algn="ctr"/>
                      <a:endParaRPr lang="en-US" dirty="0"/>
                    </a:p>
                  </a:txBody>
                  <a:tcPr anchor="ctr"/>
                </a:tc>
                <a:tc vMerge="1">
                  <a:txBody>
                    <a:bodyPr/>
                    <a:lstStyle/>
                    <a:p>
                      <a:pPr algn="ctr"/>
                      <a:endParaRPr lang="en-US" dirty="0"/>
                    </a:p>
                  </a:txBody>
                  <a:tcPr anchor="ctr"/>
                </a:tc>
              </a:tr>
              <a:tr h="370840">
                <a:tc>
                  <a:txBody>
                    <a:bodyPr/>
                    <a:lstStyle/>
                    <a:p>
                      <a:pPr algn="ctr"/>
                      <a:r>
                        <a:rPr lang="es-VE" dirty="0" smtClean="0"/>
                        <a:t>15</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15</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9</a:t>
                      </a:r>
                      <a:endParaRPr lang="en-US" dirty="0"/>
                    </a:p>
                  </a:txBody>
                  <a:tcPr anchor="ctr"/>
                </a:tc>
                <a:tc>
                  <a:txBody>
                    <a:bodyPr/>
                    <a:lstStyle/>
                    <a:p>
                      <a:pPr algn="ctr"/>
                      <a:r>
                        <a:rPr lang="es-VE" dirty="0" smtClean="0"/>
                        <a:t>49</a:t>
                      </a:r>
                      <a:endParaRPr lang="en-US" dirty="0"/>
                    </a:p>
                  </a:txBody>
                  <a:tcPr anchor="ctr"/>
                </a:tc>
                <a:tc>
                  <a:txBody>
                    <a:bodyPr/>
                    <a:lstStyle/>
                    <a:p>
                      <a:pPr algn="ctr"/>
                      <a:r>
                        <a:rPr lang="es-VE" dirty="0" smtClean="0"/>
                        <a:t>9.8</a:t>
                      </a:r>
                      <a:endParaRPr lang="en-US" dirty="0"/>
                    </a:p>
                  </a:txBody>
                  <a:tcPr anchor="ctr"/>
                </a:tc>
              </a:tr>
              <a:tr h="370840">
                <a:tc>
                  <a:txBody>
                    <a:bodyPr/>
                    <a:lstStyle/>
                    <a:p>
                      <a:pPr algn="ctr"/>
                      <a:r>
                        <a:rPr lang="es-VE" dirty="0" smtClean="0"/>
                        <a:t>20</a:t>
                      </a:r>
                      <a:endParaRPr lang="en-US" dirty="0"/>
                    </a:p>
                  </a:txBody>
                  <a:tcPr anchor="ctr"/>
                </a:tc>
                <a:tc>
                  <a:txBody>
                    <a:bodyPr/>
                    <a:lstStyle/>
                    <a:p>
                      <a:pPr algn="ctr"/>
                      <a:r>
                        <a:rPr lang="es-VE" dirty="0" smtClean="0"/>
                        <a:t>12</a:t>
                      </a:r>
                      <a:endParaRPr lang="en-US" dirty="0"/>
                    </a:p>
                  </a:txBody>
                  <a:tcPr anchor="ctr"/>
                </a:tc>
                <a:tc>
                  <a:txBody>
                    <a:bodyPr/>
                    <a:lstStyle/>
                    <a:p>
                      <a:pPr algn="ctr"/>
                      <a:r>
                        <a:rPr lang="es-VE" dirty="0" smtClean="0"/>
                        <a:t>17</a:t>
                      </a:r>
                      <a:endParaRPr lang="en-US" dirty="0"/>
                    </a:p>
                  </a:txBody>
                  <a:tcPr anchor="ctr"/>
                </a:tc>
                <a:tc>
                  <a:txBody>
                    <a:bodyPr/>
                    <a:lstStyle/>
                    <a:p>
                      <a:pPr algn="ctr"/>
                      <a:r>
                        <a:rPr lang="es-VE" dirty="0" smtClean="0"/>
                        <a:t>12</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77</a:t>
                      </a:r>
                      <a:endParaRPr lang="en-US" dirty="0"/>
                    </a:p>
                  </a:txBody>
                  <a:tcPr anchor="ctr"/>
                </a:tc>
                <a:tc>
                  <a:txBody>
                    <a:bodyPr/>
                    <a:lstStyle/>
                    <a:p>
                      <a:pPr algn="ctr"/>
                      <a:r>
                        <a:rPr lang="es-VE" dirty="0" smtClean="0"/>
                        <a:t>15.4</a:t>
                      </a:r>
                      <a:endParaRPr lang="en-US" dirty="0"/>
                    </a:p>
                  </a:txBody>
                  <a:tcPr anchor="ctr"/>
                </a:tc>
              </a:tr>
              <a:tr h="370840">
                <a:tc>
                  <a:txBody>
                    <a:bodyPr/>
                    <a:lstStyle/>
                    <a:p>
                      <a:pPr algn="ctr"/>
                      <a:r>
                        <a:rPr lang="es-VE" dirty="0" smtClean="0"/>
                        <a:t>25</a:t>
                      </a:r>
                      <a:endParaRPr lang="en-US" dirty="0"/>
                    </a:p>
                  </a:txBody>
                  <a:tcPr anchor="ctr"/>
                </a:tc>
                <a:tc>
                  <a:txBody>
                    <a:bodyPr/>
                    <a:lstStyle/>
                    <a:p>
                      <a:pPr algn="ctr"/>
                      <a:r>
                        <a:rPr lang="es-VE" dirty="0" smtClean="0"/>
                        <a:t>14</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18</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88</a:t>
                      </a:r>
                      <a:endParaRPr lang="en-US" dirty="0"/>
                    </a:p>
                  </a:txBody>
                  <a:tcPr anchor="ctr"/>
                </a:tc>
                <a:tc>
                  <a:txBody>
                    <a:bodyPr/>
                    <a:lstStyle/>
                    <a:p>
                      <a:pPr algn="ctr"/>
                      <a:r>
                        <a:rPr lang="es-VE" dirty="0" smtClean="0"/>
                        <a:t>17.6</a:t>
                      </a:r>
                      <a:endParaRPr lang="en-US" dirty="0"/>
                    </a:p>
                  </a:txBody>
                  <a:tcPr anchor="ctr"/>
                </a:tc>
              </a:tr>
              <a:tr h="370840">
                <a:tc>
                  <a:txBody>
                    <a:bodyPr/>
                    <a:lstStyle/>
                    <a:p>
                      <a:pPr algn="ctr"/>
                      <a:r>
                        <a:rPr lang="es-VE" dirty="0" smtClean="0"/>
                        <a:t>30</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25</a:t>
                      </a:r>
                      <a:endParaRPr lang="en-US" dirty="0"/>
                    </a:p>
                  </a:txBody>
                  <a:tcPr anchor="ctr"/>
                </a:tc>
                <a:tc>
                  <a:txBody>
                    <a:bodyPr/>
                    <a:lstStyle/>
                    <a:p>
                      <a:pPr algn="ctr"/>
                      <a:r>
                        <a:rPr lang="es-VE" dirty="0" smtClean="0"/>
                        <a:t>22</a:t>
                      </a:r>
                      <a:endParaRPr lang="en-US" dirty="0"/>
                    </a:p>
                  </a:txBody>
                  <a:tcPr anchor="ctr"/>
                </a:tc>
                <a:tc>
                  <a:txBody>
                    <a:bodyPr/>
                    <a:lstStyle/>
                    <a:p>
                      <a:pPr algn="ctr"/>
                      <a:r>
                        <a:rPr lang="es-VE" dirty="0" smtClean="0"/>
                        <a:t>19</a:t>
                      </a:r>
                      <a:endParaRPr lang="en-US" dirty="0"/>
                    </a:p>
                  </a:txBody>
                  <a:tcPr anchor="ctr"/>
                </a:tc>
                <a:tc>
                  <a:txBody>
                    <a:bodyPr/>
                    <a:lstStyle/>
                    <a:p>
                      <a:pPr algn="ctr"/>
                      <a:r>
                        <a:rPr lang="es-VE" dirty="0" smtClean="0"/>
                        <a:t>23</a:t>
                      </a:r>
                      <a:endParaRPr lang="en-US" dirty="0"/>
                    </a:p>
                  </a:txBody>
                  <a:tcPr anchor="ctr"/>
                </a:tc>
                <a:tc>
                  <a:txBody>
                    <a:bodyPr/>
                    <a:lstStyle/>
                    <a:p>
                      <a:pPr algn="ctr"/>
                      <a:r>
                        <a:rPr lang="es-VE" dirty="0" smtClean="0"/>
                        <a:t>108</a:t>
                      </a:r>
                      <a:endParaRPr lang="en-US" dirty="0"/>
                    </a:p>
                  </a:txBody>
                  <a:tcPr anchor="ctr"/>
                </a:tc>
                <a:tc>
                  <a:txBody>
                    <a:bodyPr/>
                    <a:lstStyle/>
                    <a:p>
                      <a:pPr algn="ctr"/>
                      <a:r>
                        <a:rPr lang="es-VE" dirty="0" smtClean="0"/>
                        <a:t>21.6</a:t>
                      </a:r>
                      <a:endParaRPr lang="en-US" dirty="0"/>
                    </a:p>
                  </a:txBody>
                  <a:tcPr anchor="ctr"/>
                </a:tc>
              </a:tr>
              <a:tr h="370840">
                <a:tc>
                  <a:txBody>
                    <a:bodyPr/>
                    <a:lstStyle/>
                    <a:p>
                      <a:pPr algn="ctr"/>
                      <a:r>
                        <a:rPr lang="es-VE" dirty="0" smtClean="0"/>
                        <a:t>35</a:t>
                      </a:r>
                      <a:endParaRPr lang="en-US" dirty="0"/>
                    </a:p>
                  </a:txBody>
                  <a:tcPr anchor="ctr"/>
                </a:tc>
                <a:tc>
                  <a:txBody>
                    <a:bodyPr/>
                    <a:lstStyle/>
                    <a:p>
                      <a:pPr algn="ctr"/>
                      <a:r>
                        <a:rPr lang="es-VE" dirty="0" smtClean="0"/>
                        <a:t>7</a:t>
                      </a:r>
                      <a:endParaRPr lang="en-US" dirty="0"/>
                    </a:p>
                  </a:txBody>
                  <a:tcPr anchor="ctr"/>
                </a:tc>
                <a:tc>
                  <a:txBody>
                    <a:bodyPr/>
                    <a:lstStyle/>
                    <a:p>
                      <a:pPr algn="ctr"/>
                      <a:r>
                        <a:rPr lang="es-VE" dirty="0" smtClean="0"/>
                        <a:t>10</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15</a:t>
                      </a:r>
                      <a:endParaRPr lang="en-US" dirty="0"/>
                    </a:p>
                  </a:txBody>
                  <a:tcPr anchor="ctr"/>
                </a:tc>
                <a:tc>
                  <a:txBody>
                    <a:bodyPr/>
                    <a:lstStyle/>
                    <a:p>
                      <a:pPr algn="ctr"/>
                      <a:r>
                        <a:rPr lang="es-VE" dirty="0" smtClean="0"/>
                        <a:t>11</a:t>
                      </a:r>
                      <a:endParaRPr lang="en-US" dirty="0"/>
                    </a:p>
                  </a:txBody>
                  <a:tcPr anchor="ctr"/>
                </a:tc>
                <a:tc>
                  <a:txBody>
                    <a:bodyPr/>
                    <a:lstStyle/>
                    <a:p>
                      <a:pPr algn="ctr"/>
                      <a:r>
                        <a:rPr lang="es-VE" dirty="0" smtClean="0"/>
                        <a:t>54</a:t>
                      </a:r>
                      <a:endParaRPr lang="en-US" dirty="0"/>
                    </a:p>
                  </a:txBody>
                  <a:tcPr anchor="ctr"/>
                </a:tc>
                <a:tc>
                  <a:txBody>
                    <a:bodyPr/>
                    <a:lstStyle/>
                    <a:p>
                      <a:pPr algn="ctr"/>
                      <a:r>
                        <a:rPr lang="es-VE" dirty="0" smtClean="0"/>
                        <a:t>10.8</a:t>
                      </a:r>
                      <a:endParaRPr lang="en-US" dirty="0"/>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42 Rectángulo"/>
          <p:cNvSpPr/>
          <p:nvPr/>
        </p:nvSpPr>
        <p:spPr>
          <a:xfrm>
            <a:off x="533400" y="1524000"/>
            <a:ext cx="4780476" cy="523220"/>
          </a:xfrm>
          <a:prstGeom prst="rect">
            <a:avLst/>
          </a:prstGeom>
        </p:spPr>
        <p:txBody>
          <a:bodyPr wrap="none">
            <a:spAutoFit/>
          </a:bodyPr>
          <a:lstStyle/>
          <a:p>
            <a:r>
              <a:rPr lang="es-VE" sz="2800" dirty="0" smtClean="0">
                <a:latin typeface="Nyala" pitchFamily="2" charset="0"/>
              </a:rPr>
              <a:t>Calculamos los Cuadrados Medios:</a:t>
            </a:r>
          </a:p>
        </p:txBody>
      </p:sp>
      <p:pic>
        <p:nvPicPr>
          <p:cNvPr id="38"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219200" y="2133600"/>
            <a:ext cx="2656268" cy="838200"/>
          </a:xfrm>
          <a:prstGeom prst="rect">
            <a:avLst/>
          </a:prstGeom>
          <a:noFill/>
        </p:spPr>
      </p:pic>
      <p:pic>
        <p:nvPicPr>
          <p:cNvPr id="39" name="Picture 13"/>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219200" y="3048000"/>
            <a:ext cx="2136820" cy="838200"/>
          </a:xfrm>
          <a:prstGeom prst="rect">
            <a:avLst/>
          </a:prstGeom>
          <a:noFill/>
        </p:spPr>
      </p:pic>
      <p:sp>
        <p:nvSpPr>
          <p:cNvPr id="419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85" name="Picture 1"/>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247775" y="4619625"/>
            <a:ext cx="1800225" cy="866775"/>
          </a:xfrm>
          <a:prstGeom prst="rect">
            <a:avLst/>
          </a:prstGeom>
          <a:noFill/>
        </p:spPr>
      </p:pic>
      <p:sp>
        <p:nvSpPr>
          <p:cNvPr id="41987"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 name="43 Rectángulo"/>
          <p:cNvSpPr/>
          <p:nvPr/>
        </p:nvSpPr>
        <p:spPr>
          <a:xfrm>
            <a:off x="546424" y="4038600"/>
            <a:ext cx="3873176" cy="523220"/>
          </a:xfrm>
          <a:prstGeom prst="rect">
            <a:avLst/>
          </a:prstGeom>
        </p:spPr>
        <p:txBody>
          <a:bodyPr wrap="none">
            <a:spAutoFit/>
          </a:bodyPr>
          <a:lstStyle/>
          <a:p>
            <a:r>
              <a:rPr lang="es-VE" sz="2800" dirty="0" smtClean="0">
                <a:latin typeface="Nyala" pitchFamily="2" charset="0"/>
              </a:rPr>
              <a:t>El estadístico será entonces:</a:t>
            </a:r>
          </a:p>
        </p:txBody>
      </p:sp>
      <p:sp>
        <p:nvSpPr>
          <p:cNvPr id="45" name="44 Rectángulo"/>
          <p:cNvSpPr/>
          <p:nvPr/>
        </p:nvSpPr>
        <p:spPr>
          <a:xfrm>
            <a:off x="533400" y="5648980"/>
            <a:ext cx="1162498" cy="523220"/>
          </a:xfrm>
          <a:prstGeom prst="rect">
            <a:avLst/>
          </a:prstGeom>
        </p:spPr>
        <p:txBody>
          <a:bodyPr wrap="none">
            <a:spAutoFit/>
          </a:bodyPr>
          <a:lstStyle/>
          <a:p>
            <a:r>
              <a:rPr lang="es-VE" sz="2800" dirty="0" smtClean="0">
                <a:latin typeface="Nyala" pitchFamily="2" charset="0"/>
              </a:rPr>
              <a:t>Contra:</a:t>
            </a:r>
          </a:p>
        </p:txBody>
      </p:sp>
      <p:sp>
        <p:nvSpPr>
          <p:cNvPr id="419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988" name="Picture 4"/>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1828800" y="5715000"/>
            <a:ext cx="1730829" cy="533400"/>
          </a:xfrm>
          <a:prstGeom prst="rect">
            <a:avLst/>
          </a:prstGeom>
          <a:noFill/>
        </p:spPr>
      </p:pic>
      <p:sp>
        <p:nvSpPr>
          <p:cNvPr id="41990" name="Rectangle 6"/>
          <p:cNvSpPr>
            <a:spLocks noChangeArrowheads="1"/>
          </p:cNvSpPr>
          <p:nvPr/>
        </p:nvSpPr>
        <p:spPr bwMode="auto">
          <a:xfrm>
            <a:off x="0" y="923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98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9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del Modelo de Efectos Fijos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5" name="Rectangle 3"/>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379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3798" name="Rectangle 6"/>
          <p:cNvSpPr>
            <a:spLocks noChangeArrowheads="1"/>
          </p:cNvSpPr>
          <p:nvPr/>
        </p:nvSpPr>
        <p:spPr bwMode="auto">
          <a:xfrm>
            <a:off x="0" y="1628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3" name="42 Rectángulo"/>
          <p:cNvSpPr/>
          <p:nvPr/>
        </p:nvSpPr>
        <p:spPr>
          <a:xfrm>
            <a:off x="533400" y="1676400"/>
            <a:ext cx="3974165" cy="523220"/>
          </a:xfrm>
          <a:prstGeom prst="rect">
            <a:avLst/>
          </a:prstGeom>
        </p:spPr>
        <p:txBody>
          <a:bodyPr wrap="none">
            <a:spAutoFit/>
          </a:bodyPr>
          <a:lstStyle/>
          <a:p>
            <a:r>
              <a:rPr lang="es-VE" sz="2800" dirty="0" smtClean="0">
                <a:latin typeface="Nyala" pitchFamily="2" charset="0"/>
              </a:rPr>
              <a:t>Nuestra tabla ANDEVA será:</a:t>
            </a:r>
          </a:p>
        </p:txBody>
      </p:sp>
      <p:graphicFrame>
        <p:nvGraphicFramePr>
          <p:cNvPr id="45" name="19 Marcador de contenido"/>
          <p:cNvGraphicFramePr>
            <a:graphicFrameLocks noGrp="1"/>
          </p:cNvGraphicFramePr>
          <p:nvPr>
            <p:ph idx="1"/>
          </p:nvPr>
        </p:nvGraphicFramePr>
        <p:xfrm>
          <a:off x="609600" y="2286000"/>
          <a:ext cx="8153400" cy="2506761"/>
        </p:xfrm>
        <a:graphic>
          <a:graphicData uri="http://schemas.openxmlformats.org/drawingml/2006/table">
            <a:tbl>
              <a:tblPr/>
              <a:tblGrid>
                <a:gridCol w="2209800"/>
                <a:gridCol w="1600200"/>
                <a:gridCol w="1447800"/>
                <a:gridCol w="16002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a:t>
                      </a:r>
                      <a:r>
                        <a:rPr lang="es-VE" sz="2400" baseline="0" dirty="0" smtClean="0">
                          <a:latin typeface="Calibri"/>
                          <a:ea typeface="Calibri"/>
                          <a:cs typeface="Times New Roman"/>
                        </a:rPr>
                        <a:t> de algodón</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475.76</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4</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118.94</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400" dirty="0" smtClean="0">
                          <a:latin typeface="Calibri (cuerpo)"/>
                          <a:ea typeface="Calibri"/>
                          <a:cs typeface="Times New Roman"/>
                        </a:rPr>
                        <a:t>14.76</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161.2</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20</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8.06</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dirty="0" smtClean="0">
                          <a:solidFill>
                            <a:schemeClr val="tx1"/>
                          </a:solidFill>
                          <a:latin typeface="Calibri"/>
                          <a:ea typeface="Calibri"/>
                          <a:cs typeface="Times New Roman"/>
                        </a:rPr>
                        <a:t>636.96</a:t>
                      </a: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dirty="0" smtClean="0">
                          <a:solidFill>
                            <a:schemeClr val="tx1"/>
                          </a:solidFill>
                          <a:latin typeface="Calibri"/>
                          <a:ea typeface="Calibri"/>
                          <a:cs typeface="Times New Roman"/>
                        </a:rPr>
                        <a:t>24</a:t>
                      </a: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39" name="38 Rectángulo"/>
          <p:cNvSpPr/>
          <p:nvPr/>
        </p:nvSpPr>
        <p:spPr>
          <a:xfrm>
            <a:off x="609600" y="5029200"/>
            <a:ext cx="8361584" cy="1384995"/>
          </a:xfrm>
          <a:prstGeom prst="rect">
            <a:avLst/>
          </a:prstGeom>
        </p:spPr>
        <p:txBody>
          <a:bodyPr wrap="none">
            <a:spAutoFit/>
          </a:bodyPr>
          <a:lstStyle/>
          <a:p>
            <a:r>
              <a:rPr lang="es-VE" sz="2800" dirty="0" smtClean="0">
                <a:latin typeface="Nyala" pitchFamily="2" charset="0"/>
              </a:rPr>
              <a:t>Como </a:t>
            </a:r>
            <a:r>
              <a:rPr lang="es-VE" sz="2800" dirty="0" err="1" smtClean="0">
                <a:latin typeface="Nyala" pitchFamily="2" charset="0"/>
              </a:rPr>
              <a:t>fo</a:t>
            </a:r>
            <a:r>
              <a:rPr lang="es-VE" sz="2800" dirty="0" smtClean="0">
                <a:latin typeface="Nyala" pitchFamily="2" charset="0"/>
              </a:rPr>
              <a:t> &gt; F (14.76 &gt; 2.866), entonces se rechaza la hipótesis</a:t>
            </a:r>
          </a:p>
          <a:p>
            <a:r>
              <a:rPr lang="es-VE" sz="2800" dirty="0" smtClean="0">
                <a:latin typeface="Nyala" pitchFamily="2" charset="0"/>
              </a:rPr>
              <a:t>De que las medias de los tratamientos o de los diferentes % </a:t>
            </a:r>
          </a:p>
          <a:p>
            <a:r>
              <a:rPr lang="es-VE" sz="2800" dirty="0" smtClean="0">
                <a:latin typeface="Nyala" pitchFamily="2" charset="0"/>
              </a:rPr>
              <a:t>de algodón son iguales.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1335</TotalTime>
  <Words>1223</Words>
  <Application>Microsoft Office PowerPoint</Application>
  <PresentationFormat>Presentación en pantalla (4:3)</PresentationFormat>
  <Paragraphs>376</Paragraphs>
  <Slides>23</Slides>
  <Notes>22</Notes>
  <HiddenSlides>0</HiddenSlides>
  <MMClips>0</MMClips>
  <ScaleCrop>false</ScaleCrop>
  <HeadingPairs>
    <vt:vector size="4" baseType="variant">
      <vt:variant>
        <vt:lpstr>Tema</vt:lpstr>
      </vt:variant>
      <vt:variant>
        <vt:i4>2</vt:i4>
      </vt:variant>
      <vt:variant>
        <vt:lpstr>Títulos de diapositiva</vt:lpstr>
      </vt:variant>
      <vt:variant>
        <vt:i4>23</vt:i4>
      </vt:variant>
    </vt:vector>
  </HeadingPairs>
  <TitlesOfParts>
    <vt:vector size="25" baseType="lpstr">
      <vt:lpstr>Tema de Office</vt:lpstr>
      <vt:lpstr>Diseño personalizado</vt:lpstr>
      <vt:lpstr>Estocástica 3: Unidad II: Análisis de Varianza Tema: Análisis del Modelo de Efectos Fijos</vt:lpstr>
      <vt:lpstr>Análisis del Modelo de Efectos Fijos</vt:lpstr>
      <vt:lpstr>Análisis del Modelo de Efectos Fijos</vt:lpstr>
      <vt:lpstr>Ejemplo del Modelo de Efectos Fijos</vt:lpstr>
      <vt:lpstr>Ejemplo del Modelo de Efectos Fijos</vt:lpstr>
      <vt:lpstr>Ejemplo del Modelo de Efectos Fijos</vt:lpstr>
      <vt:lpstr>Ejemplo del Modelo de Efectos Fijos</vt:lpstr>
      <vt:lpstr>Ejemplo del Modelo de Efectos Fijos</vt:lpstr>
      <vt:lpstr>Ejemplo del Modelo de Efectos Fijos</vt:lpstr>
      <vt:lpstr>Ejemplo del Modelo de Efectos Fijos</vt:lpstr>
      <vt:lpstr>Ejemplo del Modelo de Efectos Fijos</vt:lpstr>
      <vt:lpstr>Ejemplos del Modelo de Efectos Fijos</vt:lpstr>
      <vt:lpstr>Intervalos de Confianza</vt:lpstr>
      <vt:lpstr>Ejemplo Intervalos de Confianza</vt:lpstr>
      <vt:lpstr>Ejemplo Intervalos de Confianza</vt:lpstr>
      <vt:lpstr>Ejemplo Intervalos de Confianza</vt:lpstr>
      <vt:lpstr>Ejemplo Intervalos de Confianza</vt:lpstr>
      <vt:lpstr>Ejemplo Intervalos de Confianza</vt:lpstr>
      <vt:lpstr>Modificaciones para números desigualdades de observaciones</vt:lpstr>
      <vt:lpstr>Modificaciones para números desigualdades de observaciones</vt:lpstr>
      <vt:lpstr>Ejemplo</vt:lpstr>
      <vt:lpstr>Ejemplo</vt:lpstr>
      <vt:lpstr>Ejemplo</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usuario</cp:lastModifiedBy>
  <cp:revision>146</cp:revision>
  <dcterms:created xsi:type="dcterms:W3CDTF">2009-07-07T13:09:44Z</dcterms:created>
  <dcterms:modified xsi:type="dcterms:W3CDTF">2010-03-03T19:40:22Z</dcterms:modified>
</cp:coreProperties>
</file>