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51"/>
  </p:notesMasterIdLst>
  <p:handoutMasterIdLst>
    <p:handoutMasterId r:id="rId52"/>
  </p:handoutMasterIdLst>
  <p:sldIdLst>
    <p:sldId id="256" r:id="rId3"/>
    <p:sldId id="267" r:id="rId4"/>
    <p:sldId id="268" r:id="rId5"/>
    <p:sldId id="269" r:id="rId6"/>
    <p:sldId id="270" r:id="rId7"/>
    <p:sldId id="271" r:id="rId8"/>
    <p:sldId id="289" r:id="rId9"/>
    <p:sldId id="275" r:id="rId10"/>
    <p:sldId id="276" r:id="rId11"/>
    <p:sldId id="290" r:id="rId12"/>
    <p:sldId id="278" r:id="rId13"/>
    <p:sldId id="279" r:id="rId14"/>
    <p:sldId id="280" r:id="rId15"/>
    <p:sldId id="291" r:id="rId16"/>
    <p:sldId id="293" r:id="rId17"/>
    <p:sldId id="292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3" r:id="rId36"/>
    <p:sldId id="314" r:id="rId37"/>
    <p:sldId id="315" r:id="rId38"/>
    <p:sldId id="311" r:id="rId39"/>
    <p:sldId id="312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uario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 varScale="1">
        <p:scale>
          <a:sx n="69" d="100"/>
          <a:sy n="69" d="100"/>
        </p:scale>
        <p:origin x="-6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628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AC0ED-3B99-4FB2-B7C4-A494B0400DF0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4FB5-E621-4B51-894D-F231A3540DB1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52F80-412D-4670-863E-B67282B4FBF6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12A51-1448-491B-A5FA-9B3ED722FB3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E12A51-1448-491B-A5FA-9B3ED722FB3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90800" y="914400"/>
            <a:ext cx="6324600" cy="2514600"/>
          </a:xfrm>
        </p:spPr>
        <p:txBody>
          <a:bodyPr/>
          <a:lstStyle>
            <a:lvl1pPr>
              <a:defRPr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yala" pitchFamily="2" charset="0"/>
                <a:ea typeface="FangSong" pitchFamily="49" charset="-122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42" name="41 Grupo"/>
          <p:cNvGrpSpPr/>
          <p:nvPr userDrawn="1"/>
        </p:nvGrpSpPr>
        <p:grpSpPr>
          <a:xfrm>
            <a:off x="136539" y="1428736"/>
            <a:ext cx="8721741" cy="5357874"/>
            <a:chOff x="136539" y="1428736"/>
            <a:chExt cx="8721741" cy="5357874"/>
          </a:xfrm>
        </p:grpSpPr>
        <p:sp>
          <p:nvSpPr>
            <p:cNvPr id="36" name="AutoShape 4"/>
            <p:cNvSpPr>
              <a:spLocks noChangeArrowheads="1"/>
            </p:cNvSpPr>
            <p:nvPr/>
          </p:nvSpPr>
          <p:spPr bwMode="auto">
            <a:xfrm>
              <a:off x="136539" y="3636513"/>
              <a:ext cx="7858148" cy="2890181"/>
            </a:xfrm>
            <a:prstGeom prst="wave">
              <a:avLst>
                <a:gd name="adj1" fmla="val 13005"/>
                <a:gd name="adj2" fmla="val 7787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7" name="Group 5"/>
            <p:cNvGrpSpPr>
              <a:grpSpLocks/>
            </p:cNvGrpSpPr>
            <p:nvPr/>
          </p:nvGrpSpPr>
          <p:grpSpPr bwMode="auto">
            <a:xfrm>
              <a:off x="372247" y="3853277"/>
              <a:ext cx="7406072" cy="2933333"/>
              <a:chOff x="-8" y="8675"/>
              <a:chExt cx="12254" cy="584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8" name="AutoShape 6"/>
              <p:cNvSpPr>
                <a:spLocks noChangeArrowheads="1"/>
              </p:cNvSpPr>
              <p:nvPr/>
            </p:nvSpPr>
            <p:spPr bwMode="auto">
              <a:xfrm>
                <a:off x="-8" y="8675"/>
                <a:ext cx="12240" cy="5760"/>
              </a:xfrm>
              <a:prstGeom prst="wave">
                <a:avLst>
                  <a:gd name="adj1" fmla="val 13005"/>
                  <a:gd name="adj2" fmla="val 0"/>
                </a:avLst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" name="AutoShape 7"/>
              <p:cNvSpPr>
                <a:spLocks noChangeArrowheads="1"/>
              </p:cNvSpPr>
              <p:nvPr/>
            </p:nvSpPr>
            <p:spPr bwMode="auto">
              <a:xfrm>
                <a:off x="6" y="8761"/>
                <a:ext cx="12240" cy="5760"/>
              </a:xfrm>
              <a:prstGeom prst="wave">
                <a:avLst>
                  <a:gd name="adj1" fmla="val 13005"/>
                  <a:gd name="adj2" fmla="val 0"/>
                </a:avLst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9" name="Group 8"/>
            <p:cNvGrpSpPr>
              <a:grpSpLocks/>
            </p:cNvGrpSpPr>
            <p:nvPr/>
          </p:nvGrpSpPr>
          <p:grpSpPr bwMode="auto">
            <a:xfrm>
              <a:off x="1061845" y="1428736"/>
              <a:ext cx="1504302" cy="3734656"/>
              <a:chOff x="1133" y="3843"/>
              <a:chExt cx="2489" cy="7443"/>
            </a:xfrm>
          </p:grpSpPr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34" name="Freeform 10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5" name="Freeform 11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31" name="Group 12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32" name="Freeform 13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3" name="Freeform 14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6994555" y="4357742"/>
              <a:ext cx="1863725" cy="1847850"/>
              <a:chOff x="8612" y="12306"/>
              <a:chExt cx="2935" cy="2910"/>
            </a:xfrm>
          </p:grpSpPr>
          <p:grpSp>
            <p:nvGrpSpPr>
              <p:cNvPr id="10" name="Group 16"/>
              <p:cNvGrpSpPr>
                <a:grpSpLocks/>
              </p:cNvGrpSpPr>
              <p:nvPr/>
            </p:nvGrpSpPr>
            <p:grpSpPr bwMode="auto">
              <a:xfrm>
                <a:off x="8637" y="12306"/>
                <a:ext cx="2910" cy="2910"/>
                <a:chOff x="9200" y="12760"/>
                <a:chExt cx="2910" cy="2910"/>
              </a:xfrm>
            </p:grpSpPr>
            <p:sp>
              <p:nvSpPr>
                <p:cNvPr id="20" name="Oval 17"/>
                <p:cNvSpPr>
                  <a:spLocks noChangeArrowheads="1"/>
                </p:cNvSpPr>
                <p:nvPr/>
              </p:nvSpPr>
              <p:spPr bwMode="auto">
                <a:xfrm>
                  <a:off x="10200" y="13710"/>
                  <a:ext cx="1510" cy="151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1" name="Oval 18"/>
                <p:cNvSpPr>
                  <a:spLocks noChangeArrowheads="1"/>
                </p:cNvSpPr>
                <p:nvPr/>
              </p:nvSpPr>
              <p:spPr bwMode="auto">
                <a:xfrm>
                  <a:off x="11060" y="12760"/>
                  <a:ext cx="900" cy="90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2" name="Oval 19"/>
                <p:cNvSpPr>
                  <a:spLocks noChangeArrowheads="1"/>
                </p:cNvSpPr>
                <p:nvPr/>
              </p:nvSpPr>
              <p:spPr bwMode="auto">
                <a:xfrm>
                  <a:off x="9260" y="14040"/>
                  <a:ext cx="500" cy="50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3" name="Oval 20"/>
                <p:cNvSpPr>
                  <a:spLocks noChangeArrowheads="1"/>
                </p:cNvSpPr>
                <p:nvPr/>
              </p:nvSpPr>
              <p:spPr bwMode="auto">
                <a:xfrm>
                  <a:off x="9200" y="14730"/>
                  <a:ext cx="780" cy="78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4" name="Oval 21"/>
                <p:cNvSpPr>
                  <a:spLocks noChangeArrowheads="1"/>
                </p:cNvSpPr>
                <p:nvPr/>
              </p:nvSpPr>
              <p:spPr bwMode="auto">
                <a:xfrm>
                  <a:off x="9640" y="13270"/>
                  <a:ext cx="680" cy="68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5" name="Oval 22"/>
                <p:cNvSpPr>
                  <a:spLocks noChangeArrowheads="1"/>
                </p:cNvSpPr>
                <p:nvPr/>
              </p:nvSpPr>
              <p:spPr bwMode="auto">
                <a:xfrm>
                  <a:off x="10490" y="12970"/>
                  <a:ext cx="360" cy="36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6" name="Oval 23"/>
                <p:cNvSpPr>
                  <a:spLocks noChangeArrowheads="1"/>
                </p:cNvSpPr>
                <p:nvPr/>
              </p:nvSpPr>
              <p:spPr bwMode="auto">
                <a:xfrm>
                  <a:off x="10100" y="15290"/>
                  <a:ext cx="360" cy="36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7" name="Oval 24"/>
                <p:cNvSpPr>
                  <a:spLocks noChangeArrowheads="1"/>
                </p:cNvSpPr>
                <p:nvPr/>
              </p:nvSpPr>
              <p:spPr bwMode="auto">
                <a:xfrm>
                  <a:off x="11430" y="14990"/>
                  <a:ext cx="680" cy="680"/>
                </a:xfrm>
                <a:prstGeom prst="ellipse">
                  <a:avLst/>
                </a:prstGeom>
                <a:solidFill>
                  <a:srgbClr val="DBE5F1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1" name="Group 25"/>
              <p:cNvGrpSpPr>
                <a:grpSpLocks/>
              </p:cNvGrpSpPr>
              <p:nvPr/>
            </p:nvGrpSpPr>
            <p:grpSpPr bwMode="auto">
              <a:xfrm>
                <a:off x="8612" y="12318"/>
                <a:ext cx="2847" cy="2831"/>
                <a:chOff x="8858" y="12606"/>
                <a:chExt cx="2847" cy="2831"/>
              </a:xfrm>
            </p:grpSpPr>
            <p:sp>
              <p:nvSpPr>
                <p:cNvPr id="12" name="Oval 26"/>
                <p:cNvSpPr>
                  <a:spLocks noChangeArrowheads="1"/>
                </p:cNvSpPr>
                <p:nvPr/>
              </p:nvSpPr>
              <p:spPr bwMode="auto">
                <a:xfrm>
                  <a:off x="10000" y="13561"/>
                  <a:ext cx="1247" cy="1247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3" name="Oval 27"/>
                <p:cNvSpPr>
                  <a:spLocks noChangeArrowheads="1"/>
                </p:cNvSpPr>
                <p:nvPr/>
              </p:nvSpPr>
              <p:spPr bwMode="auto">
                <a:xfrm>
                  <a:off x="10774" y="12606"/>
                  <a:ext cx="743" cy="743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4" name="Oval 28"/>
                <p:cNvSpPr>
                  <a:spLocks noChangeArrowheads="1"/>
                </p:cNvSpPr>
                <p:nvPr/>
              </p:nvSpPr>
              <p:spPr bwMode="auto">
                <a:xfrm>
                  <a:off x="8950" y="13876"/>
                  <a:ext cx="412" cy="41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Oval 29"/>
                <p:cNvSpPr>
                  <a:spLocks noChangeArrowheads="1"/>
                </p:cNvSpPr>
                <p:nvPr/>
              </p:nvSpPr>
              <p:spPr bwMode="auto">
                <a:xfrm>
                  <a:off x="8858" y="14635"/>
                  <a:ext cx="644" cy="644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Oval 30"/>
                <p:cNvSpPr>
                  <a:spLocks noChangeArrowheads="1"/>
                </p:cNvSpPr>
                <p:nvPr/>
              </p:nvSpPr>
              <p:spPr bwMode="auto">
                <a:xfrm>
                  <a:off x="9368" y="13197"/>
                  <a:ext cx="561" cy="561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7" name="Oval 31"/>
                <p:cNvSpPr>
                  <a:spLocks noChangeArrowheads="1"/>
                </p:cNvSpPr>
                <p:nvPr/>
              </p:nvSpPr>
              <p:spPr bwMode="auto">
                <a:xfrm>
                  <a:off x="10178" y="12801"/>
                  <a:ext cx="297" cy="297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Oval 32"/>
                <p:cNvSpPr>
                  <a:spLocks noChangeArrowheads="1"/>
                </p:cNvSpPr>
                <p:nvPr/>
              </p:nvSpPr>
              <p:spPr bwMode="auto">
                <a:xfrm>
                  <a:off x="9834" y="15140"/>
                  <a:ext cx="297" cy="297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9" name="Oval 33"/>
                <p:cNvSpPr>
                  <a:spLocks noChangeArrowheads="1"/>
                </p:cNvSpPr>
                <p:nvPr/>
              </p:nvSpPr>
              <p:spPr bwMode="auto">
                <a:xfrm>
                  <a:off x="11144" y="14808"/>
                  <a:ext cx="561" cy="561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</p:grpSp>
      <p:pic>
        <p:nvPicPr>
          <p:cNvPr id="40" name="39 Imagen" descr="EscudoU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" cy="1411048"/>
          </a:xfrm>
          <a:prstGeom prst="rect">
            <a:avLst/>
          </a:prstGeom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914400" y="4953000"/>
            <a:ext cx="6248400" cy="11430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radley Hand ITC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9" name="8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 rot="5400000">
              <a:off x="834203" y="165879"/>
              <a:ext cx="346075" cy="1014413"/>
              <a:chOff x="1133" y="3843"/>
              <a:chExt cx="2489" cy="7443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4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2" name="11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3276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B964B8-DD7B-4580-8DCF-6CC47B4BC36C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6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3276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B964B8-DD7B-4580-8DCF-6CC47B4BC36C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6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19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29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0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grpSp>
        <p:nvGrpSpPr>
          <p:cNvPr id="7" name="6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8" name="7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 rot="5400000">
              <a:off x="834203" y="165875"/>
              <a:ext cx="346075" cy="1014413"/>
              <a:chOff x="1133" y="3843"/>
              <a:chExt cx="2489" cy="7443"/>
            </a:xfrm>
          </p:grpSpPr>
          <p:grpSp>
            <p:nvGrpSpPr>
              <p:cNvPr id="12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6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3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4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1" name="10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9" name="38 CuadroTexto"/>
          <p:cNvSpPr txBox="1"/>
          <p:nvPr userDrawn="1"/>
        </p:nvSpPr>
        <p:spPr>
          <a:xfrm>
            <a:off x="0" y="6477000"/>
            <a:ext cx="4264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https://webdelprofesor.ula.ve/ingenieria/karlap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Nyala" pitchFamily="2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3276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grpSp>
        <p:nvGrpSpPr>
          <p:cNvPr id="7" name="6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8" name="7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2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6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3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4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1" name="10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19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9" name="8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1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4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2" name="11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30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2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38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9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0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1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2" name="2 Marcador de contenido"/>
          <p:cNvSpPr>
            <a:spLocks noGrp="1"/>
          </p:cNvSpPr>
          <p:nvPr>
            <p:ph idx="13"/>
          </p:nvPr>
        </p:nvSpPr>
        <p:spPr>
          <a:xfrm>
            <a:off x="4724400" y="1600200"/>
            <a:ext cx="4114800" cy="4525963"/>
          </a:xfr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5" name="44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11" name="10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3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5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9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20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6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7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8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4" name="13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03275"/>
          </a:xfrm>
        </p:spPr>
        <p:txBody>
          <a:bodyPr anchor="b"/>
          <a:lstStyle>
            <a:lvl1pPr marL="0" indent="0" algn="ctr">
              <a:buNone/>
              <a:defRPr sz="2400" b="1">
                <a:latin typeface="Nyal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041775" cy="803275"/>
          </a:xfrm>
        </p:spPr>
        <p:txBody>
          <a:bodyPr anchor="b"/>
          <a:lstStyle>
            <a:lvl1pPr marL="0" indent="0" algn="ctr">
              <a:buNone/>
              <a:defRPr sz="2400" b="1">
                <a:latin typeface="Nyala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grpSp>
        <p:nvGrpSpPr>
          <p:cNvPr id="21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22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32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7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8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23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4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40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1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2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3" name="2 Marcador de contenido"/>
          <p:cNvSpPr>
            <a:spLocks noGrp="1"/>
          </p:cNvSpPr>
          <p:nvPr>
            <p:ph idx="13"/>
          </p:nvPr>
        </p:nvSpPr>
        <p:spPr>
          <a:xfrm>
            <a:off x="457200" y="2173184"/>
            <a:ext cx="4038600" cy="3952979"/>
          </a:xfr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 sz="2400"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4" name="2 Marcador de contenido"/>
          <p:cNvSpPr>
            <a:spLocks noGrp="1"/>
          </p:cNvSpPr>
          <p:nvPr>
            <p:ph idx="14"/>
          </p:nvPr>
        </p:nvSpPr>
        <p:spPr>
          <a:xfrm>
            <a:off x="4648200" y="2174175"/>
            <a:ext cx="4038600" cy="3952979"/>
          </a:xfr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 sz="2400"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7" name="46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7" name="6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9" name="Group 3"/>
            <p:cNvGrpSpPr>
              <a:grpSpLocks/>
            </p:cNvGrpSpPr>
            <p:nvPr/>
          </p:nvGrpSpPr>
          <p:grpSpPr bwMode="auto">
            <a:xfrm rot="5400000">
              <a:off x="834203" y="165877"/>
              <a:ext cx="346075" cy="1014413"/>
              <a:chOff x="1133" y="3843"/>
              <a:chExt cx="2489" cy="7443"/>
            </a:xfrm>
          </p:grpSpPr>
          <p:grpSp>
            <p:nvGrpSpPr>
              <p:cNvPr id="11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5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6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2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3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10" name="9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28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9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20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7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36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8" name="1 Título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Autofit/>
          </a:bodyPr>
          <a:lstStyle>
            <a:lvl1pPr>
              <a:defRPr sz="40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41" name="40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6" name="5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8" name="Group 3"/>
            <p:cNvGrpSpPr>
              <a:grpSpLocks/>
            </p:cNvGrpSpPr>
            <p:nvPr/>
          </p:nvGrpSpPr>
          <p:grpSpPr bwMode="auto">
            <a:xfrm rot="5400000">
              <a:off x="834203" y="165879"/>
              <a:ext cx="346075" cy="1014413"/>
              <a:chOff x="1133" y="3843"/>
              <a:chExt cx="2489" cy="7443"/>
            </a:xfrm>
          </p:grpSpPr>
          <p:grpSp>
            <p:nvGrpSpPr>
              <p:cNvPr id="10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14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5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1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13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9" name="8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17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27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8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9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0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8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19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35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9" name="38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29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31" name="30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3" name="Group 3"/>
            <p:cNvGrpSpPr>
              <a:grpSpLocks/>
            </p:cNvGrpSpPr>
            <p:nvPr/>
          </p:nvGrpSpPr>
          <p:grpSpPr bwMode="auto">
            <a:xfrm rot="5400000">
              <a:off x="834203" y="165881"/>
              <a:ext cx="346075" cy="1014413"/>
              <a:chOff x="1133" y="3843"/>
              <a:chExt cx="2489" cy="7443"/>
            </a:xfrm>
          </p:grpSpPr>
          <p:grpSp>
            <p:nvGrpSpPr>
              <p:cNvPr id="35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36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37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8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34" name="33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295400"/>
            <a:ext cx="3008313" cy="1162050"/>
          </a:xfrm>
        </p:spPr>
        <p:txBody>
          <a:bodyPr anchor="b"/>
          <a:lstStyle>
            <a:lvl1pPr algn="ctr">
              <a:defRPr sz="2400" b="1">
                <a:latin typeface="Nyala" pitchFamily="2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438400"/>
            <a:ext cx="3008313" cy="4038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Nyala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grpSp>
        <p:nvGrpSpPr>
          <p:cNvPr id="8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19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11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27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8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9" name="2 Marcador de contenido"/>
          <p:cNvSpPr>
            <a:spLocks noGrp="1"/>
          </p:cNvSpPr>
          <p:nvPr>
            <p:ph idx="1"/>
          </p:nvPr>
        </p:nvSpPr>
        <p:spPr>
          <a:xfrm>
            <a:off x="3476500" y="1295400"/>
            <a:ext cx="5210300" cy="5181600"/>
          </a:xfrm>
        </p:spPr>
        <p:txBody>
          <a:bodyPr/>
          <a:lstStyle>
            <a:lvl1pPr>
              <a:buFontTx/>
              <a:buBlip>
                <a:blip r:embed="rId2"/>
              </a:buBlip>
              <a:defRPr sz="3200">
                <a:latin typeface="Nyala" pitchFamily="2" charset="0"/>
              </a:defRPr>
            </a:lvl1pPr>
            <a:lvl2pPr>
              <a:buFontTx/>
              <a:buBlip>
                <a:blip r:embed="rId3"/>
              </a:buBlip>
              <a:defRPr>
                <a:latin typeface="Nyala" pitchFamily="2" charset="0"/>
              </a:defRPr>
            </a:lvl2pPr>
            <a:lvl3pPr>
              <a:buFontTx/>
              <a:buBlip>
                <a:blip r:embed="rId3"/>
              </a:buBlip>
              <a:defRPr>
                <a:latin typeface="Nyala" pitchFamily="2" charset="0"/>
              </a:defRPr>
            </a:lvl3pPr>
            <a:lvl4pPr>
              <a:buFontTx/>
              <a:buBlip>
                <a:blip r:embed="rId3"/>
              </a:buBlip>
              <a:defRPr>
                <a:latin typeface="Nyala" pitchFamily="2" charset="0"/>
              </a:defRPr>
            </a:lvl4pPr>
            <a:lvl5pPr>
              <a:defRPr>
                <a:latin typeface="Nyala" pitchFamily="2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3" name="42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28 Grupo"/>
          <p:cNvGrpSpPr/>
          <p:nvPr userDrawn="1"/>
        </p:nvGrpSpPr>
        <p:grpSpPr>
          <a:xfrm>
            <a:off x="0" y="-1"/>
            <a:ext cx="9144000" cy="1285863"/>
            <a:chOff x="0" y="-1"/>
            <a:chExt cx="9144000" cy="1285863"/>
          </a:xfrm>
        </p:grpSpPr>
        <p:sp>
          <p:nvSpPr>
            <p:cNvPr id="30" name="29 Rectángulo"/>
            <p:cNvSpPr/>
            <p:nvPr/>
          </p:nvSpPr>
          <p:spPr>
            <a:xfrm>
              <a:off x="0" y="0"/>
              <a:ext cx="9144000" cy="12858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" name="AutoShape 2"/>
            <p:cNvSpPr>
              <a:spLocks noChangeArrowheads="1"/>
            </p:cNvSpPr>
            <p:nvPr/>
          </p:nvSpPr>
          <p:spPr bwMode="auto">
            <a:xfrm rot="5400000">
              <a:off x="-105595" y="248437"/>
              <a:ext cx="1285863" cy="788987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365F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2" name="Group 3"/>
            <p:cNvGrpSpPr>
              <a:grpSpLocks/>
            </p:cNvGrpSpPr>
            <p:nvPr/>
          </p:nvGrpSpPr>
          <p:grpSpPr bwMode="auto">
            <a:xfrm rot="5400000">
              <a:off x="834203" y="165881"/>
              <a:ext cx="346075" cy="1014413"/>
              <a:chOff x="1133" y="3843"/>
              <a:chExt cx="2489" cy="7443"/>
            </a:xfrm>
          </p:grpSpPr>
          <p:grpSp>
            <p:nvGrpSpPr>
              <p:cNvPr id="34" name="Group 4"/>
              <p:cNvGrpSpPr>
                <a:grpSpLocks/>
              </p:cNvGrpSpPr>
              <p:nvPr/>
            </p:nvGrpSpPr>
            <p:grpSpPr bwMode="auto">
              <a:xfrm>
                <a:off x="1184" y="3843"/>
                <a:ext cx="2438" cy="7158"/>
                <a:chOff x="1084" y="3502"/>
                <a:chExt cx="2434" cy="7358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9" name="Freeform 6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F2F2F2">
                    <a:alpha val="89999"/>
                  </a:srgbClr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35" name="Group 7"/>
              <p:cNvGrpSpPr>
                <a:grpSpLocks/>
              </p:cNvGrpSpPr>
              <p:nvPr/>
            </p:nvGrpSpPr>
            <p:grpSpPr bwMode="auto">
              <a:xfrm>
                <a:off x="1133" y="4128"/>
                <a:ext cx="2438" cy="7158"/>
                <a:chOff x="1084" y="3502"/>
                <a:chExt cx="2434" cy="7358"/>
              </a:xfrm>
            </p:grpSpPr>
            <p:sp>
              <p:nvSpPr>
                <p:cNvPr id="36" name="Freeform 8"/>
                <p:cNvSpPr>
                  <a:spLocks/>
                </p:cNvSpPr>
                <p:nvPr/>
              </p:nvSpPr>
              <p:spPr bwMode="auto">
                <a:xfrm>
                  <a:off x="1084" y="4765"/>
                  <a:ext cx="2434" cy="6095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37" name="Freeform 9"/>
                <p:cNvSpPr>
                  <a:spLocks/>
                </p:cNvSpPr>
                <p:nvPr/>
              </p:nvSpPr>
              <p:spPr bwMode="auto">
                <a:xfrm>
                  <a:off x="1252" y="3502"/>
                  <a:ext cx="1579" cy="3954"/>
                </a:xfrm>
                <a:custGeom>
                  <a:avLst/>
                  <a:gdLst/>
                  <a:ahLst/>
                  <a:cxnLst>
                    <a:cxn ang="0">
                      <a:pos x="4014" y="44"/>
                    </a:cxn>
                    <a:cxn ang="0">
                      <a:pos x="4523" y="1302"/>
                    </a:cxn>
                    <a:cxn ang="0">
                      <a:pos x="4823" y="2862"/>
                    </a:cxn>
                    <a:cxn ang="0">
                      <a:pos x="4718" y="4422"/>
                    </a:cxn>
                    <a:cxn ang="0">
                      <a:pos x="4118" y="5782"/>
                    </a:cxn>
                    <a:cxn ang="0">
                      <a:pos x="2468" y="7122"/>
                    </a:cxn>
                    <a:cxn ang="0">
                      <a:pos x="1326" y="8290"/>
                    </a:cxn>
                    <a:cxn ang="0">
                      <a:pos x="628" y="9608"/>
                    </a:cxn>
                    <a:cxn ang="0">
                      <a:pos x="499" y="10848"/>
                    </a:cxn>
                    <a:cxn ang="0">
                      <a:pos x="732" y="12012"/>
                    </a:cxn>
                    <a:cxn ang="0">
                      <a:pos x="111" y="9970"/>
                    </a:cxn>
                    <a:cxn ang="0">
                      <a:pos x="85" y="7928"/>
                    </a:cxn>
                    <a:cxn ang="0">
                      <a:pos x="628" y="6403"/>
                    </a:cxn>
                    <a:cxn ang="0">
                      <a:pos x="1658" y="5292"/>
                    </a:cxn>
                    <a:cxn ang="0">
                      <a:pos x="3113" y="4137"/>
                    </a:cxn>
                    <a:cxn ang="0">
                      <a:pos x="4028" y="2502"/>
                    </a:cxn>
                    <a:cxn ang="0">
                      <a:pos x="4221" y="845"/>
                    </a:cxn>
                    <a:cxn ang="0">
                      <a:pos x="4014" y="44"/>
                    </a:cxn>
                  </a:cxnLst>
                  <a:rect l="0" t="0" r="r" b="b"/>
                  <a:pathLst>
                    <a:path w="4856" h="12159">
                      <a:moveTo>
                        <a:pt x="4014" y="44"/>
                      </a:moveTo>
                      <a:cubicBezTo>
                        <a:pt x="4064" y="120"/>
                        <a:pt x="4388" y="832"/>
                        <a:pt x="4523" y="1302"/>
                      </a:cubicBezTo>
                      <a:cubicBezTo>
                        <a:pt x="4658" y="1772"/>
                        <a:pt x="4790" y="2342"/>
                        <a:pt x="4823" y="2862"/>
                      </a:cubicBezTo>
                      <a:cubicBezTo>
                        <a:pt x="4856" y="3382"/>
                        <a:pt x="4835" y="3936"/>
                        <a:pt x="4718" y="4422"/>
                      </a:cubicBezTo>
                      <a:cubicBezTo>
                        <a:pt x="4601" y="4908"/>
                        <a:pt x="4493" y="5332"/>
                        <a:pt x="4118" y="5782"/>
                      </a:cubicBezTo>
                      <a:cubicBezTo>
                        <a:pt x="3743" y="6232"/>
                        <a:pt x="2933" y="6704"/>
                        <a:pt x="2468" y="7122"/>
                      </a:cubicBezTo>
                      <a:cubicBezTo>
                        <a:pt x="2003" y="7540"/>
                        <a:pt x="1633" y="7876"/>
                        <a:pt x="1326" y="8290"/>
                      </a:cubicBezTo>
                      <a:cubicBezTo>
                        <a:pt x="1019" y="8704"/>
                        <a:pt x="765" y="9181"/>
                        <a:pt x="628" y="9608"/>
                      </a:cubicBezTo>
                      <a:cubicBezTo>
                        <a:pt x="491" y="10034"/>
                        <a:pt x="481" y="10448"/>
                        <a:pt x="499" y="10848"/>
                      </a:cubicBezTo>
                      <a:cubicBezTo>
                        <a:pt x="517" y="11249"/>
                        <a:pt x="796" y="12159"/>
                        <a:pt x="732" y="12012"/>
                      </a:cubicBezTo>
                      <a:cubicBezTo>
                        <a:pt x="667" y="11864"/>
                        <a:pt x="220" y="10649"/>
                        <a:pt x="111" y="9970"/>
                      </a:cubicBezTo>
                      <a:cubicBezTo>
                        <a:pt x="3" y="9290"/>
                        <a:pt x="0" y="8522"/>
                        <a:pt x="85" y="7928"/>
                      </a:cubicBezTo>
                      <a:cubicBezTo>
                        <a:pt x="171" y="7333"/>
                        <a:pt x="366" y="6842"/>
                        <a:pt x="628" y="6403"/>
                      </a:cubicBezTo>
                      <a:cubicBezTo>
                        <a:pt x="890" y="5964"/>
                        <a:pt x="1244" y="5670"/>
                        <a:pt x="1658" y="5292"/>
                      </a:cubicBezTo>
                      <a:cubicBezTo>
                        <a:pt x="2072" y="4914"/>
                        <a:pt x="2718" y="4602"/>
                        <a:pt x="3113" y="4137"/>
                      </a:cubicBezTo>
                      <a:cubicBezTo>
                        <a:pt x="3508" y="3672"/>
                        <a:pt x="3843" y="3051"/>
                        <a:pt x="4028" y="2502"/>
                      </a:cubicBezTo>
                      <a:cubicBezTo>
                        <a:pt x="4213" y="1953"/>
                        <a:pt x="4223" y="1255"/>
                        <a:pt x="4221" y="845"/>
                      </a:cubicBezTo>
                      <a:cubicBezTo>
                        <a:pt x="4219" y="435"/>
                        <a:pt x="3981" y="0"/>
                        <a:pt x="4014" y="44"/>
                      </a:cubicBezTo>
                      <a:close/>
                    </a:path>
                  </a:pathLst>
                </a:custGeom>
                <a:solidFill>
                  <a:srgbClr val="76923C"/>
                </a:solidFill>
                <a:ln w="25400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  <p:cxnSp>
          <p:nvCxnSpPr>
            <p:cNvPr id="33" name="32 Conector recto"/>
            <p:cNvCxnSpPr/>
            <p:nvPr/>
          </p:nvCxnSpPr>
          <p:spPr>
            <a:xfrm>
              <a:off x="571472" y="1069958"/>
              <a:ext cx="8572528" cy="1588"/>
            </a:xfrm>
            <a:prstGeom prst="lin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5410200"/>
            <a:ext cx="5486400" cy="381000"/>
          </a:xfrm>
        </p:spPr>
        <p:txBody>
          <a:bodyPr anchor="b"/>
          <a:lstStyle>
            <a:lvl1pPr algn="ctr">
              <a:defRPr sz="2000" b="1">
                <a:latin typeface="Nyala" pitchFamily="2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12954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791200"/>
            <a:ext cx="5486400" cy="685800"/>
          </a:xfrm>
        </p:spPr>
        <p:txBody>
          <a:bodyPr/>
          <a:lstStyle>
            <a:lvl1pPr marL="0" indent="0">
              <a:buNone/>
              <a:defRPr sz="1400">
                <a:latin typeface="Nyala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grpSp>
        <p:nvGrpSpPr>
          <p:cNvPr id="8" name="Group 10"/>
          <p:cNvGrpSpPr>
            <a:grpSpLocks/>
          </p:cNvGrpSpPr>
          <p:nvPr userDrawn="1"/>
        </p:nvGrpSpPr>
        <p:grpSpPr bwMode="auto">
          <a:xfrm>
            <a:off x="7280275" y="4724400"/>
            <a:ext cx="1863725" cy="1847850"/>
            <a:chOff x="8612" y="12306"/>
            <a:chExt cx="2935" cy="2910"/>
          </a:xfrm>
        </p:grpSpPr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637" y="12306"/>
              <a:ext cx="2910" cy="2910"/>
              <a:chOff x="9200" y="12760"/>
              <a:chExt cx="2910" cy="2910"/>
            </a:xfrm>
          </p:grpSpPr>
          <p:sp>
            <p:nvSpPr>
              <p:cNvPr id="19" name="Oval 12"/>
              <p:cNvSpPr>
                <a:spLocks noChangeArrowheads="1"/>
              </p:cNvSpPr>
              <p:nvPr/>
            </p:nvSpPr>
            <p:spPr bwMode="auto">
              <a:xfrm>
                <a:off x="10200" y="13710"/>
                <a:ext cx="1510" cy="151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" name="Oval 13"/>
              <p:cNvSpPr>
                <a:spLocks noChangeArrowheads="1"/>
              </p:cNvSpPr>
              <p:nvPr/>
            </p:nvSpPr>
            <p:spPr bwMode="auto">
              <a:xfrm>
                <a:off x="11060" y="12760"/>
                <a:ext cx="900" cy="9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auto">
              <a:xfrm>
                <a:off x="9260" y="14040"/>
                <a:ext cx="500" cy="50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2" name="Oval 15"/>
              <p:cNvSpPr>
                <a:spLocks noChangeArrowheads="1"/>
              </p:cNvSpPr>
              <p:nvPr/>
            </p:nvSpPr>
            <p:spPr bwMode="auto">
              <a:xfrm>
                <a:off x="9200" y="14730"/>
                <a:ext cx="780" cy="7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3" name="Oval 16"/>
              <p:cNvSpPr>
                <a:spLocks noChangeArrowheads="1"/>
              </p:cNvSpPr>
              <p:nvPr/>
            </p:nvSpPr>
            <p:spPr bwMode="auto">
              <a:xfrm>
                <a:off x="9640" y="1327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auto">
              <a:xfrm>
                <a:off x="10490" y="1297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auto">
              <a:xfrm>
                <a:off x="10100" y="15290"/>
                <a:ext cx="360" cy="36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auto">
              <a:xfrm>
                <a:off x="11430" y="14990"/>
                <a:ext cx="680" cy="680"/>
              </a:xfrm>
              <a:prstGeom prst="ellipse">
                <a:avLst/>
              </a:prstGeom>
              <a:solidFill>
                <a:srgbClr val="DBE5F1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>
              <a:off x="8612" y="12318"/>
              <a:ext cx="2847" cy="2831"/>
              <a:chOff x="8858" y="12606"/>
              <a:chExt cx="2847" cy="2831"/>
            </a:xfrm>
          </p:grpSpPr>
          <p:sp>
            <p:nvSpPr>
              <p:cNvPr id="11" name="Oval 21"/>
              <p:cNvSpPr>
                <a:spLocks noChangeArrowheads="1"/>
              </p:cNvSpPr>
              <p:nvPr/>
            </p:nvSpPr>
            <p:spPr bwMode="auto">
              <a:xfrm>
                <a:off x="10000" y="13561"/>
                <a:ext cx="1247" cy="124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2" name="Oval 22"/>
              <p:cNvSpPr>
                <a:spLocks noChangeArrowheads="1"/>
              </p:cNvSpPr>
              <p:nvPr/>
            </p:nvSpPr>
            <p:spPr bwMode="auto">
              <a:xfrm>
                <a:off x="10774" y="12606"/>
                <a:ext cx="743" cy="743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" name="Oval 23"/>
              <p:cNvSpPr>
                <a:spLocks noChangeArrowheads="1"/>
              </p:cNvSpPr>
              <p:nvPr/>
            </p:nvSpPr>
            <p:spPr bwMode="auto">
              <a:xfrm>
                <a:off x="8950" y="13876"/>
                <a:ext cx="412" cy="412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" name="Oval 24"/>
              <p:cNvSpPr>
                <a:spLocks noChangeArrowheads="1"/>
              </p:cNvSpPr>
              <p:nvPr/>
            </p:nvSpPr>
            <p:spPr bwMode="auto">
              <a:xfrm>
                <a:off x="8858" y="14635"/>
                <a:ext cx="644" cy="64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" name="Oval 25"/>
              <p:cNvSpPr>
                <a:spLocks noChangeArrowheads="1"/>
              </p:cNvSpPr>
              <p:nvPr/>
            </p:nvSpPr>
            <p:spPr bwMode="auto">
              <a:xfrm>
                <a:off x="9368" y="13197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" name="Oval 26"/>
              <p:cNvSpPr>
                <a:spLocks noChangeArrowheads="1"/>
              </p:cNvSpPr>
              <p:nvPr/>
            </p:nvSpPr>
            <p:spPr bwMode="auto">
              <a:xfrm>
                <a:off x="10178" y="12801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7" name="Oval 27"/>
              <p:cNvSpPr>
                <a:spLocks noChangeArrowheads="1"/>
              </p:cNvSpPr>
              <p:nvPr/>
            </p:nvSpPr>
            <p:spPr bwMode="auto">
              <a:xfrm>
                <a:off x="9834" y="15140"/>
                <a:ext cx="297" cy="297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" name="Oval 28"/>
              <p:cNvSpPr>
                <a:spLocks noChangeArrowheads="1"/>
              </p:cNvSpPr>
              <p:nvPr/>
            </p:nvSpPr>
            <p:spPr bwMode="auto">
              <a:xfrm>
                <a:off x="11144" y="14808"/>
                <a:ext cx="561" cy="561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sp>
        <p:nvSpPr>
          <p:cNvPr id="27" name="3 Marcador de fecha"/>
          <p:cNvSpPr>
            <a:spLocks noGrp="1"/>
          </p:cNvSpPr>
          <p:nvPr>
            <p:ph type="dt" sz="half" idx="10"/>
          </p:nvPr>
        </p:nvSpPr>
        <p:spPr>
          <a:xfrm>
            <a:off x="0" y="6492875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28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ll Paul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2" name="41 CuadroTexto"/>
          <p:cNvSpPr txBox="1"/>
          <p:nvPr userDrawn="1"/>
        </p:nvSpPr>
        <p:spPr>
          <a:xfrm>
            <a:off x="0" y="6477000"/>
            <a:ext cx="40414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https://webdelprofesor.ual.ve/ingenieria/karlap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5" name="4 CuadroTexto"/>
          <p:cNvSpPr txBox="1"/>
          <p:nvPr userDrawn="1"/>
        </p:nvSpPr>
        <p:spPr>
          <a:xfrm>
            <a:off x="7696200" y="6472535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Tall Paul" pitchFamily="2" charset="0"/>
              </a:rPr>
              <a:t>Marzo, 2010</a:t>
            </a:r>
            <a:endParaRPr lang="en-US" sz="2400" dirty="0" smtClean="0">
              <a:latin typeface="Tall Paul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C00D2-8269-4D2D-B526-04AC70F11D11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EB01C-B000-44A9-BA67-34309731E29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6.png"/><Relationship Id="rId10" Type="http://schemas.openxmlformats.org/officeDocument/2006/relationships/image" Target="../media/image46.png"/><Relationship Id="rId4" Type="http://schemas.openxmlformats.org/officeDocument/2006/relationships/image" Target="../media/image5.png"/><Relationship Id="rId9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6.png"/><Relationship Id="rId10" Type="http://schemas.openxmlformats.org/officeDocument/2006/relationships/image" Target="../media/image51.png"/><Relationship Id="rId4" Type="http://schemas.openxmlformats.org/officeDocument/2006/relationships/image" Target="../media/image5.png"/><Relationship Id="rId9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6.png"/><Relationship Id="rId10" Type="http://schemas.openxmlformats.org/officeDocument/2006/relationships/image" Target="../media/image57.png"/><Relationship Id="rId4" Type="http://schemas.openxmlformats.org/officeDocument/2006/relationships/image" Target="../media/image5.png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4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6.png"/><Relationship Id="rId10" Type="http://schemas.openxmlformats.org/officeDocument/2006/relationships/image" Target="../media/image64.png"/><Relationship Id="rId4" Type="http://schemas.openxmlformats.org/officeDocument/2006/relationships/image" Target="../media/image5.png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4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.png"/><Relationship Id="rId15" Type="http://schemas.openxmlformats.org/officeDocument/2006/relationships/image" Target="../media/image75.png"/><Relationship Id="rId10" Type="http://schemas.openxmlformats.org/officeDocument/2006/relationships/image" Target="../media/image70.png"/><Relationship Id="rId4" Type="http://schemas.openxmlformats.org/officeDocument/2006/relationships/image" Target="../media/image5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4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4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1.pn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6.png"/><Relationship Id="rId15" Type="http://schemas.openxmlformats.org/officeDocument/2006/relationships/image" Target="../media/image75.png"/><Relationship Id="rId10" Type="http://schemas.openxmlformats.org/officeDocument/2006/relationships/image" Target="../media/image86.png"/><Relationship Id="rId4" Type="http://schemas.openxmlformats.org/officeDocument/2006/relationships/image" Target="../media/image5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4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4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90800" y="457200"/>
            <a:ext cx="6324600" cy="3276600"/>
          </a:xfrm>
        </p:spPr>
        <p:txBody>
          <a:bodyPr/>
          <a:lstStyle/>
          <a:p>
            <a:r>
              <a:rPr lang="es-VE" dirty="0" smtClean="0"/>
              <a:t>Estocástica 3:</a:t>
            </a:r>
            <a:br>
              <a:rPr lang="es-VE" dirty="0" smtClean="0"/>
            </a:br>
            <a:r>
              <a:rPr lang="es-VE" dirty="0" smtClean="0"/>
              <a:t>Unidad II: Análisis de Varianza</a:t>
            </a:r>
            <a:br>
              <a:rPr lang="es-VE" dirty="0" smtClean="0"/>
            </a:br>
            <a:r>
              <a:rPr lang="es-VE" sz="4400" dirty="0" smtClean="0"/>
              <a:t>Tema: Comparaciones Múltiples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VE" dirty="0" err="1" smtClean="0"/>
              <a:t>Profa</a:t>
            </a:r>
            <a:r>
              <a:rPr lang="es-VE" dirty="0" smtClean="0"/>
              <a:t>. Karla P. Ramírez</a:t>
            </a:r>
          </a:p>
          <a:p>
            <a:r>
              <a:rPr lang="es-VE" dirty="0" smtClean="0"/>
              <a:t>Dpto. Investigación de Operaciones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6600" dirty="0" smtClean="0"/>
              <a:t>Contrastes</a:t>
            </a:r>
            <a:endParaRPr lang="en-US" sz="66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39 Marcador de contenido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029200"/>
          </a:xfrm>
        </p:spPr>
        <p:txBody>
          <a:bodyPr/>
          <a:lstStyle/>
          <a:p>
            <a:pPr lvl="1"/>
            <a:r>
              <a:rPr lang="es-VE" dirty="0" smtClean="0"/>
              <a:t> Se utiliza la Prueba F, con el estadístico:</a:t>
            </a:r>
          </a:p>
          <a:p>
            <a:pPr lvl="1"/>
            <a:endParaRPr lang="es-VE" dirty="0" smtClean="0"/>
          </a:p>
          <a:p>
            <a:pPr lvl="1"/>
            <a:endParaRPr lang="es-VE" dirty="0" smtClean="0"/>
          </a:p>
          <a:p>
            <a:pPr lvl="1">
              <a:buNone/>
            </a:pPr>
            <a:r>
              <a:rPr lang="es-VE" dirty="0" smtClean="0"/>
              <a:t>	La hipótesis nula se rechazará si: </a:t>
            </a:r>
          </a:p>
          <a:p>
            <a:pPr lvl="1">
              <a:buNone/>
            </a:pPr>
            <a:endParaRPr lang="es-VE" dirty="0" smtClean="0"/>
          </a:p>
          <a:p>
            <a:pPr lvl="1">
              <a:buNone/>
            </a:pPr>
            <a:r>
              <a:rPr lang="es-VE" dirty="0" smtClean="0"/>
              <a:t>		Cuando los tamaños de las muestras de cada tratamiento son diferentes, tenemos que:</a:t>
            </a:r>
          </a:p>
          <a:p>
            <a:pPr lvl="1">
              <a:buNone/>
            </a:pPr>
            <a:endParaRPr lang="es-VE" dirty="0" smtClean="0"/>
          </a:p>
          <a:p>
            <a:pPr lvl="1">
              <a:buNone/>
            </a:pPr>
            <a:endParaRPr lang="en-US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3276600"/>
            <a:ext cx="2847561" cy="685800"/>
          </a:xfrm>
          <a:prstGeom prst="rect">
            <a:avLst/>
          </a:prstGeom>
          <a:noFill/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4800600"/>
            <a:ext cx="2628900" cy="131445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1828800"/>
            <a:ext cx="3267075" cy="942975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5400" dirty="0" smtClean="0"/>
              <a:t>Ejemplo de Contrastes</a:t>
            </a:r>
            <a:endParaRPr lang="en-US" sz="5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28 Marcador de contenido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10668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VE" sz="2400" dirty="0" smtClean="0"/>
              <a:t>Se obtienen los datos y estadísticos de resumen siguientes acerca del contenido de azufre de las 5 vetas de carbón principales de una región geográfica</a:t>
            </a:r>
            <a:endParaRPr lang="en-US" sz="2400" dirty="0" smtClean="0"/>
          </a:p>
          <a:p>
            <a:pPr algn="just">
              <a:buNone/>
            </a:pPr>
            <a:endParaRPr lang="en-US" sz="2400" dirty="0" smtClean="0"/>
          </a:p>
          <a:p>
            <a:pPr algn="just">
              <a:buNone/>
            </a:pPr>
            <a:endParaRPr lang="en-US" sz="2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4" name="42 Marcador de contenido"/>
          <p:cNvGraphicFramePr>
            <a:graphicFrameLocks/>
          </p:cNvGraphicFramePr>
          <p:nvPr/>
        </p:nvGraphicFramePr>
        <p:xfrm>
          <a:off x="1066800" y="2377440"/>
          <a:ext cx="73152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1463040"/>
                <a:gridCol w="1463040"/>
                <a:gridCol w="1463040"/>
                <a:gridCol w="1463040"/>
              </a:tblGrid>
              <a:tr h="274320">
                <a:tc gridSpan="5"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Factor (Veta de carbón)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1.69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1.56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1.30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0.73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1.92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0.64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1.22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0.75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0.80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1.08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1.32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1.26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0.90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2.04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1.41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1.39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0.69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1.24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2.14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1.01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1.33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0.62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0.82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1.76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0.84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1.54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0.90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0.72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1.17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1.28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1.04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1.20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0.57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1.59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2.25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0.32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1.18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1.49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0.54</a:t>
                      </a:r>
                      <a:endParaRPr lang="en-US" sz="1600" dirty="0"/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600" dirty="0" smtClean="0"/>
                        <a:t>1.30</a:t>
                      </a:r>
                      <a:endParaRPr lang="en-US" sz="16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800" dirty="0" smtClean="0"/>
              <a:t>Ejemplo Contrastes</a:t>
            </a:r>
            <a:endParaRPr lang="en-US" sz="4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28 Marcador de contenido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12954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VE" sz="2800" dirty="0" smtClean="0"/>
              <a:t>Realice el análisis de varianza y la comparación múltiple por contrastes.</a:t>
            </a:r>
            <a:endParaRPr lang="en-US" sz="2800" dirty="0" smtClean="0"/>
          </a:p>
          <a:p>
            <a:pPr algn="just">
              <a:buNone/>
            </a:pPr>
            <a:endParaRPr lang="en-US" sz="28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" name="19 Marcador de contenido"/>
          <p:cNvGraphicFramePr>
            <a:graphicFrameLocks/>
          </p:cNvGraphicFramePr>
          <p:nvPr/>
        </p:nvGraphicFramePr>
        <p:xfrm>
          <a:off x="609600" y="3429000"/>
          <a:ext cx="8153401" cy="2792838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488973"/>
                <a:gridCol w="1559027"/>
                <a:gridCol w="939596"/>
                <a:gridCol w="1117805"/>
              </a:tblGrid>
              <a:tr h="555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Fuente</a:t>
                      </a: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variación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Suma</a:t>
                      </a:r>
                      <a:r>
                        <a:rPr lang="es-VE" sz="24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Cuadrados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Grados</a:t>
                      </a:r>
                      <a:r>
                        <a:rPr lang="en-US" sz="24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2400" b="1" baseline="0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libertad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Media </a:t>
                      </a: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Cuadrática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fo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Valor p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dirty="0" smtClean="0">
                          <a:latin typeface="Calibri"/>
                          <a:ea typeface="Calibri"/>
                          <a:cs typeface="Times New Roman"/>
                        </a:rPr>
                        <a:t>Veta</a:t>
                      </a:r>
                      <a:r>
                        <a:rPr lang="es-VE" sz="2400" baseline="0" dirty="0" smtClean="0">
                          <a:latin typeface="Calibri"/>
                          <a:ea typeface="Calibri"/>
                          <a:cs typeface="Times New Roman"/>
                        </a:rPr>
                        <a:t> de Carbón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3,935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0,984</a:t>
                      </a:r>
                      <a:endParaRPr lang="en-US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dirty="0" smtClean="0">
                          <a:latin typeface="Calibri (cuerpo)"/>
                          <a:ea typeface="Calibri"/>
                          <a:cs typeface="Times New Roman"/>
                        </a:rPr>
                        <a:t>8,095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en-US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dirty="0" smtClean="0">
                          <a:latin typeface="Calibri"/>
                          <a:ea typeface="Calibri"/>
                          <a:cs typeface="Times New Roman"/>
                        </a:rPr>
                        <a:t>Error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4,497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37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0,122</a:t>
                      </a:r>
                      <a:endParaRPr lang="en-US" sz="2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8,432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2362200"/>
            <a:ext cx="4212492" cy="8382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800" dirty="0" smtClean="0"/>
              <a:t>Ejemplo Contraste</a:t>
            </a:r>
            <a:endParaRPr lang="en-US" sz="4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28 Marcador de contenido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14478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VE" sz="2800" dirty="0" smtClean="0"/>
              <a:t>Rechazamos la hipótesis nula de que las medias son iguales.</a:t>
            </a:r>
          </a:p>
          <a:p>
            <a:pPr algn="just">
              <a:buNone/>
            </a:pPr>
            <a:r>
              <a:rPr lang="es-VE" sz="2800" dirty="0" smtClean="0"/>
              <a:t>Como se rechazo la hipótesis realizamos la comparación múltiple por contrastes:</a:t>
            </a:r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n-US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2895600"/>
            <a:ext cx="3429000" cy="844531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3886200"/>
            <a:ext cx="3781425" cy="800100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" name="50 Grupo"/>
          <p:cNvGrpSpPr/>
          <p:nvPr/>
        </p:nvGrpSpPr>
        <p:grpSpPr>
          <a:xfrm>
            <a:off x="609600" y="4876800"/>
            <a:ext cx="5889754" cy="1771650"/>
            <a:chOff x="609600" y="4876800"/>
            <a:chExt cx="5889754" cy="1771650"/>
          </a:xfrm>
        </p:grpSpPr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5200" y="5334000"/>
              <a:ext cx="2628900" cy="1314450"/>
            </a:xfrm>
            <a:prstGeom prst="rect">
              <a:avLst/>
            </a:prstGeom>
            <a:noFill/>
          </p:spPr>
        </p:pic>
        <p:sp>
          <p:nvSpPr>
            <p:cNvPr id="50" name="49 Rectángulo"/>
            <p:cNvSpPr/>
            <p:nvPr/>
          </p:nvSpPr>
          <p:spPr>
            <a:xfrm>
              <a:off x="609600" y="4876800"/>
              <a:ext cx="588975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buNone/>
              </a:pPr>
              <a:r>
                <a:rPr lang="es-VE" sz="2800" dirty="0" smtClean="0">
                  <a:latin typeface="Nyala" pitchFamily="2" charset="0"/>
                </a:rPr>
                <a:t>Utilizamos la Prueba F, el estadístico será: </a:t>
              </a:r>
              <a:endParaRPr lang="en-US" sz="2800" dirty="0" smtClean="0">
                <a:latin typeface="Nyala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800" dirty="0" smtClean="0"/>
              <a:t>Ejemplo Contraste</a:t>
            </a:r>
            <a:endParaRPr lang="en-US" sz="4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28 Marcador de contenido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7620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VE" sz="2800" dirty="0" smtClean="0"/>
              <a:t>Tenemos que:</a:t>
            </a:r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s-VE" sz="2800" dirty="0" smtClean="0"/>
          </a:p>
          <a:p>
            <a:pPr algn="just">
              <a:buNone/>
            </a:pPr>
            <a:endParaRPr lang="en-US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1771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609600" y="2590800"/>
            <a:ext cx="1906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None/>
            </a:pPr>
            <a:r>
              <a:rPr lang="es-VE" sz="2800" dirty="0" smtClean="0">
                <a:latin typeface="Nyala" pitchFamily="2" charset="0"/>
              </a:rPr>
              <a:t>Sustituimos: </a:t>
            </a:r>
            <a:endParaRPr lang="en-US" sz="2800" dirty="0" smtClean="0">
              <a:latin typeface="Nyala" pitchFamily="2" charset="0"/>
            </a:endParaRP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1828800"/>
            <a:ext cx="3876675" cy="828675"/>
          </a:xfrm>
          <a:prstGeom prst="rect">
            <a:avLst/>
          </a:prstGeom>
          <a:noFill/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1285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3048000"/>
            <a:ext cx="6171488" cy="1066800"/>
          </a:xfrm>
          <a:prstGeom prst="rect">
            <a:avLst/>
          </a:prstGeom>
          <a:noFill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4267200"/>
            <a:ext cx="2276475" cy="457200"/>
          </a:xfrm>
          <a:prstGeom prst="rect">
            <a:avLst/>
          </a:prstGeom>
          <a:noFill/>
        </p:spPr>
      </p:pic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4648200"/>
            <a:ext cx="4430486" cy="533400"/>
          </a:xfrm>
          <a:prstGeom prst="rect">
            <a:avLst/>
          </a:prstGeom>
          <a:noFill/>
        </p:spPr>
      </p:pic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457200" y="5218093"/>
            <a:ext cx="8552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None/>
            </a:pPr>
            <a:r>
              <a:rPr lang="es-VE" sz="2800" dirty="0" smtClean="0">
                <a:latin typeface="Nyala" pitchFamily="2" charset="0"/>
              </a:rPr>
              <a:t>Puede decirse que la media de las vetas 1 y 3 difiere </a:t>
            </a:r>
            <a:r>
              <a:rPr lang="es-VE" sz="2800" dirty="0" err="1" smtClean="0">
                <a:latin typeface="Nyala" pitchFamily="2" charset="0"/>
              </a:rPr>
              <a:t>significati</a:t>
            </a:r>
            <a:r>
              <a:rPr lang="es-VE" sz="2800" dirty="0" smtClean="0">
                <a:latin typeface="Nyala" pitchFamily="2" charset="0"/>
              </a:rPr>
              <a:t>-</a:t>
            </a:r>
          </a:p>
          <a:p>
            <a:pPr algn="just">
              <a:buNone/>
            </a:pPr>
            <a:r>
              <a:rPr lang="es-VE" sz="2800" dirty="0" err="1" smtClean="0">
                <a:latin typeface="Nyala" pitchFamily="2" charset="0"/>
              </a:rPr>
              <a:t>vamente</a:t>
            </a:r>
            <a:r>
              <a:rPr lang="es-VE" sz="2800" dirty="0" smtClean="0">
                <a:latin typeface="Nyala" pitchFamily="2" charset="0"/>
              </a:rPr>
              <a:t> de las vetas 4 y 5.</a:t>
            </a:r>
            <a:endParaRPr lang="en-US" sz="2800" dirty="0" smtClean="0">
              <a:latin typeface="Nyal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6600" dirty="0" smtClean="0"/>
              <a:t>Contrastes Ortogonales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arcador de contenido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algn="just"/>
            <a:r>
              <a:rPr lang="es-VE" dirty="0" smtClean="0"/>
              <a:t> Si se tiene </a:t>
            </a:r>
            <a:r>
              <a:rPr lang="es-VE" i="1" dirty="0" smtClean="0"/>
              <a:t>k</a:t>
            </a:r>
            <a:r>
              <a:rPr lang="es-VE" dirty="0" smtClean="0"/>
              <a:t> tratamientos, el conjunto de </a:t>
            </a:r>
            <a:r>
              <a:rPr lang="es-VE" i="1" dirty="0" smtClean="0"/>
              <a:t>k-1</a:t>
            </a:r>
            <a:r>
              <a:rPr lang="es-VE" dirty="0" smtClean="0"/>
              <a:t> contrastes ortogonales descomponen la suma de cuadrados debida a cada tratamiento en </a:t>
            </a:r>
            <a:r>
              <a:rPr lang="es-VE" i="1" dirty="0" smtClean="0"/>
              <a:t>k-1</a:t>
            </a:r>
            <a:r>
              <a:rPr lang="es-VE" dirty="0" smtClean="0"/>
              <a:t> componentes independientes de 1 </a:t>
            </a:r>
            <a:r>
              <a:rPr lang="es-VE" dirty="0" err="1" smtClean="0"/>
              <a:t>g.l.</a:t>
            </a:r>
            <a:r>
              <a:rPr lang="es-VE" dirty="0" smtClean="0"/>
              <a:t> Por lo tanto, las pruebas realizadas sobre los contrastes ortogonales son independientes.</a:t>
            </a:r>
          </a:p>
          <a:p>
            <a:pPr algn="just"/>
            <a:r>
              <a:rPr lang="es-VE" dirty="0" smtClean="0"/>
              <a:t> Los coeficientes de los contrastes deben ser elegidos antes de realizar el experimento y analizar los datos.</a:t>
            </a:r>
          </a:p>
          <a:p>
            <a:pPr algn="just"/>
            <a:endParaRPr lang="es-VE" dirty="0" smtClean="0"/>
          </a:p>
          <a:p>
            <a:pPr algn="just"/>
            <a:endParaRPr lang="es-VE" dirty="0" smtClean="0"/>
          </a:p>
          <a:p>
            <a:pPr algn="just"/>
            <a:endParaRPr lang="en-US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6600" dirty="0" smtClean="0"/>
              <a:t>Contrastes Ortogonales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arcador de contenido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algn="just"/>
            <a:r>
              <a:rPr lang="es-VE" dirty="0" smtClean="0"/>
              <a:t> Dos contrastes con coeficientes   y </a:t>
            </a:r>
            <a:r>
              <a:rPr lang="es-VE" i="1" dirty="0" smtClean="0"/>
              <a:t> </a:t>
            </a:r>
            <a:r>
              <a:rPr lang="es-VE" dirty="0" smtClean="0"/>
              <a:t> son ortogonales si:</a:t>
            </a:r>
          </a:p>
          <a:p>
            <a:pPr algn="just"/>
            <a:endParaRPr lang="es-VE" dirty="0" smtClean="0"/>
          </a:p>
          <a:p>
            <a:pPr algn="just"/>
            <a:endParaRPr lang="es-VE" dirty="0" smtClean="0"/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Si el diseño no está balanceado:</a:t>
            </a:r>
          </a:p>
          <a:p>
            <a:pPr algn="just"/>
            <a:endParaRPr lang="es-VE" dirty="0" smtClean="0"/>
          </a:p>
          <a:p>
            <a:pPr algn="just"/>
            <a:endParaRPr lang="es-VE" dirty="0" smtClean="0"/>
          </a:p>
          <a:p>
            <a:pPr algn="just"/>
            <a:endParaRPr lang="en-US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2286000"/>
            <a:ext cx="1828800" cy="1310816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4648200"/>
            <a:ext cx="2131142" cy="1295400"/>
          </a:xfrm>
          <a:prstGeom prst="rect">
            <a:avLst/>
          </a:prstGeom>
          <a:noFill/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1295400"/>
            <a:ext cx="542925" cy="47625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1295400"/>
            <a:ext cx="5905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514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  <a:ea typeface="+mn-ea"/>
              <a:cs typeface="+mn-cs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7338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" name="39 Rectángulo"/>
          <p:cNvSpPr/>
          <p:nvPr/>
        </p:nvSpPr>
        <p:spPr>
          <a:xfrm>
            <a:off x="221365" y="1447800"/>
            <a:ext cx="8922635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s-VE" sz="2800" dirty="0" smtClean="0">
                <a:latin typeface="Nyala" pitchFamily="2" charset="0"/>
              </a:rPr>
              <a:t>Definimos un conjunto de </a:t>
            </a:r>
            <a:r>
              <a:rPr lang="es-VE" sz="2800" i="1" dirty="0" smtClean="0">
                <a:latin typeface="Nyala" pitchFamily="2" charset="0"/>
              </a:rPr>
              <a:t>k </a:t>
            </a:r>
            <a:r>
              <a:rPr lang="es-VE" sz="2800" dirty="0" smtClean="0">
                <a:latin typeface="Nyala" pitchFamily="2" charset="0"/>
              </a:rPr>
              <a:t>– 1 = 4 contrastes ortogonales, con 4</a:t>
            </a:r>
          </a:p>
          <a:p>
            <a:pPr algn="just"/>
            <a:r>
              <a:rPr lang="es-VE" sz="2800" dirty="0" err="1" smtClean="0">
                <a:latin typeface="Nyala" pitchFamily="2" charset="0"/>
              </a:rPr>
              <a:t>g.l.</a:t>
            </a:r>
            <a:r>
              <a:rPr lang="es-VE" sz="2800" dirty="0" smtClean="0">
                <a:latin typeface="Nyala" pitchFamily="2" charset="0"/>
              </a:rPr>
              <a:t>; generamos 4 subgrupos que se describen así:</a:t>
            </a:r>
          </a:p>
          <a:p>
            <a:pPr marL="971550" lvl="1" indent="-514350" algn="just">
              <a:buAutoNum type="alphaLcPeriod"/>
            </a:pPr>
            <a:r>
              <a:rPr lang="es-VE" sz="2800" dirty="0" smtClean="0">
                <a:latin typeface="Nyala" pitchFamily="2" charset="0"/>
              </a:rPr>
              <a:t>Del 30% contra 35%</a:t>
            </a:r>
          </a:p>
          <a:p>
            <a:pPr marL="971550" lvl="1" indent="-514350" algn="just">
              <a:buAutoNum type="alphaLcPeriod"/>
            </a:pPr>
            <a:r>
              <a:rPr lang="es-VE" sz="2800" dirty="0" smtClean="0">
                <a:latin typeface="Nyala" pitchFamily="2" charset="0"/>
              </a:rPr>
              <a:t>De 15% y 25% contra 30% y 35%</a:t>
            </a:r>
          </a:p>
          <a:p>
            <a:pPr marL="971550" lvl="1" indent="-514350" algn="just">
              <a:buAutoNum type="alphaLcPeriod"/>
            </a:pPr>
            <a:r>
              <a:rPr lang="es-VE" sz="2800" dirty="0" smtClean="0">
                <a:latin typeface="Nyala" pitchFamily="2" charset="0"/>
              </a:rPr>
              <a:t>De 15% contra 25%</a:t>
            </a:r>
          </a:p>
          <a:p>
            <a:pPr marL="971550" lvl="1" indent="-514350" algn="just">
              <a:buAutoNum type="alphaLcPeriod"/>
            </a:pPr>
            <a:r>
              <a:rPr lang="es-VE" sz="2800" dirty="0" smtClean="0">
                <a:latin typeface="Nyala" pitchFamily="2" charset="0"/>
              </a:rPr>
              <a:t>De 20% contra 15%, 25%, 30% y 35%</a:t>
            </a:r>
          </a:p>
          <a:p>
            <a:pPr marL="971550" lvl="1" indent="-514350" algn="just">
              <a:buAutoNum type="alphaLcPeriod"/>
            </a:pPr>
            <a:endParaRPr lang="es-VE" sz="2800" dirty="0" smtClean="0">
              <a:latin typeface="Nyala" pitchFamily="2" charset="0"/>
            </a:endParaRPr>
          </a:p>
          <a:p>
            <a:pPr marL="514350" indent="-514350" algn="just"/>
            <a:r>
              <a:rPr lang="es-VE" sz="2800" dirty="0" smtClean="0">
                <a:latin typeface="Nyala" pitchFamily="2" charset="0"/>
              </a:rPr>
              <a:t>Si llamamos cada uno de los tratamientos con letras tenemos:</a:t>
            </a:r>
          </a:p>
          <a:p>
            <a:pPr marL="514350" indent="-514350" algn="just"/>
            <a:r>
              <a:rPr lang="es-VE" sz="2800" dirty="0" smtClean="0">
                <a:latin typeface="Nyala" pitchFamily="2" charset="0"/>
              </a:rPr>
              <a:t>                        A = 15%      D = 30%</a:t>
            </a:r>
          </a:p>
          <a:p>
            <a:pPr marL="514350" indent="-514350" algn="just"/>
            <a:r>
              <a:rPr lang="es-VE" sz="2800" dirty="0" smtClean="0">
                <a:latin typeface="Nyala" pitchFamily="2" charset="0"/>
              </a:rPr>
              <a:t>                        B = 20%      E = 35%</a:t>
            </a:r>
          </a:p>
          <a:p>
            <a:pPr marL="514350" indent="-514350" algn="just"/>
            <a:r>
              <a:rPr lang="es-VE" sz="2800" dirty="0" smtClean="0">
                <a:latin typeface="Nyala" pitchFamily="2" charset="0"/>
              </a:rPr>
              <a:t>                        C = 25%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9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76200" y="2133600"/>
          <a:ext cx="8991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589"/>
                <a:gridCol w="1135781"/>
                <a:gridCol w="1135781"/>
                <a:gridCol w="1135781"/>
                <a:gridCol w="1135781"/>
                <a:gridCol w="1135781"/>
                <a:gridCol w="118310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Contraste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Tratamientos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Sumatoria de los C</a:t>
                      </a:r>
                      <a:r>
                        <a:rPr lang="es-VE" baseline="-25000" dirty="0" smtClean="0"/>
                        <a:t>i</a:t>
                      </a:r>
                      <a:endParaRPr lang="en-US" baseline="-25000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1</a:t>
                      </a:r>
                      <a:r>
                        <a:rPr lang="es-VE" baseline="0" dirty="0" smtClean="0"/>
                        <a:t>            D = 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2</a:t>
                      </a:r>
                      <a:r>
                        <a:rPr lang="es-VE" baseline="0" dirty="0" smtClean="0"/>
                        <a:t>      A + C = D + 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3</a:t>
                      </a:r>
                      <a:r>
                        <a:rPr lang="es-VE" baseline="0" dirty="0" smtClean="0"/>
                        <a:t>            A = C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4</a:t>
                      </a:r>
                      <a:r>
                        <a:rPr lang="es-VE" baseline="0" dirty="0" smtClean="0"/>
                        <a:t>   B = A + C + D + 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0" name="39 Rectángulo"/>
          <p:cNvSpPr/>
          <p:nvPr/>
        </p:nvSpPr>
        <p:spPr>
          <a:xfrm>
            <a:off x="221365" y="1371600"/>
            <a:ext cx="7633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s-VE" sz="2800" dirty="0" smtClean="0">
                <a:latin typeface="Nyala" pitchFamily="2" charset="0"/>
              </a:rPr>
              <a:t>Definimos los coeficientes de los contrastes ortogonales:</a:t>
            </a:r>
          </a:p>
        </p:txBody>
      </p:sp>
      <p:sp>
        <p:nvSpPr>
          <p:cNvPr id="41" name="40 Rectángulo"/>
          <p:cNvSpPr/>
          <p:nvPr/>
        </p:nvSpPr>
        <p:spPr>
          <a:xfrm>
            <a:off x="228600" y="4648200"/>
            <a:ext cx="861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es-VE" sz="2800" dirty="0" smtClean="0">
                <a:latin typeface="Nyala" pitchFamily="2" charset="0"/>
              </a:rPr>
              <a:t>Comprobamos la </a:t>
            </a:r>
            <a:r>
              <a:rPr lang="es-VE" sz="2800" dirty="0" err="1" smtClean="0">
                <a:latin typeface="Nyala" pitchFamily="2" charset="0"/>
              </a:rPr>
              <a:t>ortogonalidad</a:t>
            </a:r>
            <a:r>
              <a:rPr lang="es-VE" sz="2800" dirty="0" smtClean="0">
                <a:latin typeface="Nyala" pitchFamily="2" charset="0"/>
              </a:rPr>
              <a:t> de los contrastes, y esto ocurre si: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5334000"/>
            <a:ext cx="1545116" cy="685800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Comparaciones Múltiples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Marcador de contenido"/>
          <p:cNvSpPr>
            <a:spLocks noGrp="1"/>
          </p:cNvSpPr>
          <p:nvPr>
            <p:ph idx="1"/>
          </p:nvPr>
        </p:nvSpPr>
        <p:spPr>
          <a:xfrm>
            <a:off x="533400" y="1417637"/>
            <a:ext cx="8229600" cy="5211763"/>
          </a:xfrm>
        </p:spPr>
        <p:txBody>
          <a:bodyPr>
            <a:normAutofit lnSpcReduction="10000"/>
          </a:bodyPr>
          <a:lstStyle/>
          <a:p>
            <a:pPr algn="just"/>
            <a:r>
              <a:rPr lang="es-VE" dirty="0" smtClean="0"/>
              <a:t> Son métodos que se usan para realizar comparaciones adicionales entre grupos de medias de los tratamientos.</a:t>
            </a:r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Las comparaciones son útiles cuando se rechaza la hipótesis nula porque hay diferencias entre las medias de los tratamientos.</a:t>
            </a:r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Existen 6 procedimientos o métodos para realizar estas comparaciones.</a:t>
            </a:r>
            <a:endParaRPr lang="en-US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9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76200" y="1371600"/>
          <a:ext cx="8991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589"/>
                <a:gridCol w="1135781"/>
                <a:gridCol w="1135781"/>
                <a:gridCol w="1135781"/>
                <a:gridCol w="1135781"/>
                <a:gridCol w="1135781"/>
                <a:gridCol w="118310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Contraste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Tratamientos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Sumatoria de los C</a:t>
                      </a:r>
                      <a:r>
                        <a:rPr lang="es-VE" baseline="-25000" dirty="0" smtClean="0"/>
                        <a:t>i</a:t>
                      </a:r>
                      <a:endParaRPr lang="en-US" baseline="-25000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1</a:t>
                      </a:r>
                      <a:r>
                        <a:rPr lang="es-VE" baseline="0" dirty="0" smtClean="0"/>
                        <a:t>            D = 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2</a:t>
                      </a:r>
                      <a:r>
                        <a:rPr lang="es-VE" baseline="0" dirty="0" smtClean="0"/>
                        <a:t>      A + C = D + 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3</a:t>
                      </a:r>
                      <a:r>
                        <a:rPr lang="es-VE" baseline="0" dirty="0" smtClean="0"/>
                        <a:t>            A = C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4</a:t>
                      </a:r>
                      <a:r>
                        <a:rPr lang="es-VE" baseline="0" dirty="0" smtClean="0"/>
                        <a:t>   B = A + C + D + 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1" name="40 Rectángulo"/>
          <p:cNvSpPr/>
          <p:nvPr/>
        </p:nvSpPr>
        <p:spPr>
          <a:xfrm>
            <a:off x="152400" y="373380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/>
            <a:r>
              <a:rPr lang="es-VE" sz="2800" dirty="0" smtClean="0">
                <a:latin typeface="Nyala" pitchFamily="2" charset="0"/>
              </a:rPr>
              <a:t>C</a:t>
            </a:r>
            <a:r>
              <a:rPr lang="es-VE" sz="2800" baseline="-25000" dirty="0" smtClean="0">
                <a:latin typeface="Nyala" pitchFamily="2" charset="0"/>
              </a:rPr>
              <a:t>1</a:t>
            </a:r>
            <a:r>
              <a:rPr lang="es-VE" sz="2800" dirty="0" smtClean="0">
                <a:latin typeface="Nyala" pitchFamily="2" charset="0"/>
              </a:rPr>
              <a:t> y C</a:t>
            </a:r>
            <a:r>
              <a:rPr lang="es-VE" sz="2800" baseline="-25000" dirty="0" smtClean="0">
                <a:latin typeface="Nyala" pitchFamily="2" charset="0"/>
              </a:rPr>
              <a:t>2</a:t>
            </a:r>
            <a:r>
              <a:rPr lang="es-VE" sz="2800" dirty="0" smtClean="0">
                <a:latin typeface="Nyala" pitchFamily="2" charset="0"/>
              </a:rPr>
              <a:t>:                               C</a:t>
            </a:r>
            <a:r>
              <a:rPr lang="es-VE" sz="2800" baseline="-25000" dirty="0" smtClean="0">
                <a:latin typeface="Nyala" pitchFamily="2" charset="0"/>
              </a:rPr>
              <a:t>1</a:t>
            </a:r>
            <a:r>
              <a:rPr lang="es-VE" sz="2800" dirty="0" smtClean="0">
                <a:latin typeface="Nyala" pitchFamily="2" charset="0"/>
              </a:rPr>
              <a:t> y C</a:t>
            </a:r>
            <a:r>
              <a:rPr lang="es-VE" sz="2800" baseline="-25000" dirty="0" smtClean="0">
                <a:latin typeface="Nyala" pitchFamily="2" charset="0"/>
              </a:rPr>
              <a:t>3</a:t>
            </a:r>
            <a:r>
              <a:rPr lang="es-VE" sz="2800" dirty="0" smtClean="0">
                <a:latin typeface="Nyala" pitchFamily="2" charset="0"/>
              </a:rPr>
              <a:t>: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" y="4267200"/>
            <a:ext cx="3962400" cy="1682999"/>
          </a:xfrm>
          <a:prstGeom prst="rect">
            <a:avLst/>
          </a:prstGeom>
          <a:noFill/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24375" y="4114800"/>
            <a:ext cx="4619625" cy="1962150"/>
          </a:xfrm>
          <a:prstGeom prst="rect">
            <a:avLst/>
          </a:prstGeom>
          <a:noFill/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" name="39 Rectángulo"/>
          <p:cNvSpPr/>
          <p:nvPr/>
        </p:nvSpPr>
        <p:spPr>
          <a:xfrm>
            <a:off x="221365" y="1447800"/>
            <a:ext cx="861783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VE" sz="2800" dirty="0" smtClean="0">
                <a:latin typeface="Nyala" pitchFamily="2" charset="0"/>
              </a:rPr>
              <a:t>Planteamos las sub-hipótesis:</a:t>
            </a:r>
          </a:p>
          <a:p>
            <a:pPr algn="just"/>
            <a:endParaRPr lang="es-VE" sz="2800" dirty="0" smtClean="0">
              <a:latin typeface="Nyala" pitchFamily="2" charset="0"/>
            </a:endParaRPr>
          </a:p>
          <a:p>
            <a:pPr algn="just"/>
            <a:endParaRPr lang="es-VE" sz="2800" dirty="0" smtClean="0">
              <a:latin typeface="Nyala" pitchFamily="2" charset="0"/>
            </a:endParaRPr>
          </a:p>
          <a:p>
            <a:pPr algn="just"/>
            <a:endParaRPr lang="es-VE" sz="2800" dirty="0" smtClean="0">
              <a:latin typeface="Nyala" pitchFamily="2" charset="0"/>
            </a:endParaRPr>
          </a:p>
          <a:p>
            <a:pPr algn="just"/>
            <a:endParaRPr lang="es-VE" sz="2800" dirty="0" smtClean="0">
              <a:latin typeface="Nyala" pitchFamily="2" charset="0"/>
            </a:endParaRPr>
          </a:p>
          <a:p>
            <a:pPr algn="just"/>
            <a:endParaRPr lang="es-VE" sz="2800" dirty="0" smtClean="0">
              <a:latin typeface="Nyala" pitchFamily="2" charset="0"/>
            </a:endParaRPr>
          </a:p>
          <a:p>
            <a:pPr algn="just"/>
            <a:endParaRPr lang="es-VE" sz="2800" dirty="0" smtClean="0">
              <a:latin typeface="Nyala" pitchFamily="2" charset="0"/>
            </a:endParaRPr>
          </a:p>
          <a:p>
            <a:pPr algn="just"/>
            <a:r>
              <a:rPr lang="es-VE" sz="2800" dirty="0" smtClean="0">
                <a:latin typeface="Nyala" pitchFamily="2" charset="0"/>
              </a:rPr>
              <a:t>Obtenemos los valores numéricos de los contrastes, la SC de contrates, los CM y evaluamos las sub-hipótesis a través de la Prueba F</a:t>
            </a: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286000"/>
            <a:ext cx="4457700" cy="1704975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8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802106" y="1143000"/>
          <a:ext cx="7808494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589"/>
                <a:gridCol w="1135781"/>
                <a:gridCol w="1135781"/>
                <a:gridCol w="1135781"/>
                <a:gridCol w="1135781"/>
                <a:gridCol w="1135781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Contraste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Tratamientos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1</a:t>
                      </a:r>
                      <a:r>
                        <a:rPr lang="es-VE" baseline="0" dirty="0" smtClean="0"/>
                        <a:t>            D = 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2</a:t>
                      </a:r>
                      <a:r>
                        <a:rPr lang="es-VE" baseline="0" dirty="0" smtClean="0"/>
                        <a:t>      A + C = D + 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3</a:t>
                      </a:r>
                      <a:r>
                        <a:rPr lang="es-VE" baseline="0" dirty="0" smtClean="0"/>
                        <a:t>            A = C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dirty="0" smtClean="0"/>
                        <a:t>C</a:t>
                      </a:r>
                      <a:r>
                        <a:rPr lang="es-VE" baseline="-25000" dirty="0" smtClean="0"/>
                        <a:t>4</a:t>
                      </a:r>
                      <a:r>
                        <a:rPr lang="es-VE" baseline="0" dirty="0" smtClean="0"/>
                        <a:t>   B = A + C + D + 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-1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en-US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b="1" dirty="0" err="1" smtClean="0">
                          <a:solidFill>
                            <a:schemeClr val="bg1"/>
                          </a:solidFill>
                        </a:rPr>
                        <a:t>Y</a:t>
                      </a:r>
                      <a:r>
                        <a:rPr lang="es-VE" b="1" baseline="-25000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s-VE" b="1" baseline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US" b="1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49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77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88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108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" y="4114800"/>
            <a:ext cx="3937635" cy="99060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1" y="5105400"/>
            <a:ext cx="3962399" cy="99683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1" y="4108570"/>
            <a:ext cx="3962399" cy="996830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5181600"/>
            <a:ext cx="4038600" cy="1016000"/>
          </a:xfrm>
          <a:prstGeom prst="rect">
            <a:avLst/>
          </a:prstGeom>
          <a:noFill/>
        </p:spPr>
      </p:pic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8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762000" y="1854200"/>
          <a:ext cx="7808494" cy="386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589"/>
                <a:gridCol w="1135781"/>
                <a:gridCol w="1135781"/>
                <a:gridCol w="1135781"/>
                <a:gridCol w="1135781"/>
                <a:gridCol w="113578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Fuente</a:t>
                      </a:r>
                      <a:r>
                        <a:rPr lang="es-VE" baseline="0" dirty="0" smtClean="0"/>
                        <a:t> de variación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SC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err="1" smtClean="0">
                          <a:solidFill>
                            <a:schemeClr val="bg1"/>
                          </a:solidFill>
                        </a:rPr>
                        <a:t>g.l.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CM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Valor p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VE" dirty="0" smtClean="0"/>
                        <a:t>Peso porcentual de algodón</a:t>
                      </a:r>
                      <a:r>
                        <a:rPr lang="es-VE" baseline="0" dirty="0" smtClean="0"/>
                        <a:t> de contrates ortogonales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475.76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118.94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14.76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20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291.6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291.6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36.18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0.000007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20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31.25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31.25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3.88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0.06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20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20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152.1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152.1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18.87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0.0003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18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18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800" kern="1200" baseline="-25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18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18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sz="1800" kern="1200" baseline="-25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0.81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0.81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0.755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161.2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8.06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b="1" baseline="0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b="1" baseline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639.96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Contrastes Ortogonales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VE" sz="3400" dirty="0" smtClean="0"/>
              <a:t> Se concluye que hay diferencia significativa este los niveles 30% y 35%; además entre los niveles 15% y 25%.</a:t>
            </a:r>
          </a:p>
          <a:p>
            <a:pPr algn="just"/>
            <a:r>
              <a:rPr lang="es-VE" sz="3400" dirty="0" smtClean="0"/>
              <a:t> El promedio de los niveles 15% y 25% no difiere del promedio de los niveles 30% y 35%.</a:t>
            </a:r>
          </a:p>
          <a:p>
            <a:pPr algn="just"/>
            <a:r>
              <a:rPr lang="es-VE" sz="3400" dirty="0" smtClean="0"/>
              <a:t> El nivel 20% no difiere del promedio de los otros 4 tratamientos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Método de </a:t>
            </a:r>
            <a:r>
              <a:rPr lang="es-VE" sz="4400" dirty="0" err="1" smtClean="0"/>
              <a:t>Scheffé</a:t>
            </a:r>
            <a:r>
              <a:rPr lang="es-VE" sz="4400" dirty="0" smtClean="0"/>
              <a:t> para comparar todos los contrates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VE" sz="3400" dirty="0" smtClean="0"/>
              <a:t> Se usa cuando no se conoce de antemano los contrastes que se requieren realizar; se hacen más de (k-1) comparaciones.</a:t>
            </a:r>
          </a:p>
          <a:p>
            <a:pPr algn="just"/>
            <a:r>
              <a:rPr lang="es-VE" sz="3400" dirty="0" smtClean="0"/>
              <a:t> En este método, el error tipo I es a lo suma </a:t>
            </a:r>
            <a:r>
              <a:rPr lang="en-US" sz="3600" dirty="0" smtClean="0"/>
              <a:t>α</a:t>
            </a:r>
            <a:r>
              <a:rPr lang="en-US" sz="3400" dirty="0" smtClean="0"/>
              <a:t> </a:t>
            </a:r>
            <a:r>
              <a:rPr lang="en-US" sz="3400" dirty="0" err="1" smtClean="0"/>
              <a:t>para</a:t>
            </a:r>
            <a:r>
              <a:rPr lang="en-US" sz="3400" dirty="0" smtClean="0"/>
              <a:t> </a:t>
            </a:r>
            <a:r>
              <a:rPr lang="en-US" sz="3400" dirty="0" err="1" smtClean="0"/>
              <a:t>cualquier</a:t>
            </a:r>
            <a:r>
              <a:rPr lang="en-US" sz="3400" dirty="0" smtClean="0"/>
              <a:t> de </a:t>
            </a:r>
            <a:r>
              <a:rPr lang="en-US" sz="3400" dirty="0" err="1" smtClean="0"/>
              <a:t>las</a:t>
            </a:r>
            <a:r>
              <a:rPr lang="en-US" sz="3400" dirty="0" smtClean="0"/>
              <a:t> </a:t>
            </a:r>
            <a:r>
              <a:rPr lang="en-US" sz="3400" dirty="0" err="1" smtClean="0"/>
              <a:t>comparaciones</a:t>
            </a:r>
            <a:r>
              <a:rPr lang="en-US" sz="3400" dirty="0" smtClean="0"/>
              <a:t> </a:t>
            </a:r>
            <a:r>
              <a:rPr lang="en-US" sz="3400" dirty="0" err="1" smtClean="0"/>
              <a:t>posibles</a:t>
            </a:r>
            <a:r>
              <a:rPr lang="en-US" sz="3400" dirty="0" smtClean="0"/>
              <a:t>.</a:t>
            </a:r>
          </a:p>
          <a:p>
            <a:pPr algn="just"/>
            <a:r>
              <a:rPr lang="es-VE" sz="3400" dirty="0" smtClean="0"/>
              <a:t> Suponga que se ha  determinado un conjunto de </a:t>
            </a:r>
            <a:r>
              <a:rPr lang="es-VE" sz="3400" i="1" dirty="0" smtClean="0"/>
              <a:t>m</a:t>
            </a:r>
            <a:r>
              <a:rPr lang="es-VE" sz="3400" dirty="0" smtClean="0"/>
              <a:t> contrastes</a:t>
            </a:r>
            <a:endParaRPr lang="en-US" sz="3600" dirty="0" smtClean="0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5562600"/>
            <a:ext cx="7594600" cy="457200"/>
          </a:xfrm>
          <a:prstGeom prst="rect">
            <a:avLst/>
          </a:prstGeom>
          <a:noFill/>
        </p:spPr>
      </p:pic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Método de </a:t>
            </a:r>
            <a:r>
              <a:rPr lang="es-VE" sz="4400" dirty="0" err="1" smtClean="0"/>
              <a:t>Scheffé</a:t>
            </a:r>
            <a:r>
              <a:rPr lang="es-VE" sz="4400" dirty="0" smtClean="0"/>
              <a:t> para comparar todos los contrates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Autofit/>
          </a:bodyPr>
          <a:lstStyle/>
          <a:p>
            <a:pPr algn="just"/>
            <a:r>
              <a:rPr lang="es-VE" sz="2800" dirty="0" smtClean="0"/>
              <a:t> El contraste correspondiente de los promedios de los tratamientos es:</a:t>
            </a:r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El error estándar de este contraste es:</a:t>
            </a:r>
          </a:p>
          <a:p>
            <a:pPr algn="just"/>
            <a:endParaRPr lang="es-VE" sz="2800" dirty="0" smtClean="0"/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El valor crítico contra el que deberá compararse es:</a:t>
            </a:r>
          </a:p>
          <a:p>
            <a:pPr algn="just"/>
            <a:endParaRPr lang="es-VE" sz="2800" dirty="0" smtClean="0"/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Si                  se rechaza la hipótesis    </a:t>
            </a:r>
          </a:p>
          <a:p>
            <a:pPr algn="just">
              <a:buNone/>
            </a:pPr>
            <a:endParaRPr lang="es-VE" sz="2800" dirty="0" smtClean="0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024094"/>
            <a:ext cx="8229599" cy="490506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020667"/>
            <a:ext cx="2667000" cy="1246533"/>
          </a:xfrm>
          <a:prstGeom prst="rect">
            <a:avLst/>
          </a:prstGeom>
          <a:noFill/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4648200"/>
            <a:ext cx="4429125" cy="933450"/>
          </a:xfrm>
          <a:prstGeom prst="rect">
            <a:avLst/>
          </a:prstGeom>
          <a:noFill/>
        </p:spPr>
      </p:pic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8858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5715000"/>
            <a:ext cx="1647825" cy="504825"/>
          </a:xfrm>
          <a:prstGeom prst="rect">
            <a:avLst/>
          </a:prstGeom>
          <a:noFill/>
        </p:spPr>
      </p:pic>
      <p:sp>
        <p:nvSpPr>
          <p:cNvPr id="78860" name="Rectangle 12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8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8861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5715000"/>
            <a:ext cx="981075" cy="476250"/>
          </a:xfrm>
          <a:prstGeom prst="rect">
            <a:avLst/>
          </a:prstGeom>
          <a:noFill/>
        </p:spPr>
      </p:pic>
      <p:sp>
        <p:nvSpPr>
          <p:cNvPr id="78863" name="Rectangle 15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Método de </a:t>
            </a:r>
            <a:r>
              <a:rPr lang="es-VE" sz="4400" dirty="0" err="1" smtClean="0"/>
              <a:t>Scheffé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514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  <a:ea typeface="+mn-ea"/>
              <a:cs typeface="+mn-cs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7338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Método de </a:t>
            </a:r>
            <a:r>
              <a:rPr lang="es-VE" sz="4400" dirty="0" err="1" smtClean="0"/>
              <a:t>Scheffé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371600"/>
            <a:ext cx="8229600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Suponga que los contrastes de interés son: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400" dirty="0" smtClean="0">
              <a:latin typeface="Nyala" pitchFamily="2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Nyala" pitchFamily="2" charset="0"/>
              </a:rPr>
              <a:t>Los valores numéricos de los contrastes son: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400" dirty="0" smtClean="0">
              <a:latin typeface="Nyala" pitchFamily="2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400" dirty="0" smtClean="0">
              <a:latin typeface="Nyala" pitchFamily="2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VE" sz="2400" dirty="0" smtClean="0">
                <a:latin typeface="Nyala" pitchFamily="2" charset="0"/>
              </a:rPr>
              <a:t>Los errores estándar son: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400" dirty="0" smtClean="0">
              <a:latin typeface="Nyala" pitchFamily="2" charset="0"/>
            </a:endParaRPr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9" name="58 Grupo"/>
          <p:cNvGrpSpPr/>
          <p:nvPr/>
        </p:nvGrpSpPr>
        <p:grpSpPr>
          <a:xfrm>
            <a:off x="2971800" y="1752600"/>
            <a:ext cx="3200400" cy="838200"/>
            <a:chOff x="2971800" y="1752600"/>
            <a:chExt cx="3200400" cy="838200"/>
          </a:xfrm>
        </p:grpSpPr>
        <p:pic>
          <p:nvPicPr>
            <p:cNvPr id="80897" name="Picture 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71800" y="1752600"/>
              <a:ext cx="3200400" cy="442044"/>
            </a:xfrm>
            <a:prstGeom prst="rect">
              <a:avLst/>
            </a:prstGeom>
            <a:noFill/>
          </p:spPr>
        </p:pic>
        <p:pic>
          <p:nvPicPr>
            <p:cNvPr id="80900" name="Picture 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81400" y="2133600"/>
              <a:ext cx="1828800" cy="457200"/>
            </a:xfrm>
            <a:prstGeom prst="rect">
              <a:avLst/>
            </a:prstGeom>
            <a:noFill/>
          </p:spPr>
        </p:pic>
      </p:grp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0" name="59 Grupo"/>
          <p:cNvGrpSpPr/>
          <p:nvPr/>
        </p:nvGrpSpPr>
        <p:grpSpPr>
          <a:xfrm>
            <a:off x="1066800" y="3200400"/>
            <a:ext cx="6953250" cy="762000"/>
            <a:chOff x="1066800" y="3200400"/>
            <a:chExt cx="6953250" cy="762000"/>
          </a:xfrm>
        </p:grpSpPr>
        <p:pic>
          <p:nvPicPr>
            <p:cNvPr id="80903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6800" y="3200400"/>
              <a:ext cx="6953250" cy="381000"/>
            </a:xfrm>
            <a:prstGeom prst="rect">
              <a:avLst/>
            </a:prstGeom>
            <a:noFill/>
          </p:spPr>
        </p:pic>
        <p:pic>
          <p:nvPicPr>
            <p:cNvPr id="80906" name="Picture 10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3581400"/>
              <a:ext cx="4345781" cy="381000"/>
            </a:xfrm>
            <a:prstGeom prst="rect">
              <a:avLst/>
            </a:prstGeom>
            <a:noFill/>
          </p:spPr>
        </p:pic>
      </p:grpSp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11" name="Rectangle 15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1" name="60 Grupo"/>
          <p:cNvGrpSpPr/>
          <p:nvPr/>
        </p:nvGrpSpPr>
        <p:grpSpPr>
          <a:xfrm>
            <a:off x="1905000" y="4419600"/>
            <a:ext cx="5724525" cy="2095500"/>
            <a:chOff x="1905000" y="4419600"/>
            <a:chExt cx="5724525" cy="2095500"/>
          </a:xfrm>
        </p:grpSpPr>
        <p:pic>
          <p:nvPicPr>
            <p:cNvPr id="80909" name="Picture 13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5000" y="4419600"/>
              <a:ext cx="5724525" cy="1104900"/>
            </a:xfrm>
            <a:prstGeom prst="rect">
              <a:avLst/>
            </a:prstGeom>
            <a:noFill/>
          </p:spPr>
        </p:pic>
        <p:pic>
          <p:nvPicPr>
            <p:cNvPr id="80912" name="Picture 16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6000" y="5410200"/>
              <a:ext cx="4800600" cy="1104900"/>
            </a:xfrm>
            <a:prstGeom prst="rect">
              <a:avLst/>
            </a:prstGeom>
            <a:noFill/>
          </p:spPr>
        </p:pic>
      </p:grpSp>
      <p:sp>
        <p:nvSpPr>
          <p:cNvPr id="80914" name="Rectangle 1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66 Rectángulo"/>
          <p:cNvSpPr/>
          <p:nvPr/>
        </p:nvSpPr>
        <p:spPr>
          <a:xfrm>
            <a:off x="469831" y="2514600"/>
            <a:ext cx="8674169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800" dirty="0" smtClean="0">
                <a:latin typeface="Nyala" pitchFamily="2" charset="0"/>
              </a:rPr>
              <a:t>Como                      (5 &lt; 10.69) se concluye que el contraste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800" dirty="0" smtClean="0">
                <a:latin typeface="Nyala" pitchFamily="2" charset="0"/>
              </a:rPr>
              <a:t>         , es decir, no existe evidencia para negar que las medias 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800" dirty="0" smtClean="0">
                <a:latin typeface="Nyala" pitchFamily="2" charset="0"/>
              </a:rPr>
              <a:t>de los tratamientos 1 y 3 como grupo difiere de las medias de 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800" dirty="0" smtClean="0">
                <a:latin typeface="Nyala" pitchFamily="2" charset="0"/>
              </a:rPr>
              <a:t>los tratamientos 4 y 5 como grupo.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Método de </a:t>
            </a:r>
            <a:r>
              <a:rPr lang="es-VE" sz="4400" dirty="0" err="1" smtClean="0"/>
              <a:t>Scheffé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Los valores críticos</a:t>
            </a:r>
            <a:r>
              <a:rPr kumimoji="0" lang="es-V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 del 1% son: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800" dirty="0" smtClean="0">
              <a:latin typeface="Nyala" pitchFamily="2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800" dirty="0" smtClean="0">
              <a:latin typeface="Nyala" pitchFamily="2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400" dirty="0" smtClean="0">
              <a:latin typeface="Nyala" pitchFamily="2" charset="0"/>
            </a:endParaRPr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11" name="Rectangle 15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0914" name="Rectangle 1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3" name="62 Grupo"/>
          <p:cNvGrpSpPr/>
          <p:nvPr/>
        </p:nvGrpSpPr>
        <p:grpSpPr>
          <a:xfrm>
            <a:off x="1876425" y="1524000"/>
            <a:ext cx="5819775" cy="990600"/>
            <a:chOff x="1876425" y="1905000"/>
            <a:chExt cx="5819775" cy="990600"/>
          </a:xfrm>
        </p:grpSpPr>
        <p:pic>
          <p:nvPicPr>
            <p:cNvPr id="84993" name="Picture 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76425" y="1905000"/>
              <a:ext cx="5819775" cy="457200"/>
            </a:xfrm>
            <a:prstGeom prst="rect">
              <a:avLst/>
            </a:prstGeom>
            <a:noFill/>
          </p:spPr>
        </p:pic>
        <p:pic>
          <p:nvPicPr>
            <p:cNvPr id="84996" name="Picture 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57400" y="2438400"/>
              <a:ext cx="5514975" cy="457200"/>
            </a:xfrm>
            <a:prstGeom prst="rect">
              <a:avLst/>
            </a:prstGeom>
            <a:noFill/>
          </p:spPr>
        </p:pic>
      </p:grp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4999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3525" y="2543175"/>
            <a:ext cx="1971675" cy="504825"/>
          </a:xfrm>
          <a:prstGeom prst="rect">
            <a:avLst/>
          </a:prstGeom>
          <a:noFill/>
        </p:spPr>
      </p:pic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5002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105150"/>
            <a:ext cx="962025" cy="476250"/>
          </a:xfrm>
          <a:prstGeom prst="rect">
            <a:avLst/>
          </a:prstGeom>
          <a:noFill/>
        </p:spPr>
      </p:pic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381000" y="4495800"/>
            <a:ext cx="8674169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800" dirty="0" smtClean="0">
                <a:latin typeface="Nyala" pitchFamily="2" charset="0"/>
              </a:rPr>
              <a:t>Como                      (11.8 &lt; 7.58) se concluye que el contraste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800" dirty="0" smtClean="0">
                <a:latin typeface="Nyala" pitchFamily="2" charset="0"/>
              </a:rPr>
              <a:t>         , es decir, hay diferencia significativas entre las medias de los tratamientos 1 y 4.</a:t>
            </a:r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5005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4495800"/>
            <a:ext cx="1981200" cy="504825"/>
          </a:xfrm>
          <a:prstGeom prst="rect">
            <a:avLst/>
          </a:prstGeom>
          <a:noFill/>
        </p:spPr>
      </p:pic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0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5008" name="Picture 1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5086350"/>
            <a:ext cx="971550" cy="476250"/>
          </a:xfrm>
          <a:prstGeom prst="rect">
            <a:avLst/>
          </a:prstGeom>
          <a:noFill/>
        </p:spPr>
      </p:pic>
      <p:sp>
        <p:nvSpPr>
          <p:cNvPr id="85010" name="Rectangle 18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Comparaciones Gráficas de Medias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Marcador de contenido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7150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VE" dirty="0" smtClean="0"/>
              <a:t> Suponga que el factor de interés tiene </a:t>
            </a:r>
            <a:r>
              <a:rPr lang="es-VE" i="1" dirty="0" smtClean="0"/>
              <a:t>k</a:t>
            </a:r>
            <a:r>
              <a:rPr lang="es-VE" dirty="0" smtClean="0"/>
              <a:t> niveles y que               son los promedios.</a:t>
            </a:r>
          </a:p>
          <a:p>
            <a:pPr algn="just"/>
            <a:r>
              <a:rPr lang="es-VE" dirty="0" smtClean="0"/>
              <a:t> Si se conoce la desviación estándar, el promedio de cualquier tratamiento tendría desviación estándar         </a:t>
            </a:r>
          </a:p>
          <a:p>
            <a:pPr algn="just"/>
            <a:r>
              <a:rPr lang="es-VE" dirty="0" smtClean="0"/>
              <a:t> Si todas las medias de los tratamientos son idénticas, las medias </a:t>
            </a:r>
            <a:r>
              <a:rPr lang="es-VE" dirty="0" err="1" smtClean="0"/>
              <a:t>muestrales</a:t>
            </a:r>
            <a:r>
              <a:rPr lang="es-VE" dirty="0" smtClean="0"/>
              <a:t> observadas se comportaran como un conjunto de observaciones tomadas al azar de una distribución normal, con media     y desviación estándar </a:t>
            </a:r>
          </a:p>
          <a:p>
            <a:pPr algn="just"/>
            <a:r>
              <a:rPr lang="es-VE" dirty="0" smtClean="0"/>
              <a:t> Si no se conoce la desviación estándar se sustituye por       del análisis de varianza y se usa la Distribución t con un factor de </a:t>
            </a:r>
            <a:r>
              <a:rPr lang="es-VE" dirty="0" err="1" smtClean="0"/>
              <a:t>escalación</a:t>
            </a:r>
            <a:r>
              <a:rPr lang="es-VE" dirty="0" smtClean="0"/>
              <a:t>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600200"/>
            <a:ext cx="1600200" cy="409575"/>
          </a:xfrm>
          <a:prstGeom prst="rect">
            <a:avLst/>
          </a:prstGeom>
          <a:noFill/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7200" y="2514600"/>
            <a:ext cx="733425" cy="447675"/>
          </a:xfrm>
          <a:prstGeom prst="rect">
            <a:avLst/>
          </a:prstGeom>
          <a:noFill/>
        </p:spPr>
      </p:pic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4267200"/>
            <a:ext cx="304800" cy="409575"/>
          </a:xfrm>
          <a:prstGeom prst="rect">
            <a:avLst/>
          </a:prstGeom>
          <a:noFill/>
        </p:spPr>
      </p:pic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4648200"/>
            <a:ext cx="733425" cy="447675"/>
          </a:xfrm>
          <a:prstGeom prst="rect">
            <a:avLst/>
          </a:prstGeom>
          <a:noFill/>
        </p:spPr>
      </p:pic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43" name="Picture 1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5562600"/>
            <a:ext cx="809625" cy="495300"/>
          </a:xfrm>
          <a:prstGeom prst="rect">
            <a:avLst/>
          </a:prstGeom>
          <a:noFill/>
        </p:spPr>
      </p:pic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46" name="Picture 1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5943600"/>
            <a:ext cx="1162050" cy="495300"/>
          </a:xfrm>
          <a:prstGeom prst="rect">
            <a:avLst/>
          </a:prstGeom>
          <a:noFill/>
        </p:spPr>
      </p:pic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Comparaciones de pares de medias de tratamientos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Autofit/>
          </a:bodyPr>
          <a:lstStyle/>
          <a:p>
            <a:pPr algn="just"/>
            <a:r>
              <a:rPr lang="es-VE" dirty="0" smtClean="0"/>
              <a:t> Suponga que lo que interesa estudiar son todos los pares de </a:t>
            </a:r>
            <a:r>
              <a:rPr lang="es-VE" i="1" dirty="0" smtClean="0"/>
              <a:t>k</a:t>
            </a:r>
            <a:r>
              <a:rPr lang="es-VE" dirty="0" smtClean="0"/>
              <a:t> medias de tratamientos; las hipótesis nulas que quieren probarse son:</a:t>
            </a:r>
          </a:p>
          <a:p>
            <a:pPr algn="just"/>
            <a:endParaRPr lang="es-VE" i="1" dirty="0" smtClean="0"/>
          </a:p>
          <a:p>
            <a:pPr algn="just"/>
            <a:endParaRPr lang="es-VE" i="1" dirty="0" smtClean="0"/>
          </a:p>
          <a:p>
            <a:pPr algn="just"/>
            <a:r>
              <a:rPr lang="es-VE" dirty="0" smtClean="0"/>
              <a:t> Se usan 4 métodos: </a:t>
            </a:r>
          </a:p>
          <a:p>
            <a:pPr algn="just">
              <a:buNone/>
            </a:pPr>
            <a:r>
              <a:rPr lang="es-VE" sz="2800" dirty="0" smtClean="0"/>
              <a:t>		  Prueba de </a:t>
            </a:r>
            <a:r>
              <a:rPr lang="es-VE" sz="2800" dirty="0" err="1" smtClean="0"/>
              <a:t>Tukey</a:t>
            </a:r>
            <a:endParaRPr lang="es-VE" sz="2800" dirty="0" smtClean="0"/>
          </a:p>
          <a:p>
            <a:pPr algn="just">
              <a:buNone/>
            </a:pPr>
            <a:r>
              <a:rPr lang="es-VE" sz="2800" dirty="0" smtClean="0"/>
              <a:t>           Método de la mínima diferencia significativa</a:t>
            </a:r>
          </a:p>
          <a:p>
            <a:pPr algn="just">
              <a:buNone/>
            </a:pPr>
            <a:r>
              <a:rPr lang="es-VE" sz="2800" dirty="0" smtClean="0"/>
              <a:t>           Prueba de intervalos múltiples de Duncan</a:t>
            </a:r>
          </a:p>
          <a:p>
            <a:pPr algn="just">
              <a:buNone/>
            </a:pPr>
            <a:r>
              <a:rPr lang="es-VE" sz="2800" dirty="0" smtClean="0"/>
              <a:t>           Prueba de </a:t>
            </a:r>
            <a:r>
              <a:rPr lang="es-VE" sz="2800" dirty="0" err="1" smtClean="0"/>
              <a:t>Newman-Keuts</a:t>
            </a:r>
            <a:r>
              <a:rPr lang="es-VE" sz="2800" dirty="0" smtClean="0"/>
              <a:t>                </a:t>
            </a:r>
            <a:endParaRPr lang="en-US" sz="2800" dirty="0" smtClean="0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2819400"/>
            <a:ext cx="4495800" cy="914400"/>
          </a:xfrm>
          <a:prstGeom prst="rect">
            <a:avLst/>
          </a:prstGeom>
          <a:noFill/>
        </p:spPr>
      </p:pic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5400" dirty="0" smtClean="0"/>
              <a:t>Prueba de </a:t>
            </a:r>
            <a:r>
              <a:rPr lang="es-VE" sz="5400" dirty="0" err="1" smtClean="0"/>
              <a:t>Tukey</a:t>
            </a:r>
            <a:endParaRPr lang="en-US" sz="36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Autofit/>
          </a:bodyPr>
          <a:lstStyle/>
          <a:p>
            <a:pPr algn="just"/>
            <a:r>
              <a:rPr lang="es-VE" dirty="0" smtClean="0"/>
              <a:t> Esta hace uso del estadístico del rango </a:t>
            </a:r>
            <a:r>
              <a:rPr lang="es-VE" dirty="0" err="1" smtClean="0"/>
              <a:t>studentizado</a:t>
            </a:r>
            <a:r>
              <a:rPr lang="es-VE" dirty="0" smtClean="0"/>
              <a:t>:</a:t>
            </a:r>
          </a:p>
          <a:p>
            <a:pPr algn="just"/>
            <a:endParaRPr lang="es-VE" sz="2800" dirty="0" smtClean="0"/>
          </a:p>
          <a:p>
            <a:pPr algn="just"/>
            <a:endParaRPr lang="es-VE" sz="2800" dirty="0" smtClean="0"/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Se rechaza la hipótesis cuando:</a:t>
            </a:r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Cuando los tamaños de las muestras no son iguales, tenemos:</a:t>
            </a:r>
            <a:endParaRPr lang="en-US" sz="2800" dirty="0" smtClean="0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9" name="78 Grupo"/>
          <p:cNvGrpSpPr/>
          <p:nvPr/>
        </p:nvGrpSpPr>
        <p:grpSpPr>
          <a:xfrm>
            <a:off x="1752600" y="2133600"/>
            <a:ext cx="7086600" cy="1600200"/>
            <a:chOff x="1752600" y="2133600"/>
            <a:chExt cx="7086600" cy="1600200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52600" y="2133600"/>
              <a:ext cx="2343150" cy="952500"/>
            </a:xfrm>
            <a:prstGeom prst="rect">
              <a:avLst/>
            </a:prstGeom>
            <a:noFill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95600" y="3200400"/>
              <a:ext cx="3143250" cy="533400"/>
            </a:xfrm>
            <a:prstGeom prst="rect">
              <a:avLst/>
            </a:prstGeom>
            <a:noFill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0575" y="2239833"/>
              <a:ext cx="4238625" cy="417642"/>
            </a:xfrm>
            <a:prstGeom prst="rect">
              <a:avLst/>
            </a:prstGeom>
            <a:noFill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1" y="2704069"/>
              <a:ext cx="4114800" cy="410606"/>
            </a:xfrm>
            <a:prstGeom prst="rect">
              <a:avLst/>
            </a:prstGeom>
            <a:noFill/>
          </p:spPr>
        </p:pic>
      </p:grp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191000"/>
            <a:ext cx="2028825" cy="514350"/>
          </a:xfrm>
          <a:prstGeom prst="rect">
            <a:avLst/>
          </a:prstGeom>
          <a:noFill/>
        </p:spPr>
      </p:pic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5257800"/>
            <a:ext cx="4238625" cy="1228725"/>
          </a:xfrm>
          <a:prstGeom prst="rect">
            <a:avLst/>
          </a:prstGeom>
          <a:noFill/>
        </p:spPr>
      </p:pic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</a:t>
            </a:r>
            <a:r>
              <a:rPr lang="es-VE" sz="4400" dirty="0" err="1" smtClean="0"/>
              <a:t>Tukey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74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 Realice la prueba de </a:t>
            </a:r>
            <a:r>
              <a:rPr lang="es-VE" sz="2000" dirty="0" err="1" smtClean="0">
                <a:latin typeface="Nyala" pitchFamily="2" charset="0"/>
                <a:ea typeface="+mn-ea"/>
                <a:cs typeface="+mn-cs"/>
              </a:rPr>
              <a:t>T</a:t>
            </a:r>
            <a:r>
              <a:rPr kumimoji="0" lang="es-V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ukey</a:t>
            </a: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 con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</a:rPr>
              <a:t>α</a:t>
            </a: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=0.05 y f = 20 </a:t>
            </a:r>
            <a:r>
              <a:rPr kumimoji="0" lang="es-V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g.l.</a:t>
            </a: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 para el error.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9624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</a:t>
            </a:r>
            <a:r>
              <a:rPr lang="es-VE" sz="4400" dirty="0" err="1" smtClean="0"/>
              <a:t>Tukey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295400"/>
            <a:ext cx="8229600" cy="167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Tenemos que: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VE" sz="2400" dirty="0" smtClean="0">
              <a:latin typeface="Nyala" pitchFamily="2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  <a:ea typeface="+mn-ea"/>
              <a:cs typeface="+mn-cs"/>
            </a:endParaRPr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1752600"/>
            <a:ext cx="7529623" cy="533400"/>
          </a:xfrm>
          <a:prstGeom prst="rect">
            <a:avLst/>
          </a:prstGeom>
          <a:noFill/>
        </p:spPr>
      </p:pic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2438400"/>
            <a:ext cx="3969489" cy="533400"/>
          </a:xfrm>
          <a:prstGeom prst="rect">
            <a:avLst/>
          </a:prstGeom>
          <a:noFill/>
        </p:spPr>
      </p:pic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48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5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51" name="Rectangle 15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5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54" name="Rectangle 18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5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2" name="61 Grupo"/>
          <p:cNvGrpSpPr/>
          <p:nvPr/>
        </p:nvGrpSpPr>
        <p:grpSpPr>
          <a:xfrm>
            <a:off x="914400" y="4343400"/>
            <a:ext cx="2324100" cy="1590675"/>
            <a:chOff x="609600" y="4343400"/>
            <a:chExt cx="2324100" cy="1590675"/>
          </a:xfrm>
        </p:grpSpPr>
        <p:pic>
          <p:nvPicPr>
            <p:cNvPr id="91143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4343400"/>
              <a:ext cx="2152650" cy="447675"/>
            </a:xfrm>
            <a:prstGeom prst="rect">
              <a:avLst/>
            </a:prstGeom>
            <a:noFill/>
          </p:spPr>
        </p:pic>
        <p:pic>
          <p:nvPicPr>
            <p:cNvPr id="91146" name="Picture 10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4724400"/>
              <a:ext cx="2152650" cy="447675"/>
            </a:xfrm>
            <a:prstGeom prst="rect">
              <a:avLst/>
            </a:prstGeom>
            <a:noFill/>
          </p:spPr>
        </p:pic>
        <p:pic>
          <p:nvPicPr>
            <p:cNvPr id="91152" name="Picture 16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5114925"/>
              <a:ext cx="2324100" cy="447675"/>
            </a:xfrm>
            <a:prstGeom prst="rect">
              <a:avLst/>
            </a:prstGeom>
            <a:noFill/>
          </p:spPr>
        </p:pic>
        <p:pic>
          <p:nvPicPr>
            <p:cNvPr id="91155" name="Picture 19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600" y="5486400"/>
              <a:ext cx="1905000" cy="447675"/>
            </a:xfrm>
            <a:prstGeom prst="rect">
              <a:avLst/>
            </a:prstGeom>
            <a:noFill/>
          </p:spPr>
        </p:pic>
      </p:grpSp>
      <p:sp>
        <p:nvSpPr>
          <p:cNvPr id="91157" name="Rectangle 21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59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60" name="Rectangle 24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62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63" name="Rectangle 27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65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2" name="71 Grupo"/>
          <p:cNvGrpSpPr/>
          <p:nvPr/>
        </p:nvGrpSpPr>
        <p:grpSpPr>
          <a:xfrm>
            <a:off x="3857625" y="4352925"/>
            <a:ext cx="2162175" cy="1362075"/>
            <a:chOff x="3429000" y="4352925"/>
            <a:chExt cx="2162175" cy="1362075"/>
          </a:xfrm>
        </p:grpSpPr>
        <p:pic>
          <p:nvPicPr>
            <p:cNvPr id="91158" name="Picture 22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9000" y="4352925"/>
              <a:ext cx="2162175" cy="447675"/>
            </a:xfrm>
            <a:prstGeom prst="rect">
              <a:avLst/>
            </a:prstGeom>
            <a:noFill/>
          </p:spPr>
        </p:pic>
        <p:pic>
          <p:nvPicPr>
            <p:cNvPr id="91161" name="Picture 25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9000" y="4800600"/>
              <a:ext cx="2143125" cy="447675"/>
            </a:xfrm>
            <a:prstGeom prst="rect">
              <a:avLst/>
            </a:prstGeom>
            <a:noFill/>
          </p:spPr>
        </p:pic>
        <p:pic>
          <p:nvPicPr>
            <p:cNvPr id="91164" name="Picture 28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9000" y="5267325"/>
              <a:ext cx="1914525" cy="447675"/>
            </a:xfrm>
            <a:prstGeom prst="rect">
              <a:avLst/>
            </a:prstGeom>
            <a:noFill/>
          </p:spPr>
        </p:pic>
      </p:grpSp>
      <p:sp>
        <p:nvSpPr>
          <p:cNvPr id="91166" name="Rectangle 30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6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1169" name="Rectangle 33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71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2" name="81 Grupo"/>
          <p:cNvGrpSpPr/>
          <p:nvPr/>
        </p:nvGrpSpPr>
        <p:grpSpPr>
          <a:xfrm>
            <a:off x="6543675" y="4339070"/>
            <a:ext cx="1914525" cy="904875"/>
            <a:chOff x="5791200" y="4343400"/>
            <a:chExt cx="1914525" cy="904875"/>
          </a:xfrm>
        </p:grpSpPr>
        <p:pic>
          <p:nvPicPr>
            <p:cNvPr id="91167" name="Picture 3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1200" y="4343400"/>
              <a:ext cx="1895475" cy="447675"/>
            </a:xfrm>
            <a:prstGeom prst="rect">
              <a:avLst/>
            </a:prstGeom>
            <a:noFill/>
          </p:spPr>
        </p:pic>
        <p:pic>
          <p:nvPicPr>
            <p:cNvPr id="91170" name="Picture 34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1200" y="4800600"/>
              <a:ext cx="1914525" cy="447675"/>
            </a:xfrm>
            <a:prstGeom prst="rect">
              <a:avLst/>
            </a:prstGeom>
            <a:noFill/>
          </p:spPr>
        </p:pic>
      </p:grpSp>
      <p:sp>
        <p:nvSpPr>
          <p:cNvPr id="91172" name="Rectangle 36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174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1173" name="Picture 37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8425" y="5486400"/>
            <a:ext cx="2085975" cy="447675"/>
          </a:xfrm>
          <a:prstGeom prst="rect">
            <a:avLst/>
          </a:prstGeom>
          <a:noFill/>
        </p:spPr>
      </p:pic>
      <p:sp>
        <p:nvSpPr>
          <p:cNvPr id="91175" name="Rectangle 3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3" name="92 Grupo"/>
          <p:cNvGrpSpPr/>
          <p:nvPr/>
        </p:nvGrpSpPr>
        <p:grpSpPr>
          <a:xfrm>
            <a:off x="762000" y="4378035"/>
            <a:ext cx="8001000" cy="1489365"/>
            <a:chOff x="762000" y="4378035"/>
            <a:chExt cx="8001000" cy="1489365"/>
          </a:xfrm>
        </p:grpSpPr>
        <p:sp>
          <p:nvSpPr>
            <p:cNvPr id="87" name="86 Rectángulo redondeado"/>
            <p:cNvSpPr/>
            <p:nvPr/>
          </p:nvSpPr>
          <p:spPr>
            <a:xfrm>
              <a:off x="762000" y="4378035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87 Rectángulo redondeado"/>
            <p:cNvSpPr/>
            <p:nvPr/>
          </p:nvSpPr>
          <p:spPr>
            <a:xfrm>
              <a:off x="762000" y="4738255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88 Rectángulo redondeado"/>
            <p:cNvSpPr/>
            <p:nvPr/>
          </p:nvSpPr>
          <p:spPr>
            <a:xfrm>
              <a:off x="762000" y="513311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89 Rectángulo redondeado"/>
            <p:cNvSpPr/>
            <p:nvPr/>
          </p:nvSpPr>
          <p:spPr>
            <a:xfrm>
              <a:off x="3657600" y="482831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90 Rectángulo redondeado"/>
            <p:cNvSpPr/>
            <p:nvPr/>
          </p:nvSpPr>
          <p:spPr>
            <a:xfrm>
              <a:off x="6248400" y="482831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91 Rectángulo redondeado"/>
            <p:cNvSpPr/>
            <p:nvPr/>
          </p:nvSpPr>
          <p:spPr>
            <a:xfrm>
              <a:off x="6248400" y="54864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93 Rectángulo"/>
          <p:cNvSpPr/>
          <p:nvPr/>
        </p:nvSpPr>
        <p:spPr>
          <a:xfrm>
            <a:off x="533400" y="3048000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es-VE" sz="2400" dirty="0" smtClean="0">
                <a:latin typeface="Nyala" pitchFamily="2" charset="0"/>
              </a:rPr>
              <a:t>Por lo tanto, cualquier par de promedios de los tratamientos que difieran en valor absoluto por más de 5.38 significa que ese par son significativamente diferentes: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Método de la diferencia significativa mínima por Fisher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Autofit/>
          </a:bodyPr>
          <a:lstStyle/>
          <a:p>
            <a:pPr algn="just"/>
            <a:r>
              <a:rPr lang="es-VE" sz="2800" dirty="0" smtClean="0"/>
              <a:t> En este procedimiento se usa el estadístico F para probar: </a:t>
            </a:r>
          </a:p>
          <a:p>
            <a:pPr algn="just"/>
            <a:r>
              <a:rPr lang="es-VE" sz="2800" dirty="0" smtClean="0"/>
              <a:t> Se calcula la diferencia significativa mínima:</a:t>
            </a:r>
          </a:p>
          <a:p>
            <a:pPr algn="just"/>
            <a:endParaRPr lang="es-VE" sz="2800" dirty="0" smtClean="0"/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Cuando está balanceado:</a:t>
            </a:r>
          </a:p>
          <a:p>
            <a:pPr algn="just"/>
            <a:endParaRPr lang="es-VE" sz="2800" dirty="0" smtClean="0"/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 Si                       se rechaza la hipótesis nula</a:t>
            </a: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1752600"/>
            <a:ext cx="1945532" cy="609600"/>
          </a:xfrm>
          <a:prstGeom prst="rect">
            <a:avLst/>
          </a:prstGeom>
          <a:noFill/>
        </p:spPr>
      </p:pic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2667000"/>
            <a:ext cx="4124325" cy="1133475"/>
          </a:xfrm>
          <a:prstGeom prst="rect">
            <a:avLst/>
          </a:prstGeom>
          <a:noFill/>
        </p:spPr>
      </p:pic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7287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4114800"/>
            <a:ext cx="2981325" cy="1133475"/>
          </a:xfrm>
          <a:prstGeom prst="rect">
            <a:avLst/>
          </a:prstGeom>
          <a:noFill/>
        </p:spPr>
      </p:pic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72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7290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5410200"/>
            <a:ext cx="2114550" cy="476250"/>
          </a:xfrm>
          <a:prstGeom prst="rect">
            <a:avLst/>
          </a:prstGeom>
          <a:noFill/>
        </p:spPr>
      </p:pic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Diferencia Significativa por Fisher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74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 Realice por diferencia significativa </a:t>
            </a: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con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</a:rPr>
              <a:t>α</a:t>
            </a: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</a:rPr>
              <a:t>=0.05.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9624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Diferencia Significativa por Fisher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5075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457200" y="12954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Calculamos LSD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447800"/>
            <a:ext cx="5362575" cy="1133475"/>
          </a:xfrm>
          <a:prstGeom prst="rect">
            <a:avLst/>
          </a:prstGeom>
          <a:noFill/>
        </p:spPr>
      </p:pic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514600"/>
            <a:ext cx="3695700" cy="1133475"/>
          </a:xfrm>
          <a:prstGeom prst="rect">
            <a:avLst/>
          </a:prstGeom>
          <a:noFill/>
        </p:spPr>
      </p:pic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387" name="Rectangle 11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390" name="Rectangle 14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9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8" name="57 Grupo"/>
          <p:cNvGrpSpPr/>
          <p:nvPr/>
        </p:nvGrpSpPr>
        <p:grpSpPr>
          <a:xfrm>
            <a:off x="828675" y="3962400"/>
            <a:ext cx="1990725" cy="1676400"/>
            <a:chOff x="533400" y="3962400"/>
            <a:chExt cx="1990725" cy="1676400"/>
          </a:xfrm>
        </p:grpSpPr>
        <p:pic>
          <p:nvPicPr>
            <p:cNvPr id="101382" name="Picture 6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3400" y="3962400"/>
              <a:ext cx="1990725" cy="409575"/>
            </a:xfrm>
            <a:prstGeom prst="rect">
              <a:avLst/>
            </a:prstGeom>
            <a:noFill/>
          </p:spPr>
        </p:pic>
        <p:pic>
          <p:nvPicPr>
            <p:cNvPr id="101385" name="Picture 9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3400" y="4419600"/>
              <a:ext cx="1990725" cy="409575"/>
            </a:xfrm>
            <a:prstGeom prst="rect">
              <a:avLst/>
            </a:prstGeom>
            <a:noFill/>
          </p:spPr>
        </p:pic>
        <p:pic>
          <p:nvPicPr>
            <p:cNvPr id="101388" name="Picture 1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3400" y="4848225"/>
              <a:ext cx="1924050" cy="409575"/>
            </a:xfrm>
            <a:prstGeom prst="rect">
              <a:avLst/>
            </a:prstGeom>
            <a:noFill/>
          </p:spPr>
        </p:pic>
        <p:pic>
          <p:nvPicPr>
            <p:cNvPr id="101391" name="Picture 15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3400" y="5229225"/>
              <a:ext cx="1762125" cy="409575"/>
            </a:xfrm>
            <a:prstGeom prst="rect">
              <a:avLst/>
            </a:prstGeom>
            <a:noFill/>
          </p:spPr>
        </p:pic>
      </p:grpSp>
      <p:sp>
        <p:nvSpPr>
          <p:cNvPr id="101393" name="Rectangle 17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9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396" name="Rectangle 20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398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399" name="Rectangle 2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401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402" name="Rectangle 26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40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1405" name="Rectangle 2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1407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76 Grupo"/>
          <p:cNvGrpSpPr/>
          <p:nvPr/>
        </p:nvGrpSpPr>
        <p:grpSpPr>
          <a:xfrm>
            <a:off x="3343275" y="3962400"/>
            <a:ext cx="2000250" cy="1323975"/>
            <a:chOff x="3048000" y="3962400"/>
            <a:chExt cx="2000250" cy="1323975"/>
          </a:xfrm>
        </p:grpSpPr>
        <p:pic>
          <p:nvPicPr>
            <p:cNvPr id="101394" name="Picture 18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0" y="3962400"/>
              <a:ext cx="2000250" cy="409575"/>
            </a:xfrm>
            <a:prstGeom prst="rect">
              <a:avLst/>
            </a:prstGeom>
            <a:noFill/>
          </p:spPr>
        </p:pic>
        <p:pic>
          <p:nvPicPr>
            <p:cNvPr id="101400" name="Picture 24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0" y="4419600"/>
              <a:ext cx="1990725" cy="409575"/>
            </a:xfrm>
            <a:prstGeom prst="rect">
              <a:avLst/>
            </a:prstGeom>
            <a:noFill/>
          </p:spPr>
        </p:pic>
        <p:pic>
          <p:nvPicPr>
            <p:cNvPr id="101406" name="Picture 30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0" y="4876800"/>
              <a:ext cx="1771650" cy="409575"/>
            </a:xfrm>
            <a:prstGeom prst="rect">
              <a:avLst/>
            </a:prstGeom>
            <a:noFill/>
          </p:spPr>
        </p:pic>
      </p:grpSp>
      <p:sp>
        <p:nvSpPr>
          <p:cNvPr id="101408" name="Rectangle 32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4" name="73 Grupo"/>
          <p:cNvGrpSpPr/>
          <p:nvPr/>
        </p:nvGrpSpPr>
        <p:grpSpPr>
          <a:xfrm>
            <a:off x="6315075" y="3962400"/>
            <a:ext cx="1914525" cy="904875"/>
            <a:chOff x="5791200" y="4343400"/>
            <a:chExt cx="1914525" cy="904875"/>
          </a:xfrm>
        </p:grpSpPr>
        <p:pic>
          <p:nvPicPr>
            <p:cNvPr id="75" name="Picture 3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1200" y="4343400"/>
              <a:ext cx="1895475" cy="447675"/>
            </a:xfrm>
            <a:prstGeom prst="rect">
              <a:avLst/>
            </a:prstGeom>
            <a:noFill/>
          </p:spPr>
        </p:pic>
        <p:pic>
          <p:nvPicPr>
            <p:cNvPr id="76" name="Picture 34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1200" y="4800600"/>
              <a:ext cx="1914525" cy="447675"/>
            </a:xfrm>
            <a:prstGeom prst="rect">
              <a:avLst/>
            </a:prstGeom>
            <a:noFill/>
          </p:spPr>
        </p:pic>
      </p:grpSp>
      <p:sp>
        <p:nvSpPr>
          <p:cNvPr id="101410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1409" name="Picture 33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5153025"/>
            <a:ext cx="1924050" cy="409575"/>
          </a:xfrm>
          <a:prstGeom prst="rect">
            <a:avLst/>
          </a:prstGeom>
          <a:noFill/>
        </p:spPr>
      </p:pic>
      <p:sp>
        <p:nvSpPr>
          <p:cNvPr id="101411" name="Rectangle 35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0" name="89 Grupo"/>
          <p:cNvGrpSpPr/>
          <p:nvPr/>
        </p:nvGrpSpPr>
        <p:grpSpPr>
          <a:xfrm>
            <a:off x="533400" y="3962400"/>
            <a:ext cx="8001000" cy="1600200"/>
            <a:chOff x="533400" y="3962400"/>
            <a:chExt cx="8001000" cy="1600200"/>
          </a:xfrm>
        </p:grpSpPr>
        <p:sp>
          <p:nvSpPr>
            <p:cNvPr id="79" name="78 Rectángulo redondeado"/>
            <p:cNvSpPr/>
            <p:nvPr/>
          </p:nvSpPr>
          <p:spPr>
            <a:xfrm>
              <a:off x="533400" y="39624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79 Rectángulo redondeado"/>
            <p:cNvSpPr/>
            <p:nvPr/>
          </p:nvSpPr>
          <p:spPr>
            <a:xfrm>
              <a:off x="533400" y="44196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80 Rectángulo redondeado"/>
            <p:cNvSpPr/>
            <p:nvPr/>
          </p:nvSpPr>
          <p:spPr>
            <a:xfrm>
              <a:off x="533400" y="48768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81 Rectángulo redondeado"/>
            <p:cNvSpPr/>
            <p:nvPr/>
          </p:nvSpPr>
          <p:spPr>
            <a:xfrm>
              <a:off x="6019800" y="39624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82 Rectángulo redondeado"/>
            <p:cNvSpPr/>
            <p:nvPr/>
          </p:nvSpPr>
          <p:spPr>
            <a:xfrm>
              <a:off x="3124200" y="44196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83 Rectángulo redondeado"/>
            <p:cNvSpPr/>
            <p:nvPr/>
          </p:nvSpPr>
          <p:spPr>
            <a:xfrm>
              <a:off x="3124200" y="48768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87 Rectángulo redondeado"/>
            <p:cNvSpPr/>
            <p:nvPr/>
          </p:nvSpPr>
          <p:spPr>
            <a:xfrm>
              <a:off x="6019800" y="44196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88 Rectángulo redondeado"/>
            <p:cNvSpPr/>
            <p:nvPr/>
          </p:nvSpPr>
          <p:spPr>
            <a:xfrm>
              <a:off x="6019800" y="5181600"/>
              <a:ext cx="2514600" cy="38100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Prueba de Intervalos Múltiples de Duncan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Autofit/>
          </a:bodyPr>
          <a:lstStyle/>
          <a:p>
            <a:pPr algn="just"/>
            <a:r>
              <a:rPr lang="es-VE" sz="2800" dirty="0" smtClean="0"/>
              <a:t> </a:t>
            </a:r>
            <a:r>
              <a:rPr lang="es-VE" sz="2400" dirty="0" smtClean="0"/>
              <a:t>Para aplicar esta prueba cuando los tamaños de las muestras son iguales, los k promedios de los tratamientos se arreglan en forma ascendente, y el error estándar de cada promedio es:</a:t>
            </a:r>
          </a:p>
          <a:p>
            <a:pPr algn="just"/>
            <a:endParaRPr lang="es-VE" sz="2400" dirty="0" smtClean="0"/>
          </a:p>
          <a:p>
            <a:pPr algn="just"/>
            <a:endParaRPr lang="es-VE" sz="2400" dirty="0" smtClean="0"/>
          </a:p>
          <a:p>
            <a:pPr algn="just"/>
            <a:r>
              <a:rPr lang="es-VE" sz="2400" dirty="0" smtClean="0"/>
              <a:t> Si son de tamaño diferente:</a:t>
            </a:r>
          </a:p>
          <a:p>
            <a:pPr algn="just"/>
            <a:endParaRPr lang="es-VE" sz="2400" dirty="0" smtClean="0"/>
          </a:p>
          <a:p>
            <a:pPr algn="just"/>
            <a:endParaRPr lang="es-VE" sz="2400" dirty="0" smtClean="0"/>
          </a:p>
          <a:p>
            <a:pPr algn="just"/>
            <a:r>
              <a:rPr lang="es-VE" sz="2400" dirty="0" smtClean="0"/>
              <a:t> Se obtienen los valores:</a:t>
            </a: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5200" y="2438400"/>
            <a:ext cx="2305050" cy="609600"/>
          </a:xfrm>
          <a:prstGeom prst="rect">
            <a:avLst/>
          </a:prstGeom>
          <a:noFill/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3581400"/>
            <a:ext cx="5924550" cy="990600"/>
          </a:xfrm>
          <a:prstGeom prst="rect">
            <a:avLst/>
          </a:prstGeom>
          <a:noFill/>
        </p:spPr>
      </p:pic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1" name="90 Grupo"/>
          <p:cNvGrpSpPr/>
          <p:nvPr/>
        </p:nvGrpSpPr>
        <p:grpSpPr>
          <a:xfrm>
            <a:off x="1981200" y="5105400"/>
            <a:ext cx="5791200" cy="1066800"/>
            <a:chOff x="1905000" y="4572000"/>
            <a:chExt cx="5791200" cy="1066800"/>
          </a:xfrm>
        </p:grpSpPr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05000" y="4572000"/>
              <a:ext cx="5791200" cy="409575"/>
            </a:xfrm>
            <a:prstGeom prst="rect">
              <a:avLst/>
            </a:prstGeom>
            <a:noFill/>
          </p:spPr>
        </p:pic>
        <p:pic>
          <p:nvPicPr>
            <p:cNvPr id="25" name="Picture 10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5181600"/>
              <a:ext cx="4724400" cy="457200"/>
            </a:xfrm>
            <a:prstGeom prst="rect">
              <a:avLst/>
            </a:prstGeom>
            <a:noFill/>
          </p:spPr>
        </p:pic>
      </p:grp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Prueba de Intervalos Múltiples de Duncan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648200"/>
          </a:xfrm>
        </p:spPr>
        <p:txBody>
          <a:bodyPr>
            <a:noAutofit/>
          </a:bodyPr>
          <a:lstStyle/>
          <a:p>
            <a:pPr algn="just"/>
            <a:r>
              <a:rPr lang="es-VE" dirty="0" smtClean="0"/>
              <a:t> </a:t>
            </a:r>
            <a:r>
              <a:rPr lang="es-VE" sz="2800" dirty="0" smtClean="0"/>
              <a:t>Se prueban las diferencias observadas entre las medias con la más grande contra la menor → </a:t>
            </a:r>
            <a:r>
              <a:rPr lang="es-VE" sz="2800" dirty="0" err="1" smtClean="0"/>
              <a:t>R</a:t>
            </a:r>
            <a:r>
              <a:rPr lang="es-VE" sz="2800" baseline="-25000" dirty="0" err="1" smtClean="0"/>
              <a:t>k</a:t>
            </a:r>
            <a:r>
              <a:rPr lang="es-VE" sz="2800" dirty="0" smtClean="0"/>
              <a:t>; la mayor y la segunda menor → R</a:t>
            </a:r>
            <a:r>
              <a:rPr lang="es-VE" sz="2800" baseline="-25000" dirty="0" smtClean="0"/>
              <a:t>k-1</a:t>
            </a:r>
            <a:r>
              <a:rPr lang="es-VE" sz="2800" dirty="0" smtClean="0"/>
              <a:t> </a:t>
            </a:r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Se sigue realizando hasta que todas las medias se compara con la mayor.</a:t>
            </a:r>
          </a:p>
          <a:p>
            <a:pPr algn="just"/>
            <a:endParaRPr lang="es-VE" sz="2800" dirty="0" smtClean="0"/>
          </a:p>
          <a:p>
            <a:pPr algn="just"/>
            <a:r>
              <a:rPr lang="es-VE" sz="2800" dirty="0" smtClean="0"/>
              <a:t>Después con la segunda mayor. En total se hacen </a:t>
            </a:r>
            <a:r>
              <a:rPr lang="es-VE" sz="2800" i="1" dirty="0" smtClean="0"/>
              <a:t>k(k-1)/2</a:t>
            </a:r>
            <a:r>
              <a:rPr lang="es-VE" sz="2800" dirty="0" smtClean="0"/>
              <a:t> pares de medias posibles.</a:t>
            </a: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Duncan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74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 Realice la Prueba de Duncan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9624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Comparaciones Gráficas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Marcador de contenido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4102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s-VE" sz="2900" dirty="0" smtClean="0"/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</a:t>
            </a:r>
            <a:endParaRPr lang="en-US" sz="29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Duncan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457200" y="14478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Si ordenamos las</a:t>
            </a:r>
            <a:r>
              <a:rPr kumimoji="0" lang="es-V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 medias de los tratamientos de </a:t>
            </a:r>
            <a:r>
              <a:rPr kumimoji="0" lang="es-VE" sz="2400" b="0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menor a mayor  </a:t>
            </a:r>
            <a:r>
              <a:rPr kumimoji="0" lang="es-V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tenemos: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0" y="2457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2514600"/>
            <a:ext cx="4838700" cy="571500"/>
          </a:xfrm>
          <a:prstGeom prst="rect">
            <a:avLst/>
          </a:prstGeom>
          <a:noFill/>
        </p:spPr>
      </p:pic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28 Marcador de contenido"/>
          <p:cNvSpPr txBox="1">
            <a:spLocks/>
          </p:cNvSpPr>
          <p:nvPr/>
        </p:nvSpPr>
        <p:spPr>
          <a:xfrm>
            <a:off x="533400" y="3962400"/>
            <a:ext cx="82296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El conjunto</a:t>
            </a:r>
            <a:r>
              <a:rPr kumimoji="0" lang="es-V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 de rangos significativos son: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479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38300" y="4495800"/>
            <a:ext cx="5981700" cy="1905000"/>
          </a:xfrm>
          <a:prstGeom prst="rect">
            <a:avLst/>
          </a:prstGeom>
          <a:noFill/>
        </p:spPr>
      </p:pic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905000"/>
            <a:ext cx="1514475" cy="2152650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2609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Duncan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457200" y="1447800"/>
            <a:ext cx="82296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Los resultados de las comparaciones</a:t>
            </a:r>
            <a:r>
              <a:rPr kumimoji="0" lang="es-V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 son: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0" y="2457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9569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1981200"/>
            <a:ext cx="6305550" cy="4219575"/>
          </a:xfrm>
          <a:prstGeom prst="rect">
            <a:avLst/>
          </a:prstGeom>
          <a:noFill/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0" y="467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9" name="58 Grupo"/>
          <p:cNvGrpSpPr/>
          <p:nvPr/>
        </p:nvGrpSpPr>
        <p:grpSpPr>
          <a:xfrm>
            <a:off x="457200" y="1905000"/>
            <a:ext cx="8686800" cy="1752600"/>
            <a:chOff x="457200" y="1905000"/>
            <a:chExt cx="8686800" cy="1752600"/>
          </a:xfrm>
        </p:grpSpPr>
        <p:sp>
          <p:nvSpPr>
            <p:cNvPr id="53" name="52 Rectángulo redondeado"/>
            <p:cNvSpPr/>
            <p:nvPr/>
          </p:nvSpPr>
          <p:spPr>
            <a:xfrm>
              <a:off x="457200" y="1905000"/>
              <a:ext cx="6934200" cy="1752600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7365949" y="2286000"/>
              <a:ext cx="17780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1er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los menores</a:t>
              </a:r>
              <a:endParaRPr lang="en-US" sz="2400" dirty="0">
                <a:latin typeface="Nyala" pitchFamily="2" charset="0"/>
              </a:endParaRPr>
            </a:p>
          </p:txBody>
        </p:sp>
      </p:grpSp>
      <p:grpSp>
        <p:nvGrpSpPr>
          <p:cNvPr id="61" name="60 Grupo"/>
          <p:cNvGrpSpPr/>
          <p:nvPr/>
        </p:nvGrpSpPr>
        <p:grpSpPr>
          <a:xfrm>
            <a:off x="457200" y="3657600"/>
            <a:ext cx="8802216" cy="1219200"/>
            <a:chOff x="457200" y="3657600"/>
            <a:chExt cx="8802216" cy="1219200"/>
          </a:xfrm>
        </p:grpSpPr>
        <p:sp>
          <p:nvSpPr>
            <p:cNvPr id="54" name="53 Rectángulo redondeado"/>
            <p:cNvSpPr/>
            <p:nvPr/>
          </p:nvSpPr>
          <p:spPr>
            <a:xfrm>
              <a:off x="457200" y="3657600"/>
              <a:ext cx="6934200" cy="12192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59 CuadroTexto"/>
            <p:cNvSpPr txBox="1"/>
            <p:nvPr/>
          </p:nvSpPr>
          <p:spPr>
            <a:xfrm>
              <a:off x="7365949" y="3886200"/>
              <a:ext cx="18934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2do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los menores</a:t>
              </a:r>
              <a:endParaRPr lang="en-US" sz="2400" dirty="0">
                <a:latin typeface="Nyala" pitchFamily="2" charset="0"/>
              </a:endParaRPr>
            </a:p>
          </p:txBody>
        </p:sp>
      </p:grpSp>
      <p:grpSp>
        <p:nvGrpSpPr>
          <p:cNvPr id="63" name="62 Grupo"/>
          <p:cNvGrpSpPr/>
          <p:nvPr/>
        </p:nvGrpSpPr>
        <p:grpSpPr>
          <a:xfrm>
            <a:off x="457200" y="4876800"/>
            <a:ext cx="8750920" cy="914400"/>
            <a:chOff x="457200" y="4876800"/>
            <a:chExt cx="8750920" cy="914400"/>
          </a:xfrm>
        </p:grpSpPr>
        <p:sp>
          <p:nvSpPr>
            <p:cNvPr id="55" name="54 Rectángulo redondeado"/>
            <p:cNvSpPr/>
            <p:nvPr/>
          </p:nvSpPr>
          <p:spPr>
            <a:xfrm>
              <a:off x="457200" y="4876800"/>
              <a:ext cx="6934200" cy="91440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7365949" y="4960203"/>
              <a:ext cx="184217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3er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los menores</a:t>
              </a:r>
              <a:endParaRPr lang="en-US" sz="2400" dirty="0">
                <a:latin typeface="Nyala" pitchFamily="2" charset="0"/>
              </a:endParaRPr>
            </a:p>
          </p:txBody>
        </p:sp>
      </p:grpSp>
      <p:grpSp>
        <p:nvGrpSpPr>
          <p:cNvPr id="65" name="64 Grupo"/>
          <p:cNvGrpSpPr/>
          <p:nvPr/>
        </p:nvGrpSpPr>
        <p:grpSpPr>
          <a:xfrm>
            <a:off x="457200" y="5715000"/>
            <a:ext cx="8766950" cy="830997"/>
            <a:chOff x="457200" y="5715000"/>
            <a:chExt cx="8766950" cy="830997"/>
          </a:xfrm>
        </p:grpSpPr>
        <p:sp>
          <p:nvSpPr>
            <p:cNvPr id="56" name="55 Rectángulo redondeado"/>
            <p:cNvSpPr/>
            <p:nvPr/>
          </p:nvSpPr>
          <p:spPr>
            <a:xfrm>
              <a:off x="457200" y="5791200"/>
              <a:ext cx="6934200" cy="457200"/>
            </a:xfrm>
            <a:prstGeom prst="roundRect">
              <a:avLst/>
            </a:prstGeom>
            <a:solidFill>
              <a:schemeClr val="bg1">
                <a:lumMod val="65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7365949" y="5715000"/>
              <a:ext cx="185820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4to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el menor</a:t>
              </a:r>
              <a:endParaRPr lang="en-US" sz="2400" dirty="0">
                <a:latin typeface="Nyala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Prueba de </a:t>
            </a:r>
            <a:r>
              <a:rPr lang="es-VE" sz="4400" dirty="0" err="1" smtClean="0"/>
              <a:t>Newman-Keuls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95800"/>
          </a:xfrm>
        </p:spPr>
        <p:txBody>
          <a:bodyPr>
            <a:noAutofit/>
          </a:bodyPr>
          <a:lstStyle/>
          <a:p>
            <a:pPr algn="just"/>
            <a:r>
              <a:rPr lang="es-VE" sz="3600" dirty="0" smtClean="0"/>
              <a:t> </a:t>
            </a:r>
            <a:r>
              <a:rPr lang="es-VE" dirty="0" smtClean="0"/>
              <a:t>Es parecido al Duncan y se calcula una serie de valores críticos:</a:t>
            </a:r>
          </a:p>
          <a:p>
            <a:pPr algn="just"/>
            <a:endParaRPr lang="es-VE" dirty="0" smtClean="0"/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Una vez que se calculan los valores </a:t>
            </a:r>
            <a:r>
              <a:rPr lang="es-VE" dirty="0" err="1" smtClean="0"/>
              <a:t>Kp</a:t>
            </a:r>
            <a:r>
              <a:rPr lang="es-VE" dirty="0" smtClean="0"/>
              <a:t>, los pares de medias extremos en los grupos de tamaño p se comparan los </a:t>
            </a:r>
            <a:r>
              <a:rPr lang="es-VE" dirty="0" err="1" smtClean="0"/>
              <a:t>Kp</a:t>
            </a:r>
            <a:r>
              <a:rPr lang="es-VE" dirty="0" smtClean="0"/>
              <a:t> igual que en la Prueba de Duncan.</a:t>
            </a: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161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2819400"/>
            <a:ext cx="4981575" cy="495300"/>
          </a:xfrm>
          <a:prstGeom prst="rect">
            <a:avLst/>
          </a:prstGeom>
          <a:noFill/>
        </p:spPr>
      </p:pic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</a:t>
            </a:r>
            <a:r>
              <a:rPr lang="es-VE" sz="4400" dirty="0" err="1" smtClean="0"/>
              <a:t>Newman-Keuls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74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 Realice la Prueba de </a:t>
            </a:r>
            <a:r>
              <a:rPr kumimoji="0" lang="es-V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Newman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9624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</a:t>
            </a:r>
            <a:r>
              <a:rPr lang="es-VE" sz="4400" dirty="0" err="1" smtClean="0"/>
              <a:t>Newman-Keuls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905000"/>
            <a:ext cx="82296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Calculamos los valores críticos: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895600"/>
            <a:ext cx="6029325" cy="190500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Prueba de </a:t>
            </a:r>
            <a:r>
              <a:rPr lang="es-VE" sz="4400" dirty="0" err="1" smtClean="0"/>
              <a:t>Newman-Keuls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1600200"/>
            <a:ext cx="6305550" cy="4219575"/>
          </a:xfrm>
          <a:prstGeom prst="rect">
            <a:avLst/>
          </a:prstGeom>
          <a:noFill/>
        </p:spPr>
      </p:pic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0" y="467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5" name="44 Grupo"/>
          <p:cNvGrpSpPr/>
          <p:nvPr/>
        </p:nvGrpSpPr>
        <p:grpSpPr>
          <a:xfrm>
            <a:off x="457200" y="1524000"/>
            <a:ext cx="8686800" cy="1752600"/>
            <a:chOff x="457200" y="1905000"/>
            <a:chExt cx="8686800" cy="1752600"/>
          </a:xfrm>
        </p:grpSpPr>
        <p:sp>
          <p:nvSpPr>
            <p:cNvPr id="46" name="45 Rectángulo redondeado"/>
            <p:cNvSpPr/>
            <p:nvPr/>
          </p:nvSpPr>
          <p:spPr>
            <a:xfrm>
              <a:off x="457200" y="1905000"/>
              <a:ext cx="6934200" cy="1752600"/>
            </a:xfrm>
            <a:prstGeom prst="roundRect">
              <a:avLst/>
            </a:prstGeom>
            <a:solidFill>
              <a:schemeClr val="accent1"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7365949" y="2286000"/>
              <a:ext cx="17780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1er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los menores</a:t>
              </a:r>
              <a:endParaRPr lang="en-US" sz="2400" dirty="0">
                <a:latin typeface="Nyala" pitchFamily="2" charset="0"/>
              </a:endParaRPr>
            </a:p>
          </p:txBody>
        </p:sp>
      </p:grpSp>
      <p:grpSp>
        <p:nvGrpSpPr>
          <p:cNvPr id="48" name="47 Grupo"/>
          <p:cNvGrpSpPr/>
          <p:nvPr/>
        </p:nvGrpSpPr>
        <p:grpSpPr>
          <a:xfrm>
            <a:off x="457200" y="3276600"/>
            <a:ext cx="8802216" cy="1219200"/>
            <a:chOff x="457200" y="3657600"/>
            <a:chExt cx="8802216" cy="1219200"/>
          </a:xfrm>
        </p:grpSpPr>
        <p:sp>
          <p:nvSpPr>
            <p:cNvPr id="49" name="48 Rectángulo redondeado"/>
            <p:cNvSpPr/>
            <p:nvPr/>
          </p:nvSpPr>
          <p:spPr>
            <a:xfrm>
              <a:off x="457200" y="3657600"/>
              <a:ext cx="6934200" cy="12192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7365949" y="3886200"/>
              <a:ext cx="18934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2do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los menores</a:t>
              </a:r>
              <a:endParaRPr lang="en-US" sz="2400" dirty="0">
                <a:latin typeface="Nyala" pitchFamily="2" charset="0"/>
              </a:endParaRPr>
            </a:p>
          </p:txBody>
        </p:sp>
      </p:grpSp>
      <p:grpSp>
        <p:nvGrpSpPr>
          <p:cNvPr id="51" name="50 Grupo"/>
          <p:cNvGrpSpPr/>
          <p:nvPr/>
        </p:nvGrpSpPr>
        <p:grpSpPr>
          <a:xfrm>
            <a:off x="457200" y="4495800"/>
            <a:ext cx="8750920" cy="914400"/>
            <a:chOff x="457200" y="4876800"/>
            <a:chExt cx="8750920" cy="914400"/>
          </a:xfrm>
        </p:grpSpPr>
        <p:sp>
          <p:nvSpPr>
            <p:cNvPr id="52" name="51 Rectángulo redondeado"/>
            <p:cNvSpPr/>
            <p:nvPr/>
          </p:nvSpPr>
          <p:spPr>
            <a:xfrm>
              <a:off x="457200" y="4876800"/>
              <a:ext cx="6934200" cy="91440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52 CuadroTexto"/>
            <p:cNvSpPr txBox="1"/>
            <p:nvPr/>
          </p:nvSpPr>
          <p:spPr>
            <a:xfrm>
              <a:off x="7365949" y="4960203"/>
              <a:ext cx="184217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3er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los menores</a:t>
              </a:r>
              <a:endParaRPr lang="en-US" sz="2400" dirty="0">
                <a:latin typeface="Nyala" pitchFamily="2" charset="0"/>
              </a:endParaRPr>
            </a:p>
          </p:txBody>
        </p:sp>
      </p:grpSp>
      <p:grpSp>
        <p:nvGrpSpPr>
          <p:cNvPr id="54" name="53 Grupo"/>
          <p:cNvGrpSpPr/>
          <p:nvPr/>
        </p:nvGrpSpPr>
        <p:grpSpPr>
          <a:xfrm>
            <a:off x="457200" y="5334000"/>
            <a:ext cx="8766950" cy="830997"/>
            <a:chOff x="457200" y="5715000"/>
            <a:chExt cx="8766950" cy="830997"/>
          </a:xfrm>
        </p:grpSpPr>
        <p:sp>
          <p:nvSpPr>
            <p:cNvPr id="55" name="54 Rectángulo redondeado"/>
            <p:cNvSpPr/>
            <p:nvPr/>
          </p:nvSpPr>
          <p:spPr>
            <a:xfrm>
              <a:off x="457200" y="5791200"/>
              <a:ext cx="6934200" cy="457200"/>
            </a:xfrm>
            <a:prstGeom prst="roundRect">
              <a:avLst/>
            </a:prstGeom>
            <a:solidFill>
              <a:schemeClr val="bg1">
                <a:lumMod val="65000"/>
                <a:alpha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7365949" y="5715000"/>
              <a:ext cx="185820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sz="2400" dirty="0" smtClean="0">
                  <a:latin typeface="Nyala" pitchFamily="2" charset="0"/>
                </a:rPr>
                <a:t>4to mayor con</a:t>
              </a:r>
            </a:p>
            <a:p>
              <a:r>
                <a:rPr lang="es-VE" sz="2400" dirty="0" smtClean="0">
                  <a:latin typeface="Nyala" pitchFamily="2" charset="0"/>
                </a:rPr>
                <a:t>el menor</a:t>
              </a:r>
              <a:endParaRPr lang="en-US" sz="2400" dirty="0">
                <a:latin typeface="Nyala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Comparación de medias de tratamientos con un control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54 Marcador de contenido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495800"/>
          </a:xfrm>
        </p:spPr>
        <p:txBody>
          <a:bodyPr>
            <a:noAutofit/>
          </a:bodyPr>
          <a:lstStyle/>
          <a:p>
            <a:pPr algn="just"/>
            <a:r>
              <a:rPr lang="es-VE" sz="3600" dirty="0" smtClean="0"/>
              <a:t> </a:t>
            </a:r>
            <a:r>
              <a:rPr lang="es-VE" dirty="0" smtClean="0"/>
              <a:t>Se usa cuando uno de los tratamientos es un control, por lo que se compara con los k-1 tratamientos restantes.</a:t>
            </a:r>
          </a:p>
          <a:p>
            <a:pPr algn="just"/>
            <a:r>
              <a:rPr lang="es-VE" dirty="0" smtClean="0"/>
              <a:t> Para cada hipótesis, se calculan las diferencias observadas  en las medias </a:t>
            </a:r>
            <a:r>
              <a:rPr lang="es-VE" dirty="0" err="1" smtClean="0"/>
              <a:t>muestrales</a:t>
            </a:r>
            <a:r>
              <a:rPr lang="es-VE" dirty="0" smtClean="0"/>
              <a:t>.</a:t>
            </a:r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La hipótesis nula se rechaza utilizando un índice </a:t>
            </a:r>
            <a:r>
              <a:rPr lang="el-GR" dirty="0" smtClean="0">
                <a:latin typeface="Calibri"/>
              </a:rPr>
              <a:t>α</a:t>
            </a:r>
            <a:r>
              <a:rPr lang="es-VE" dirty="0" smtClean="0"/>
              <a:t> de error tipo I si:</a:t>
            </a: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3886200"/>
            <a:ext cx="3886200" cy="447675"/>
          </a:xfrm>
          <a:prstGeom prst="rect">
            <a:avLst/>
          </a:prstGeom>
          <a:noFill/>
        </p:spPr>
      </p:pic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5257800"/>
            <a:ext cx="5591175" cy="1228725"/>
          </a:xfrm>
          <a:prstGeom prst="rect">
            <a:avLst/>
          </a:prstGeom>
          <a:noFill/>
        </p:spPr>
      </p:pic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comparaciones de medias con un control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533400" y="1143000"/>
            <a:ext cx="8229600" cy="274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Un ingeniero  de desarrollo de productos está interesado de maximizar la resistencia a la tensión de una nueva fibra sintética que se empleará en la manufactura de tela. El ingeniero sabe que la resistencia es fluida por el % de algodón presente en la fibra. El sospecha que elevar el contenido de algodón debe variar entre 10% y 40%. El ingeniero decide probar muestras a cada nivel de contenido de algodón: 15, 20, 25, 30 y 35%; ensaya 5 muestras por nivel. El ingeniero ejecuta la prueba en orden aleatorio, las observaciones que se obtienen acerca de la resistencia a la tensión se presenta en la tabla. Realice la comparación de media , asumiendo</a:t>
            </a:r>
            <a:r>
              <a:rPr kumimoji="0" lang="es-VE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 que el tratamiento 5 es el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graphicFrame>
        <p:nvGraphicFramePr>
          <p:cNvPr id="45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152400" y="39624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-7620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de comparaciones de medias con un control</a:t>
            </a:r>
            <a:endParaRPr lang="en-US" sz="28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" name="28 Marcador de contenido"/>
          <p:cNvSpPr txBox="1">
            <a:spLocks/>
          </p:cNvSpPr>
          <p:nvPr/>
        </p:nvSpPr>
        <p:spPr>
          <a:xfrm>
            <a:off x="304800" y="16002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El valor crítico es: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057400"/>
            <a:ext cx="4038600" cy="533400"/>
          </a:xfrm>
          <a:prstGeom prst="rect">
            <a:avLst/>
          </a:prstGeom>
          <a:noFill/>
        </p:spPr>
      </p:pic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28 Marcador de contenido"/>
          <p:cNvSpPr txBox="1">
            <a:spLocks/>
          </p:cNvSpPr>
          <p:nvPr/>
        </p:nvSpPr>
        <p:spPr>
          <a:xfrm>
            <a:off x="304800" y="27432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Cualquier</a:t>
            </a:r>
            <a:r>
              <a:rPr kumimoji="0" lang="es-VE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yala" pitchFamily="2" charset="0"/>
                <a:ea typeface="+mn-ea"/>
                <a:cs typeface="+mn-cs"/>
              </a:rPr>
              <a:t> media de los tratamientos que difiera de 4.76 se declara significativamente diferente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yala" pitchFamily="2" charset="0"/>
            </a:endParaRPr>
          </a:p>
        </p:txBody>
      </p:sp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186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3657600"/>
            <a:ext cx="5143500" cy="1628775"/>
          </a:xfrm>
          <a:prstGeom prst="rect">
            <a:avLst/>
          </a:prstGeom>
          <a:noFill/>
        </p:spPr>
      </p:pic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47 Rectángulo redondeado"/>
          <p:cNvSpPr/>
          <p:nvPr/>
        </p:nvSpPr>
        <p:spPr>
          <a:xfrm>
            <a:off x="1752600" y="4495800"/>
            <a:ext cx="5715000" cy="762000"/>
          </a:xfrm>
          <a:prstGeom prst="round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Comparaciones Gráficas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" name="30 Marcador de contenido"/>
          <p:cNvGraphicFramePr>
            <a:graphicFrameLocks noGrp="1"/>
          </p:cNvGraphicFramePr>
          <p:nvPr>
            <p:ph idx="1"/>
          </p:nvPr>
        </p:nvGraphicFramePr>
        <p:xfrm>
          <a:off x="228600" y="1828800"/>
          <a:ext cx="8763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00125"/>
                <a:gridCol w="1066800"/>
                <a:gridCol w="1219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% de Algodón</a:t>
                      </a:r>
                      <a:endParaRPr lang="en-US" dirty="0"/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Resistencia a la tensión (Lb/plg2)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Totales (</a:t>
                      </a:r>
                      <a:r>
                        <a:rPr lang="es-VE" dirty="0" err="1" smtClean="0"/>
                        <a:t>Y</a:t>
                      </a:r>
                      <a:r>
                        <a:rPr lang="es-VE" sz="1400" dirty="0" err="1" smtClean="0"/>
                        <a:t>i</a:t>
                      </a:r>
                      <a:r>
                        <a:rPr lang="es-VE" sz="1800" dirty="0" smtClean="0"/>
                        <a:t>.)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Promedios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49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9.8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15.4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88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17.6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21.6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35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54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/>
                        <a:t>10.8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2" name="31 Rectángulo"/>
          <p:cNvSpPr/>
          <p:nvPr/>
        </p:nvSpPr>
        <p:spPr>
          <a:xfrm>
            <a:off x="152400" y="4648200"/>
            <a:ext cx="2366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400" i="1" dirty="0" smtClean="0">
                <a:latin typeface="Nyala" pitchFamily="2" charset="0"/>
              </a:rPr>
              <a:t>k </a:t>
            </a:r>
            <a:r>
              <a:rPr lang="es-VE" sz="2400" dirty="0" smtClean="0">
                <a:latin typeface="Nyala" pitchFamily="2" charset="0"/>
              </a:rPr>
              <a:t>= 5 tratamientos </a:t>
            </a:r>
          </a:p>
          <a:p>
            <a:r>
              <a:rPr lang="es-VE" sz="2400" i="1" dirty="0" smtClean="0">
                <a:latin typeface="Nyala" pitchFamily="2" charset="0"/>
              </a:rPr>
              <a:t>n</a:t>
            </a:r>
            <a:r>
              <a:rPr lang="es-VE" sz="2400" dirty="0" smtClean="0">
                <a:latin typeface="Nyala" pitchFamily="2" charset="0"/>
              </a:rPr>
              <a:t> = 5 repeticiones </a:t>
            </a:r>
            <a:endParaRPr lang="es-VE" sz="2400" i="1" dirty="0" smtClean="0">
              <a:latin typeface="Nyala" pitchFamily="2" charset="0"/>
            </a:endParaRPr>
          </a:p>
          <a:p>
            <a:r>
              <a:rPr lang="es-VE" sz="2400" i="1" dirty="0" err="1" smtClean="0">
                <a:latin typeface="Nyala" pitchFamily="2" charset="0"/>
              </a:rPr>
              <a:t>nk</a:t>
            </a:r>
            <a:r>
              <a:rPr lang="es-VE" sz="2400" dirty="0" smtClean="0">
                <a:latin typeface="Nyala" pitchFamily="2" charset="0"/>
              </a:rPr>
              <a:t> = 25 corridas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6" name="45 Grupo"/>
          <p:cNvGrpSpPr/>
          <p:nvPr/>
        </p:nvGrpSpPr>
        <p:grpSpPr>
          <a:xfrm>
            <a:off x="2743200" y="4648200"/>
            <a:ext cx="6088828" cy="1600200"/>
            <a:chOff x="0" y="1143000"/>
            <a:chExt cx="6088828" cy="1600200"/>
          </a:xfrm>
        </p:grpSpPr>
        <p:sp>
          <p:nvSpPr>
            <p:cNvPr id="47" name="46 Rectángulo"/>
            <p:cNvSpPr/>
            <p:nvPr/>
          </p:nvSpPr>
          <p:spPr>
            <a:xfrm>
              <a:off x="0" y="1143000"/>
              <a:ext cx="443422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VE" sz="2800" dirty="0" smtClean="0">
                  <a:latin typeface="Nyala" pitchFamily="2" charset="0"/>
                </a:rPr>
                <a:t>Nuestra hipótesis será entonces:</a:t>
              </a:r>
            </a:p>
          </p:txBody>
        </p:sp>
        <p:pic>
          <p:nvPicPr>
            <p:cNvPr id="48" name="Picture 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14400" y="1828800"/>
              <a:ext cx="5174428" cy="914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Comparaciones Gráficas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0" name="19 Marcador de contenido"/>
          <p:cNvGraphicFramePr>
            <a:graphicFrameLocks noGrp="1"/>
          </p:cNvGraphicFramePr>
          <p:nvPr>
            <p:ph idx="1"/>
          </p:nvPr>
        </p:nvGraphicFramePr>
        <p:xfrm>
          <a:off x="609600" y="1524000"/>
          <a:ext cx="8153400" cy="2506761"/>
        </p:xfrm>
        <a:graphic>
          <a:graphicData uri="http://schemas.openxmlformats.org/drawingml/2006/table">
            <a:tbl>
              <a:tblPr/>
              <a:tblGrid>
                <a:gridCol w="2209800"/>
                <a:gridCol w="1600200"/>
                <a:gridCol w="1447800"/>
                <a:gridCol w="1600200"/>
                <a:gridCol w="1295400"/>
              </a:tblGrid>
              <a:tr h="5551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Fuente</a:t>
                      </a: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variación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Suma</a:t>
                      </a:r>
                      <a:r>
                        <a:rPr lang="es-VE" sz="24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Cuadrados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Grados</a:t>
                      </a:r>
                      <a:r>
                        <a:rPr lang="en-US" sz="2400" b="1" baseline="0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 de </a:t>
                      </a:r>
                      <a:r>
                        <a:rPr lang="en-US" sz="2400" b="1" baseline="0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libertad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Media </a:t>
                      </a: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Cuadrática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 smtClean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fo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dirty="0" smtClean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r>
                        <a:rPr lang="es-VE" sz="2400" baseline="0" dirty="0" smtClean="0">
                          <a:latin typeface="Calibri"/>
                          <a:ea typeface="Calibri"/>
                          <a:cs typeface="Times New Roman"/>
                        </a:rPr>
                        <a:t> de algodón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475.76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118.94</a:t>
                      </a:r>
                      <a:endParaRPr lang="en-US" sz="2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dirty="0" smtClean="0">
                          <a:latin typeface="Calibri (cuerpo)"/>
                          <a:ea typeface="Calibri"/>
                          <a:cs typeface="Times New Roman"/>
                        </a:rPr>
                        <a:t>14.76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VE" sz="2400" dirty="0" smtClean="0">
                          <a:latin typeface="Calibri"/>
                          <a:ea typeface="Calibri"/>
                          <a:cs typeface="Times New Roman"/>
                        </a:rPr>
                        <a:t>Error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161.2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800" dirty="0" smtClean="0">
                          <a:latin typeface="+mn-lt"/>
                          <a:ea typeface="Calibri"/>
                          <a:cs typeface="Times New Roman"/>
                        </a:rPr>
                        <a:t>8.06</a:t>
                      </a:r>
                      <a:endParaRPr lang="en-US" sz="28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636.96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24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41" name="40 Rectángulo"/>
          <p:cNvSpPr/>
          <p:nvPr/>
        </p:nvSpPr>
        <p:spPr>
          <a:xfrm>
            <a:off x="782416" y="4419600"/>
            <a:ext cx="836158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800" dirty="0" smtClean="0">
                <a:latin typeface="Nyala" pitchFamily="2" charset="0"/>
              </a:rPr>
              <a:t>Como </a:t>
            </a:r>
            <a:r>
              <a:rPr lang="es-VE" sz="2800" dirty="0" err="1" smtClean="0">
                <a:latin typeface="Nyala" pitchFamily="2" charset="0"/>
              </a:rPr>
              <a:t>fo</a:t>
            </a:r>
            <a:r>
              <a:rPr lang="es-VE" sz="2800" dirty="0" smtClean="0">
                <a:latin typeface="Nyala" pitchFamily="2" charset="0"/>
              </a:rPr>
              <a:t> &gt; F (14.76 &gt; 2.866), entonces se rechaza la hipótesis</a:t>
            </a:r>
          </a:p>
          <a:p>
            <a:r>
              <a:rPr lang="es-VE" sz="2800" dirty="0" smtClean="0">
                <a:latin typeface="Nyala" pitchFamily="2" charset="0"/>
              </a:rPr>
              <a:t>de que las medias de los tratamientos o de los diferentes % </a:t>
            </a:r>
          </a:p>
          <a:p>
            <a:r>
              <a:rPr lang="es-VE" sz="2800" dirty="0" smtClean="0">
                <a:latin typeface="Nyala" pitchFamily="2" charset="0"/>
              </a:rPr>
              <a:t>de algodón son iguales.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4400" dirty="0" smtClean="0"/>
              <a:t>Ejemplo Comparaciones Gráficas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" y="1600200"/>
            <a:ext cx="7791149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6600" dirty="0" smtClean="0"/>
              <a:t>Contrastes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Marcador de contenido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algn="just"/>
            <a:r>
              <a:rPr lang="es-VE" dirty="0" smtClean="0"/>
              <a:t> Cuando se rechaza la hipótesis nula, se sabe que alguna media es diferente que otra, pero ¿cuáles son los que causan en realidad la diferencia?</a:t>
            </a:r>
          </a:p>
          <a:p>
            <a:pPr algn="just"/>
            <a:r>
              <a:rPr lang="es-VE" dirty="0" smtClean="0"/>
              <a:t> Un contraste es una combinación lineal de parámetros de la forma:</a:t>
            </a:r>
          </a:p>
          <a:p>
            <a:pPr algn="just"/>
            <a:endParaRPr lang="es-VE" dirty="0" smtClean="0"/>
          </a:p>
          <a:p>
            <a:pPr algn="just"/>
            <a:r>
              <a:rPr lang="es-VE" dirty="0" smtClean="0"/>
              <a:t> Las hipótesis pueden escribirse en términos de los contrastes:</a:t>
            </a:r>
            <a:endParaRPr lang="en-US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3629025"/>
            <a:ext cx="4143375" cy="1095375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105400"/>
            <a:ext cx="2276475" cy="1409700"/>
          </a:xfrm>
          <a:prstGeom prst="rect">
            <a:avLst/>
          </a:prstGeom>
          <a:noFill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95400" y="0"/>
            <a:ext cx="7848600" cy="1143000"/>
          </a:xfrm>
        </p:spPr>
        <p:txBody>
          <a:bodyPr/>
          <a:lstStyle/>
          <a:p>
            <a:r>
              <a:rPr lang="es-VE" sz="6600" dirty="0" smtClean="0"/>
              <a:t>Contrastes</a:t>
            </a:r>
            <a:endParaRPr lang="en-US" sz="4400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3850" cy="381000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33375" cy="3810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95275" cy="38100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6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323850" cy="381000"/>
          </a:xfrm>
          <a:prstGeom prst="rect">
            <a:avLst/>
          </a:prstGeom>
          <a:noFill/>
        </p:spPr>
      </p:pic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61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39 Marcador de contenido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/>
          <a:lstStyle/>
          <a:p>
            <a:r>
              <a:rPr lang="es-VE" dirty="0" smtClean="0"/>
              <a:t> Las pruebas de hipótesis que incluyen contrastes puede hacerse de 2 maneras:</a:t>
            </a:r>
          </a:p>
          <a:p>
            <a:pPr lvl="1"/>
            <a:r>
              <a:rPr lang="es-VE" dirty="0" smtClean="0"/>
              <a:t> El contraste de interés se escribe en términos de los totales de los tratamientos:</a:t>
            </a:r>
          </a:p>
          <a:p>
            <a:pPr lvl="1"/>
            <a:endParaRPr lang="es-VE" dirty="0" smtClean="0"/>
          </a:p>
          <a:p>
            <a:pPr lvl="1"/>
            <a:endParaRPr lang="es-VE" dirty="0" smtClean="0"/>
          </a:p>
          <a:p>
            <a:pPr lvl="1">
              <a:buNone/>
            </a:pPr>
            <a:r>
              <a:rPr lang="es-VE" dirty="0" smtClean="0"/>
              <a:t>	Se utiliza el estadístico:</a:t>
            </a:r>
          </a:p>
          <a:p>
            <a:pPr lvl="1">
              <a:buNone/>
            </a:pPr>
            <a:endParaRPr lang="es-VE" dirty="0" smtClean="0"/>
          </a:p>
          <a:p>
            <a:pPr lvl="1">
              <a:buNone/>
            </a:pPr>
            <a:r>
              <a:rPr lang="es-VE" dirty="0" smtClean="0"/>
              <a:t>	La hipótesis nula se rechazará si: </a:t>
            </a:r>
            <a:endParaRPr lang="en-US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2895600"/>
            <a:ext cx="1600200" cy="1095375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552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86200"/>
            <a:ext cx="2588508" cy="1371600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5715000"/>
            <a:ext cx="2749685" cy="609600"/>
          </a:xfrm>
          <a:prstGeom prst="rect">
            <a:avLst/>
          </a:prstGeom>
          <a:noFill/>
        </p:spPr>
      </p:pic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3096</TotalTime>
  <Words>3434</Words>
  <Application>Microsoft Office PowerPoint</Application>
  <PresentationFormat>Presentación en pantalla (4:3)</PresentationFormat>
  <Paragraphs>916</Paragraphs>
  <Slides>48</Slides>
  <Notes>47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48</vt:i4>
      </vt:variant>
    </vt:vector>
  </HeadingPairs>
  <TitlesOfParts>
    <vt:vector size="50" baseType="lpstr">
      <vt:lpstr>Tema de Office</vt:lpstr>
      <vt:lpstr>Diseño personalizado</vt:lpstr>
      <vt:lpstr>Estocástica 3: Unidad II: Análisis de Varianza Tema: Comparaciones Múltiples</vt:lpstr>
      <vt:lpstr>Comparaciones Múltiples</vt:lpstr>
      <vt:lpstr>Comparaciones Gráficas de Medias</vt:lpstr>
      <vt:lpstr>Ejemplo Comparaciones Gráficas</vt:lpstr>
      <vt:lpstr>Ejemplo Comparaciones Gráficas</vt:lpstr>
      <vt:lpstr>Ejemplo Comparaciones Gráficas</vt:lpstr>
      <vt:lpstr>Ejemplo Comparaciones Gráficas</vt:lpstr>
      <vt:lpstr>Contrastes</vt:lpstr>
      <vt:lpstr>Contrastes</vt:lpstr>
      <vt:lpstr>Contrastes</vt:lpstr>
      <vt:lpstr>Ejemplo de Contrastes</vt:lpstr>
      <vt:lpstr>Ejemplo Contrastes</vt:lpstr>
      <vt:lpstr>Ejemplo Contraste</vt:lpstr>
      <vt:lpstr>Ejemplo Contraste</vt:lpstr>
      <vt:lpstr>Contrastes Ortogonales</vt:lpstr>
      <vt:lpstr>Contrastes Ortogonales</vt:lpstr>
      <vt:lpstr>Ejemplo de Contrastes Ortogonales</vt:lpstr>
      <vt:lpstr>Ejemplo de Contrastes Ortogonales</vt:lpstr>
      <vt:lpstr>Ejemplo de Contrastes Ortogonales</vt:lpstr>
      <vt:lpstr>Ejemplo de Contrastes Ortogonales</vt:lpstr>
      <vt:lpstr>Ejemplo de Contrastes Ortogonales</vt:lpstr>
      <vt:lpstr>Ejemplo de Contrastes Ortogonales</vt:lpstr>
      <vt:lpstr>Ejemplo de Contrastes Ortogonales</vt:lpstr>
      <vt:lpstr>Ejemplo de Contrastes Ortogonales</vt:lpstr>
      <vt:lpstr>Método de Scheffé para comparar todos los contrates</vt:lpstr>
      <vt:lpstr>Método de Scheffé para comparar todos los contrates</vt:lpstr>
      <vt:lpstr>Ejemplo de Método de Scheffé</vt:lpstr>
      <vt:lpstr>Ejemplo de Método de Scheffé</vt:lpstr>
      <vt:lpstr>Ejemplo de Método de Scheffé</vt:lpstr>
      <vt:lpstr>Comparaciones de pares de medias de tratamientos</vt:lpstr>
      <vt:lpstr>Prueba de Tukey</vt:lpstr>
      <vt:lpstr>Ejemplo de Prueba de Tukey</vt:lpstr>
      <vt:lpstr>Ejemplo de Prueba de Tukey</vt:lpstr>
      <vt:lpstr>Método de la diferencia significativa mínima por Fisher</vt:lpstr>
      <vt:lpstr>Ejemplo de Diferencia Significativa por Fisher</vt:lpstr>
      <vt:lpstr>Ejemplo de Diferencia Significativa por Fisher</vt:lpstr>
      <vt:lpstr>Prueba de Intervalos Múltiples de Duncan</vt:lpstr>
      <vt:lpstr>Prueba de Intervalos Múltiples de Duncan</vt:lpstr>
      <vt:lpstr>Ejemplo de Prueba de Duncan</vt:lpstr>
      <vt:lpstr>Ejemplo de Prueba de Duncan</vt:lpstr>
      <vt:lpstr>Ejemplo de Prueba de Duncan</vt:lpstr>
      <vt:lpstr>Prueba de Newman-Keuls</vt:lpstr>
      <vt:lpstr>Ejemplo de Prueba de Newman-Keuls</vt:lpstr>
      <vt:lpstr>Ejemplo de Prueba de Newman-Keuls</vt:lpstr>
      <vt:lpstr>Ejemplo de Prueba de Newman-Keuls</vt:lpstr>
      <vt:lpstr>Comparación de medias de tratamientos con un control</vt:lpstr>
      <vt:lpstr>Ejemplo de comparaciones de medias con un control</vt:lpstr>
      <vt:lpstr>Ejemplo de comparaciones de medias con un control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usuario</cp:lastModifiedBy>
  <cp:revision>318</cp:revision>
  <dcterms:created xsi:type="dcterms:W3CDTF">2009-07-07T13:09:44Z</dcterms:created>
  <dcterms:modified xsi:type="dcterms:W3CDTF">2010-03-18T16:06:14Z</dcterms:modified>
</cp:coreProperties>
</file>