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57"/>
  </p:notesMasterIdLst>
  <p:handoutMasterIdLst>
    <p:handoutMasterId r:id="rId58"/>
  </p:handoutMasterIdLst>
  <p:sldIdLst>
    <p:sldId id="256"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 id="288" r:id="rId25"/>
    <p:sldId id="289" r:id="rId26"/>
    <p:sldId id="301" r:id="rId27"/>
    <p:sldId id="290" r:id="rId28"/>
    <p:sldId id="291" r:id="rId29"/>
    <p:sldId id="292" r:id="rId30"/>
    <p:sldId id="299" r:id="rId31"/>
    <p:sldId id="300" r:id="rId32"/>
    <p:sldId id="302" r:id="rId33"/>
    <p:sldId id="303" r:id="rId34"/>
    <p:sldId id="304" r:id="rId35"/>
    <p:sldId id="305" r:id="rId36"/>
    <p:sldId id="306" r:id="rId37"/>
    <p:sldId id="293" r:id="rId38"/>
    <p:sldId id="294" r:id="rId39"/>
    <p:sldId id="295" r:id="rId40"/>
    <p:sldId id="296" r:id="rId41"/>
    <p:sldId id="297" r:id="rId42"/>
    <p:sldId id="298" r:id="rId43"/>
    <p:sldId id="307" r:id="rId44"/>
    <p:sldId id="308" r:id="rId45"/>
    <p:sldId id="309" r:id="rId46"/>
    <p:sldId id="310" r:id="rId47"/>
    <p:sldId id="311" r:id="rId48"/>
    <p:sldId id="312" r:id="rId49"/>
    <p:sldId id="313" r:id="rId50"/>
    <p:sldId id="314" r:id="rId51"/>
    <p:sldId id="315" r:id="rId52"/>
    <p:sldId id="316" r:id="rId53"/>
    <p:sldId id="317" r:id="rId54"/>
    <p:sldId id="318" r:id="rId55"/>
    <p:sldId id="319" r:id="rId5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uario"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4684" autoAdjust="0"/>
    <p:restoredTop sz="94660"/>
  </p:normalViewPr>
  <p:slideViewPr>
    <p:cSldViewPr>
      <p:cViewPr>
        <p:scale>
          <a:sx n="73" d="100"/>
          <a:sy n="73" d="100"/>
        </p:scale>
        <p:origin x="552" y="534"/>
      </p:cViewPr>
      <p:guideLst>
        <p:guide orient="horz" pos="2160"/>
        <p:guide pos="2880"/>
      </p:guideLst>
    </p:cSldViewPr>
  </p:slideViewPr>
  <p:notesTextViewPr>
    <p:cViewPr>
      <p:scale>
        <a:sx n="100" d="100"/>
        <a:sy n="100" d="100"/>
      </p:scale>
      <p:origin x="0" y="0"/>
    </p:cViewPr>
  </p:notesTextViewPr>
  <p:notesViewPr>
    <p:cSldViewPr>
      <p:cViewPr varScale="1">
        <p:scale>
          <a:sx n="56" d="100"/>
          <a:sy n="56" d="100"/>
        </p:scale>
        <p:origin x="-2628" y="-102"/>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56AC0ED-3B99-4FB2-B7C4-A494B0400DF0}" type="datetimeFigureOut">
              <a:rPr lang="en-US" smtClean="0"/>
              <a:pPr/>
              <a:t>4/22/2010</a:t>
            </a:fld>
            <a:endParaRPr lang="en-US"/>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88E4FB5-E621-4B51-894D-F231A3540DB1}" type="slidenum">
              <a:rPr lang="en-US" smtClean="0"/>
              <a:pPr/>
              <a:t>‹Nº›</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2552F80-412D-4670-863E-B67282B4FBF6}" type="datetimeFigureOut">
              <a:rPr lang="en-US" smtClean="0"/>
              <a:pPr/>
              <a:t>4/22/2010</a:t>
            </a:fld>
            <a:endParaRPr lang="en-U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E12A51-1448-491B-A5FA-9B3ED722FB33}" type="slidenum">
              <a:rPr lang="en-US" smtClean="0"/>
              <a:pPr/>
              <a:t>‹Nº›</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21</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22</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25</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26</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29</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32</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34</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35</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36</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37</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38</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39</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40</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5</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41</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42</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44</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45</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46</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47</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48</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49</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50</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6</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51</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53</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54</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a:p>
        </p:txBody>
      </p:sp>
      <p:sp>
        <p:nvSpPr>
          <p:cNvPr id="4" name="3 Marcador de número de diapositiva"/>
          <p:cNvSpPr>
            <a:spLocks noGrp="1"/>
          </p:cNvSpPr>
          <p:nvPr>
            <p:ph type="sldNum" sz="quarter" idx="10"/>
          </p:nvPr>
        </p:nvSpPr>
        <p:spPr/>
        <p:txBody>
          <a:bodyPr/>
          <a:lstStyle/>
          <a:p>
            <a:fld id="{26E12A51-1448-491B-A5FA-9B3ED722FB33}"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2590800" y="914400"/>
            <a:ext cx="6324600" cy="2514600"/>
          </a:xfrm>
        </p:spPr>
        <p:txBody>
          <a:bodyPr/>
          <a:lstStyle>
            <a:lvl1pPr>
              <a:defRPr sz="4800" b="1">
                <a:effectLst>
                  <a:outerShdw blurRad="38100" dist="38100" dir="2700000" algn="tl">
                    <a:srgbClr val="000000">
                      <a:alpha val="43137"/>
                    </a:srgbClr>
                  </a:outerShdw>
                </a:effectLst>
                <a:latin typeface="Nyala" pitchFamily="2" charset="0"/>
                <a:ea typeface="FangSong" pitchFamily="49" charset="-122"/>
              </a:defRPr>
            </a:lvl1pPr>
          </a:lstStyle>
          <a:p>
            <a:r>
              <a:rPr lang="es-ES" dirty="0" smtClean="0"/>
              <a:t>Haga clic para modificar el estilo de título del patrón</a:t>
            </a:r>
            <a:endParaRPr lang="en-US" dirty="0"/>
          </a:p>
        </p:txBody>
      </p:sp>
      <p:grpSp>
        <p:nvGrpSpPr>
          <p:cNvPr id="42" name="41 Grupo"/>
          <p:cNvGrpSpPr/>
          <p:nvPr userDrawn="1"/>
        </p:nvGrpSpPr>
        <p:grpSpPr>
          <a:xfrm>
            <a:off x="136539" y="1428736"/>
            <a:ext cx="8721741" cy="5357874"/>
            <a:chOff x="136539" y="1428736"/>
            <a:chExt cx="8721741" cy="5357874"/>
          </a:xfrm>
        </p:grpSpPr>
        <p:sp>
          <p:nvSpPr>
            <p:cNvPr id="36" name="AutoShape 4"/>
            <p:cNvSpPr>
              <a:spLocks noChangeArrowheads="1"/>
            </p:cNvSpPr>
            <p:nvPr/>
          </p:nvSpPr>
          <p:spPr bwMode="auto">
            <a:xfrm>
              <a:off x="136539" y="3636513"/>
              <a:ext cx="7858148" cy="2890181"/>
            </a:xfrm>
            <a:prstGeom prst="wave">
              <a:avLst>
                <a:gd name="adj1" fmla="val 13005"/>
                <a:gd name="adj2" fmla="val 7787"/>
              </a:avLst>
            </a:pr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37" name="Group 5"/>
            <p:cNvGrpSpPr>
              <a:grpSpLocks/>
            </p:cNvGrpSpPr>
            <p:nvPr/>
          </p:nvGrpSpPr>
          <p:grpSpPr bwMode="auto">
            <a:xfrm>
              <a:off x="372247" y="3853277"/>
              <a:ext cx="7406072" cy="2933333"/>
              <a:chOff x="-8" y="8675"/>
              <a:chExt cx="12254" cy="5846"/>
            </a:xfrm>
            <a:solidFill>
              <a:schemeClr val="accent1">
                <a:lumMod val="75000"/>
              </a:schemeClr>
            </a:solidFill>
          </p:grpSpPr>
          <p:sp>
            <p:nvSpPr>
              <p:cNvPr id="38" name="AutoShape 6"/>
              <p:cNvSpPr>
                <a:spLocks noChangeArrowheads="1"/>
              </p:cNvSpPr>
              <p:nvPr/>
            </p:nvSpPr>
            <p:spPr bwMode="auto">
              <a:xfrm>
                <a:off x="-8" y="8675"/>
                <a:ext cx="12240" cy="5760"/>
              </a:xfrm>
              <a:prstGeom prst="wave">
                <a:avLst>
                  <a:gd name="adj1" fmla="val 13005"/>
                  <a:gd name="adj2" fmla="val 0"/>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 name="AutoShape 7"/>
              <p:cNvSpPr>
                <a:spLocks noChangeArrowheads="1"/>
              </p:cNvSpPr>
              <p:nvPr/>
            </p:nvSpPr>
            <p:spPr bwMode="auto">
              <a:xfrm>
                <a:off x="6" y="8761"/>
                <a:ext cx="12240" cy="5760"/>
              </a:xfrm>
              <a:prstGeom prst="wave">
                <a:avLst>
                  <a:gd name="adj1" fmla="val 13005"/>
                  <a:gd name="adj2" fmla="val 0"/>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9" name="Group 8"/>
            <p:cNvGrpSpPr>
              <a:grpSpLocks/>
            </p:cNvGrpSpPr>
            <p:nvPr/>
          </p:nvGrpSpPr>
          <p:grpSpPr bwMode="auto">
            <a:xfrm>
              <a:off x="1061845" y="1428736"/>
              <a:ext cx="1504302" cy="3734656"/>
              <a:chOff x="1133" y="3843"/>
              <a:chExt cx="2489" cy="7443"/>
            </a:xfrm>
          </p:grpSpPr>
          <p:grpSp>
            <p:nvGrpSpPr>
              <p:cNvPr id="30" name="Group 9"/>
              <p:cNvGrpSpPr>
                <a:grpSpLocks/>
              </p:cNvGrpSpPr>
              <p:nvPr/>
            </p:nvGrpSpPr>
            <p:grpSpPr bwMode="auto">
              <a:xfrm>
                <a:off x="1184" y="3843"/>
                <a:ext cx="2438" cy="7158"/>
                <a:chOff x="1084" y="3502"/>
                <a:chExt cx="2434" cy="7358"/>
              </a:xfrm>
            </p:grpSpPr>
            <p:sp>
              <p:nvSpPr>
                <p:cNvPr id="34" name="Freeform 10"/>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Freeform 11"/>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1" name="Group 12"/>
              <p:cNvGrpSpPr>
                <a:grpSpLocks/>
              </p:cNvGrpSpPr>
              <p:nvPr/>
            </p:nvGrpSpPr>
            <p:grpSpPr bwMode="auto">
              <a:xfrm>
                <a:off x="1133" y="4128"/>
                <a:ext cx="2438" cy="7158"/>
                <a:chOff x="1084" y="3502"/>
                <a:chExt cx="2434" cy="7358"/>
              </a:xfrm>
            </p:grpSpPr>
            <p:sp>
              <p:nvSpPr>
                <p:cNvPr id="32" name="Freeform 13"/>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Freeform 14"/>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grpSp>
          <p:nvGrpSpPr>
            <p:cNvPr id="9" name="Group 15"/>
            <p:cNvGrpSpPr>
              <a:grpSpLocks/>
            </p:cNvGrpSpPr>
            <p:nvPr/>
          </p:nvGrpSpPr>
          <p:grpSpPr bwMode="auto">
            <a:xfrm>
              <a:off x="6994555" y="4357742"/>
              <a:ext cx="1863725" cy="1847850"/>
              <a:chOff x="8612" y="12306"/>
              <a:chExt cx="2935" cy="2910"/>
            </a:xfrm>
          </p:grpSpPr>
          <p:grpSp>
            <p:nvGrpSpPr>
              <p:cNvPr id="10" name="Group 16"/>
              <p:cNvGrpSpPr>
                <a:grpSpLocks/>
              </p:cNvGrpSpPr>
              <p:nvPr/>
            </p:nvGrpSpPr>
            <p:grpSpPr bwMode="auto">
              <a:xfrm>
                <a:off x="8637" y="12306"/>
                <a:ext cx="2910" cy="2910"/>
                <a:chOff x="9200" y="12760"/>
                <a:chExt cx="2910" cy="2910"/>
              </a:xfrm>
            </p:grpSpPr>
            <p:sp>
              <p:nvSpPr>
                <p:cNvPr id="20" name="Oval 17"/>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18"/>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19"/>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0"/>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1"/>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2"/>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3"/>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4"/>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1" name="Group 25"/>
              <p:cNvGrpSpPr>
                <a:grpSpLocks/>
              </p:cNvGrpSpPr>
              <p:nvPr/>
            </p:nvGrpSpPr>
            <p:grpSpPr bwMode="auto">
              <a:xfrm>
                <a:off x="8612" y="12318"/>
                <a:ext cx="2847" cy="2831"/>
                <a:chOff x="8858" y="12606"/>
                <a:chExt cx="2847" cy="2831"/>
              </a:xfrm>
            </p:grpSpPr>
            <p:sp>
              <p:nvSpPr>
                <p:cNvPr id="12" name="Oval 26"/>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Oval 27"/>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Oval 28"/>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Oval 29"/>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Oval 30"/>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Oval 31"/>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Oval 32"/>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 name="Oval 33"/>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grpSp>
      <p:pic>
        <p:nvPicPr>
          <p:cNvPr id="40" name="39 Imagen" descr="EscudoULA.jpg"/>
          <p:cNvPicPr>
            <a:picLocks noChangeAspect="1"/>
          </p:cNvPicPr>
          <p:nvPr/>
        </p:nvPicPr>
        <p:blipFill>
          <a:blip r:embed="rId2" cstate="print"/>
          <a:stretch>
            <a:fillRect/>
          </a:stretch>
        </p:blipFill>
        <p:spPr>
          <a:xfrm>
            <a:off x="0" y="0"/>
            <a:ext cx="990600" cy="1411048"/>
          </a:xfrm>
          <a:prstGeom prst="rect">
            <a:avLst/>
          </a:prstGeom>
        </p:spPr>
      </p:pic>
      <p:sp>
        <p:nvSpPr>
          <p:cNvPr id="3" name="2 Subtítulo"/>
          <p:cNvSpPr>
            <a:spLocks noGrp="1"/>
          </p:cNvSpPr>
          <p:nvPr>
            <p:ph type="subTitle" idx="1"/>
          </p:nvPr>
        </p:nvSpPr>
        <p:spPr>
          <a:xfrm>
            <a:off x="914400" y="4953000"/>
            <a:ext cx="6248400" cy="1143000"/>
          </a:xfrm>
        </p:spPr>
        <p:txBody>
          <a:bodyPr/>
          <a:lstStyle>
            <a:lvl1pPr marL="0" indent="0" algn="ctr">
              <a:buNone/>
              <a:defRPr b="1">
                <a:solidFill>
                  <a:schemeClr val="bg1"/>
                </a:solidFill>
                <a:effectLst>
                  <a:outerShdw blurRad="50800" dist="38100" dir="10800000" algn="r" rotWithShape="0">
                    <a:prstClr val="black">
                      <a:alpha val="40000"/>
                    </a:prstClr>
                  </a:outerShdw>
                </a:effectLst>
                <a:latin typeface="Bradley Hand ITC" pitchFamily="66"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dirty="0" smtClean="0"/>
              <a:t>Haga clic para modificar el estilo de subtítulo del patrón</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grpSp>
        <p:nvGrpSpPr>
          <p:cNvPr id="8" name="7 Grupo"/>
          <p:cNvGrpSpPr/>
          <p:nvPr userDrawn="1"/>
        </p:nvGrpSpPr>
        <p:grpSpPr>
          <a:xfrm>
            <a:off x="0" y="-1"/>
            <a:ext cx="9144000" cy="1285863"/>
            <a:chOff x="0" y="-1"/>
            <a:chExt cx="9144000" cy="1285863"/>
          </a:xfrm>
        </p:grpSpPr>
        <p:sp>
          <p:nvSpPr>
            <p:cNvPr id="9" name="8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1" name="Group 3"/>
            <p:cNvGrpSpPr>
              <a:grpSpLocks/>
            </p:cNvGrpSpPr>
            <p:nvPr/>
          </p:nvGrpSpPr>
          <p:grpSpPr bwMode="auto">
            <a:xfrm rot="5400000">
              <a:off x="834203" y="165879"/>
              <a:ext cx="346075" cy="1014413"/>
              <a:chOff x="1133" y="3843"/>
              <a:chExt cx="2489" cy="7443"/>
            </a:xfrm>
          </p:grpSpPr>
          <p:grpSp>
            <p:nvGrpSpPr>
              <p:cNvPr id="13" name="Group 4"/>
              <p:cNvGrpSpPr>
                <a:grpSpLocks/>
              </p:cNvGrpSpPr>
              <p:nvPr/>
            </p:nvGrpSpPr>
            <p:grpSpPr bwMode="auto">
              <a:xfrm>
                <a:off x="1184" y="3843"/>
                <a:ext cx="2438" cy="7158"/>
                <a:chOff x="1084" y="3502"/>
                <a:chExt cx="2434" cy="7358"/>
              </a:xfrm>
            </p:grpSpPr>
            <p:sp>
              <p:nvSpPr>
                <p:cNvPr id="17"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4" name="Group 7"/>
              <p:cNvGrpSpPr>
                <a:grpSpLocks/>
              </p:cNvGrpSpPr>
              <p:nvPr/>
            </p:nvGrpSpPr>
            <p:grpSpPr bwMode="auto">
              <a:xfrm>
                <a:off x="1133" y="4128"/>
                <a:ext cx="2438" cy="7158"/>
                <a:chOff x="1084" y="3502"/>
                <a:chExt cx="2434" cy="7358"/>
              </a:xfrm>
            </p:grpSpPr>
            <p:sp>
              <p:nvSpPr>
                <p:cNvPr id="15"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2" name="11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p:txBody>
          <a:bodyPr/>
          <a:lstStyle>
            <a:lvl1pPr>
              <a:defRPr>
                <a:latin typeface="Nyala" pitchFamily="2" charset="0"/>
              </a:defRPr>
            </a:lvl1pPr>
          </a:lstStyle>
          <a:p>
            <a:r>
              <a:rPr lang="es-ES" dirty="0" smtClean="0"/>
              <a:t>Haga clic para modificar el estilo de título del patrón</a:t>
            </a:r>
            <a:endParaRPr lang="en-US" dirty="0"/>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a:xfrm>
            <a:off x="457200" y="6356350"/>
            <a:ext cx="3276600" cy="365125"/>
          </a:xfrm>
          <a:prstGeom prst="rect">
            <a:avLst/>
          </a:prstGeom>
        </p:spPr>
        <p:txBody>
          <a:bodyPr/>
          <a:lstStyle/>
          <a:p>
            <a:endParaRPr lang="en-U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ABB964B8-DD7B-4580-8DCF-6CC47B4BC36C}" type="slidenum">
              <a:rPr lang="en-US" smtClean="0"/>
              <a:pPr/>
              <a:t>‹Nº›</a:t>
            </a:fld>
            <a:endParaRPr lang="en-US"/>
          </a:p>
        </p:txBody>
      </p:sp>
      <p:sp>
        <p:nvSpPr>
          <p:cNvPr id="7" name="6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a:xfrm>
            <a:off x="457200" y="6356350"/>
            <a:ext cx="3276600" cy="365125"/>
          </a:xfrm>
          <a:prstGeom prst="rect">
            <a:avLst/>
          </a:prstGeom>
        </p:spPr>
        <p:txBody>
          <a:bodyPr/>
          <a:lstStyle/>
          <a:p>
            <a:endParaRPr lang="en-US"/>
          </a:p>
        </p:txBody>
      </p:sp>
      <p:sp>
        <p:nvSpPr>
          <p:cNvPr id="5" name="4 Marcador de pie de página"/>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5 Marcador de número de diapositiva"/>
          <p:cNvSpPr>
            <a:spLocks noGrp="1"/>
          </p:cNvSpPr>
          <p:nvPr>
            <p:ph type="sldNum" sz="quarter" idx="12"/>
          </p:nvPr>
        </p:nvSpPr>
        <p:spPr>
          <a:xfrm>
            <a:off x="6553200" y="6356350"/>
            <a:ext cx="2133600" cy="365125"/>
          </a:xfrm>
          <a:prstGeom prst="rect">
            <a:avLst/>
          </a:prstGeom>
        </p:spPr>
        <p:txBody>
          <a:bodyPr/>
          <a:lstStyle/>
          <a:p>
            <a:fld id="{ABB964B8-DD7B-4580-8DCF-6CC47B4BC36C}" type="slidenum">
              <a:rPr lang="en-US" smtClean="0"/>
              <a:pPr/>
              <a:t>‹Nº›</a:t>
            </a:fld>
            <a:endParaRPr lang="en-US"/>
          </a:p>
        </p:txBody>
      </p:sp>
      <p:sp>
        <p:nvSpPr>
          <p:cNvPr id="7" name="6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n-U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8" name="7 Marcador de pie de página"/>
          <p:cNvSpPr>
            <a:spLocks noGrp="1"/>
          </p:cNvSpPr>
          <p:nvPr>
            <p:ph type="ftr" sz="quarter" idx="11"/>
          </p:nvPr>
        </p:nvSpPr>
        <p:spPr/>
        <p:txBody>
          <a:bodyPr/>
          <a:lstStyle/>
          <a:p>
            <a:endParaRPr lang="en-US"/>
          </a:p>
        </p:txBody>
      </p:sp>
      <p:sp>
        <p:nvSpPr>
          <p:cNvPr id="9" name="8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4" name="3 Marcador de pie de página"/>
          <p:cNvSpPr>
            <a:spLocks noGrp="1"/>
          </p:cNvSpPr>
          <p:nvPr>
            <p:ph type="ftr" sz="quarter" idx="11"/>
          </p:nvPr>
        </p:nvSpPr>
        <p:spPr/>
        <p:txBody>
          <a:bodyPr/>
          <a:lstStyle/>
          <a:p>
            <a:endParaRPr lang="en-US"/>
          </a:p>
        </p:txBody>
      </p:sp>
      <p:sp>
        <p:nvSpPr>
          <p:cNvPr id="5" name="4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3" name="2 Marcador de pie de página"/>
          <p:cNvSpPr>
            <a:spLocks noGrp="1"/>
          </p:cNvSpPr>
          <p:nvPr>
            <p:ph type="ftr" sz="quarter" idx="11"/>
          </p:nvPr>
        </p:nvSpPr>
        <p:spPr/>
        <p:txBody>
          <a:bodyPr/>
          <a:lstStyle/>
          <a:p>
            <a:endParaRPr lang="en-US"/>
          </a:p>
        </p:txBody>
      </p:sp>
      <p:sp>
        <p:nvSpPr>
          <p:cNvPr id="4" name="3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grpSp>
        <p:nvGrpSpPr>
          <p:cNvPr id="18" name="Group 10"/>
          <p:cNvGrpSpPr>
            <a:grpSpLocks/>
          </p:cNvGrpSpPr>
          <p:nvPr userDrawn="1"/>
        </p:nvGrpSpPr>
        <p:grpSpPr bwMode="auto">
          <a:xfrm>
            <a:off x="7280275" y="4724400"/>
            <a:ext cx="1863725" cy="1847850"/>
            <a:chOff x="8612" y="12306"/>
            <a:chExt cx="2935" cy="2910"/>
          </a:xfrm>
        </p:grpSpPr>
        <p:grpSp>
          <p:nvGrpSpPr>
            <p:cNvPr id="19" name="Group 11"/>
            <p:cNvGrpSpPr>
              <a:grpSpLocks/>
            </p:cNvGrpSpPr>
            <p:nvPr/>
          </p:nvGrpSpPr>
          <p:grpSpPr bwMode="auto">
            <a:xfrm>
              <a:off x="8637" y="12306"/>
              <a:ext cx="2910" cy="2910"/>
              <a:chOff x="9200" y="12760"/>
              <a:chExt cx="2910" cy="2910"/>
            </a:xfrm>
          </p:grpSpPr>
          <p:sp>
            <p:nvSpPr>
              <p:cNvPr id="29"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6"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0" name="Group 20"/>
            <p:cNvGrpSpPr>
              <a:grpSpLocks/>
            </p:cNvGrpSpPr>
            <p:nvPr/>
          </p:nvGrpSpPr>
          <p:grpSpPr bwMode="auto">
            <a:xfrm>
              <a:off x="8612" y="12318"/>
              <a:ext cx="2847" cy="2831"/>
              <a:chOff x="8858" y="12606"/>
              <a:chExt cx="2847" cy="2831"/>
            </a:xfrm>
          </p:grpSpPr>
          <p:sp>
            <p:nvSpPr>
              <p:cNvPr id="21"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grpSp>
        <p:nvGrpSpPr>
          <p:cNvPr id="7" name="6 Grupo"/>
          <p:cNvGrpSpPr/>
          <p:nvPr userDrawn="1"/>
        </p:nvGrpSpPr>
        <p:grpSpPr>
          <a:xfrm>
            <a:off x="0" y="-1"/>
            <a:ext cx="9144000" cy="1285863"/>
            <a:chOff x="0" y="-1"/>
            <a:chExt cx="9144000" cy="1285863"/>
          </a:xfrm>
        </p:grpSpPr>
        <p:sp>
          <p:nvSpPr>
            <p:cNvPr id="8" name="7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0" name="Group 3"/>
            <p:cNvGrpSpPr>
              <a:grpSpLocks/>
            </p:cNvGrpSpPr>
            <p:nvPr/>
          </p:nvGrpSpPr>
          <p:grpSpPr bwMode="auto">
            <a:xfrm rot="5400000">
              <a:off x="834203" y="165875"/>
              <a:ext cx="346075" cy="1014413"/>
              <a:chOff x="1133" y="3843"/>
              <a:chExt cx="2489" cy="7443"/>
            </a:xfrm>
          </p:grpSpPr>
          <p:grpSp>
            <p:nvGrpSpPr>
              <p:cNvPr id="12" name="Group 4"/>
              <p:cNvGrpSpPr>
                <a:grpSpLocks/>
              </p:cNvGrpSpPr>
              <p:nvPr/>
            </p:nvGrpSpPr>
            <p:grpSpPr bwMode="auto">
              <a:xfrm>
                <a:off x="1184" y="3843"/>
                <a:ext cx="2438" cy="7158"/>
                <a:chOff x="1084" y="3502"/>
                <a:chExt cx="2434" cy="7358"/>
              </a:xfrm>
            </p:grpSpPr>
            <p:sp>
              <p:nvSpPr>
                <p:cNvPr id="16"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3" name="Group 7"/>
              <p:cNvGrpSpPr>
                <a:grpSpLocks/>
              </p:cNvGrpSpPr>
              <p:nvPr/>
            </p:nvGrpSpPr>
            <p:grpSpPr bwMode="auto">
              <a:xfrm>
                <a:off x="1133" y="4128"/>
                <a:ext cx="2438" cy="7158"/>
                <a:chOff x="1084" y="3502"/>
                <a:chExt cx="2434" cy="7358"/>
              </a:xfrm>
            </p:grpSpPr>
            <p:sp>
              <p:nvSpPr>
                <p:cNvPr id="14"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1" name="10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3" name="2 Marcador de contenido"/>
          <p:cNvSpPr>
            <a:spLocks noGrp="1"/>
          </p:cNvSpPr>
          <p:nvPr>
            <p:ph idx="1"/>
          </p:nvPr>
        </p:nvSpPr>
        <p:spPr/>
        <p:txBody>
          <a:bodyPr/>
          <a:lstStyle>
            <a:lvl1pPr>
              <a:buFontTx/>
              <a:buBlip>
                <a:blip r:embed="rId2"/>
              </a:buBlip>
              <a:defRPr>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9" name="38 CuadroTexto"/>
          <p:cNvSpPr txBox="1"/>
          <p:nvPr userDrawn="1"/>
        </p:nvSpPr>
        <p:spPr>
          <a:xfrm>
            <a:off x="0" y="6477000"/>
            <a:ext cx="4264309"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https://webdelprofesor.ula.ve/ingenieria/karlap</a:t>
            </a:r>
            <a:endParaRPr lang="en-US" sz="2400" dirty="0" smtClean="0">
              <a:latin typeface="Tall Paul" pitchFamily="2"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6" name="5 Marcador de pie de página"/>
          <p:cNvSpPr>
            <a:spLocks noGrp="1"/>
          </p:cNvSpPr>
          <p:nvPr>
            <p:ph type="ftr" sz="quarter" idx="11"/>
          </p:nvPr>
        </p:nvSpPr>
        <p:spPr/>
        <p:txBody>
          <a:bodyPr/>
          <a:lstStyle/>
          <a:p>
            <a:endParaRPr lang="en-US"/>
          </a:p>
        </p:txBody>
      </p:sp>
      <p:sp>
        <p:nvSpPr>
          <p:cNvPr id="7" name="6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p:txBody>
          <a:bodyPr/>
          <a:lstStyle/>
          <a:p>
            <a:fld id="{23FC00D2-8269-4D2D-B526-04AC70F11D11}" type="datetimeFigureOut">
              <a:rPr lang="en-US" smtClean="0"/>
              <a:pPr/>
              <a:t>4/22/2010</a:t>
            </a:fld>
            <a:endParaRPr lang="en-US"/>
          </a:p>
        </p:txBody>
      </p:sp>
      <p:sp>
        <p:nvSpPr>
          <p:cNvPr id="5" name="4 Marcador de pie de página"/>
          <p:cNvSpPr>
            <a:spLocks noGrp="1"/>
          </p:cNvSpPr>
          <p:nvPr>
            <p:ph type="ftr" sz="quarter" idx="11"/>
          </p:nvPr>
        </p:nvSpPr>
        <p:spPr/>
        <p:txBody>
          <a:bodyPr/>
          <a:lstStyle/>
          <a:p>
            <a:endParaRPr lang="en-US"/>
          </a:p>
        </p:txBody>
      </p:sp>
      <p:sp>
        <p:nvSpPr>
          <p:cNvPr id="6" name="5 Marcador de número de diapositiva"/>
          <p:cNvSpPr>
            <a:spLocks noGrp="1"/>
          </p:cNvSpPr>
          <p:nvPr>
            <p:ph type="sldNum" sz="quarter" idx="12"/>
          </p:nvPr>
        </p:nvSpPr>
        <p:spPr/>
        <p:txBody>
          <a:bodyPr/>
          <a:lstStyle/>
          <a:p>
            <a:fld id="{6FAEB01C-B000-44A9-BA67-34309731E29B}"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atin typeface="Nyala" pitchFamily="2" charset="0"/>
              </a:defRPr>
            </a:lvl1pPr>
          </a:lstStyle>
          <a:p>
            <a:r>
              <a:rPr lang="es-ES" dirty="0" smtClean="0"/>
              <a:t>Haga clic para modificar el estilo de título del patrón</a:t>
            </a:r>
            <a:endParaRPr lang="en-US"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latin typeface="Nyala" pitchFamily="2"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a:xfrm>
            <a:off x="457200" y="6356350"/>
            <a:ext cx="3276600" cy="365125"/>
          </a:xfrm>
          <a:prstGeom prst="rect">
            <a:avLst/>
          </a:prstGeom>
        </p:spPr>
        <p:txBody>
          <a:bodyPr/>
          <a:lstStyle/>
          <a:p>
            <a:endParaRPr lang="en-US" dirty="0"/>
          </a:p>
        </p:txBody>
      </p:sp>
      <p:grpSp>
        <p:nvGrpSpPr>
          <p:cNvPr id="7" name="6 Grupo"/>
          <p:cNvGrpSpPr/>
          <p:nvPr userDrawn="1"/>
        </p:nvGrpSpPr>
        <p:grpSpPr>
          <a:xfrm>
            <a:off x="0" y="-1"/>
            <a:ext cx="9144000" cy="1285863"/>
            <a:chOff x="0" y="-1"/>
            <a:chExt cx="9144000" cy="1285863"/>
          </a:xfrm>
        </p:grpSpPr>
        <p:sp>
          <p:nvSpPr>
            <p:cNvPr id="8" name="7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0" name="Group 3"/>
            <p:cNvGrpSpPr>
              <a:grpSpLocks/>
            </p:cNvGrpSpPr>
            <p:nvPr/>
          </p:nvGrpSpPr>
          <p:grpSpPr bwMode="auto">
            <a:xfrm rot="5400000">
              <a:off x="834203" y="165877"/>
              <a:ext cx="346075" cy="1014413"/>
              <a:chOff x="1133" y="3843"/>
              <a:chExt cx="2489" cy="7443"/>
            </a:xfrm>
          </p:grpSpPr>
          <p:grpSp>
            <p:nvGrpSpPr>
              <p:cNvPr id="12" name="Group 4"/>
              <p:cNvGrpSpPr>
                <a:grpSpLocks/>
              </p:cNvGrpSpPr>
              <p:nvPr/>
            </p:nvGrpSpPr>
            <p:grpSpPr bwMode="auto">
              <a:xfrm>
                <a:off x="1184" y="3843"/>
                <a:ext cx="2438" cy="7158"/>
                <a:chOff x="1084" y="3502"/>
                <a:chExt cx="2434" cy="7358"/>
              </a:xfrm>
            </p:grpSpPr>
            <p:sp>
              <p:nvSpPr>
                <p:cNvPr id="16"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3" name="Group 7"/>
              <p:cNvGrpSpPr>
                <a:grpSpLocks/>
              </p:cNvGrpSpPr>
              <p:nvPr/>
            </p:nvGrpSpPr>
            <p:grpSpPr bwMode="auto">
              <a:xfrm>
                <a:off x="1133" y="4128"/>
                <a:ext cx="2438" cy="7158"/>
                <a:chOff x="1084" y="3502"/>
                <a:chExt cx="2434" cy="7358"/>
              </a:xfrm>
            </p:grpSpPr>
            <p:sp>
              <p:nvSpPr>
                <p:cNvPr id="14"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1" name="10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0" name="19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grpSp>
        <p:nvGrpSpPr>
          <p:cNvPr id="8" name="7 Grupo"/>
          <p:cNvGrpSpPr/>
          <p:nvPr userDrawn="1"/>
        </p:nvGrpSpPr>
        <p:grpSpPr>
          <a:xfrm>
            <a:off x="0" y="-1"/>
            <a:ext cx="9144000" cy="1285863"/>
            <a:chOff x="0" y="-1"/>
            <a:chExt cx="9144000" cy="1285863"/>
          </a:xfrm>
        </p:grpSpPr>
        <p:sp>
          <p:nvSpPr>
            <p:cNvPr id="9" name="8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1" name="Group 3"/>
            <p:cNvGrpSpPr>
              <a:grpSpLocks/>
            </p:cNvGrpSpPr>
            <p:nvPr/>
          </p:nvGrpSpPr>
          <p:grpSpPr bwMode="auto">
            <a:xfrm rot="5400000">
              <a:off x="834203" y="165877"/>
              <a:ext cx="346075" cy="1014413"/>
              <a:chOff x="1133" y="3843"/>
              <a:chExt cx="2489" cy="7443"/>
            </a:xfrm>
          </p:grpSpPr>
          <p:grpSp>
            <p:nvGrpSpPr>
              <p:cNvPr id="13" name="Group 4"/>
              <p:cNvGrpSpPr>
                <a:grpSpLocks/>
              </p:cNvGrpSpPr>
              <p:nvPr/>
            </p:nvGrpSpPr>
            <p:grpSpPr bwMode="auto">
              <a:xfrm>
                <a:off x="1184" y="3843"/>
                <a:ext cx="2438" cy="7158"/>
                <a:chOff x="1084" y="3502"/>
                <a:chExt cx="2434" cy="7358"/>
              </a:xfrm>
            </p:grpSpPr>
            <p:sp>
              <p:nvSpPr>
                <p:cNvPr id="17"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4" name="Group 7"/>
              <p:cNvGrpSpPr>
                <a:grpSpLocks/>
              </p:cNvGrpSpPr>
              <p:nvPr/>
            </p:nvGrpSpPr>
            <p:grpSpPr bwMode="auto">
              <a:xfrm>
                <a:off x="1133" y="4128"/>
                <a:ext cx="2438" cy="7158"/>
                <a:chOff x="1084" y="3502"/>
                <a:chExt cx="2434" cy="7358"/>
              </a:xfrm>
            </p:grpSpPr>
            <p:sp>
              <p:nvSpPr>
                <p:cNvPr id="15"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2" name="11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9" name="Group 10"/>
          <p:cNvGrpSpPr>
            <a:grpSpLocks/>
          </p:cNvGrpSpPr>
          <p:nvPr userDrawn="1"/>
        </p:nvGrpSpPr>
        <p:grpSpPr bwMode="auto">
          <a:xfrm>
            <a:off x="7280275" y="4724400"/>
            <a:ext cx="1863725" cy="1847850"/>
            <a:chOff x="8612" y="12306"/>
            <a:chExt cx="2935" cy="2910"/>
          </a:xfrm>
        </p:grpSpPr>
        <p:grpSp>
          <p:nvGrpSpPr>
            <p:cNvPr id="20" name="Group 11"/>
            <p:cNvGrpSpPr>
              <a:grpSpLocks/>
            </p:cNvGrpSpPr>
            <p:nvPr/>
          </p:nvGrpSpPr>
          <p:grpSpPr bwMode="auto">
            <a:xfrm>
              <a:off x="8637" y="12306"/>
              <a:ext cx="2910" cy="2910"/>
              <a:chOff x="9200" y="12760"/>
              <a:chExt cx="2910" cy="2910"/>
            </a:xfrm>
          </p:grpSpPr>
          <p:sp>
            <p:nvSpPr>
              <p:cNvPr id="30"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6"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7"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1" name="Group 20"/>
            <p:cNvGrpSpPr>
              <a:grpSpLocks/>
            </p:cNvGrpSpPr>
            <p:nvPr/>
          </p:nvGrpSpPr>
          <p:grpSpPr bwMode="auto">
            <a:xfrm>
              <a:off x="8612" y="12318"/>
              <a:ext cx="2847" cy="2831"/>
              <a:chOff x="8858" y="12606"/>
              <a:chExt cx="2847" cy="2831"/>
            </a:xfrm>
          </p:grpSpPr>
          <p:sp>
            <p:nvSpPr>
              <p:cNvPr id="22"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38"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9"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40"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41" name="2 Marcador de contenido"/>
          <p:cNvSpPr>
            <a:spLocks noGrp="1"/>
          </p:cNvSpPr>
          <p:nvPr>
            <p:ph idx="1"/>
          </p:nvPr>
        </p:nvSpPr>
        <p:spPr>
          <a:xfrm>
            <a:off x="457200" y="1600200"/>
            <a:ext cx="4114800" cy="4525963"/>
          </a:xfrm>
        </p:spPr>
        <p:txBody>
          <a:bodyPr/>
          <a:lstStyle>
            <a:lvl1pPr>
              <a:buFontTx/>
              <a:buBlip>
                <a:blip r:embed="rId2"/>
              </a:buBlip>
              <a:defRPr sz="3200">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2" name="2 Marcador de contenido"/>
          <p:cNvSpPr>
            <a:spLocks noGrp="1"/>
          </p:cNvSpPr>
          <p:nvPr>
            <p:ph idx="13"/>
          </p:nvPr>
        </p:nvSpPr>
        <p:spPr>
          <a:xfrm>
            <a:off x="4724400" y="1600200"/>
            <a:ext cx="4114800" cy="4525963"/>
          </a:xfrm>
        </p:spPr>
        <p:txBody>
          <a:bodyPr/>
          <a:lstStyle>
            <a:lvl1pPr>
              <a:buFontTx/>
              <a:buBlip>
                <a:blip r:embed="rId2"/>
              </a:buBlip>
              <a:defRPr sz="3200">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5" name="44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grpSp>
        <p:nvGrpSpPr>
          <p:cNvPr id="10" name="9 Grupo"/>
          <p:cNvGrpSpPr/>
          <p:nvPr userDrawn="1"/>
        </p:nvGrpSpPr>
        <p:grpSpPr>
          <a:xfrm>
            <a:off x="0" y="-1"/>
            <a:ext cx="9144000" cy="1285863"/>
            <a:chOff x="0" y="-1"/>
            <a:chExt cx="9144000" cy="1285863"/>
          </a:xfrm>
        </p:grpSpPr>
        <p:sp>
          <p:nvSpPr>
            <p:cNvPr id="11" name="10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13" name="Group 3"/>
            <p:cNvGrpSpPr>
              <a:grpSpLocks/>
            </p:cNvGrpSpPr>
            <p:nvPr/>
          </p:nvGrpSpPr>
          <p:grpSpPr bwMode="auto">
            <a:xfrm rot="5400000">
              <a:off x="834203" y="165877"/>
              <a:ext cx="346075" cy="1014413"/>
              <a:chOff x="1133" y="3843"/>
              <a:chExt cx="2489" cy="7443"/>
            </a:xfrm>
          </p:grpSpPr>
          <p:grpSp>
            <p:nvGrpSpPr>
              <p:cNvPr id="15" name="Group 4"/>
              <p:cNvGrpSpPr>
                <a:grpSpLocks/>
              </p:cNvGrpSpPr>
              <p:nvPr/>
            </p:nvGrpSpPr>
            <p:grpSpPr bwMode="auto">
              <a:xfrm>
                <a:off x="1184" y="3843"/>
                <a:ext cx="2438" cy="7158"/>
                <a:chOff x="1084" y="3502"/>
                <a:chExt cx="2434" cy="7358"/>
              </a:xfrm>
            </p:grpSpPr>
            <p:sp>
              <p:nvSpPr>
                <p:cNvPr id="19"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6" name="Group 7"/>
              <p:cNvGrpSpPr>
                <a:grpSpLocks/>
              </p:cNvGrpSpPr>
              <p:nvPr/>
            </p:nvGrpSpPr>
            <p:grpSpPr bwMode="auto">
              <a:xfrm>
                <a:off x="1133" y="4128"/>
                <a:ext cx="2438" cy="7158"/>
                <a:chOff x="1084" y="3502"/>
                <a:chExt cx="2434" cy="7358"/>
              </a:xfrm>
            </p:grpSpPr>
            <p:sp>
              <p:nvSpPr>
                <p:cNvPr id="17"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4" name="13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3" name="2 Marcador de texto"/>
          <p:cNvSpPr>
            <a:spLocks noGrp="1"/>
          </p:cNvSpPr>
          <p:nvPr>
            <p:ph type="body" idx="1"/>
          </p:nvPr>
        </p:nvSpPr>
        <p:spPr>
          <a:xfrm>
            <a:off x="457200" y="1371600"/>
            <a:ext cx="4040188" cy="803275"/>
          </a:xfrm>
        </p:spPr>
        <p:txBody>
          <a:bodyPr anchor="b"/>
          <a:lstStyle>
            <a:lvl1pPr marL="0" indent="0" algn="ctr">
              <a:buNone/>
              <a:defRPr sz="2400" b="1">
                <a:latin typeface="Nyala"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smtClean="0"/>
              <a:t>Haga clic para modificar el estilo de texto del patrón</a:t>
            </a:r>
          </a:p>
        </p:txBody>
      </p:sp>
      <p:sp>
        <p:nvSpPr>
          <p:cNvPr id="5" name="4 Marcador de texto"/>
          <p:cNvSpPr>
            <a:spLocks noGrp="1"/>
          </p:cNvSpPr>
          <p:nvPr>
            <p:ph type="body" sz="quarter" idx="3"/>
          </p:nvPr>
        </p:nvSpPr>
        <p:spPr>
          <a:xfrm>
            <a:off x="4645025" y="1371600"/>
            <a:ext cx="4041775" cy="803275"/>
          </a:xfrm>
        </p:spPr>
        <p:txBody>
          <a:bodyPr anchor="b"/>
          <a:lstStyle>
            <a:lvl1pPr marL="0" indent="0" algn="ctr">
              <a:buNone/>
              <a:defRPr sz="2400" b="1">
                <a:latin typeface="Nyala"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smtClean="0"/>
              <a:t>Haga clic para modificar el estilo de texto del patrón</a:t>
            </a:r>
          </a:p>
        </p:txBody>
      </p:sp>
      <p:grpSp>
        <p:nvGrpSpPr>
          <p:cNvPr id="21" name="Group 10"/>
          <p:cNvGrpSpPr>
            <a:grpSpLocks/>
          </p:cNvGrpSpPr>
          <p:nvPr userDrawn="1"/>
        </p:nvGrpSpPr>
        <p:grpSpPr bwMode="auto">
          <a:xfrm>
            <a:off x="7280275" y="4724400"/>
            <a:ext cx="1863725" cy="1847850"/>
            <a:chOff x="8612" y="12306"/>
            <a:chExt cx="2935" cy="2910"/>
          </a:xfrm>
        </p:grpSpPr>
        <p:grpSp>
          <p:nvGrpSpPr>
            <p:cNvPr id="22" name="Group 11"/>
            <p:cNvGrpSpPr>
              <a:grpSpLocks/>
            </p:cNvGrpSpPr>
            <p:nvPr/>
          </p:nvGrpSpPr>
          <p:grpSpPr bwMode="auto">
            <a:xfrm>
              <a:off x="8637" y="12306"/>
              <a:ext cx="2910" cy="2910"/>
              <a:chOff x="9200" y="12760"/>
              <a:chExt cx="2910" cy="2910"/>
            </a:xfrm>
          </p:grpSpPr>
          <p:sp>
            <p:nvSpPr>
              <p:cNvPr id="32"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6"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7"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3" name="Group 20"/>
            <p:cNvGrpSpPr>
              <a:grpSpLocks/>
            </p:cNvGrpSpPr>
            <p:nvPr/>
          </p:nvGrpSpPr>
          <p:grpSpPr bwMode="auto">
            <a:xfrm>
              <a:off x="8612" y="12318"/>
              <a:ext cx="2847" cy="2831"/>
              <a:chOff x="8858" y="12606"/>
              <a:chExt cx="2847" cy="2831"/>
            </a:xfrm>
          </p:grpSpPr>
          <p:sp>
            <p:nvSpPr>
              <p:cNvPr id="24"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40"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41"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42"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43" name="2 Marcador de contenido"/>
          <p:cNvSpPr>
            <a:spLocks noGrp="1"/>
          </p:cNvSpPr>
          <p:nvPr>
            <p:ph idx="13"/>
          </p:nvPr>
        </p:nvSpPr>
        <p:spPr>
          <a:xfrm>
            <a:off x="457200" y="2173184"/>
            <a:ext cx="4038600" cy="3952979"/>
          </a:xfrm>
        </p:spPr>
        <p:txBody>
          <a:bodyPr/>
          <a:lstStyle>
            <a:lvl1pPr>
              <a:buFontTx/>
              <a:buBlip>
                <a:blip r:embed="rId2"/>
              </a:buBlip>
              <a:defRPr sz="2800">
                <a:latin typeface="Nyala" pitchFamily="2" charset="0"/>
              </a:defRPr>
            </a:lvl1pPr>
            <a:lvl2pPr>
              <a:buFontTx/>
              <a:buBlip>
                <a:blip r:embed="rId3"/>
              </a:buBlip>
              <a:defRPr sz="2400">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4" name="2 Marcador de contenido"/>
          <p:cNvSpPr>
            <a:spLocks noGrp="1"/>
          </p:cNvSpPr>
          <p:nvPr>
            <p:ph idx="14"/>
          </p:nvPr>
        </p:nvSpPr>
        <p:spPr>
          <a:xfrm>
            <a:off x="4648200" y="2174175"/>
            <a:ext cx="4038600" cy="3952979"/>
          </a:xfrm>
        </p:spPr>
        <p:txBody>
          <a:bodyPr/>
          <a:lstStyle>
            <a:lvl1pPr>
              <a:buFontTx/>
              <a:buBlip>
                <a:blip r:embed="rId2"/>
              </a:buBlip>
              <a:defRPr sz="2800">
                <a:latin typeface="Nyala" pitchFamily="2" charset="0"/>
              </a:defRPr>
            </a:lvl1pPr>
            <a:lvl2pPr>
              <a:buFontTx/>
              <a:buBlip>
                <a:blip r:embed="rId3"/>
              </a:buBlip>
              <a:defRPr sz="2400">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7" name="46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ólo el título">
    <p:spTree>
      <p:nvGrpSpPr>
        <p:cNvPr id="1" name=""/>
        <p:cNvGrpSpPr/>
        <p:nvPr/>
      </p:nvGrpSpPr>
      <p:grpSpPr>
        <a:xfrm>
          <a:off x="0" y="0"/>
          <a:ext cx="0" cy="0"/>
          <a:chOff x="0" y="0"/>
          <a:chExt cx="0" cy="0"/>
        </a:xfrm>
      </p:grpSpPr>
      <p:grpSp>
        <p:nvGrpSpPr>
          <p:cNvPr id="6" name="5 Grupo"/>
          <p:cNvGrpSpPr/>
          <p:nvPr userDrawn="1"/>
        </p:nvGrpSpPr>
        <p:grpSpPr>
          <a:xfrm>
            <a:off x="0" y="-1"/>
            <a:ext cx="9144000" cy="1285863"/>
            <a:chOff x="0" y="-1"/>
            <a:chExt cx="9144000" cy="1285863"/>
          </a:xfrm>
        </p:grpSpPr>
        <p:sp>
          <p:nvSpPr>
            <p:cNvPr id="7" name="6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9" name="Group 3"/>
            <p:cNvGrpSpPr>
              <a:grpSpLocks/>
            </p:cNvGrpSpPr>
            <p:nvPr/>
          </p:nvGrpSpPr>
          <p:grpSpPr bwMode="auto">
            <a:xfrm rot="5400000">
              <a:off x="834203" y="165877"/>
              <a:ext cx="346075" cy="1014413"/>
              <a:chOff x="1133" y="3843"/>
              <a:chExt cx="2489" cy="7443"/>
            </a:xfrm>
          </p:grpSpPr>
          <p:grpSp>
            <p:nvGrpSpPr>
              <p:cNvPr id="11" name="Group 4"/>
              <p:cNvGrpSpPr>
                <a:grpSpLocks/>
              </p:cNvGrpSpPr>
              <p:nvPr/>
            </p:nvGrpSpPr>
            <p:grpSpPr bwMode="auto">
              <a:xfrm>
                <a:off x="1184" y="3843"/>
                <a:ext cx="2438" cy="7158"/>
                <a:chOff x="1084" y="3502"/>
                <a:chExt cx="2434" cy="7358"/>
              </a:xfrm>
            </p:grpSpPr>
            <p:sp>
              <p:nvSpPr>
                <p:cNvPr id="15"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2" name="Group 7"/>
              <p:cNvGrpSpPr>
                <a:grpSpLocks/>
              </p:cNvGrpSpPr>
              <p:nvPr/>
            </p:nvGrpSpPr>
            <p:grpSpPr bwMode="auto">
              <a:xfrm>
                <a:off x="1133" y="4128"/>
                <a:ext cx="2438" cy="7158"/>
                <a:chOff x="1084" y="3502"/>
                <a:chExt cx="2434" cy="7358"/>
              </a:xfrm>
            </p:grpSpPr>
            <p:sp>
              <p:nvSpPr>
                <p:cNvPr id="13"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10" name="9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7" name="Group 10"/>
          <p:cNvGrpSpPr>
            <a:grpSpLocks/>
          </p:cNvGrpSpPr>
          <p:nvPr userDrawn="1"/>
        </p:nvGrpSpPr>
        <p:grpSpPr bwMode="auto">
          <a:xfrm>
            <a:off x="7280275" y="4724400"/>
            <a:ext cx="1863725" cy="1847850"/>
            <a:chOff x="8612" y="12306"/>
            <a:chExt cx="2935" cy="2910"/>
          </a:xfrm>
        </p:grpSpPr>
        <p:grpSp>
          <p:nvGrpSpPr>
            <p:cNvPr id="18" name="Group 11"/>
            <p:cNvGrpSpPr>
              <a:grpSpLocks/>
            </p:cNvGrpSpPr>
            <p:nvPr/>
          </p:nvGrpSpPr>
          <p:grpSpPr bwMode="auto">
            <a:xfrm>
              <a:off x="8637" y="12306"/>
              <a:ext cx="2910" cy="2910"/>
              <a:chOff x="9200" y="12760"/>
              <a:chExt cx="2910" cy="2910"/>
            </a:xfrm>
          </p:grpSpPr>
          <p:sp>
            <p:nvSpPr>
              <p:cNvPr id="28"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5"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9" name="Group 20"/>
            <p:cNvGrpSpPr>
              <a:grpSpLocks/>
            </p:cNvGrpSpPr>
            <p:nvPr/>
          </p:nvGrpSpPr>
          <p:grpSpPr bwMode="auto">
            <a:xfrm>
              <a:off x="8612" y="12318"/>
              <a:ext cx="2847" cy="2831"/>
              <a:chOff x="8858" y="12606"/>
              <a:chExt cx="2847" cy="2831"/>
            </a:xfrm>
          </p:grpSpPr>
          <p:sp>
            <p:nvSpPr>
              <p:cNvPr id="20"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36"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7"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38" name="1 Título"/>
          <p:cNvSpPr>
            <a:spLocks noGrp="1"/>
          </p:cNvSpPr>
          <p:nvPr>
            <p:ph type="title"/>
          </p:nvPr>
        </p:nvSpPr>
        <p:spPr>
          <a:xfrm>
            <a:off x="990600" y="0"/>
            <a:ext cx="8229600" cy="1143000"/>
          </a:xfrm>
        </p:spPr>
        <p:txBody>
          <a:bodyPr>
            <a:noAutofit/>
          </a:bodyPr>
          <a:lstStyle>
            <a:lvl1pPr>
              <a:defRPr sz="4000">
                <a:effectLst>
                  <a:outerShdw blurRad="50800" dist="38100" dir="5400000" algn="t" rotWithShape="0">
                    <a:prstClr val="black">
                      <a:alpha val="40000"/>
                    </a:prstClr>
                  </a:outerShdw>
                </a:effectLst>
                <a:latin typeface="Nyala" pitchFamily="2" charset="0"/>
              </a:defRPr>
            </a:lvl1pPr>
          </a:lstStyle>
          <a:p>
            <a:r>
              <a:rPr lang="es-ES" dirty="0" smtClean="0"/>
              <a:t>Haga clic para modificar el estilo de título del patrón</a:t>
            </a:r>
            <a:endParaRPr lang="en-US" dirty="0"/>
          </a:p>
        </p:txBody>
      </p:sp>
      <p:sp>
        <p:nvSpPr>
          <p:cNvPr id="41" name="40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grpSp>
        <p:nvGrpSpPr>
          <p:cNvPr id="5" name="4 Grupo"/>
          <p:cNvGrpSpPr/>
          <p:nvPr userDrawn="1"/>
        </p:nvGrpSpPr>
        <p:grpSpPr>
          <a:xfrm>
            <a:off x="0" y="-1"/>
            <a:ext cx="9144000" cy="1285863"/>
            <a:chOff x="0" y="-1"/>
            <a:chExt cx="9144000" cy="1285863"/>
          </a:xfrm>
        </p:grpSpPr>
        <p:sp>
          <p:nvSpPr>
            <p:cNvPr id="6" name="5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8" name="Group 3"/>
            <p:cNvGrpSpPr>
              <a:grpSpLocks/>
            </p:cNvGrpSpPr>
            <p:nvPr/>
          </p:nvGrpSpPr>
          <p:grpSpPr bwMode="auto">
            <a:xfrm rot="5400000">
              <a:off x="834203" y="165879"/>
              <a:ext cx="346075" cy="1014413"/>
              <a:chOff x="1133" y="3843"/>
              <a:chExt cx="2489" cy="7443"/>
            </a:xfrm>
          </p:grpSpPr>
          <p:grpSp>
            <p:nvGrpSpPr>
              <p:cNvPr id="10" name="Group 4"/>
              <p:cNvGrpSpPr>
                <a:grpSpLocks/>
              </p:cNvGrpSpPr>
              <p:nvPr/>
            </p:nvGrpSpPr>
            <p:grpSpPr bwMode="auto">
              <a:xfrm>
                <a:off x="1184" y="3843"/>
                <a:ext cx="2438" cy="7158"/>
                <a:chOff x="1084" y="3502"/>
                <a:chExt cx="2434" cy="7358"/>
              </a:xfrm>
            </p:grpSpPr>
            <p:sp>
              <p:nvSpPr>
                <p:cNvPr id="14"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1" name="Group 7"/>
              <p:cNvGrpSpPr>
                <a:grpSpLocks/>
              </p:cNvGrpSpPr>
              <p:nvPr/>
            </p:nvGrpSpPr>
            <p:grpSpPr bwMode="auto">
              <a:xfrm>
                <a:off x="1133" y="4128"/>
                <a:ext cx="2438" cy="7158"/>
                <a:chOff x="1084" y="3502"/>
                <a:chExt cx="2434" cy="7358"/>
              </a:xfrm>
            </p:grpSpPr>
            <p:sp>
              <p:nvSpPr>
                <p:cNvPr id="12"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9" name="8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16" name="Group 10"/>
          <p:cNvGrpSpPr>
            <a:grpSpLocks/>
          </p:cNvGrpSpPr>
          <p:nvPr userDrawn="1"/>
        </p:nvGrpSpPr>
        <p:grpSpPr bwMode="auto">
          <a:xfrm>
            <a:off x="7280275" y="4724400"/>
            <a:ext cx="1863725" cy="1847850"/>
            <a:chOff x="8612" y="12306"/>
            <a:chExt cx="2935" cy="2910"/>
          </a:xfrm>
        </p:grpSpPr>
        <p:grpSp>
          <p:nvGrpSpPr>
            <p:cNvPr id="17" name="Group 11"/>
            <p:cNvGrpSpPr>
              <a:grpSpLocks/>
            </p:cNvGrpSpPr>
            <p:nvPr/>
          </p:nvGrpSpPr>
          <p:grpSpPr bwMode="auto">
            <a:xfrm>
              <a:off x="8637" y="12306"/>
              <a:ext cx="2910" cy="2910"/>
              <a:chOff x="9200" y="12760"/>
              <a:chExt cx="2910" cy="2910"/>
            </a:xfrm>
          </p:grpSpPr>
          <p:sp>
            <p:nvSpPr>
              <p:cNvPr id="27"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9"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3"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4"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8" name="Group 20"/>
            <p:cNvGrpSpPr>
              <a:grpSpLocks/>
            </p:cNvGrpSpPr>
            <p:nvPr/>
          </p:nvGrpSpPr>
          <p:grpSpPr bwMode="auto">
            <a:xfrm>
              <a:off x="8612" y="12318"/>
              <a:ext cx="2847" cy="2831"/>
              <a:chOff x="8858" y="12606"/>
              <a:chExt cx="2847" cy="2831"/>
            </a:xfrm>
          </p:grpSpPr>
          <p:sp>
            <p:nvSpPr>
              <p:cNvPr id="19"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35"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36"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39" name="38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grpSp>
        <p:nvGrpSpPr>
          <p:cNvPr id="30" name="29 Grupo"/>
          <p:cNvGrpSpPr/>
          <p:nvPr userDrawn="1"/>
        </p:nvGrpSpPr>
        <p:grpSpPr>
          <a:xfrm>
            <a:off x="0" y="-1"/>
            <a:ext cx="9144000" cy="1285863"/>
            <a:chOff x="0" y="-1"/>
            <a:chExt cx="9144000" cy="1285863"/>
          </a:xfrm>
        </p:grpSpPr>
        <p:sp>
          <p:nvSpPr>
            <p:cNvPr id="31" name="30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33" name="Group 3"/>
            <p:cNvGrpSpPr>
              <a:grpSpLocks/>
            </p:cNvGrpSpPr>
            <p:nvPr/>
          </p:nvGrpSpPr>
          <p:grpSpPr bwMode="auto">
            <a:xfrm rot="5400000">
              <a:off x="834203" y="165881"/>
              <a:ext cx="346075" cy="1014413"/>
              <a:chOff x="1133" y="3843"/>
              <a:chExt cx="2489" cy="7443"/>
            </a:xfrm>
          </p:grpSpPr>
          <p:grpSp>
            <p:nvGrpSpPr>
              <p:cNvPr id="35" name="Group 4"/>
              <p:cNvGrpSpPr>
                <a:grpSpLocks/>
              </p:cNvGrpSpPr>
              <p:nvPr/>
            </p:nvGrpSpPr>
            <p:grpSpPr bwMode="auto">
              <a:xfrm>
                <a:off x="1184" y="3843"/>
                <a:ext cx="2438" cy="7158"/>
                <a:chOff x="1084" y="3502"/>
                <a:chExt cx="2434" cy="7358"/>
              </a:xfrm>
            </p:grpSpPr>
            <p:sp>
              <p:nvSpPr>
                <p:cNvPr id="39"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40"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6" name="Group 7"/>
              <p:cNvGrpSpPr>
                <a:grpSpLocks/>
              </p:cNvGrpSpPr>
              <p:nvPr/>
            </p:nvGrpSpPr>
            <p:grpSpPr bwMode="auto">
              <a:xfrm>
                <a:off x="1133" y="4128"/>
                <a:ext cx="2438" cy="7158"/>
                <a:chOff x="1084" y="3502"/>
                <a:chExt cx="2434" cy="7358"/>
              </a:xfrm>
            </p:grpSpPr>
            <p:sp>
              <p:nvSpPr>
                <p:cNvPr id="37"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34" name="33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a:xfrm>
            <a:off x="457200" y="1295400"/>
            <a:ext cx="3008313" cy="1162050"/>
          </a:xfrm>
        </p:spPr>
        <p:txBody>
          <a:bodyPr anchor="b"/>
          <a:lstStyle>
            <a:lvl1pPr algn="ctr">
              <a:defRPr sz="2400" b="1">
                <a:latin typeface="Nyala" pitchFamily="2" charset="0"/>
              </a:defRPr>
            </a:lvl1pPr>
          </a:lstStyle>
          <a:p>
            <a:r>
              <a:rPr lang="es-ES" smtClean="0"/>
              <a:t>Haga clic para modificar el estilo de título del patrón</a:t>
            </a:r>
            <a:endParaRPr lang="en-US"/>
          </a:p>
        </p:txBody>
      </p:sp>
      <p:sp>
        <p:nvSpPr>
          <p:cNvPr id="4" name="3 Marcador de texto"/>
          <p:cNvSpPr>
            <a:spLocks noGrp="1"/>
          </p:cNvSpPr>
          <p:nvPr>
            <p:ph type="body" sz="half" idx="2"/>
          </p:nvPr>
        </p:nvSpPr>
        <p:spPr>
          <a:xfrm>
            <a:off x="457200" y="2438400"/>
            <a:ext cx="3008313" cy="4038600"/>
          </a:xfrm>
        </p:spPr>
        <p:txBody>
          <a:bodyPr>
            <a:normAutofit/>
          </a:bodyPr>
          <a:lstStyle>
            <a:lvl1pPr marL="0" indent="0">
              <a:buNone/>
              <a:defRPr sz="1600">
                <a:latin typeface="Nyala"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dirty="0" smtClean="0"/>
              <a:t>Haga clic para modificar el estilo de texto del patrón</a:t>
            </a:r>
          </a:p>
        </p:txBody>
      </p:sp>
      <p:grpSp>
        <p:nvGrpSpPr>
          <p:cNvPr id="8" name="Group 10"/>
          <p:cNvGrpSpPr>
            <a:grpSpLocks/>
          </p:cNvGrpSpPr>
          <p:nvPr userDrawn="1"/>
        </p:nvGrpSpPr>
        <p:grpSpPr bwMode="auto">
          <a:xfrm>
            <a:off x="7280275" y="4724400"/>
            <a:ext cx="1863725" cy="1847850"/>
            <a:chOff x="8612" y="12306"/>
            <a:chExt cx="2935" cy="2910"/>
          </a:xfrm>
        </p:grpSpPr>
        <p:grpSp>
          <p:nvGrpSpPr>
            <p:cNvPr id="9" name="Group 11"/>
            <p:cNvGrpSpPr>
              <a:grpSpLocks/>
            </p:cNvGrpSpPr>
            <p:nvPr/>
          </p:nvGrpSpPr>
          <p:grpSpPr bwMode="auto">
            <a:xfrm>
              <a:off x="8637" y="12306"/>
              <a:ext cx="2910" cy="2910"/>
              <a:chOff x="9200" y="12760"/>
              <a:chExt cx="2910" cy="2910"/>
            </a:xfrm>
          </p:grpSpPr>
          <p:sp>
            <p:nvSpPr>
              <p:cNvPr id="19"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0" name="Group 20"/>
            <p:cNvGrpSpPr>
              <a:grpSpLocks/>
            </p:cNvGrpSpPr>
            <p:nvPr/>
          </p:nvGrpSpPr>
          <p:grpSpPr bwMode="auto">
            <a:xfrm>
              <a:off x="8612" y="12318"/>
              <a:ext cx="2847" cy="2831"/>
              <a:chOff x="8858" y="12606"/>
              <a:chExt cx="2847" cy="2831"/>
            </a:xfrm>
          </p:grpSpPr>
          <p:sp>
            <p:nvSpPr>
              <p:cNvPr id="11"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27"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28"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29" name="2 Marcador de contenido"/>
          <p:cNvSpPr>
            <a:spLocks noGrp="1"/>
          </p:cNvSpPr>
          <p:nvPr>
            <p:ph idx="1"/>
          </p:nvPr>
        </p:nvSpPr>
        <p:spPr>
          <a:xfrm>
            <a:off x="3476500" y="1295400"/>
            <a:ext cx="5210300" cy="5181600"/>
          </a:xfrm>
        </p:spPr>
        <p:txBody>
          <a:bodyPr/>
          <a:lstStyle>
            <a:lvl1pPr>
              <a:buFontTx/>
              <a:buBlip>
                <a:blip r:embed="rId2"/>
              </a:buBlip>
              <a:defRPr sz="3200">
                <a:latin typeface="Nyala" pitchFamily="2" charset="0"/>
              </a:defRPr>
            </a:lvl1pPr>
            <a:lvl2pPr>
              <a:buFontTx/>
              <a:buBlip>
                <a:blip r:embed="rId3"/>
              </a:buBlip>
              <a:defRPr>
                <a:latin typeface="Nyala" pitchFamily="2" charset="0"/>
              </a:defRPr>
            </a:lvl2pPr>
            <a:lvl3pPr>
              <a:buFontTx/>
              <a:buBlip>
                <a:blip r:embed="rId3"/>
              </a:buBlip>
              <a:defRPr>
                <a:latin typeface="Nyala" pitchFamily="2" charset="0"/>
              </a:defRPr>
            </a:lvl3pPr>
            <a:lvl4pPr>
              <a:buFontTx/>
              <a:buBlip>
                <a:blip r:embed="rId3"/>
              </a:buBlip>
              <a:defRPr>
                <a:latin typeface="Nyala" pitchFamily="2" charset="0"/>
              </a:defRPr>
            </a:lvl4pPr>
            <a:lvl5pPr>
              <a:defRPr>
                <a:latin typeface="Nyala" pitchFamily="2" charset="0"/>
              </a:defRPr>
            </a:lvl5p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43" name="42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grpSp>
        <p:nvGrpSpPr>
          <p:cNvPr id="29" name="28 Grupo"/>
          <p:cNvGrpSpPr/>
          <p:nvPr userDrawn="1"/>
        </p:nvGrpSpPr>
        <p:grpSpPr>
          <a:xfrm>
            <a:off x="0" y="-1"/>
            <a:ext cx="9144000" cy="1285863"/>
            <a:chOff x="0" y="-1"/>
            <a:chExt cx="9144000" cy="1285863"/>
          </a:xfrm>
        </p:grpSpPr>
        <p:sp>
          <p:nvSpPr>
            <p:cNvPr id="30" name="29 Rectángulo"/>
            <p:cNvSpPr/>
            <p:nvPr/>
          </p:nvSpPr>
          <p:spPr>
            <a:xfrm>
              <a:off x="0" y="0"/>
              <a:ext cx="9144000" cy="1285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 name="AutoShape 2"/>
            <p:cNvSpPr>
              <a:spLocks noChangeArrowheads="1"/>
            </p:cNvSpPr>
            <p:nvPr/>
          </p:nvSpPr>
          <p:spPr bwMode="auto">
            <a:xfrm rot="5400000">
              <a:off x="-105595" y="248437"/>
              <a:ext cx="1285863" cy="788987"/>
            </a:xfrm>
            <a:prstGeom prst="wave">
              <a:avLst>
                <a:gd name="adj1" fmla="val 13005"/>
                <a:gd name="adj2" fmla="val 0"/>
              </a:avLst>
            </a:prstGeom>
            <a:solidFill>
              <a:srgbClr val="365F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nvGrpSpPr>
            <p:cNvPr id="32" name="Group 3"/>
            <p:cNvGrpSpPr>
              <a:grpSpLocks/>
            </p:cNvGrpSpPr>
            <p:nvPr/>
          </p:nvGrpSpPr>
          <p:grpSpPr bwMode="auto">
            <a:xfrm rot="5400000">
              <a:off x="834203" y="165881"/>
              <a:ext cx="346075" cy="1014413"/>
              <a:chOff x="1133" y="3843"/>
              <a:chExt cx="2489" cy="7443"/>
            </a:xfrm>
          </p:grpSpPr>
          <p:grpSp>
            <p:nvGrpSpPr>
              <p:cNvPr id="34" name="Group 4"/>
              <p:cNvGrpSpPr>
                <a:grpSpLocks/>
              </p:cNvGrpSpPr>
              <p:nvPr/>
            </p:nvGrpSpPr>
            <p:grpSpPr bwMode="auto">
              <a:xfrm>
                <a:off x="1184" y="3843"/>
                <a:ext cx="2438" cy="7158"/>
                <a:chOff x="1084" y="3502"/>
                <a:chExt cx="2434" cy="7358"/>
              </a:xfrm>
            </p:grpSpPr>
            <p:sp>
              <p:nvSpPr>
                <p:cNvPr id="38" name="Freeform 5"/>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 name="Freeform 6"/>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F2F2F2">
                    <a:alpha val="89999"/>
                  </a:srgbClr>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5" name="Group 7"/>
              <p:cNvGrpSpPr>
                <a:grpSpLocks/>
              </p:cNvGrpSpPr>
              <p:nvPr/>
            </p:nvGrpSpPr>
            <p:grpSpPr bwMode="auto">
              <a:xfrm>
                <a:off x="1133" y="4128"/>
                <a:ext cx="2438" cy="7158"/>
                <a:chOff x="1084" y="3502"/>
                <a:chExt cx="2434" cy="7358"/>
              </a:xfrm>
            </p:grpSpPr>
            <p:sp>
              <p:nvSpPr>
                <p:cNvPr id="36" name="Freeform 8"/>
                <p:cNvSpPr>
                  <a:spLocks/>
                </p:cNvSpPr>
                <p:nvPr/>
              </p:nvSpPr>
              <p:spPr bwMode="auto">
                <a:xfrm>
                  <a:off x="1084" y="4765"/>
                  <a:ext cx="2434" cy="6095"/>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7" name="Freeform 9"/>
                <p:cNvSpPr>
                  <a:spLocks/>
                </p:cNvSpPr>
                <p:nvPr/>
              </p:nvSpPr>
              <p:spPr bwMode="auto">
                <a:xfrm>
                  <a:off x="1252" y="3502"/>
                  <a:ext cx="1579" cy="3954"/>
                </a:xfrm>
                <a:custGeom>
                  <a:avLst/>
                  <a:gdLst/>
                  <a:ahLst/>
                  <a:cxnLst>
                    <a:cxn ang="0">
                      <a:pos x="4014" y="44"/>
                    </a:cxn>
                    <a:cxn ang="0">
                      <a:pos x="4523" y="1302"/>
                    </a:cxn>
                    <a:cxn ang="0">
                      <a:pos x="4823" y="2862"/>
                    </a:cxn>
                    <a:cxn ang="0">
                      <a:pos x="4718" y="4422"/>
                    </a:cxn>
                    <a:cxn ang="0">
                      <a:pos x="4118" y="5782"/>
                    </a:cxn>
                    <a:cxn ang="0">
                      <a:pos x="2468" y="7122"/>
                    </a:cxn>
                    <a:cxn ang="0">
                      <a:pos x="1326" y="8290"/>
                    </a:cxn>
                    <a:cxn ang="0">
                      <a:pos x="628" y="9608"/>
                    </a:cxn>
                    <a:cxn ang="0">
                      <a:pos x="499" y="10848"/>
                    </a:cxn>
                    <a:cxn ang="0">
                      <a:pos x="732" y="12012"/>
                    </a:cxn>
                    <a:cxn ang="0">
                      <a:pos x="111" y="9970"/>
                    </a:cxn>
                    <a:cxn ang="0">
                      <a:pos x="85" y="7928"/>
                    </a:cxn>
                    <a:cxn ang="0">
                      <a:pos x="628" y="6403"/>
                    </a:cxn>
                    <a:cxn ang="0">
                      <a:pos x="1658" y="5292"/>
                    </a:cxn>
                    <a:cxn ang="0">
                      <a:pos x="3113" y="4137"/>
                    </a:cxn>
                    <a:cxn ang="0">
                      <a:pos x="4028" y="2502"/>
                    </a:cxn>
                    <a:cxn ang="0">
                      <a:pos x="4221" y="845"/>
                    </a:cxn>
                    <a:cxn ang="0">
                      <a:pos x="4014" y="44"/>
                    </a:cxn>
                  </a:cxnLst>
                  <a:rect l="0" t="0" r="r" b="b"/>
                  <a:pathLst>
                    <a:path w="4856" h="12159">
                      <a:moveTo>
                        <a:pt x="4014" y="44"/>
                      </a:moveTo>
                      <a:cubicBezTo>
                        <a:pt x="4064" y="120"/>
                        <a:pt x="4388" y="832"/>
                        <a:pt x="4523" y="1302"/>
                      </a:cubicBezTo>
                      <a:cubicBezTo>
                        <a:pt x="4658" y="1772"/>
                        <a:pt x="4790" y="2342"/>
                        <a:pt x="4823" y="2862"/>
                      </a:cubicBezTo>
                      <a:cubicBezTo>
                        <a:pt x="4856" y="3382"/>
                        <a:pt x="4835" y="3936"/>
                        <a:pt x="4718" y="4422"/>
                      </a:cubicBezTo>
                      <a:cubicBezTo>
                        <a:pt x="4601" y="4908"/>
                        <a:pt x="4493" y="5332"/>
                        <a:pt x="4118" y="5782"/>
                      </a:cubicBezTo>
                      <a:cubicBezTo>
                        <a:pt x="3743" y="6232"/>
                        <a:pt x="2933" y="6704"/>
                        <a:pt x="2468" y="7122"/>
                      </a:cubicBezTo>
                      <a:cubicBezTo>
                        <a:pt x="2003" y="7540"/>
                        <a:pt x="1633" y="7876"/>
                        <a:pt x="1326" y="8290"/>
                      </a:cubicBezTo>
                      <a:cubicBezTo>
                        <a:pt x="1019" y="8704"/>
                        <a:pt x="765" y="9181"/>
                        <a:pt x="628" y="9608"/>
                      </a:cubicBezTo>
                      <a:cubicBezTo>
                        <a:pt x="491" y="10034"/>
                        <a:pt x="481" y="10448"/>
                        <a:pt x="499" y="10848"/>
                      </a:cubicBezTo>
                      <a:cubicBezTo>
                        <a:pt x="517" y="11249"/>
                        <a:pt x="796" y="12159"/>
                        <a:pt x="732" y="12012"/>
                      </a:cubicBezTo>
                      <a:cubicBezTo>
                        <a:pt x="667" y="11864"/>
                        <a:pt x="220" y="10649"/>
                        <a:pt x="111" y="9970"/>
                      </a:cubicBezTo>
                      <a:cubicBezTo>
                        <a:pt x="3" y="9290"/>
                        <a:pt x="0" y="8522"/>
                        <a:pt x="85" y="7928"/>
                      </a:cubicBezTo>
                      <a:cubicBezTo>
                        <a:pt x="171" y="7333"/>
                        <a:pt x="366" y="6842"/>
                        <a:pt x="628" y="6403"/>
                      </a:cubicBezTo>
                      <a:cubicBezTo>
                        <a:pt x="890" y="5964"/>
                        <a:pt x="1244" y="5670"/>
                        <a:pt x="1658" y="5292"/>
                      </a:cubicBezTo>
                      <a:cubicBezTo>
                        <a:pt x="2072" y="4914"/>
                        <a:pt x="2718" y="4602"/>
                        <a:pt x="3113" y="4137"/>
                      </a:cubicBezTo>
                      <a:cubicBezTo>
                        <a:pt x="3508" y="3672"/>
                        <a:pt x="3843" y="3051"/>
                        <a:pt x="4028" y="2502"/>
                      </a:cubicBezTo>
                      <a:cubicBezTo>
                        <a:pt x="4213" y="1953"/>
                        <a:pt x="4223" y="1255"/>
                        <a:pt x="4221" y="845"/>
                      </a:cubicBezTo>
                      <a:cubicBezTo>
                        <a:pt x="4219" y="435"/>
                        <a:pt x="3981" y="0"/>
                        <a:pt x="4014" y="44"/>
                      </a:cubicBezTo>
                      <a:close/>
                    </a:path>
                  </a:pathLst>
                </a:custGeom>
                <a:solidFill>
                  <a:srgbClr val="76923C"/>
                </a:solidFill>
                <a:ln w="254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cxnSp>
          <p:nvCxnSpPr>
            <p:cNvPr id="33" name="32 Conector recto"/>
            <p:cNvCxnSpPr/>
            <p:nvPr/>
          </p:nvCxnSpPr>
          <p:spPr>
            <a:xfrm>
              <a:off x="571472" y="1069958"/>
              <a:ext cx="8572528" cy="1588"/>
            </a:xfrm>
            <a:prstGeom prst="line">
              <a:avLst/>
            </a:prstGeom>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2" name="1 Título"/>
          <p:cNvSpPr>
            <a:spLocks noGrp="1"/>
          </p:cNvSpPr>
          <p:nvPr>
            <p:ph type="title"/>
          </p:nvPr>
        </p:nvSpPr>
        <p:spPr>
          <a:xfrm>
            <a:off x="1792288" y="5410200"/>
            <a:ext cx="5486400" cy="381000"/>
          </a:xfrm>
        </p:spPr>
        <p:txBody>
          <a:bodyPr anchor="b"/>
          <a:lstStyle>
            <a:lvl1pPr algn="ctr">
              <a:defRPr sz="2000" b="1">
                <a:latin typeface="Nyala" pitchFamily="2" charset="0"/>
              </a:defRPr>
            </a:lvl1pPr>
          </a:lstStyle>
          <a:p>
            <a:r>
              <a:rPr lang="es-ES" dirty="0" smtClean="0"/>
              <a:t>Haga clic para modificar el estilo de título del patrón</a:t>
            </a:r>
            <a:endParaRPr lang="en-US" dirty="0"/>
          </a:p>
        </p:txBody>
      </p:sp>
      <p:sp>
        <p:nvSpPr>
          <p:cNvPr id="3" name="2 Marcador de posición de imagen"/>
          <p:cNvSpPr>
            <a:spLocks noGrp="1"/>
          </p:cNvSpPr>
          <p:nvPr>
            <p:ph type="pic" idx="1"/>
          </p:nvPr>
        </p:nvSpPr>
        <p:spPr>
          <a:xfrm>
            <a:off x="1792288" y="1295400"/>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3 Marcador de texto"/>
          <p:cNvSpPr>
            <a:spLocks noGrp="1"/>
          </p:cNvSpPr>
          <p:nvPr>
            <p:ph type="body" sz="half" idx="2"/>
          </p:nvPr>
        </p:nvSpPr>
        <p:spPr>
          <a:xfrm>
            <a:off x="1792288" y="5791200"/>
            <a:ext cx="5486400" cy="685800"/>
          </a:xfrm>
        </p:spPr>
        <p:txBody>
          <a:bodyPr/>
          <a:lstStyle>
            <a:lvl1pPr marL="0" indent="0">
              <a:buNone/>
              <a:defRPr sz="1400">
                <a:latin typeface="Nyala" pitchFamily="2"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dirty="0" smtClean="0"/>
              <a:t>Haga clic para modificar el estilo de texto del patrón</a:t>
            </a:r>
          </a:p>
        </p:txBody>
      </p:sp>
      <p:grpSp>
        <p:nvGrpSpPr>
          <p:cNvPr id="8" name="Group 10"/>
          <p:cNvGrpSpPr>
            <a:grpSpLocks/>
          </p:cNvGrpSpPr>
          <p:nvPr userDrawn="1"/>
        </p:nvGrpSpPr>
        <p:grpSpPr bwMode="auto">
          <a:xfrm>
            <a:off x="7280275" y="4724400"/>
            <a:ext cx="1863725" cy="1847850"/>
            <a:chOff x="8612" y="12306"/>
            <a:chExt cx="2935" cy="2910"/>
          </a:xfrm>
        </p:grpSpPr>
        <p:grpSp>
          <p:nvGrpSpPr>
            <p:cNvPr id="9" name="Group 11"/>
            <p:cNvGrpSpPr>
              <a:grpSpLocks/>
            </p:cNvGrpSpPr>
            <p:nvPr/>
          </p:nvGrpSpPr>
          <p:grpSpPr bwMode="auto">
            <a:xfrm>
              <a:off x="8637" y="12306"/>
              <a:ext cx="2910" cy="2910"/>
              <a:chOff x="9200" y="12760"/>
              <a:chExt cx="2910" cy="2910"/>
            </a:xfrm>
          </p:grpSpPr>
          <p:sp>
            <p:nvSpPr>
              <p:cNvPr id="19" name="Oval 12"/>
              <p:cNvSpPr>
                <a:spLocks noChangeArrowheads="1"/>
              </p:cNvSpPr>
              <p:nvPr/>
            </p:nvSpPr>
            <p:spPr bwMode="auto">
              <a:xfrm>
                <a:off x="10200" y="13710"/>
                <a:ext cx="1510" cy="151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 name="Oval 13"/>
              <p:cNvSpPr>
                <a:spLocks noChangeArrowheads="1"/>
              </p:cNvSpPr>
              <p:nvPr/>
            </p:nvSpPr>
            <p:spPr bwMode="auto">
              <a:xfrm>
                <a:off x="11060" y="12760"/>
                <a:ext cx="900" cy="9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 name="Oval 14"/>
              <p:cNvSpPr>
                <a:spLocks noChangeArrowheads="1"/>
              </p:cNvSpPr>
              <p:nvPr/>
            </p:nvSpPr>
            <p:spPr bwMode="auto">
              <a:xfrm>
                <a:off x="9260" y="14040"/>
                <a:ext cx="500" cy="50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 name="Oval 15"/>
              <p:cNvSpPr>
                <a:spLocks noChangeArrowheads="1"/>
              </p:cNvSpPr>
              <p:nvPr/>
            </p:nvSpPr>
            <p:spPr bwMode="auto">
              <a:xfrm>
                <a:off x="9200" y="14730"/>
                <a:ext cx="780" cy="7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3" name="Oval 16"/>
              <p:cNvSpPr>
                <a:spLocks noChangeArrowheads="1"/>
              </p:cNvSpPr>
              <p:nvPr/>
            </p:nvSpPr>
            <p:spPr bwMode="auto">
              <a:xfrm>
                <a:off x="9640" y="1327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4" name="Oval 17"/>
              <p:cNvSpPr>
                <a:spLocks noChangeArrowheads="1"/>
              </p:cNvSpPr>
              <p:nvPr/>
            </p:nvSpPr>
            <p:spPr bwMode="auto">
              <a:xfrm>
                <a:off x="10490" y="1297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5" name="Oval 18"/>
              <p:cNvSpPr>
                <a:spLocks noChangeArrowheads="1"/>
              </p:cNvSpPr>
              <p:nvPr/>
            </p:nvSpPr>
            <p:spPr bwMode="auto">
              <a:xfrm>
                <a:off x="10100" y="15290"/>
                <a:ext cx="360" cy="36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 name="Oval 19"/>
              <p:cNvSpPr>
                <a:spLocks noChangeArrowheads="1"/>
              </p:cNvSpPr>
              <p:nvPr/>
            </p:nvSpPr>
            <p:spPr bwMode="auto">
              <a:xfrm>
                <a:off x="11430" y="14990"/>
                <a:ext cx="680" cy="680"/>
              </a:xfrm>
              <a:prstGeom prst="ellipse">
                <a:avLst/>
              </a:prstGeom>
              <a:solidFill>
                <a:srgbClr val="DBE5F1"/>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0" name="Group 20"/>
            <p:cNvGrpSpPr>
              <a:grpSpLocks/>
            </p:cNvGrpSpPr>
            <p:nvPr/>
          </p:nvGrpSpPr>
          <p:grpSpPr bwMode="auto">
            <a:xfrm>
              <a:off x="8612" y="12318"/>
              <a:ext cx="2847" cy="2831"/>
              <a:chOff x="8858" y="12606"/>
              <a:chExt cx="2847" cy="2831"/>
            </a:xfrm>
          </p:grpSpPr>
          <p:sp>
            <p:nvSpPr>
              <p:cNvPr id="11" name="Oval 21"/>
              <p:cNvSpPr>
                <a:spLocks noChangeArrowheads="1"/>
              </p:cNvSpPr>
              <p:nvPr/>
            </p:nvSpPr>
            <p:spPr bwMode="auto">
              <a:xfrm>
                <a:off x="10000" y="13561"/>
                <a:ext cx="1247" cy="124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 name="Oval 22"/>
              <p:cNvSpPr>
                <a:spLocks noChangeArrowheads="1"/>
              </p:cNvSpPr>
              <p:nvPr/>
            </p:nvSpPr>
            <p:spPr bwMode="auto">
              <a:xfrm>
                <a:off x="10774" y="12606"/>
                <a:ext cx="743" cy="743"/>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 name="Oval 23"/>
              <p:cNvSpPr>
                <a:spLocks noChangeArrowheads="1"/>
              </p:cNvSpPr>
              <p:nvPr/>
            </p:nvSpPr>
            <p:spPr bwMode="auto">
              <a:xfrm>
                <a:off x="8950" y="13876"/>
                <a:ext cx="412" cy="412"/>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 name="Oval 24"/>
              <p:cNvSpPr>
                <a:spLocks noChangeArrowheads="1"/>
              </p:cNvSpPr>
              <p:nvPr/>
            </p:nvSpPr>
            <p:spPr bwMode="auto">
              <a:xfrm>
                <a:off x="8858" y="14635"/>
                <a:ext cx="644" cy="644"/>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 name="Oval 25"/>
              <p:cNvSpPr>
                <a:spLocks noChangeArrowheads="1"/>
              </p:cNvSpPr>
              <p:nvPr/>
            </p:nvSpPr>
            <p:spPr bwMode="auto">
              <a:xfrm>
                <a:off x="9368" y="13197"/>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 name="Oval 26"/>
              <p:cNvSpPr>
                <a:spLocks noChangeArrowheads="1"/>
              </p:cNvSpPr>
              <p:nvPr/>
            </p:nvSpPr>
            <p:spPr bwMode="auto">
              <a:xfrm>
                <a:off x="10178" y="12801"/>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 name="Oval 27"/>
              <p:cNvSpPr>
                <a:spLocks noChangeArrowheads="1"/>
              </p:cNvSpPr>
              <p:nvPr/>
            </p:nvSpPr>
            <p:spPr bwMode="auto">
              <a:xfrm>
                <a:off x="9834" y="15140"/>
                <a:ext cx="297" cy="297"/>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 name="Oval 28"/>
              <p:cNvSpPr>
                <a:spLocks noChangeArrowheads="1"/>
              </p:cNvSpPr>
              <p:nvPr/>
            </p:nvSpPr>
            <p:spPr bwMode="auto">
              <a:xfrm>
                <a:off x="11144" y="14808"/>
                <a:ext cx="561" cy="561"/>
              </a:xfrm>
              <a:prstGeom prst="ellipse">
                <a:avLst/>
              </a:prstGeom>
              <a:solidFill>
                <a:srgbClr val="FFFFFF"/>
              </a:solidFill>
              <a:ln w="12700">
                <a:noFill/>
                <a:round/>
                <a:headEnd/>
                <a:tailEnd/>
              </a:ln>
            </p:spPr>
            <p:txBody>
              <a:bodyPr vert="horz" wrap="square" lIns="91440" tIns="45720" rIns="91440" bIns="45720" numCol="1" anchor="t" anchorCtr="0" compatLnSpc="1">
                <a:prstTxWarp prst="textNoShape">
                  <a:avLst/>
                </a:prstTxWarp>
              </a:bodyPr>
              <a:lstStyle/>
              <a:p>
                <a:endParaRPr lang="es-ES"/>
              </a:p>
            </p:txBody>
          </p:sp>
        </p:grpSp>
      </p:grpSp>
      <p:sp>
        <p:nvSpPr>
          <p:cNvPr id="27" name="3 Marcador de fecha"/>
          <p:cNvSpPr>
            <a:spLocks noGrp="1"/>
          </p:cNvSpPr>
          <p:nvPr>
            <p:ph type="dt" sz="half" idx="10"/>
          </p:nvPr>
        </p:nvSpPr>
        <p:spPr>
          <a:xfrm>
            <a:off x="0" y="6492875"/>
            <a:ext cx="3505200" cy="365125"/>
          </a:xfrm>
          <a:prstGeom prst="rect">
            <a:avLst/>
          </a:prstGeom>
        </p:spPr>
        <p:txBody>
          <a:bodyPr/>
          <a:lstStyle>
            <a:lvl1pPr>
              <a:defRPr sz="2000">
                <a:latin typeface="Tall Paul" pitchFamily="2" charset="0"/>
              </a:defRPr>
            </a:lvl1pPr>
          </a:lstStyle>
          <a:p>
            <a:endParaRPr lang="en-US" dirty="0"/>
          </a:p>
        </p:txBody>
      </p:sp>
      <p:sp>
        <p:nvSpPr>
          <p:cNvPr id="28" name="5 Marcador de número de diapositiva"/>
          <p:cNvSpPr>
            <a:spLocks noGrp="1"/>
          </p:cNvSpPr>
          <p:nvPr>
            <p:ph type="sldNum" sz="quarter" idx="12"/>
          </p:nvPr>
        </p:nvSpPr>
        <p:spPr>
          <a:xfrm>
            <a:off x="7010400" y="6492875"/>
            <a:ext cx="2133600" cy="365125"/>
          </a:xfrm>
          <a:prstGeom prst="rect">
            <a:avLst/>
          </a:prstGeom>
        </p:spPr>
        <p:txBody>
          <a:bodyPr/>
          <a:lstStyle>
            <a:lvl1pPr>
              <a:defRPr sz="2000">
                <a:latin typeface="Tall Paul" pitchFamily="2" charset="0"/>
              </a:defRPr>
            </a:lvl1pPr>
          </a:lstStyle>
          <a:p>
            <a:endParaRPr lang="en-US" dirty="0"/>
          </a:p>
        </p:txBody>
      </p:sp>
      <p:sp>
        <p:nvSpPr>
          <p:cNvPr id="42" name="41 CuadroTexto"/>
          <p:cNvSpPr txBox="1"/>
          <p:nvPr userDrawn="1"/>
        </p:nvSpPr>
        <p:spPr>
          <a:xfrm>
            <a:off x="0" y="6477000"/>
            <a:ext cx="4041491"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https://webdelprofesor.ual.ve/ingenieria/karlap</a:t>
            </a:r>
            <a:endParaRPr lang="en-US" sz="2400" dirty="0" smtClean="0">
              <a:latin typeface="Tall Paul" pitchFamily="2"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914400" y="0"/>
            <a:ext cx="8229600" cy="1143000"/>
          </a:xfrm>
          <a:prstGeom prst="rect">
            <a:avLst/>
          </a:prstGeom>
        </p:spPr>
        <p:txBody>
          <a:bodyPr vert="horz" lIns="91440" tIns="45720" rIns="91440" bIns="45720" rtlCol="0" anchor="ctr">
            <a:noAutofit/>
          </a:bodyPr>
          <a:lstStyle/>
          <a:p>
            <a:r>
              <a:rPr lang="es-ES" dirty="0" smtClean="0"/>
              <a:t>Haga clic para modificar el estilo de título del patrón</a:t>
            </a:r>
            <a:endParaRPr lang="en-US" dirty="0"/>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n-US" dirty="0"/>
          </a:p>
        </p:txBody>
      </p:sp>
      <p:sp>
        <p:nvSpPr>
          <p:cNvPr id="5" name="4 CuadroTexto"/>
          <p:cNvSpPr txBox="1"/>
          <p:nvPr userDrawn="1"/>
        </p:nvSpPr>
        <p:spPr>
          <a:xfrm>
            <a:off x="7696200" y="6472535"/>
            <a:ext cx="1281120" cy="461665"/>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VE" sz="2400" dirty="0" smtClean="0">
                <a:latin typeface="Tall Paul" pitchFamily="2" charset="0"/>
              </a:rPr>
              <a:t>Marzo, 2010</a:t>
            </a:r>
            <a:endParaRPr lang="en-US" sz="2400" dirty="0" smtClean="0">
              <a:latin typeface="Tall Paul" pitchFamily="2"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FC00D2-8269-4D2D-B526-04AC70F11D11}" type="datetimeFigureOut">
              <a:rPr lang="en-US" smtClean="0"/>
              <a:pPr/>
              <a:t>4/22/2010</a:t>
            </a:fld>
            <a:endParaRPr lang="en-U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AEB01C-B000-44A9-BA67-34309731E29B}"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10" Type="http://schemas.openxmlformats.org/officeDocument/2006/relationships/image" Target="../media/image23.png"/><Relationship Id="rId4" Type="http://schemas.openxmlformats.org/officeDocument/2006/relationships/image" Target="../media/image5.png"/><Relationship Id="rId9" Type="http://schemas.openxmlformats.org/officeDocument/2006/relationships/image" Target="../media/image2.gif"/></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22.png"/></Relationships>
</file>

<file path=ppt/slides/_rels/slide1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gif"/><Relationship Id="rId5" Type="http://schemas.openxmlformats.org/officeDocument/2006/relationships/image" Target="../media/image6.png"/><Relationship Id="rId10" Type="http://schemas.openxmlformats.org/officeDocument/2006/relationships/image" Target="../media/image15.png"/><Relationship Id="rId4" Type="http://schemas.openxmlformats.org/officeDocument/2006/relationships/image" Target="../media/image5.png"/><Relationship Id="rId9"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6.pn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4.png"/><Relationship Id="rId7"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31.png"/></Relationships>
</file>

<file path=ppt/slides/_rels/slide2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4.png"/><Relationship Id="rId7"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6.png"/><Relationship Id="rId10" Type="http://schemas.openxmlformats.org/officeDocument/2006/relationships/image" Target="../media/image23.png"/><Relationship Id="rId4" Type="http://schemas.openxmlformats.org/officeDocument/2006/relationships/image" Target="../media/image5.png"/><Relationship Id="rId9" Type="http://schemas.openxmlformats.org/officeDocument/2006/relationships/image" Target="../media/image2.gif"/></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3" Type="http://schemas.openxmlformats.org/officeDocument/2006/relationships/image" Target="../media/image4.png"/><Relationship Id="rId7" Type="http://schemas.openxmlformats.org/officeDocument/2006/relationships/image" Target="../media/image34.png"/><Relationship Id="rId12"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gif"/><Relationship Id="rId11" Type="http://schemas.openxmlformats.org/officeDocument/2006/relationships/image" Target="../media/image38.png"/><Relationship Id="rId5" Type="http://schemas.openxmlformats.org/officeDocument/2006/relationships/image" Target="../media/image6.png"/><Relationship Id="rId15" Type="http://schemas.openxmlformats.org/officeDocument/2006/relationships/image" Target="../media/image42.png"/><Relationship Id="rId10" Type="http://schemas.openxmlformats.org/officeDocument/2006/relationships/image" Target="../media/image37.png"/><Relationship Id="rId4" Type="http://schemas.openxmlformats.org/officeDocument/2006/relationships/image" Target="../media/image5.png"/><Relationship Id="rId9" Type="http://schemas.openxmlformats.org/officeDocument/2006/relationships/image" Target="../media/image36.png"/><Relationship Id="rId14" Type="http://schemas.openxmlformats.org/officeDocument/2006/relationships/image" Target="../media/image41.pn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6.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png"/><Relationship Id="rId7" Type="http://schemas.openxmlformats.org/officeDocument/2006/relationships/image" Target="../media/image45.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6.png"/><Relationship Id="rId10" Type="http://schemas.openxmlformats.org/officeDocument/2006/relationships/image" Target="../media/image48.png"/><Relationship Id="rId4" Type="http://schemas.openxmlformats.org/officeDocument/2006/relationships/image" Target="../media/image5.png"/><Relationship Id="rId9" Type="http://schemas.openxmlformats.org/officeDocument/2006/relationships/image" Target="../media/image47.png"/></Relationships>
</file>

<file path=ppt/slides/_rels/slide3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png"/><Relationship Id="rId7"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6.png"/><Relationship Id="rId4" Type="http://schemas.openxmlformats.org/officeDocument/2006/relationships/image" Target="../media/image5.png"/></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55.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6.png"/><Relationship Id="rId4" Type="http://schemas.openxmlformats.org/officeDocument/2006/relationships/image" Target="../media/image5.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9.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4.png"/><Relationship Id="rId7" Type="http://schemas.openxmlformats.org/officeDocument/2006/relationships/image" Target="../media/image57.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6.png"/><Relationship Id="rId10" Type="http://schemas.openxmlformats.org/officeDocument/2006/relationships/image" Target="../media/image44.png"/><Relationship Id="rId4" Type="http://schemas.openxmlformats.org/officeDocument/2006/relationships/image" Target="../media/image5.png"/><Relationship Id="rId9" Type="http://schemas.openxmlformats.org/officeDocument/2006/relationships/image" Target="../media/image59.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4.png"/><Relationship Id="rId7"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63.png"/></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png"/><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png"/><Relationship Id="rId4" Type="http://schemas.openxmlformats.org/officeDocument/2006/relationships/image" Target="../media/image5.png"/></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pn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4.png"/><Relationship Id="rId7" Type="http://schemas.openxmlformats.org/officeDocument/2006/relationships/image" Target="../media/image68.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png"/><Relationship Id="rId10" Type="http://schemas.openxmlformats.org/officeDocument/2006/relationships/image" Target="../media/image71.png"/><Relationship Id="rId4" Type="http://schemas.openxmlformats.org/officeDocument/2006/relationships/image" Target="../media/image5.png"/><Relationship Id="rId9" Type="http://schemas.openxmlformats.org/officeDocument/2006/relationships/image" Target="../media/image70.png"/></Relationships>
</file>

<file path=ppt/slides/_rels/slide4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6.png"/><Relationship Id="rId4" Type="http://schemas.openxmlformats.org/officeDocument/2006/relationships/image" Target="../media/image5.png"/></Relationships>
</file>

<file path=ppt/slides/_rels/slide48.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4.png"/><Relationship Id="rId7" Type="http://schemas.openxmlformats.org/officeDocument/2006/relationships/image" Target="../media/image74.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6.png"/><Relationship Id="rId10" Type="http://schemas.openxmlformats.org/officeDocument/2006/relationships/image" Target="../media/image77.png"/><Relationship Id="rId4" Type="http://schemas.openxmlformats.org/officeDocument/2006/relationships/image" Target="../media/image5.png"/><Relationship Id="rId9" Type="http://schemas.openxmlformats.org/officeDocument/2006/relationships/image" Target="../media/image76.png"/></Relationships>
</file>

<file path=ppt/slides/_rels/slide4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4.png"/><Relationship Id="rId7" Type="http://schemas.openxmlformats.org/officeDocument/2006/relationships/image" Target="../media/image79.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7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4.png"/><Relationship Id="rId7" Type="http://schemas.openxmlformats.org/officeDocument/2006/relationships/image" Target="../media/image82.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6.png"/><Relationship Id="rId4" Type="http://schemas.openxmlformats.org/officeDocument/2006/relationships/image" Target="../media/image5.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6.png"/><Relationship Id="rId4" Type="http://schemas.openxmlformats.org/officeDocument/2006/relationships/image" Target="../media/image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4.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4.png"/><Relationship Id="rId7" Type="http://schemas.openxmlformats.org/officeDocument/2006/relationships/image" Target="../media/image86.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85.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4.png"/><Relationship Id="rId7" Type="http://schemas.openxmlformats.org/officeDocument/2006/relationships/image" Target="../media/image11.png"/><Relationship Id="rId12" Type="http://schemas.openxmlformats.org/officeDocument/2006/relationships/image" Target="../media/image2.gif"/><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6.png"/><Relationship Id="rId10" Type="http://schemas.openxmlformats.org/officeDocument/2006/relationships/image" Target="../media/image14.png"/><Relationship Id="rId4" Type="http://schemas.openxmlformats.org/officeDocument/2006/relationships/image" Target="../media/image5.png"/><Relationship Id="rId9"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90800" y="457200"/>
            <a:ext cx="6324600" cy="3276600"/>
          </a:xfrm>
        </p:spPr>
        <p:txBody>
          <a:bodyPr/>
          <a:lstStyle/>
          <a:p>
            <a:r>
              <a:rPr lang="es-VE" dirty="0" smtClean="0"/>
              <a:t>Estocástica 3:</a:t>
            </a:r>
            <a:br>
              <a:rPr lang="es-VE" dirty="0" smtClean="0"/>
            </a:br>
            <a:r>
              <a:rPr lang="es-VE" dirty="0" smtClean="0"/>
              <a:t>Unidad II: Análisis de Varianza</a:t>
            </a:r>
            <a:br>
              <a:rPr lang="es-VE" dirty="0" smtClean="0"/>
            </a:br>
            <a:r>
              <a:rPr lang="es-VE" sz="4400" dirty="0" smtClean="0"/>
              <a:t>Tema: Diseño </a:t>
            </a:r>
            <a:r>
              <a:rPr lang="es-VE" sz="4400" dirty="0" err="1" smtClean="0"/>
              <a:t>Aleatorizado</a:t>
            </a:r>
            <a:r>
              <a:rPr lang="es-VE" sz="4400" dirty="0" smtClean="0"/>
              <a:t> por Bloques Completos</a:t>
            </a:r>
            <a:endParaRPr lang="en-US" dirty="0"/>
          </a:p>
        </p:txBody>
      </p:sp>
      <p:sp>
        <p:nvSpPr>
          <p:cNvPr id="3" name="2 Subtítulo"/>
          <p:cNvSpPr>
            <a:spLocks noGrp="1"/>
          </p:cNvSpPr>
          <p:nvPr>
            <p:ph type="subTitle" idx="1"/>
          </p:nvPr>
        </p:nvSpPr>
        <p:spPr/>
        <p:txBody>
          <a:bodyPr>
            <a:normAutofit lnSpcReduction="10000"/>
          </a:bodyPr>
          <a:lstStyle/>
          <a:p>
            <a:r>
              <a:rPr lang="es-VE" dirty="0" err="1" smtClean="0"/>
              <a:t>Profa</a:t>
            </a:r>
            <a:r>
              <a:rPr lang="es-VE" dirty="0" smtClean="0"/>
              <a:t>. Karla P. Ramírez</a:t>
            </a:r>
          </a:p>
          <a:p>
            <a:r>
              <a:rPr lang="es-VE" dirty="0" smtClean="0"/>
              <a:t>Dpto. Investigación de Operaciones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76200" y="1295400"/>
            <a:ext cx="8229600" cy="457200"/>
          </a:xfrm>
        </p:spPr>
        <p:txBody>
          <a:bodyPr>
            <a:normAutofit fontScale="92500" lnSpcReduction="10000"/>
          </a:bodyPr>
          <a:lstStyle/>
          <a:p>
            <a:pPr algn="just"/>
            <a:r>
              <a:rPr lang="es-VE" sz="2800" dirty="0" smtClean="0"/>
              <a:t> Los cuadrados medios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55" name="Picture 4"/>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85800" y="1676400"/>
            <a:ext cx="2705100" cy="866775"/>
          </a:xfrm>
          <a:prstGeom prst="rect">
            <a:avLst/>
          </a:prstGeom>
          <a:noFill/>
        </p:spPr>
      </p:pic>
      <p:pic>
        <p:nvPicPr>
          <p:cNvPr id="56" name="Picture 7"/>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685800" y="2895600"/>
            <a:ext cx="2714625" cy="866775"/>
          </a:xfrm>
          <a:prstGeom prst="rect">
            <a:avLst/>
          </a:prstGeom>
          <a:noFill/>
        </p:spPr>
      </p:pic>
      <p:pic>
        <p:nvPicPr>
          <p:cNvPr id="57" name="Picture 10"/>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685800" y="4114800"/>
            <a:ext cx="3381375" cy="942975"/>
          </a:xfrm>
          <a:prstGeom prst="rect">
            <a:avLst/>
          </a:prstGeom>
          <a:noFill/>
        </p:spPr>
      </p:pic>
      <p:sp>
        <p:nvSpPr>
          <p:cNvPr id="58" name="28 Marcador de contenido"/>
          <p:cNvSpPr txBox="1">
            <a:spLocks/>
          </p:cNvSpPr>
          <p:nvPr/>
        </p:nvSpPr>
        <p:spPr>
          <a:xfrm>
            <a:off x="0" y="5105400"/>
            <a:ext cx="8229600" cy="457200"/>
          </a:xfrm>
          <a:prstGeom prst="rect">
            <a:avLst/>
          </a:prstGeom>
        </p:spPr>
        <p:txBody>
          <a:bodyPr vert="horz" lIns="91440" tIns="45720" rIns="91440" bIns="45720" rtlCol="0">
            <a:normAutofit fontScale="92500" lnSpcReduction="10000"/>
          </a:bodyPr>
          <a:lstStyle/>
          <a:p>
            <a:pPr marL="342900" marR="0" lvl="0" indent="-342900" algn="just" defTabSz="914400" rtl="0" eaLnBrk="1" fontAlgn="auto" latinLnBrk="0" hangingPunct="1">
              <a:lnSpc>
                <a:spcPct val="100000"/>
              </a:lnSpc>
              <a:spcBef>
                <a:spcPct val="20000"/>
              </a:spcBef>
              <a:spcAft>
                <a:spcPts val="0"/>
              </a:spcAft>
              <a:buClrTx/>
              <a:buSzTx/>
              <a:buFontTx/>
              <a:buBlip>
                <a:blip r:embed="rId9"/>
              </a:buBlip>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 El estadístico es:</a:t>
            </a:r>
          </a:p>
        </p:txBody>
      </p:sp>
      <p:sp>
        <p:nvSpPr>
          <p:cNvPr id="460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6081" name="Picture 1"/>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1295400" y="5562600"/>
            <a:ext cx="1981200" cy="933450"/>
          </a:xfrm>
          <a:prstGeom prst="rect">
            <a:avLst/>
          </a:prstGeom>
          <a:noFill/>
        </p:spPr>
      </p:pic>
      <p:sp>
        <p:nvSpPr>
          <p:cNvPr id="46083"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0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76200" y="1295400"/>
            <a:ext cx="8229600" cy="457200"/>
          </a:xfrm>
        </p:spPr>
        <p:txBody>
          <a:bodyPr>
            <a:normAutofit fontScale="92500" lnSpcReduction="10000"/>
          </a:bodyPr>
          <a:lstStyle/>
          <a:p>
            <a:pPr algn="just"/>
            <a:r>
              <a:rPr lang="es-VE" sz="2800" dirty="0" smtClean="0"/>
              <a:t> La tabla ANDEVA será:</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3" name="19 Marcador de contenido"/>
          <p:cNvGraphicFramePr>
            <a:graphicFrameLocks/>
          </p:cNvGraphicFramePr>
          <p:nvPr/>
        </p:nvGraphicFramePr>
        <p:xfrm>
          <a:off x="457200" y="1828800"/>
          <a:ext cx="8153400" cy="3061932"/>
        </p:xfrm>
        <a:graphic>
          <a:graphicData uri="http://schemas.openxmlformats.org/drawingml/2006/table">
            <a:tbl>
              <a:tblPr/>
              <a:tblGrid>
                <a:gridCol w="2209800"/>
                <a:gridCol w="1600200"/>
                <a:gridCol w="1524000"/>
                <a:gridCol w="1524000"/>
                <a:gridCol w="1295400"/>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Tipo de</a:t>
                      </a:r>
                      <a:r>
                        <a:rPr lang="es-VE" sz="2400" baseline="0" dirty="0" smtClean="0">
                          <a:latin typeface="Calibri"/>
                          <a:ea typeface="Calibri"/>
                          <a:cs typeface="Times New Roman"/>
                        </a:rPr>
                        <a:t> punta</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0.385</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3</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0.1283</a:t>
                      </a:r>
                      <a:endParaRPr lang="en-US" sz="28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baseline="0" dirty="0" smtClean="0">
                          <a:latin typeface="Calibri"/>
                          <a:ea typeface="Calibri"/>
                          <a:cs typeface="Times New Roman"/>
                        </a:rPr>
                        <a:t>14.42</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Probeta</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0.825</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3</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0.2750</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0.080</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9</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0.0089</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1.290</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15</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481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8131"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8" name="28 Marcador de contenido"/>
          <p:cNvSpPr txBox="1">
            <a:spLocks/>
          </p:cNvSpPr>
          <p:nvPr/>
        </p:nvSpPr>
        <p:spPr>
          <a:xfrm>
            <a:off x="228600" y="5791200"/>
            <a:ext cx="8534400" cy="685800"/>
          </a:xfrm>
          <a:prstGeom prst="rect">
            <a:avLst/>
          </a:prstGeom>
        </p:spPr>
        <p:txBody>
          <a:bodyPr vert="horz" lIns="91440" tIns="45720" rIns="91440" bIns="45720" rtlCol="0">
            <a:normAutofit fontScale="85000" lnSpcReduction="20000"/>
          </a:bodyPr>
          <a:lstStyle/>
          <a:p>
            <a:pPr marL="342900" marR="0" lvl="0" indent="-342900" algn="just" defTabSz="914400" rtl="0" eaLnBrk="1" fontAlgn="auto" latinLnBrk="0" hangingPunct="1">
              <a:lnSpc>
                <a:spcPct val="100000"/>
              </a:lnSpc>
              <a:spcBef>
                <a:spcPct val="20000"/>
              </a:spcBef>
              <a:spcAft>
                <a:spcPts val="0"/>
              </a:spcAft>
              <a:buClrTx/>
              <a:buSzTx/>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Se rechaza la hipótesis,</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por lo que el tipo de punta afecta la lectura d</a:t>
            </a:r>
            <a:r>
              <a:rPr lang="es-VE" sz="2800" baseline="0" dirty="0" smtClean="0">
                <a:latin typeface="Nyala" pitchFamily="2" charset="0"/>
              </a:rPr>
              <a:t>e</a:t>
            </a:r>
            <a:r>
              <a:rPr lang="es-VE" sz="2800" dirty="0" smtClean="0">
                <a:latin typeface="Nyala" pitchFamily="2" charset="0"/>
              </a:rPr>
              <a:t> la dureza</a:t>
            </a:r>
            <a:endPar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p:txBody>
      </p:sp>
      <p:pic>
        <p:nvPicPr>
          <p:cNvPr id="5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286000" y="5257800"/>
            <a:ext cx="3914775" cy="5334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447800"/>
            <a:ext cx="8229600" cy="4648200"/>
          </a:xfrm>
        </p:spPr>
        <p:txBody>
          <a:bodyPr>
            <a:normAutofit/>
          </a:bodyPr>
          <a:lstStyle/>
          <a:p>
            <a:pPr algn="just">
              <a:buNone/>
            </a:pPr>
            <a:r>
              <a:rPr lang="es-VE" sz="2400" dirty="0" smtClean="0"/>
              <a:t>Un ingeniero de control de calidad realiza un experimento para investigar el efecto de la experiencia en una línea de montaje, en lo concerniente al tiempo promedio necesario para realizar una tarea de montaje. Si la experiencia resulta ser un factor, se planea emprender un programa de capacitación con los empleados de ingreso más reciente. El </a:t>
            </a:r>
            <a:r>
              <a:rPr lang="es-VE" sz="2400" dirty="0" err="1" smtClean="0"/>
              <a:t>ing.</a:t>
            </a:r>
            <a:r>
              <a:rPr lang="es-VE" sz="2400" dirty="0" smtClean="0"/>
              <a:t> Selecciona aleatoriamente 8 empleados de grupos que tienen 1, 2, 3 y 4 años de experiencia laboral, respectivamente. Luego, configura el experimento como un diseño de bloques aleatorios, con las tareas como bloques y los años de experiencia como tratamientos. </a:t>
            </a:r>
          </a:p>
          <a:p>
            <a:pPr algn="just">
              <a:buNone/>
            </a:pPr>
            <a:r>
              <a:rPr lang="es-VE" sz="2400" dirty="0" smtClean="0"/>
              <a:t>Realice pruebas en busca de diferencias significativas entre los años de experiencia respecto del tiempo de montaje.</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447800"/>
            <a:ext cx="8229600" cy="457200"/>
          </a:xfrm>
        </p:spPr>
        <p:txBody>
          <a:bodyPr>
            <a:normAutofit/>
          </a:bodyPr>
          <a:lstStyle/>
          <a:p>
            <a:pPr algn="just">
              <a:buNone/>
            </a:pPr>
            <a:r>
              <a:rPr lang="es-VE" sz="2400" dirty="0" smtClean="0"/>
              <a:t>Los datos resultantes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3" name="32 Tabla"/>
          <p:cNvGraphicFramePr>
            <a:graphicFrameLocks noGrp="1"/>
          </p:cNvGraphicFramePr>
          <p:nvPr/>
        </p:nvGraphicFramePr>
        <p:xfrm>
          <a:off x="1371600" y="1981200"/>
          <a:ext cx="6096000" cy="407924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gridSpan="5">
                  <a:txBody>
                    <a:bodyPr/>
                    <a:lstStyle/>
                    <a:p>
                      <a:pPr algn="ctr"/>
                      <a:r>
                        <a:rPr lang="es-VE" dirty="0" smtClean="0"/>
                        <a:t>Tiempo para completar las tareas de montaje</a:t>
                      </a: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r>
              <a:tr h="370840">
                <a:tc rowSpan="2">
                  <a:txBody>
                    <a:bodyPr/>
                    <a:lstStyle/>
                    <a:p>
                      <a:pPr algn="ctr"/>
                      <a:r>
                        <a:rPr lang="es-VE" b="1" dirty="0" smtClean="0">
                          <a:solidFill>
                            <a:schemeClr val="bg1"/>
                          </a:solidFill>
                        </a:rPr>
                        <a:t>Tarea</a:t>
                      </a:r>
                      <a:endParaRPr lang="en-US" b="1" dirty="0">
                        <a:solidFill>
                          <a:schemeClr val="bg1"/>
                        </a:solidFill>
                      </a:endParaRPr>
                    </a:p>
                  </a:txBody>
                  <a:tcPr anchor="ctr">
                    <a:solidFill>
                      <a:schemeClr val="accent1"/>
                    </a:solidFill>
                  </a:tcPr>
                </a:tc>
                <a:tc gridSpan="4">
                  <a:txBody>
                    <a:bodyPr/>
                    <a:lstStyle/>
                    <a:p>
                      <a:pPr algn="ctr"/>
                      <a:r>
                        <a:rPr lang="es-VE" b="1" dirty="0" smtClean="0">
                          <a:solidFill>
                            <a:schemeClr val="bg1"/>
                          </a:solidFill>
                        </a:rPr>
                        <a:t>Experiencia</a:t>
                      </a:r>
                      <a:endParaRPr lang="en-US" b="1" dirty="0">
                        <a:solidFill>
                          <a:schemeClr val="bg1"/>
                        </a:solidFill>
                      </a:endParaRPr>
                    </a:p>
                  </a:txBody>
                  <a:tcPr anchor="ctr">
                    <a:solidFill>
                      <a:schemeClr val="accent1"/>
                    </a:solidFill>
                  </a:tcP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r>
              <a:tr h="370840">
                <a:tc vMerge="1">
                  <a:txBody>
                    <a:bodyPr/>
                    <a:lstStyle/>
                    <a:p>
                      <a:endParaRPr lang="en-US" dirty="0"/>
                    </a:p>
                  </a:txBody>
                  <a:tcPr/>
                </a:tc>
                <a:tc>
                  <a:txBody>
                    <a:bodyPr/>
                    <a:lstStyle/>
                    <a:p>
                      <a:pPr algn="ctr"/>
                      <a:r>
                        <a:rPr lang="es-VE" b="1" dirty="0" smtClean="0">
                          <a:solidFill>
                            <a:schemeClr val="bg1"/>
                          </a:solidFill>
                        </a:rPr>
                        <a:t>1 año</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 años</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 años</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 años</a:t>
                      </a:r>
                      <a:endParaRPr lang="en-US" b="1" dirty="0">
                        <a:solidFill>
                          <a:schemeClr val="bg1"/>
                        </a:solidFill>
                      </a:endParaRPr>
                    </a:p>
                  </a:txBody>
                  <a:tcPr anchor="ctr">
                    <a:solidFill>
                      <a:schemeClr val="accent1"/>
                    </a:solidFill>
                  </a:tcPr>
                </a:tc>
              </a:tr>
              <a:tr h="370840">
                <a:tc>
                  <a:txBody>
                    <a:bodyPr/>
                    <a:lstStyle/>
                    <a:p>
                      <a:pPr algn="ctr"/>
                      <a:r>
                        <a:rPr lang="es-VE" dirty="0" smtClean="0"/>
                        <a:t>1</a:t>
                      </a:r>
                      <a:endParaRPr lang="en-US" dirty="0"/>
                    </a:p>
                  </a:txBody>
                  <a:tcPr anchor="ctr"/>
                </a:tc>
                <a:tc>
                  <a:txBody>
                    <a:bodyPr/>
                    <a:lstStyle/>
                    <a:p>
                      <a:pPr algn="ctr"/>
                      <a:r>
                        <a:rPr lang="es-VE" dirty="0" smtClean="0"/>
                        <a:t>40.3</a:t>
                      </a:r>
                      <a:endParaRPr lang="en-US" dirty="0"/>
                    </a:p>
                  </a:txBody>
                  <a:tcPr anchor="ctr"/>
                </a:tc>
                <a:tc>
                  <a:txBody>
                    <a:bodyPr/>
                    <a:lstStyle/>
                    <a:p>
                      <a:pPr algn="ctr"/>
                      <a:r>
                        <a:rPr lang="es-VE" dirty="0" smtClean="0"/>
                        <a:t>34.2</a:t>
                      </a:r>
                      <a:endParaRPr lang="en-US" dirty="0"/>
                    </a:p>
                  </a:txBody>
                  <a:tcPr anchor="ctr"/>
                </a:tc>
                <a:tc>
                  <a:txBody>
                    <a:bodyPr/>
                    <a:lstStyle/>
                    <a:p>
                      <a:pPr algn="ctr"/>
                      <a:r>
                        <a:rPr lang="es-VE" dirty="0" smtClean="0"/>
                        <a:t>28.8</a:t>
                      </a:r>
                      <a:endParaRPr lang="en-US" dirty="0"/>
                    </a:p>
                  </a:txBody>
                  <a:tcPr anchor="ctr"/>
                </a:tc>
                <a:tc>
                  <a:txBody>
                    <a:bodyPr/>
                    <a:lstStyle/>
                    <a:p>
                      <a:pPr algn="ctr"/>
                      <a:r>
                        <a:rPr lang="es-VE" dirty="0" smtClean="0"/>
                        <a:t>26.6</a:t>
                      </a:r>
                      <a:endParaRPr lang="en-US" dirty="0"/>
                    </a:p>
                  </a:txBody>
                  <a:tcPr anchor="ctr"/>
                </a:tc>
              </a:tr>
              <a:tr h="370840">
                <a:tc>
                  <a:txBody>
                    <a:bodyPr/>
                    <a:lstStyle/>
                    <a:p>
                      <a:pPr algn="ctr"/>
                      <a:r>
                        <a:rPr lang="es-VE" dirty="0" smtClean="0"/>
                        <a:t>2</a:t>
                      </a:r>
                      <a:endParaRPr lang="en-US" dirty="0"/>
                    </a:p>
                  </a:txBody>
                  <a:tcPr anchor="ctr"/>
                </a:tc>
                <a:tc>
                  <a:txBody>
                    <a:bodyPr/>
                    <a:lstStyle/>
                    <a:p>
                      <a:pPr algn="ctr"/>
                      <a:r>
                        <a:rPr lang="es-VE" dirty="0" smtClean="0"/>
                        <a:t>25.4</a:t>
                      </a:r>
                      <a:endParaRPr lang="en-US" dirty="0"/>
                    </a:p>
                  </a:txBody>
                  <a:tcPr anchor="ctr"/>
                </a:tc>
                <a:tc>
                  <a:txBody>
                    <a:bodyPr/>
                    <a:lstStyle/>
                    <a:p>
                      <a:pPr algn="ctr"/>
                      <a:r>
                        <a:rPr lang="es-VE" dirty="0" smtClean="0"/>
                        <a:t>25.4</a:t>
                      </a:r>
                      <a:endParaRPr lang="en-US" dirty="0"/>
                    </a:p>
                  </a:txBody>
                  <a:tcPr anchor="ctr"/>
                </a:tc>
                <a:tc>
                  <a:txBody>
                    <a:bodyPr/>
                    <a:lstStyle/>
                    <a:p>
                      <a:pPr algn="ctr"/>
                      <a:r>
                        <a:rPr lang="es-VE" dirty="0" smtClean="0"/>
                        <a:t>29.2</a:t>
                      </a:r>
                      <a:endParaRPr lang="en-US" dirty="0"/>
                    </a:p>
                  </a:txBody>
                  <a:tcPr anchor="ctr"/>
                </a:tc>
                <a:tc>
                  <a:txBody>
                    <a:bodyPr/>
                    <a:lstStyle/>
                    <a:p>
                      <a:pPr algn="ctr"/>
                      <a:r>
                        <a:rPr lang="es-VE" dirty="0" smtClean="0"/>
                        <a:t>21.2</a:t>
                      </a:r>
                      <a:endParaRPr lang="en-US" dirty="0"/>
                    </a:p>
                  </a:txBody>
                  <a:tcPr anchor="ctr"/>
                </a:tc>
              </a:tr>
              <a:tr h="370840">
                <a:tc>
                  <a:txBody>
                    <a:bodyPr/>
                    <a:lstStyle/>
                    <a:p>
                      <a:pPr algn="ctr"/>
                      <a:r>
                        <a:rPr lang="es-VE" dirty="0" smtClean="0"/>
                        <a:t>3</a:t>
                      </a:r>
                      <a:endParaRPr lang="en-US" dirty="0"/>
                    </a:p>
                  </a:txBody>
                  <a:tcPr anchor="ctr"/>
                </a:tc>
                <a:tc>
                  <a:txBody>
                    <a:bodyPr/>
                    <a:lstStyle/>
                    <a:p>
                      <a:pPr algn="ctr"/>
                      <a:r>
                        <a:rPr lang="es-VE" dirty="0" smtClean="0"/>
                        <a:t>28.2</a:t>
                      </a:r>
                      <a:endParaRPr lang="en-US" dirty="0"/>
                    </a:p>
                  </a:txBody>
                  <a:tcPr anchor="ctr"/>
                </a:tc>
                <a:tc>
                  <a:txBody>
                    <a:bodyPr/>
                    <a:lstStyle/>
                    <a:p>
                      <a:pPr algn="ctr"/>
                      <a:r>
                        <a:rPr lang="es-VE" dirty="0" smtClean="0"/>
                        <a:t>28.0</a:t>
                      </a:r>
                      <a:endParaRPr lang="en-US" dirty="0"/>
                    </a:p>
                  </a:txBody>
                  <a:tcPr anchor="ctr"/>
                </a:tc>
                <a:tc>
                  <a:txBody>
                    <a:bodyPr/>
                    <a:lstStyle/>
                    <a:p>
                      <a:pPr algn="ctr"/>
                      <a:r>
                        <a:rPr lang="es-VE" dirty="0" smtClean="0"/>
                        <a:t>24.6</a:t>
                      </a:r>
                      <a:endParaRPr lang="en-US" dirty="0"/>
                    </a:p>
                  </a:txBody>
                  <a:tcPr anchor="ctr"/>
                </a:tc>
                <a:tc>
                  <a:txBody>
                    <a:bodyPr/>
                    <a:lstStyle/>
                    <a:p>
                      <a:pPr algn="ctr"/>
                      <a:r>
                        <a:rPr lang="es-VE" dirty="0" smtClean="0"/>
                        <a:t>23.2</a:t>
                      </a:r>
                      <a:endParaRPr lang="en-US" dirty="0"/>
                    </a:p>
                  </a:txBody>
                  <a:tcPr anchor="ctr"/>
                </a:tc>
              </a:tr>
              <a:tr h="370840">
                <a:tc>
                  <a:txBody>
                    <a:bodyPr/>
                    <a:lstStyle/>
                    <a:p>
                      <a:pPr algn="ctr"/>
                      <a:r>
                        <a:rPr lang="es-VE" dirty="0" smtClean="0"/>
                        <a:t>4</a:t>
                      </a:r>
                      <a:endParaRPr lang="en-US" dirty="0"/>
                    </a:p>
                  </a:txBody>
                  <a:tcPr anchor="ctr"/>
                </a:tc>
                <a:tc>
                  <a:txBody>
                    <a:bodyPr/>
                    <a:lstStyle/>
                    <a:p>
                      <a:pPr algn="ctr"/>
                      <a:r>
                        <a:rPr lang="es-VE" dirty="0" smtClean="0"/>
                        <a:t>41.6</a:t>
                      </a:r>
                      <a:endParaRPr lang="en-US" dirty="0"/>
                    </a:p>
                  </a:txBody>
                  <a:tcPr anchor="ctr"/>
                </a:tc>
                <a:tc>
                  <a:txBody>
                    <a:bodyPr/>
                    <a:lstStyle/>
                    <a:p>
                      <a:pPr algn="ctr"/>
                      <a:r>
                        <a:rPr lang="es-VE" dirty="0" smtClean="0"/>
                        <a:t>24.9</a:t>
                      </a:r>
                      <a:endParaRPr lang="en-US" dirty="0"/>
                    </a:p>
                  </a:txBody>
                  <a:tcPr anchor="ctr"/>
                </a:tc>
                <a:tc>
                  <a:txBody>
                    <a:bodyPr/>
                    <a:lstStyle/>
                    <a:p>
                      <a:pPr algn="ctr"/>
                      <a:r>
                        <a:rPr lang="es-VE" dirty="0" smtClean="0"/>
                        <a:t>29.1</a:t>
                      </a:r>
                      <a:endParaRPr lang="en-US" dirty="0"/>
                    </a:p>
                  </a:txBody>
                  <a:tcPr anchor="ctr"/>
                </a:tc>
                <a:tc>
                  <a:txBody>
                    <a:bodyPr/>
                    <a:lstStyle/>
                    <a:p>
                      <a:pPr algn="ctr"/>
                      <a:r>
                        <a:rPr lang="es-VE" dirty="0" smtClean="0"/>
                        <a:t>27.0</a:t>
                      </a:r>
                      <a:endParaRPr lang="en-US" dirty="0"/>
                    </a:p>
                  </a:txBody>
                  <a:tcPr anchor="ctr"/>
                </a:tc>
              </a:tr>
              <a:tr h="370840">
                <a:tc>
                  <a:txBody>
                    <a:bodyPr/>
                    <a:lstStyle/>
                    <a:p>
                      <a:pPr algn="ctr"/>
                      <a:r>
                        <a:rPr lang="es-VE" dirty="0" smtClean="0"/>
                        <a:t>5</a:t>
                      </a:r>
                      <a:endParaRPr lang="en-US" dirty="0"/>
                    </a:p>
                  </a:txBody>
                  <a:tcPr anchor="ctr"/>
                </a:tc>
                <a:tc>
                  <a:txBody>
                    <a:bodyPr/>
                    <a:lstStyle/>
                    <a:p>
                      <a:pPr algn="ctr"/>
                      <a:r>
                        <a:rPr lang="es-VE" dirty="0" smtClean="0"/>
                        <a:t>28.8</a:t>
                      </a:r>
                      <a:endParaRPr lang="en-US" dirty="0"/>
                    </a:p>
                  </a:txBody>
                  <a:tcPr anchor="ctr"/>
                </a:tc>
                <a:tc>
                  <a:txBody>
                    <a:bodyPr/>
                    <a:lstStyle/>
                    <a:p>
                      <a:pPr algn="ctr"/>
                      <a:r>
                        <a:rPr lang="es-VE" dirty="0" smtClean="0"/>
                        <a:t>39.2</a:t>
                      </a:r>
                      <a:endParaRPr lang="en-US" dirty="0"/>
                    </a:p>
                  </a:txBody>
                  <a:tcPr anchor="ctr"/>
                </a:tc>
                <a:tc>
                  <a:txBody>
                    <a:bodyPr/>
                    <a:lstStyle/>
                    <a:p>
                      <a:pPr algn="ctr"/>
                      <a:r>
                        <a:rPr lang="es-VE" dirty="0" smtClean="0"/>
                        <a:t>34.8</a:t>
                      </a:r>
                      <a:endParaRPr lang="en-US" dirty="0"/>
                    </a:p>
                  </a:txBody>
                  <a:tcPr anchor="ctr"/>
                </a:tc>
                <a:tc>
                  <a:txBody>
                    <a:bodyPr/>
                    <a:lstStyle/>
                    <a:p>
                      <a:pPr algn="ctr"/>
                      <a:r>
                        <a:rPr lang="es-VE" dirty="0" smtClean="0"/>
                        <a:t>27.1</a:t>
                      </a:r>
                      <a:endParaRPr lang="en-US" dirty="0"/>
                    </a:p>
                  </a:txBody>
                  <a:tcPr anchor="ctr"/>
                </a:tc>
              </a:tr>
              <a:tr h="370840">
                <a:tc>
                  <a:txBody>
                    <a:bodyPr/>
                    <a:lstStyle/>
                    <a:p>
                      <a:pPr algn="ctr"/>
                      <a:r>
                        <a:rPr lang="es-VE" dirty="0" smtClean="0"/>
                        <a:t>6</a:t>
                      </a:r>
                      <a:endParaRPr lang="en-US" dirty="0"/>
                    </a:p>
                  </a:txBody>
                  <a:tcPr anchor="ctr"/>
                </a:tc>
                <a:tc>
                  <a:txBody>
                    <a:bodyPr/>
                    <a:lstStyle/>
                    <a:p>
                      <a:pPr algn="ctr"/>
                      <a:r>
                        <a:rPr lang="es-VE" dirty="0" smtClean="0"/>
                        <a:t>38.7</a:t>
                      </a:r>
                      <a:endParaRPr lang="en-US" dirty="0"/>
                    </a:p>
                  </a:txBody>
                  <a:tcPr anchor="ctr"/>
                </a:tc>
                <a:tc>
                  <a:txBody>
                    <a:bodyPr/>
                    <a:lstStyle/>
                    <a:p>
                      <a:pPr algn="ctr"/>
                      <a:r>
                        <a:rPr lang="es-VE" dirty="0" smtClean="0"/>
                        <a:t>29.5</a:t>
                      </a:r>
                      <a:endParaRPr lang="en-US" dirty="0"/>
                    </a:p>
                  </a:txBody>
                  <a:tcPr anchor="ctr"/>
                </a:tc>
                <a:tc>
                  <a:txBody>
                    <a:bodyPr/>
                    <a:lstStyle/>
                    <a:p>
                      <a:pPr algn="ctr"/>
                      <a:r>
                        <a:rPr lang="es-VE" dirty="0" smtClean="0"/>
                        <a:t>26.6</a:t>
                      </a:r>
                      <a:endParaRPr lang="en-US" dirty="0"/>
                    </a:p>
                  </a:txBody>
                  <a:tcPr anchor="ctr"/>
                </a:tc>
                <a:tc>
                  <a:txBody>
                    <a:bodyPr/>
                    <a:lstStyle/>
                    <a:p>
                      <a:pPr algn="ctr"/>
                      <a:r>
                        <a:rPr lang="es-VE" dirty="0" smtClean="0"/>
                        <a:t>27.3</a:t>
                      </a:r>
                      <a:endParaRPr lang="en-US" dirty="0"/>
                    </a:p>
                  </a:txBody>
                  <a:tcPr anchor="ctr"/>
                </a:tc>
              </a:tr>
              <a:tr h="370840">
                <a:tc>
                  <a:txBody>
                    <a:bodyPr/>
                    <a:lstStyle/>
                    <a:p>
                      <a:pPr algn="ctr"/>
                      <a:r>
                        <a:rPr lang="es-VE" dirty="0" smtClean="0"/>
                        <a:t>7</a:t>
                      </a:r>
                      <a:endParaRPr lang="en-US" dirty="0"/>
                    </a:p>
                  </a:txBody>
                  <a:tcPr anchor="ctr"/>
                </a:tc>
                <a:tc>
                  <a:txBody>
                    <a:bodyPr/>
                    <a:lstStyle/>
                    <a:p>
                      <a:pPr algn="ctr"/>
                      <a:r>
                        <a:rPr lang="es-VE" dirty="0" smtClean="0"/>
                        <a:t>29.4</a:t>
                      </a:r>
                      <a:endParaRPr lang="en-US" dirty="0"/>
                    </a:p>
                  </a:txBody>
                  <a:tcPr anchor="ctr"/>
                </a:tc>
                <a:tc>
                  <a:txBody>
                    <a:bodyPr/>
                    <a:lstStyle/>
                    <a:p>
                      <a:pPr algn="ctr"/>
                      <a:r>
                        <a:rPr lang="es-VE" dirty="0" smtClean="0"/>
                        <a:t>29.0</a:t>
                      </a:r>
                      <a:endParaRPr lang="en-US" dirty="0"/>
                    </a:p>
                  </a:txBody>
                  <a:tcPr anchor="ctr"/>
                </a:tc>
                <a:tc>
                  <a:txBody>
                    <a:bodyPr/>
                    <a:lstStyle/>
                    <a:p>
                      <a:pPr algn="ctr"/>
                      <a:r>
                        <a:rPr lang="es-VE" dirty="0" smtClean="0"/>
                        <a:t>36.0</a:t>
                      </a:r>
                      <a:endParaRPr lang="en-US" dirty="0"/>
                    </a:p>
                  </a:txBody>
                  <a:tcPr anchor="ctr"/>
                </a:tc>
                <a:tc>
                  <a:txBody>
                    <a:bodyPr/>
                    <a:lstStyle/>
                    <a:p>
                      <a:pPr algn="ctr"/>
                      <a:r>
                        <a:rPr lang="es-VE" dirty="0" smtClean="0"/>
                        <a:t>34.2</a:t>
                      </a:r>
                      <a:endParaRPr lang="en-US" dirty="0"/>
                    </a:p>
                  </a:txBody>
                  <a:tcPr anchor="ctr"/>
                </a:tc>
              </a:tr>
              <a:tr h="370840">
                <a:tc>
                  <a:txBody>
                    <a:bodyPr/>
                    <a:lstStyle/>
                    <a:p>
                      <a:pPr algn="ctr"/>
                      <a:r>
                        <a:rPr lang="es-VE" dirty="0" smtClean="0"/>
                        <a:t>8</a:t>
                      </a:r>
                      <a:endParaRPr lang="en-US" dirty="0"/>
                    </a:p>
                  </a:txBody>
                  <a:tcPr anchor="ctr"/>
                </a:tc>
                <a:tc>
                  <a:txBody>
                    <a:bodyPr/>
                    <a:lstStyle/>
                    <a:p>
                      <a:pPr algn="ctr"/>
                      <a:r>
                        <a:rPr lang="es-VE" dirty="0" smtClean="0"/>
                        <a:t>37.7</a:t>
                      </a:r>
                      <a:endParaRPr lang="en-US" dirty="0"/>
                    </a:p>
                  </a:txBody>
                  <a:tcPr anchor="ctr"/>
                </a:tc>
                <a:tc>
                  <a:txBody>
                    <a:bodyPr/>
                    <a:lstStyle/>
                    <a:p>
                      <a:pPr algn="ctr"/>
                      <a:r>
                        <a:rPr lang="es-VE" dirty="0" smtClean="0"/>
                        <a:t>25.6</a:t>
                      </a:r>
                      <a:endParaRPr lang="en-US" dirty="0"/>
                    </a:p>
                  </a:txBody>
                  <a:tcPr anchor="ctr"/>
                </a:tc>
                <a:tc>
                  <a:txBody>
                    <a:bodyPr/>
                    <a:lstStyle/>
                    <a:p>
                      <a:pPr algn="ctr"/>
                      <a:r>
                        <a:rPr lang="es-VE" dirty="0" smtClean="0"/>
                        <a:t>25.6</a:t>
                      </a:r>
                      <a:endParaRPr lang="en-US" dirty="0"/>
                    </a:p>
                  </a:txBody>
                  <a:tcPr anchor="ctr"/>
                </a:tc>
                <a:tc>
                  <a:txBody>
                    <a:bodyPr/>
                    <a:lstStyle/>
                    <a:p>
                      <a:pPr algn="ctr"/>
                      <a:r>
                        <a:rPr lang="es-VE" dirty="0" smtClean="0"/>
                        <a:t>25.2</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99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9937"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514600" y="1219200"/>
            <a:ext cx="3495675" cy="895350"/>
          </a:xfrm>
          <a:prstGeom prst="rect">
            <a:avLst/>
          </a:prstGeom>
          <a:noFill/>
        </p:spPr>
      </p:pic>
      <p:sp>
        <p:nvSpPr>
          <p:cNvPr id="39939" name="Rectangle 3"/>
          <p:cNvSpPr>
            <a:spLocks noChangeArrowheads="1"/>
          </p:cNvSpPr>
          <p:nvPr/>
        </p:nvSpPr>
        <p:spPr bwMode="auto">
          <a:xfrm>
            <a:off x="0" y="13525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7" name="36 Tabla"/>
          <p:cNvGraphicFramePr>
            <a:graphicFrameLocks noGrp="1"/>
          </p:cNvGraphicFramePr>
          <p:nvPr/>
        </p:nvGraphicFramePr>
        <p:xfrm>
          <a:off x="228600" y="2057400"/>
          <a:ext cx="8610600" cy="4500880"/>
        </p:xfrm>
        <a:graphic>
          <a:graphicData uri="http://schemas.openxmlformats.org/drawingml/2006/table">
            <a:tbl>
              <a:tblPr firstRow="1" bandRow="1">
                <a:tableStyleId>{5C22544A-7EE6-4342-B048-85BDC9FD1C3A}</a:tableStyleId>
              </a:tblPr>
              <a:tblGrid>
                <a:gridCol w="1143000"/>
                <a:gridCol w="1222476"/>
                <a:gridCol w="1222476"/>
                <a:gridCol w="1222476"/>
                <a:gridCol w="1222476"/>
                <a:gridCol w="1288848"/>
                <a:gridCol w="1288848"/>
              </a:tblGrid>
              <a:tr h="370840">
                <a:tc rowSpan="2">
                  <a:txBody>
                    <a:bodyPr/>
                    <a:lstStyle/>
                    <a:p>
                      <a:pPr algn="ctr"/>
                      <a:r>
                        <a:rPr lang="es-VE" dirty="0" smtClean="0"/>
                        <a:t>Bloque</a:t>
                      </a:r>
                      <a:endParaRPr lang="en-US" dirty="0"/>
                    </a:p>
                  </a:txBody>
                  <a:tcPr anchor="ctr"/>
                </a:tc>
                <a:tc gridSpan="4">
                  <a:txBody>
                    <a:bodyPr/>
                    <a:lstStyle/>
                    <a:p>
                      <a:pPr algn="ctr"/>
                      <a:r>
                        <a:rPr lang="es-VE" dirty="0" smtClean="0">
                          <a:solidFill>
                            <a:schemeClr val="bg1"/>
                          </a:solidFill>
                        </a:rPr>
                        <a:t>Tratamiento </a:t>
                      </a:r>
                      <a:endParaRPr lang="en-US" dirty="0">
                        <a:solidFill>
                          <a:schemeClr val="bg1"/>
                        </a:solidFill>
                      </a:endParaRPr>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rowSpan="2">
                  <a:txBody>
                    <a:bodyPr/>
                    <a:lstStyle/>
                    <a:p>
                      <a:pPr algn="ctr"/>
                      <a:r>
                        <a:rPr lang="es-VE" dirty="0" smtClean="0">
                          <a:solidFill>
                            <a:schemeClr val="bg1"/>
                          </a:solidFill>
                        </a:rPr>
                        <a:t>Bloque total (</a:t>
                      </a:r>
                      <a:r>
                        <a:rPr lang="es-VE" dirty="0" err="1" smtClean="0">
                          <a:solidFill>
                            <a:schemeClr val="bg1"/>
                          </a:solidFill>
                        </a:rPr>
                        <a:t>y.</a:t>
                      </a:r>
                      <a:r>
                        <a:rPr lang="es-VE" baseline="-25000" dirty="0" err="1" smtClean="0">
                          <a:solidFill>
                            <a:schemeClr val="bg1"/>
                          </a:solidFill>
                        </a:rPr>
                        <a:t>j</a:t>
                      </a:r>
                      <a:r>
                        <a:rPr lang="es-VE" baseline="0" dirty="0" smtClean="0">
                          <a:solidFill>
                            <a:schemeClr val="bg1"/>
                          </a:solidFill>
                        </a:rPr>
                        <a:t>)</a:t>
                      </a:r>
                      <a:endParaRPr lang="en-US" dirty="0">
                        <a:solidFill>
                          <a:schemeClr val="bg1"/>
                        </a:solidFill>
                      </a:endParaRPr>
                    </a:p>
                  </a:txBody>
                  <a:tcPr anchor="ctr"/>
                </a:tc>
                <a:tc rowSpan="2">
                  <a:txBody>
                    <a:bodyPr/>
                    <a:lstStyle/>
                    <a:p>
                      <a:pPr algn="ctr"/>
                      <a:r>
                        <a:rPr lang="es-VE" dirty="0" smtClean="0">
                          <a:solidFill>
                            <a:schemeClr val="bg1"/>
                          </a:solidFill>
                        </a:rPr>
                        <a:t>Media del bloque</a:t>
                      </a:r>
                      <a:endParaRPr lang="en-US" dirty="0">
                        <a:solidFill>
                          <a:schemeClr val="bg1"/>
                        </a:solidFill>
                      </a:endParaRPr>
                    </a:p>
                  </a:txBody>
                  <a:tcPr anchor="ctr"/>
                </a:tc>
              </a:tr>
              <a:tr h="370840">
                <a:tc vMerge="1">
                  <a:txBody>
                    <a:bodyPr/>
                    <a:lstStyle/>
                    <a:p>
                      <a:pPr algn="ctr"/>
                      <a:endParaRPr lang="en-US" dirty="0"/>
                    </a:p>
                  </a:txBody>
                  <a:tcPr anchor="ct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vMerge="1">
                  <a:txBody>
                    <a:bodyPr/>
                    <a:lstStyle/>
                    <a:p>
                      <a:pPr algn="ctr"/>
                      <a:endParaRPr lang="en-US" b="1" dirty="0">
                        <a:solidFill>
                          <a:schemeClr val="bg1"/>
                        </a:solidFill>
                      </a:endParaRPr>
                    </a:p>
                  </a:txBody>
                  <a:tcPr anchor="ctr">
                    <a:solidFill>
                      <a:schemeClr val="accent1"/>
                    </a:solidFill>
                  </a:tcPr>
                </a:tc>
                <a:tc vMerge="1">
                  <a:txBody>
                    <a:bodyPr/>
                    <a:lstStyle/>
                    <a:p>
                      <a:endParaRPr lang="en-US"/>
                    </a:p>
                  </a:txBody>
                  <a:tcPr/>
                </a:tc>
              </a:tr>
              <a:tr h="370840">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dirty="0" smtClean="0"/>
                        <a:t>40.3</a:t>
                      </a:r>
                      <a:endParaRPr lang="en-US" dirty="0"/>
                    </a:p>
                  </a:txBody>
                  <a:tcPr anchor="ctr"/>
                </a:tc>
                <a:tc>
                  <a:txBody>
                    <a:bodyPr/>
                    <a:lstStyle/>
                    <a:p>
                      <a:pPr algn="ctr"/>
                      <a:r>
                        <a:rPr lang="es-VE" dirty="0" smtClean="0"/>
                        <a:t>34.2</a:t>
                      </a:r>
                      <a:endParaRPr lang="en-US" dirty="0"/>
                    </a:p>
                  </a:txBody>
                  <a:tcPr anchor="ctr"/>
                </a:tc>
                <a:tc>
                  <a:txBody>
                    <a:bodyPr/>
                    <a:lstStyle/>
                    <a:p>
                      <a:pPr algn="ctr"/>
                      <a:r>
                        <a:rPr lang="es-VE" dirty="0" smtClean="0"/>
                        <a:t>28.8</a:t>
                      </a:r>
                      <a:endParaRPr lang="en-US" dirty="0"/>
                    </a:p>
                  </a:txBody>
                  <a:tcPr anchor="ctr"/>
                </a:tc>
                <a:tc>
                  <a:txBody>
                    <a:bodyPr/>
                    <a:lstStyle/>
                    <a:p>
                      <a:pPr algn="ctr"/>
                      <a:r>
                        <a:rPr lang="es-VE" dirty="0" smtClean="0"/>
                        <a:t>26.6</a:t>
                      </a:r>
                      <a:endParaRPr lang="en-US" dirty="0"/>
                    </a:p>
                  </a:txBody>
                  <a:tcPr anchor="ctr"/>
                </a:tc>
                <a:tc>
                  <a:txBody>
                    <a:bodyPr/>
                    <a:lstStyle/>
                    <a:p>
                      <a:pPr algn="ctr"/>
                      <a:r>
                        <a:rPr lang="es-VE" b="1" dirty="0" smtClean="0">
                          <a:solidFill>
                            <a:schemeClr val="bg1"/>
                          </a:solidFill>
                        </a:rPr>
                        <a:t>129.9</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32.475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dirty="0" smtClean="0"/>
                        <a:t>25.4</a:t>
                      </a:r>
                      <a:endParaRPr lang="en-US" dirty="0"/>
                    </a:p>
                  </a:txBody>
                  <a:tcPr anchor="ctr"/>
                </a:tc>
                <a:tc>
                  <a:txBody>
                    <a:bodyPr/>
                    <a:lstStyle/>
                    <a:p>
                      <a:pPr algn="ctr"/>
                      <a:r>
                        <a:rPr lang="es-VE" dirty="0" smtClean="0"/>
                        <a:t>25.4</a:t>
                      </a:r>
                      <a:endParaRPr lang="en-US" dirty="0"/>
                    </a:p>
                  </a:txBody>
                  <a:tcPr anchor="ctr"/>
                </a:tc>
                <a:tc>
                  <a:txBody>
                    <a:bodyPr/>
                    <a:lstStyle/>
                    <a:p>
                      <a:pPr algn="ctr"/>
                      <a:r>
                        <a:rPr lang="es-VE" dirty="0" smtClean="0"/>
                        <a:t>29.2</a:t>
                      </a:r>
                      <a:endParaRPr lang="en-US" dirty="0"/>
                    </a:p>
                  </a:txBody>
                  <a:tcPr anchor="ctr"/>
                </a:tc>
                <a:tc>
                  <a:txBody>
                    <a:bodyPr/>
                    <a:lstStyle/>
                    <a:p>
                      <a:pPr algn="ctr"/>
                      <a:r>
                        <a:rPr lang="es-VE" dirty="0" smtClean="0"/>
                        <a:t>21.2</a:t>
                      </a:r>
                      <a:endParaRPr lang="en-US" dirty="0"/>
                    </a:p>
                  </a:txBody>
                  <a:tcPr anchor="ctr"/>
                </a:tc>
                <a:tc>
                  <a:txBody>
                    <a:bodyPr/>
                    <a:lstStyle/>
                    <a:p>
                      <a:pPr algn="ctr"/>
                      <a:r>
                        <a:rPr lang="es-VE" b="1" dirty="0" smtClean="0">
                          <a:solidFill>
                            <a:schemeClr val="bg1"/>
                          </a:solidFill>
                        </a:rPr>
                        <a:t>101.2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25.300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dirty="0" smtClean="0"/>
                        <a:t>28.2</a:t>
                      </a:r>
                      <a:endParaRPr lang="en-US" dirty="0"/>
                    </a:p>
                  </a:txBody>
                  <a:tcPr anchor="ctr"/>
                </a:tc>
                <a:tc>
                  <a:txBody>
                    <a:bodyPr/>
                    <a:lstStyle/>
                    <a:p>
                      <a:pPr algn="ctr"/>
                      <a:r>
                        <a:rPr lang="es-VE" dirty="0" smtClean="0"/>
                        <a:t>28.0</a:t>
                      </a:r>
                      <a:endParaRPr lang="en-US" dirty="0"/>
                    </a:p>
                  </a:txBody>
                  <a:tcPr anchor="ctr"/>
                </a:tc>
                <a:tc>
                  <a:txBody>
                    <a:bodyPr/>
                    <a:lstStyle/>
                    <a:p>
                      <a:pPr algn="ctr"/>
                      <a:r>
                        <a:rPr lang="es-VE" dirty="0" smtClean="0"/>
                        <a:t>24.6</a:t>
                      </a:r>
                      <a:endParaRPr lang="en-US" dirty="0"/>
                    </a:p>
                  </a:txBody>
                  <a:tcPr anchor="ctr"/>
                </a:tc>
                <a:tc>
                  <a:txBody>
                    <a:bodyPr/>
                    <a:lstStyle/>
                    <a:p>
                      <a:pPr algn="ctr"/>
                      <a:r>
                        <a:rPr lang="es-VE" dirty="0" smtClean="0"/>
                        <a:t>23.2</a:t>
                      </a:r>
                      <a:endParaRPr lang="en-US" dirty="0"/>
                    </a:p>
                  </a:txBody>
                  <a:tcPr anchor="ctr"/>
                </a:tc>
                <a:tc>
                  <a:txBody>
                    <a:bodyPr/>
                    <a:lstStyle/>
                    <a:p>
                      <a:pPr algn="ctr"/>
                      <a:r>
                        <a:rPr lang="es-VE" b="1" dirty="0" smtClean="0">
                          <a:solidFill>
                            <a:schemeClr val="bg1"/>
                          </a:solidFill>
                        </a:rPr>
                        <a:t>104.0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26.000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a:txBody>
                    <a:bodyPr/>
                    <a:lstStyle/>
                    <a:p>
                      <a:pPr algn="ctr"/>
                      <a:r>
                        <a:rPr lang="es-VE" dirty="0" smtClean="0"/>
                        <a:t>41.6</a:t>
                      </a:r>
                      <a:endParaRPr lang="en-US" dirty="0"/>
                    </a:p>
                  </a:txBody>
                  <a:tcPr anchor="ctr"/>
                </a:tc>
                <a:tc>
                  <a:txBody>
                    <a:bodyPr/>
                    <a:lstStyle/>
                    <a:p>
                      <a:pPr algn="ctr"/>
                      <a:r>
                        <a:rPr lang="es-VE" dirty="0" smtClean="0"/>
                        <a:t>24.9</a:t>
                      </a:r>
                      <a:endParaRPr lang="en-US" dirty="0"/>
                    </a:p>
                  </a:txBody>
                  <a:tcPr anchor="ctr"/>
                </a:tc>
                <a:tc>
                  <a:txBody>
                    <a:bodyPr/>
                    <a:lstStyle/>
                    <a:p>
                      <a:pPr algn="ctr"/>
                      <a:r>
                        <a:rPr lang="es-VE" dirty="0" smtClean="0"/>
                        <a:t>29.1</a:t>
                      </a:r>
                      <a:endParaRPr lang="en-US" dirty="0"/>
                    </a:p>
                  </a:txBody>
                  <a:tcPr anchor="ctr"/>
                </a:tc>
                <a:tc>
                  <a:txBody>
                    <a:bodyPr/>
                    <a:lstStyle/>
                    <a:p>
                      <a:pPr algn="ctr"/>
                      <a:r>
                        <a:rPr lang="es-VE" dirty="0" smtClean="0"/>
                        <a:t>27.0</a:t>
                      </a:r>
                      <a:endParaRPr lang="en-US" dirty="0"/>
                    </a:p>
                  </a:txBody>
                  <a:tcPr anchor="ctr"/>
                </a:tc>
                <a:tc>
                  <a:txBody>
                    <a:bodyPr/>
                    <a:lstStyle/>
                    <a:p>
                      <a:pPr algn="ctr"/>
                      <a:r>
                        <a:rPr lang="es-VE" b="1" dirty="0" smtClean="0">
                          <a:solidFill>
                            <a:schemeClr val="bg1"/>
                          </a:solidFill>
                        </a:rPr>
                        <a:t>122.6</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30.650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5</a:t>
                      </a:r>
                      <a:endParaRPr lang="en-US" b="1" dirty="0">
                        <a:solidFill>
                          <a:schemeClr val="bg1"/>
                        </a:solidFill>
                      </a:endParaRPr>
                    </a:p>
                  </a:txBody>
                  <a:tcPr anchor="ctr">
                    <a:solidFill>
                      <a:schemeClr val="accent1"/>
                    </a:solidFill>
                  </a:tcPr>
                </a:tc>
                <a:tc>
                  <a:txBody>
                    <a:bodyPr/>
                    <a:lstStyle/>
                    <a:p>
                      <a:pPr algn="ctr"/>
                      <a:r>
                        <a:rPr lang="es-VE" dirty="0" smtClean="0"/>
                        <a:t>28.8</a:t>
                      </a:r>
                      <a:endParaRPr lang="en-US" dirty="0"/>
                    </a:p>
                  </a:txBody>
                  <a:tcPr anchor="ctr"/>
                </a:tc>
                <a:tc>
                  <a:txBody>
                    <a:bodyPr/>
                    <a:lstStyle/>
                    <a:p>
                      <a:pPr algn="ctr"/>
                      <a:r>
                        <a:rPr lang="es-VE" dirty="0" smtClean="0"/>
                        <a:t>39.2</a:t>
                      </a:r>
                      <a:endParaRPr lang="en-US" dirty="0"/>
                    </a:p>
                  </a:txBody>
                  <a:tcPr anchor="ctr"/>
                </a:tc>
                <a:tc>
                  <a:txBody>
                    <a:bodyPr/>
                    <a:lstStyle/>
                    <a:p>
                      <a:pPr algn="ctr"/>
                      <a:r>
                        <a:rPr lang="es-VE" dirty="0" smtClean="0"/>
                        <a:t>34.8</a:t>
                      </a:r>
                      <a:endParaRPr lang="en-US" dirty="0"/>
                    </a:p>
                  </a:txBody>
                  <a:tcPr anchor="ctr"/>
                </a:tc>
                <a:tc>
                  <a:txBody>
                    <a:bodyPr/>
                    <a:lstStyle/>
                    <a:p>
                      <a:pPr algn="ctr"/>
                      <a:r>
                        <a:rPr lang="es-VE" dirty="0" smtClean="0"/>
                        <a:t>27.1</a:t>
                      </a:r>
                      <a:endParaRPr lang="en-US" dirty="0"/>
                    </a:p>
                  </a:txBody>
                  <a:tcPr anchor="ctr"/>
                </a:tc>
                <a:tc>
                  <a:txBody>
                    <a:bodyPr/>
                    <a:lstStyle/>
                    <a:p>
                      <a:pPr algn="ctr"/>
                      <a:r>
                        <a:rPr lang="es-VE" b="1" dirty="0" smtClean="0">
                          <a:solidFill>
                            <a:schemeClr val="bg1"/>
                          </a:solidFill>
                        </a:rPr>
                        <a:t>129.9</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32.475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6</a:t>
                      </a:r>
                      <a:endParaRPr lang="en-US" b="1" dirty="0">
                        <a:solidFill>
                          <a:schemeClr val="bg1"/>
                        </a:solidFill>
                      </a:endParaRPr>
                    </a:p>
                  </a:txBody>
                  <a:tcPr anchor="ctr">
                    <a:solidFill>
                      <a:schemeClr val="accent1"/>
                    </a:solidFill>
                  </a:tcPr>
                </a:tc>
                <a:tc>
                  <a:txBody>
                    <a:bodyPr/>
                    <a:lstStyle/>
                    <a:p>
                      <a:pPr algn="ctr"/>
                      <a:r>
                        <a:rPr lang="es-VE" dirty="0" smtClean="0"/>
                        <a:t>38.7</a:t>
                      </a:r>
                      <a:endParaRPr lang="en-US" dirty="0"/>
                    </a:p>
                  </a:txBody>
                  <a:tcPr anchor="ctr"/>
                </a:tc>
                <a:tc>
                  <a:txBody>
                    <a:bodyPr/>
                    <a:lstStyle/>
                    <a:p>
                      <a:pPr algn="ctr"/>
                      <a:r>
                        <a:rPr lang="es-VE" dirty="0" smtClean="0"/>
                        <a:t>29.5</a:t>
                      </a:r>
                      <a:endParaRPr lang="en-US" dirty="0"/>
                    </a:p>
                  </a:txBody>
                  <a:tcPr anchor="ctr"/>
                </a:tc>
                <a:tc>
                  <a:txBody>
                    <a:bodyPr/>
                    <a:lstStyle/>
                    <a:p>
                      <a:pPr algn="ctr"/>
                      <a:r>
                        <a:rPr lang="es-VE" dirty="0" smtClean="0"/>
                        <a:t>26.6</a:t>
                      </a:r>
                      <a:endParaRPr lang="en-US" dirty="0"/>
                    </a:p>
                  </a:txBody>
                  <a:tcPr anchor="ctr"/>
                </a:tc>
                <a:tc>
                  <a:txBody>
                    <a:bodyPr/>
                    <a:lstStyle/>
                    <a:p>
                      <a:pPr algn="ctr"/>
                      <a:r>
                        <a:rPr lang="es-VE" dirty="0" smtClean="0"/>
                        <a:t>27.3</a:t>
                      </a:r>
                      <a:endParaRPr lang="en-US" dirty="0"/>
                    </a:p>
                  </a:txBody>
                  <a:tcPr anchor="ctr"/>
                </a:tc>
                <a:tc>
                  <a:txBody>
                    <a:bodyPr/>
                    <a:lstStyle/>
                    <a:p>
                      <a:pPr algn="ctr"/>
                      <a:r>
                        <a:rPr lang="es-VE" b="1" dirty="0" smtClean="0">
                          <a:solidFill>
                            <a:schemeClr val="bg1"/>
                          </a:solidFill>
                        </a:rPr>
                        <a:t>122.1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30.525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7</a:t>
                      </a:r>
                      <a:endParaRPr lang="en-US" b="1" dirty="0">
                        <a:solidFill>
                          <a:schemeClr val="bg1"/>
                        </a:solidFill>
                      </a:endParaRPr>
                    </a:p>
                  </a:txBody>
                  <a:tcPr anchor="ctr">
                    <a:solidFill>
                      <a:schemeClr val="accent1"/>
                    </a:solidFill>
                  </a:tcPr>
                </a:tc>
                <a:tc>
                  <a:txBody>
                    <a:bodyPr/>
                    <a:lstStyle/>
                    <a:p>
                      <a:pPr algn="ctr"/>
                      <a:r>
                        <a:rPr lang="es-VE" dirty="0" smtClean="0"/>
                        <a:t>29.4</a:t>
                      </a:r>
                      <a:endParaRPr lang="en-US" dirty="0"/>
                    </a:p>
                  </a:txBody>
                  <a:tcPr anchor="ctr"/>
                </a:tc>
                <a:tc>
                  <a:txBody>
                    <a:bodyPr/>
                    <a:lstStyle/>
                    <a:p>
                      <a:pPr algn="ctr"/>
                      <a:r>
                        <a:rPr lang="es-VE" dirty="0" smtClean="0"/>
                        <a:t>29.0</a:t>
                      </a:r>
                      <a:endParaRPr lang="en-US" dirty="0"/>
                    </a:p>
                  </a:txBody>
                  <a:tcPr anchor="ctr"/>
                </a:tc>
                <a:tc>
                  <a:txBody>
                    <a:bodyPr/>
                    <a:lstStyle/>
                    <a:p>
                      <a:pPr algn="ctr"/>
                      <a:r>
                        <a:rPr lang="es-VE" dirty="0" smtClean="0"/>
                        <a:t>36.0</a:t>
                      </a:r>
                      <a:endParaRPr lang="en-US" dirty="0"/>
                    </a:p>
                  </a:txBody>
                  <a:tcPr anchor="ctr"/>
                </a:tc>
                <a:tc>
                  <a:txBody>
                    <a:bodyPr/>
                    <a:lstStyle/>
                    <a:p>
                      <a:pPr algn="ctr"/>
                      <a:r>
                        <a:rPr lang="es-VE" dirty="0" smtClean="0"/>
                        <a:t>34.2</a:t>
                      </a:r>
                      <a:endParaRPr lang="en-US" dirty="0"/>
                    </a:p>
                  </a:txBody>
                  <a:tcPr anchor="ctr"/>
                </a:tc>
                <a:tc>
                  <a:txBody>
                    <a:bodyPr/>
                    <a:lstStyle/>
                    <a:p>
                      <a:pPr algn="ctr"/>
                      <a:r>
                        <a:rPr lang="es-VE" b="1" dirty="0" smtClean="0">
                          <a:solidFill>
                            <a:schemeClr val="bg1"/>
                          </a:solidFill>
                        </a:rPr>
                        <a:t>128.6</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32.15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8</a:t>
                      </a:r>
                      <a:endParaRPr lang="en-US" b="1" dirty="0">
                        <a:solidFill>
                          <a:schemeClr val="bg1"/>
                        </a:solidFill>
                      </a:endParaRPr>
                    </a:p>
                  </a:txBody>
                  <a:tcPr anchor="ctr">
                    <a:solidFill>
                      <a:schemeClr val="accent1"/>
                    </a:solidFill>
                  </a:tcPr>
                </a:tc>
                <a:tc>
                  <a:txBody>
                    <a:bodyPr/>
                    <a:lstStyle/>
                    <a:p>
                      <a:pPr algn="ctr"/>
                      <a:r>
                        <a:rPr lang="es-VE" dirty="0" smtClean="0"/>
                        <a:t>37.7</a:t>
                      </a:r>
                      <a:endParaRPr lang="en-US" dirty="0"/>
                    </a:p>
                  </a:txBody>
                  <a:tcPr anchor="ctr"/>
                </a:tc>
                <a:tc>
                  <a:txBody>
                    <a:bodyPr/>
                    <a:lstStyle/>
                    <a:p>
                      <a:pPr algn="ctr"/>
                      <a:r>
                        <a:rPr lang="es-VE" dirty="0" smtClean="0"/>
                        <a:t>25.6</a:t>
                      </a:r>
                      <a:endParaRPr lang="en-US" dirty="0"/>
                    </a:p>
                  </a:txBody>
                  <a:tcPr anchor="ctr"/>
                </a:tc>
                <a:tc>
                  <a:txBody>
                    <a:bodyPr/>
                    <a:lstStyle/>
                    <a:p>
                      <a:pPr algn="ctr"/>
                      <a:r>
                        <a:rPr lang="es-VE" dirty="0" smtClean="0"/>
                        <a:t>25.6</a:t>
                      </a:r>
                      <a:endParaRPr lang="en-US" dirty="0"/>
                    </a:p>
                  </a:txBody>
                  <a:tcPr anchor="ctr"/>
                </a:tc>
                <a:tc>
                  <a:txBody>
                    <a:bodyPr/>
                    <a:lstStyle/>
                    <a:p>
                      <a:pPr algn="ctr"/>
                      <a:r>
                        <a:rPr lang="es-VE" dirty="0" smtClean="0"/>
                        <a:t>25.2</a:t>
                      </a:r>
                      <a:endParaRPr lang="en-US" dirty="0"/>
                    </a:p>
                  </a:txBody>
                  <a:tcPr anchor="ctr"/>
                </a:tc>
                <a:tc>
                  <a:txBody>
                    <a:bodyPr/>
                    <a:lstStyle/>
                    <a:p>
                      <a:pPr algn="ctr"/>
                      <a:r>
                        <a:rPr lang="es-VE" b="1" dirty="0" smtClean="0">
                          <a:solidFill>
                            <a:schemeClr val="bg1"/>
                          </a:solidFill>
                        </a:rPr>
                        <a:t>114.1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28.525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Total</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270.1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235.8</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234.7</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211.8</a:t>
                      </a:r>
                      <a:endParaRPr lang="en-US" b="1" dirty="0">
                        <a:solidFill>
                          <a:schemeClr val="bg1"/>
                        </a:solidFill>
                      </a:endParaRPr>
                    </a:p>
                  </a:txBody>
                  <a:tcPr anchor="ctr">
                    <a:solidFill>
                      <a:schemeClr val="accent1"/>
                    </a:solidFill>
                  </a:tcPr>
                </a:tc>
                <a:tc>
                  <a:txBody>
                    <a:bodyPr/>
                    <a:lstStyle/>
                    <a:p>
                      <a:pPr algn="ctr"/>
                      <a:r>
                        <a:rPr lang="es-VE" sz="2000" b="1" dirty="0" smtClean="0">
                          <a:solidFill>
                            <a:schemeClr val="bg1"/>
                          </a:solidFill>
                        </a:rPr>
                        <a:t>952.4</a:t>
                      </a:r>
                      <a:endParaRPr lang="en-US" sz="2000" b="1" dirty="0">
                        <a:solidFill>
                          <a:schemeClr val="bg1"/>
                        </a:solidFill>
                      </a:endParaRPr>
                    </a:p>
                  </a:txBody>
                  <a:tcPr anchor="ctr">
                    <a:solidFill>
                      <a:schemeClr val="accent1"/>
                    </a:solidFill>
                  </a:tcPr>
                </a:tc>
                <a:tc>
                  <a:txBody>
                    <a:bodyPr/>
                    <a:lstStyle/>
                    <a:p>
                      <a:pPr algn="ctr"/>
                      <a:endParaRPr lang="en-US" dirty="0"/>
                    </a:p>
                  </a:txBody>
                  <a:tcPr anchor="ctr">
                    <a:solidFill>
                      <a:schemeClr val="bg1"/>
                    </a:solidFill>
                  </a:tcPr>
                </a:tc>
              </a:tr>
              <a:tr h="370840">
                <a:tc>
                  <a:txBody>
                    <a:bodyPr/>
                    <a:lstStyle/>
                    <a:p>
                      <a:pPr algn="ctr"/>
                      <a:r>
                        <a:rPr lang="es-VE" b="1" dirty="0" smtClean="0">
                          <a:solidFill>
                            <a:schemeClr val="bg1"/>
                          </a:solidFill>
                        </a:rPr>
                        <a:t>Media</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33.763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29.475</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29.338</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26.475</a:t>
                      </a:r>
                      <a:endParaRPr lang="en-US" b="1" dirty="0">
                        <a:solidFill>
                          <a:schemeClr val="bg1"/>
                        </a:solidFill>
                      </a:endParaRPr>
                    </a:p>
                  </a:txBody>
                  <a:tcPr anchor="ctr">
                    <a:solidFill>
                      <a:schemeClr val="accent1"/>
                    </a:solidFill>
                  </a:tcPr>
                </a:tc>
                <a:tc>
                  <a:txBody>
                    <a:bodyPr/>
                    <a:lstStyle/>
                    <a:p>
                      <a:pPr algn="ctr"/>
                      <a:r>
                        <a:rPr lang="es-VE" sz="2000" b="1" dirty="0" smtClean="0">
                          <a:solidFill>
                            <a:schemeClr val="bg1"/>
                          </a:solidFill>
                        </a:rPr>
                        <a:t>29.7625</a:t>
                      </a:r>
                      <a:endParaRPr lang="en-US" sz="2000" b="1" dirty="0">
                        <a:solidFill>
                          <a:schemeClr val="bg1"/>
                        </a:solidFill>
                      </a:endParaRPr>
                    </a:p>
                  </a:txBody>
                  <a:tcPr anchor="ctr">
                    <a:solidFill>
                      <a:schemeClr val="accent1"/>
                    </a:solidFill>
                  </a:tcPr>
                </a:tc>
                <a:tc>
                  <a:txBody>
                    <a:bodyPr/>
                    <a:lstStyle/>
                    <a:p>
                      <a:pPr algn="ctr"/>
                      <a:endParaRPr lang="en-US" dirty="0"/>
                    </a:p>
                  </a:txBody>
                  <a:tcPr anchor="ctr">
                    <a:solidFill>
                      <a:schemeClr val="bg1"/>
                    </a:solidFill>
                  </a:tcPr>
                </a:tc>
              </a:tr>
            </a:tbl>
          </a:graphicData>
        </a:graphic>
      </p:graphicFrame>
      <p:sp>
        <p:nvSpPr>
          <p:cNvPr id="3994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2"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994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3" name="43 Grupo"/>
          <p:cNvGrpSpPr/>
          <p:nvPr/>
        </p:nvGrpSpPr>
        <p:grpSpPr>
          <a:xfrm>
            <a:off x="7620000" y="5762625"/>
            <a:ext cx="304800" cy="866775"/>
            <a:chOff x="7696200" y="5105400"/>
            <a:chExt cx="381000" cy="1095375"/>
          </a:xfrm>
        </p:grpSpPr>
        <p:pic>
          <p:nvPicPr>
            <p:cNvPr id="39940"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7705725" y="5105400"/>
              <a:ext cx="371475" cy="476250"/>
            </a:xfrm>
            <a:prstGeom prst="rect">
              <a:avLst/>
            </a:prstGeom>
            <a:noFill/>
          </p:spPr>
        </p:pic>
        <p:pic>
          <p:nvPicPr>
            <p:cNvPr id="39943"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7696200" y="5715000"/>
              <a:ext cx="371475" cy="485775"/>
            </a:xfrm>
            <a:prstGeom prst="rect">
              <a:avLst/>
            </a:prstGeom>
            <a:noFill/>
          </p:spPr>
        </p:pic>
      </p:grpSp>
      <p:sp>
        <p:nvSpPr>
          <p:cNvPr id="39945" name="Rectangle 9"/>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76200" y="1295400"/>
            <a:ext cx="8229600" cy="457200"/>
          </a:xfrm>
        </p:spPr>
        <p:txBody>
          <a:bodyPr>
            <a:normAutofit fontScale="92500" lnSpcReduction="10000"/>
          </a:bodyPr>
          <a:lstStyle/>
          <a:p>
            <a:pPr algn="just"/>
            <a:r>
              <a:rPr lang="es-VE" sz="2800" dirty="0" smtClean="0"/>
              <a:t> Las sumas de cuadrados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4" name="Rectangle 12"/>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097"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81000" y="1676400"/>
            <a:ext cx="5905500" cy="1095375"/>
          </a:xfrm>
          <a:prstGeom prst="rect">
            <a:avLst/>
          </a:prstGeom>
          <a:noFill/>
        </p:spPr>
      </p:pic>
      <p:sp>
        <p:nvSpPr>
          <p:cNvPr id="4099"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10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00"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81000" y="2819400"/>
            <a:ext cx="6040073" cy="1143000"/>
          </a:xfrm>
          <a:prstGeom prst="rect">
            <a:avLst/>
          </a:prstGeom>
          <a:noFill/>
        </p:spPr>
      </p:pic>
      <p:sp>
        <p:nvSpPr>
          <p:cNvPr id="4102"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10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03"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457200" y="3962400"/>
            <a:ext cx="6096000" cy="1143000"/>
          </a:xfrm>
          <a:prstGeom prst="rect">
            <a:avLst/>
          </a:prstGeom>
          <a:noFill/>
        </p:spPr>
      </p:pic>
      <p:sp>
        <p:nvSpPr>
          <p:cNvPr id="4105"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107"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106"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533400" y="5334000"/>
            <a:ext cx="4713767" cy="533400"/>
          </a:xfrm>
          <a:prstGeom prst="rect">
            <a:avLst/>
          </a:prstGeom>
          <a:noFill/>
        </p:spPr>
      </p:pic>
      <p:sp>
        <p:nvSpPr>
          <p:cNvPr id="4108" name="Rectangle 12"/>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0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10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76200" y="1295400"/>
            <a:ext cx="8229600" cy="457200"/>
          </a:xfrm>
        </p:spPr>
        <p:txBody>
          <a:bodyPr>
            <a:normAutofit fontScale="92500" lnSpcReduction="10000"/>
          </a:bodyPr>
          <a:lstStyle/>
          <a:p>
            <a:pPr algn="just"/>
            <a:r>
              <a:rPr lang="es-VE" sz="2800" dirty="0" smtClean="0"/>
              <a:t> Los cuadrados medios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8" name="28 Marcador de contenido"/>
          <p:cNvSpPr txBox="1">
            <a:spLocks/>
          </p:cNvSpPr>
          <p:nvPr/>
        </p:nvSpPr>
        <p:spPr>
          <a:xfrm>
            <a:off x="0" y="5105400"/>
            <a:ext cx="8229600" cy="457200"/>
          </a:xfrm>
          <a:prstGeom prst="rect">
            <a:avLst/>
          </a:prstGeom>
        </p:spPr>
        <p:txBody>
          <a:bodyPr vert="horz" lIns="91440" tIns="45720" rIns="91440" bIns="45720" rtlCol="0">
            <a:normAutofit fontScale="92500" lnSpcReduction="10000"/>
          </a:bodyPr>
          <a:lstStyle/>
          <a:p>
            <a:pPr marL="342900" marR="0" lvl="0" indent="-342900" algn="just" defTabSz="914400" rtl="0" eaLnBrk="1" fontAlgn="auto" latinLnBrk="0" hangingPunct="1">
              <a:lnSpc>
                <a:spcPct val="100000"/>
              </a:lnSpc>
              <a:spcBef>
                <a:spcPct val="20000"/>
              </a:spcBef>
              <a:spcAft>
                <a:spcPts val="0"/>
              </a:spcAft>
              <a:buClrTx/>
              <a:buSzTx/>
              <a:buFontTx/>
              <a:buBlip>
                <a:blip r:embed="rId6"/>
              </a:buBlip>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 El estadístico es:</a:t>
            </a:r>
          </a:p>
        </p:txBody>
      </p:sp>
      <p:sp>
        <p:nvSpPr>
          <p:cNvPr id="460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6081" name="Picture 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295400" y="5562600"/>
            <a:ext cx="1981200" cy="933450"/>
          </a:xfrm>
          <a:prstGeom prst="rect">
            <a:avLst/>
          </a:prstGeom>
          <a:noFill/>
        </p:spPr>
      </p:pic>
      <p:sp>
        <p:nvSpPr>
          <p:cNvPr id="46083"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59" name="Picture 4"/>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685800" y="1676400"/>
            <a:ext cx="2705100" cy="866775"/>
          </a:xfrm>
          <a:prstGeom prst="rect">
            <a:avLst/>
          </a:prstGeom>
          <a:noFill/>
        </p:spPr>
      </p:pic>
      <p:pic>
        <p:nvPicPr>
          <p:cNvPr id="60" name="Picture 7"/>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685800" y="2895600"/>
            <a:ext cx="2714625" cy="866775"/>
          </a:xfrm>
          <a:prstGeom prst="rect">
            <a:avLst/>
          </a:prstGeom>
          <a:noFill/>
        </p:spPr>
      </p:pic>
      <p:pic>
        <p:nvPicPr>
          <p:cNvPr id="61" name="Picture 10"/>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685800" y="4114800"/>
            <a:ext cx="3381375" cy="9429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0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76200" y="1295400"/>
            <a:ext cx="8229600" cy="457200"/>
          </a:xfrm>
        </p:spPr>
        <p:txBody>
          <a:bodyPr>
            <a:normAutofit fontScale="92500" lnSpcReduction="10000"/>
          </a:bodyPr>
          <a:lstStyle/>
          <a:p>
            <a:pPr algn="just"/>
            <a:r>
              <a:rPr lang="es-VE" sz="2800" dirty="0" smtClean="0"/>
              <a:t> La tabla ANDEVA será:</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3" name="19 Marcador de contenido"/>
          <p:cNvGraphicFramePr>
            <a:graphicFrameLocks/>
          </p:cNvGraphicFramePr>
          <p:nvPr/>
        </p:nvGraphicFramePr>
        <p:xfrm>
          <a:off x="457200" y="1828800"/>
          <a:ext cx="8153400" cy="3348009"/>
        </p:xfrm>
        <a:graphic>
          <a:graphicData uri="http://schemas.openxmlformats.org/drawingml/2006/table">
            <a:tbl>
              <a:tblPr/>
              <a:tblGrid>
                <a:gridCol w="2209800"/>
                <a:gridCol w="1600200"/>
                <a:gridCol w="1524000"/>
                <a:gridCol w="1524000"/>
                <a:gridCol w="1295400"/>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Años de experiencia</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216.568</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3</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72.189</a:t>
                      </a:r>
                      <a:endParaRPr lang="en-US" sz="28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baseline="0" dirty="0" smtClean="0">
                          <a:latin typeface="Calibri"/>
                          <a:ea typeface="Calibri"/>
                          <a:cs typeface="Times New Roman"/>
                        </a:rPr>
                        <a:t>3.6</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Tarea</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229.545</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7</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32.792</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450.603</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21</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20.028</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800" b="1" dirty="0" smtClean="0">
                          <a:solidFill>
                            <a:schemeClr val="bg1"/>
                          </a:solidFill>
                          <a:latin typeface="Calibri"/>
                          <a:ea typeface="Calibri"/>
                          <a:cs typeface="Times New Roman"/>
                        </a:rPr>
                        <a:t>896.715</a:t>
                      </a:r>
                      <a:endParaRPr lang="en-US" sz="28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31</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481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8131"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8" name="28 Marcador de contenido"/>
          <p:cNvSpPr txBox="1">
            <a:spLocks/>
          </p:cNvSpPr>
          <p:nvPr/>
        </p:nvSpPr>
        <p:spPr>
          <a:xfrm>
            <a:off x="228600" y="5791200"/>
            <a:ext cx="8534400" cy="838200"/>
          </a:xfrm>
          <a:prstGeom prst="rect">
            <a:avLst/>
          </a:prstGeom>
        </p:spPr>
        <p:txBody>
          <a:bodyPr vert="horz" lIns="91440" tIns="45720" rIns="91440" bIns="45720" rtlCol="0">
            <a:normAutofit fontScale="92500" lnSpcReduction="20000"/>
          </a:bodyPr>
          <a:lstStyle/>
          <a:p>
            <a:pPr marL="342900" marR="0" lvl="0" indent="-342900" algn="just" defTabSz="914400" rtl="0" eaLnBrk="1" fontAlgn="auto" latinLnBrk="0" hangingPunct="1">
              <a:lnSpc>
                <a:spcPct val="100000"/>
              </a:lnSpc>
              <a:spcBef>
                <a:spcPct val="20000"/>
              </a:spcBef>
              <a:spcAft>
                <a:spcPts val="0"/>
              </a:spcAft>
              <a:buClrTx/>
              <a:buSzTx/>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Se rechaza la hipótesis,</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por lo que se puede concluir que los años</a:t>
            </a:r>
          </a:p>
          <a:p>
            <a:pPr marL="342900" marR="0" lvl="0" indent="-342900" algn="just" defTabSz="914400" rtl="0" eaLnBrk="1" fontAlgn="auto" latinLnBrk="0" hangingPunct="1">
              <a:lnSpc>
                <a:spcPct val="100000"/>
              </a:lnSpc>
              <a:spcBef>
                <a:spcPct val="20000"/>
              </a:spcBef>
              <a:spcAft>
                <a:spcPts val="0"/>
              </a:spcAft>
              <a:buClrTx/>
              <a:buSzTx/>
              <a:tabLst/>
              <a:defRPr/>
            </a:pPr>
            <a:r>
              <a:rPr lang="es-VE" sz="2800" dirty="0" smtClean="0">
                <a:latin typeface="Nyala" pitchFamily="2" charset="0"/>
              </a:rPr>
              <a:t>d</a:t>
            </a:r>
            <a:r>
              <a:rPr lang="es-VE" sz="2800" baseline="0" dirty="0" smtClean="0">
                <a:latin typeface="Nyala" pitchFamily="2" charset="0"/>
              </a:rPr>
              <a:t>e</a:t>
            </a:r>
            <a:r>
              <a:rPr lang="es-VE" sz="2800" dirty="0" smtClean="0">
                <a:latin typeface="Nyala" pitchFamily="2" charset="0"/>
              </a:rPr>
              <a:t> experiencia si influye en el tiempo de montaje</a:t>
            </a:r>
            <a:endPar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p:txBody>
      </p:sp>
      <p:sp>
        <p:nvSpPr>
          <p:cNvPr id="5"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0417"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514600" y="5257800"/>
            <a:ext cx="4067175" cy="533400"/>
          </a:xfrm>
          <a:prstGeom prst="rect">
            <a:avLst/>
          </a:prstGeom>
          <a:noFill/>
        </p:spPr>
      </p:pic>
      <p:sp>
        <p:nvSpPr>
          <p:cNvPr id="6"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04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219200"/>
            <a:ext cx="8229600" cy="4572000"/>
          </a:xfrm>
        </p:spPr>
        <p:txBody>
          <a:bodyPr>
            <a:normAutofit/>
          </a:bodyPr>
          <a:lstStyle/>
          <a:p>
            <a:pPr algn="just">
              <a:buNone/>
            </a:pPr>
            <a:r>
              <a:rPr lang="es-VE" sz="2000" dirty="0" smtClean="0"/>
              <a:t>Un científico de cómputo estudia 4 algoritmos, usados para la integración numérica. Se mide la rapidez (en segundos) con la que se resuelve un problema. Cada algoritmo se usará en la solución de 10 problemas distintos, un problema sirve como bloque.</a:t>
            </a:r>
          </a:p>
          <a:p>
            <a:pPr algn="just">
              <a:buNone/>
            </a:pPr>
            <a:endParaRPr lang="es-VE" sz="2000" dirty="0" smtClean="0"/>
          </a:p>
          <a:p>
            <a:pPr algn="just">
              <a:buNone/>
            </a:pPr>
            <a:r>
              <a:rPr lang="es-VE" sz="2000" dirty="0" smtClean="0"/>
              <a:t>Realice   pruebas  en </a:t>
            </a:r>
          </a:p>
          <a:p>
            <a:pPr algn="just">
              <a:buNone/>
            </a:pPr>
            <a:r>
              <a:rPr lang="es-VE" sz="2000" dirty="0" smtClean="0"/>
              <a:t>busca  de  diferencias</a:t>
            </a:r>
          </a:p>
          <a:p>
            <a:pPr algn="just">
              <a:buNone/>
            </a:pPr>
            <a:r>
              <a:rPr lang="es-VE" sz="2000" dirty="0" smtClean="0"/>
              <a:t>entre   la   media  de </a:t>
            </a:r>
          </a:p>
          <a:p>
            <a:pPr algn="just">
              <a:buNone/>
            </a:pPr>
            <a:r>
              <a:rPr lang="es-VE" sz="2000" dirty="0" smtClean="0"/>
              <a:t>tiempo necesario para</a:t>
            </a:r>
          </a:p>
          <a:p>
            <a:pPr algn="just">
              <a:buNone/>
            </a:pPr>
            <a:r>
              <a:rPr lang="es-VE" sz="2000" dirty="0" smtClean="0"/>
              <a:t>resolver problemas de </a:t>
            </a:r>
          </a:p>
          <a:p>
            <a:pPr algn="just">
              <a:buNone/>
            </a:pPr>
            <a:r>
              <a:rPr lang="es-VE" sz="2000" dirty="0" smtClean="0"/>
              <a:t>integración  con  estos</a:t>
            </a:r>
          </a:p>
          <a:p>
            <a:pPr algn="just">
              <a:buNone/>
            </a:pPr>
            <a:r>
              <a:rPr lang="es-VE" sz="2000" dirty="0" smtClean="0"/>
              <a:t>algoritmos.</a:t>
            </a:r>
          </a:p>
          <a:p>
            <a:pPr algn="just">
              <a:buNone/>
            </a:pPr>
            <a:endParaRPr lang="es-VE" sz="2000" dirty="0" smtClean="0"/>
          </a:p>
          <a:p>
            <a:pPr algn="just">
              <a:buNone/>
            </a:pPr>
            <a:endParaRPr lang="es-VE" sz="2000" dirty="0" smtClean="0"/>
          </a:p>
          <a:p>
            <a:pPr algn="just">
              <a:buNone/>
            </a:pPr>
            <a:endParaRPr lang="es-VE" sz="2000" dirty="0" smtClean="0"/>
          </a:p>
          <a:p>
            <a:pPr algn="just">
              <a:buNone/>
            </a:pPr>
            <a:endParaRPr lang="es-VE" sz="2000" dirty="0" smtClean="0"/>
          </a:p>
          <a:p>
            <a:pPr algn="just">
              <a:buNone/>
            </a:pPr>
            <a:endParaRPr lang="es-VE" sz="2000" dirty="0" smtClean="0"/>
          </a:p>
          <a:p>
            <a:pPr algn="just">
              <a:buNone/>
            </a:pPr>
            <a:endParaRPr lang="es-VE" sz="2000" dirty="0" smtClean="0"/>
          </a:p>
          <a:p>
            <a:pPr algn="just">
              <a:buNone/>
            </a:pPr>
            <a:endParaRPr lang="es-VE" sz="2000" dirty="0" smtClean="0"/>
          </a:p>
          <a:p>
            <a:pPr algn="just">
              <a:buNone/>
            </a:pPr>
            <a:endParaRPr lang="es-VE" sz="2000"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3" name="32 Tabla"/>
          <p:cNvGraphicFramePr>
            <a:graphicFrameLocks noGrp="1"/>
          </p:cNvGraphicFramePr>
          <p:nvPr/>
        </p:nvGraphicFramePr>
        <p:xfrm>
          <a:off x="2743200" y="2255520"/>
          <a:ext cx="6096000" cy="445008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rowSpan="2">
                  <a:txBody>
                    <a:bodyPr/>
                    <a:lstStyle/>
                    <a:p>
                      <a:pPr algn="ctr"/>
                      <a:r>
                        <a:rPr lang="es-VE" dirty="0" smtClean="0"/>
                        <a:t>Problema</a:t>
                      </a:r>
                      <a:endParaRPr lang="en-US" dirty="0"/>
                    </a:p>
                  </a:txBody>
                  <a:tcPr anchor="ctr"/>
                </a:tc>
                <a:tc gridSpan="4">
                  <a:txBody>
                    <a:bodyPr/>
                    <a:lstStyle/>
                    <a:p>
                      <a:pPr algn="ctr"/>
                      <a:r>
                        <a:rPr lang="es-VE" dirty="0" smtClean="0"/>
                        <a:t>Algoritmo</a:t>
                      </a:r>
                      <a:endParaRPr lang="en-US" dirty="0"/>
                    </a:p>
                  </a:txBody>
                  <a:tcPr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r>
              <a:tr h="370840">
                <a:tc vMerge="1">
                  <a:txBody>
                    <a:bodyPr/>
                    <a:lstStyle/>
                    <a:p>
                      <a:pPr algn="ctr"/>
                      <a:endParaRPr lang="en-US" dirty="0"/>
                    </a:p>
                  </a:txBody>
                  <a:tcPr anchor="ct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r>
              <a:tr h="370840">
                <a:tc>
                  <a:txBody>
                    <a:bodyPr/>
                    <a:lstStyle/>
                    <a:p>
                      <a:pPr algn="ctr"/>
                      <a:r>
                        <a:rPr lang="es-VE" dirty="0" smtClean="0"/>
                        <a:t>1</a:t>
                      </a:r>
                      <a:endParaRPr lang="en-US" dirty="0"/>
                    </a:p>
                  </a:txBody>
                  <a:tcPr anchor="ctr"/>
                </a:tc>
                <a:tc>
                  <a:txBody>
                    <a:bodyPr/>
                    <a:lstStyle/>
                    <a:p>
                      <a:pPr algn="ctr"/>
                      <a:r>
                        <a:rPr lang="es-VE" dirty="0" smtClean="0"/>
                        <a:t>0.10</a:t>
                      </a:r>
                      <a:endParaRPr lang="en-US" dirty="0"/>
                    </a:p>
                  </a:txBody>
                  <a:tcPr anchor="ctr"/>
                </a:tc>
                <a:tc>
                  <a:txBody>
                    <a:bodyPr/>
                    <a:lstStyle/>
                    <a:p>
                      <a:pPr algn="ctr"/>
                      <a:r>
                        <a:rPr lang="es-VE" dirty="0" smtClean="0"/>
                        <a:t>0.11</a:t>
                      </a:r>
                      <a:endParaRPr lang="en-US" dirty="0"/>
                    </a:p>
                  </a:txBody>
                  <a:tcPr anchor="ctr"/>
                </a:tc>
                <a:tc>
                  <a:txBody>
                    <a:bodyPr/>
                    <a:lstStyle/>
                    <a:p>
                      <a:pPr algn="ctr"/>
                      <a:r>
                        <a:rPr lang="es-VE" dirty="0" smtClean="0"/>
                        <a:t>0.16</a:t>
                      </a:r>
                      <a:endParaRPr lang="en-US" dirty="0"/>
                    </a:p>
                  </a:txBody>
                  <a:tcPr anchor="ctr"/>
                </a:tc>
                <a:tc>
                  <a:txBody>
                    <a:bodyPr/>
                    <a:lstStyle/>
                    <a:p>
                      <a:pPr algn="ctr"/>
                      <a:r>
                        <a:rPr lang="es-VE" dirty="0" smtClean="0"/>
                        <a:t>0.10</a:t>
                      </a:r>
                      <a:endParaRPr lang="en-US" dirty="0"/>
                    </a:p>
                  </a:txBody>
                  <a:tcPr anchor="ctr"/>
                </a:tc>
              </a:tr>
              <a:tr h="370840">
                <a:tc>
                  <a:txBody>
                    <a:bodyPr/>
                    <a:lstStyle/>
                    <a:p>
                      <a:pPr algn="ctr"/>
                      <a:r>
                        <a:rPr lang="es-VE" dirty="0" smtClean="0"/>
                        <a:t>2</a:t>
                      </a:r>
                      <a:endParaRPr lang="en-US" dirty="0"/>
                    </a:p>
                  </a:txBody>
                  <a:tcPr anchor="ctr"/>
                </a:tc>
                <a:tc>
                  <a:txBody>
                    <a:bodyPr/>
                    <a:lstStyle/>
                    <a:p>
                      <a:pPr algn="ctr"/>
                      <a:r>
                        <a:rPr lang="es-VE" dirty="0" smtClean="0"/>
                        <a:t>0.11</a:t>
                      </a:r>
                      <a:endParaRPr lang="en-US" dirty="0"/>
                    </a:p>
                  </a:txBody>
                  <a:tcPr anchor="ctr"/>
                </a:tc>
                <a:tc>
                  <a:txBody>
                    <a:bodyPr/>
                    <a:lstStyle/>
                    <a:p>
                      <a:pPr algn="ctr"/>
                      <a:r>
                        <a:rPr lang="es-VE" dirty="0" smtClean="0"/>
                        <a:t>0.13</a:t>
                      </a:r>
                      <a:endParaRPr lang="en-US" dirty="0"/>
                    </a:p>
                  </a:txBody>
                  <a:tcPr anchor="ctr"/>
                </a:tc>
                <a:tc>
                  <a:txBody>
                    <a:bodyPr/>
                    <a:lstStyle/>
                    <a:p>
                      <a:pPr algn="ctr"/>
                      <a:r>
                        <a:rPr lang="es-VE" dirty="0" smtClean="0"/>
                        <a:t>0.17</a:t>
                      </a:r>
                      <a:endParaRPr lang="en-US" dirty="0"/>
                    </a:p>
                  </a:txBody>
                  <a:tcPr anchor="ctr"/>
                </a:tc>
                <a:tc>
                  <a:txBody>
                    <a:bodyPr/>
                    <a:lstStyle/>
                    <a:p>
                      <a:pPr algn="ctr"/>
                      <a:r>
                        <a:rPr lang="es-VE" dirty="0" smtClean="0"/>
                        <a:t>0.09</a:t>
                      </a:r>
                      <a:endParaRPr lang="en-US" dirty="0"/>
                    </a:p>
                  </a:txBody>
                  <a:tcPr anchor="ctr"/>
                </a:tc>
              </a:tr>
              <a:tr h="370840">
                <a:tc>
                  <a:txBody>
                    <a:bodyPr/>
                    <a:lstStyle/>
                    <a:p>
                      <a:pPr algn="ctr"/>
                      <a:r>
                        <a:rPr lang="es-VE" dirty="0" smtClean="0"/>
                        <a:t>3</a:t>
                      </a:r>
                      <a:endParaRPr lang="en-US" dirty="0"/>
                    </a:p>
                  </a:txBody>
                  <a:tcPr anchor="ctr"/>
                </a:tc>
                <a:tc>
                  <a:txBody>
                    <a:bodyPr/>
                    <a:lstStyle/>
                    <a:p>
                      <a:pPr algn="ctr"/>
                      <a:r>
                        <a:rPr lang="es-VE" dirty="0" smtClean="0"/>
                        <a:t>0.13</a:t>
                      </a:r>
                      <a:endParaRPr lang="en-US" dirty="0"/>
                    </a:p>
                  </a:txBody>
                  <a:tcPr anchor="ctr"/>
                </a:tc>
                <a:tc>
                  <a:txBody>
                    <a:bodyPr/>
                    <a:lstStyle/>
                    <a:p>
                      <a:pPr algn="ctr"/>
                      <a:r>
                        <a:rPr lang="es-VE" dirty="0" smtClean="0"/>
                        <a:t>0.14</a:t>
                      </a:r>
                      <a:endParaRPr lang="en-US" dirty="0"/>
                    </a:p>
                  </a:txBody>
                  <a:tcPr anchor="ctr"/>
                </a:tc>
                <a:tc>
                  <a:txBody>
                    <a:bodyPr/>
                    <a:lstStyle/>
                    <a:p>
                      <a:pPr algn="ctr"/>
                      <a:r>
                        <a:rPr lang="es-VE" dirty="0" smtClean="0"/>
                        <a:t>0.17</a:t>
                      </a:r>
                      <a:endParaRPr lang="en-US" dirty="0"/>
                    </a:p>
                  </a:txBody>
                  <a:tcPr anchor="ctr"/>
                </a:tc>
                <a:tc>
                  <a:txBody>
                    <a:bodyPr/>
                    <a:lstStyle/>
                    <a:p>
                      <a:pPr algn="ctr"/>
                      <a:r>
                        <a:rPr lang="es-VE" dirty="0" smtClean="0"/>
                        <a:t>0.12</a:t>
                      </a:r>
                      <a:endParaRPr lang="en-US" dirty="0"/>
                    </a:p>
                  </a:txBody>
                  <a:tcPr anchor="ctr"/>
                </a:tc>
              </a:tr>
              <a:tr h="370840">
                <a:tc>
                  <a:txBody>
                    <a:bodyPr/>
                    <a:lstStyle/>
                    <a:p>
                      <a:pPr algn="ctr"/>
                      <a:r>
                        <a:rPr lang="es-VE" dirty="0" smtClean="0"/>
                        <a:t>4</a:t>
                      </a:r>
                      <a:endParaRPr lang="en-US" dirty="0"/>
                    </a:p>
                  </a:txBody>
                  <a:tcPr anchor="ctr"/>
                </a:tc>
                <a:tc>
                  <a:txBody>
                    <a:bodyPr/>
                    <a:lstStyle/>
                    <a:p>
                      <a:pPr algn="ctr"/>
                      <a:r>
                        <a:rPr lang="es-VE" dirty="0" smtClean="0"/>
                        <a:t>0.08</a:t>
                      </a:r>
                      <a:endParaRPr lang="en-US" dirty="0"/>
                    </a:p>
                  </a:txBody>
                  <a:tcPr anchor="ctr"/>
                </a:tc>
                <a:tc>
                  <a:txBody>
                    <a:bodyPr/>
                    <a:lstStyle/>
                    <a:p>
                      <a:pPr algn="ctr"/>
                      <a:r>
                        <a:rPr lang="es-VE" dirty="0" smtClean="0"/>
                        <a:t>0.11</a:t>
                      </a:r>
                      <a:endParaRPr lang="en-US" dirty="0"/>
                    </a:p>
                  </a:txBody>
                  <a:tcPr anchor="ctr"/>
                </a:tc>
                <a:tc>
                  <a:txBody>
                    <a:bodyPr/>
                    <a:lstStyle/>
                    <a:p>
                      <a:pPr algn="ctr"/>
                      <a:r>
                        <a:rPr lang="es-VE" dirty="0" smtClean="0"/>
                        <a:t>0.13</a:t>
                      </a:r>
                      <a:endParaRPr lang="en-US" dirty="0"/>
                    </a:p>
                  </a:txBody>
                  <a:tcPr anchor="ctr"/>
                </a:tc>
                <a:tc>
                  <a:txBody>
                    <a:bodyPr/>
                    <a:lstStyle/>
                    <a:p>
                      <a:pPr algn="ctr"/>
                      <a:r>
                        <a:rPr lang="es-VE" dirty="0" smtClean="0"/>
                        <a:t>0.09</a:t>
                      </a:r>
                      <a:endParaRPr lang="en-US" dirty="0"/>
                    </a:p>
                  </a:txBody>
                  <a:tcPr anchor="ctr"/>
                </a:tc>
              </a:tr>
              <a:tr h="370840">
                <a:tc>
                  <a:txBody>
                    <a:bodyPr/>
                    <a:lstStyle/>
                    <a:p>
                      <a:pPr algn="ctr"/>
                      <a:r>
                        <a:rPr lang="es-VE" dirty="0" smtClean="0"/>
                        <a:t>5</a:t>
                      </a:r>
                      <a:endParaRPr lang="en-US" dirty="0"/>
                    </a:p>
                  </a:txBody>
                  <a:tcPr anchor="ctr"/>
                </a:tc>
                <a:tc>
                  <a:txBody>
                    <a:bodyPr/>
                    <a:lstStyle/>
                    <a:p>
                      <a:pPr algn="ctr"/>
                      <a:r>
                        <a:rPr lang="es-VE" dirty="0" smtClean="0"/>
                        <a:t>0.15</a:t>
                      </a:r>
                      <a:endParaRPr lang="en-US" dirty="0"/>
                    </a:p>
                  </a:txBody>
                  <a:tcPr anchor="ctr"/>
                </a:tc>
                <a:tc>
                  <a:txBody>
                    <a:bodyPr/>
                    <a:lstStyle/>
                    <a:p>
                      <a:pPr algn="ctr"/>
                      <a:r>
                        <a:rPr lang="es-VE" dirty="0" smtClean="0"/>
                        <a:t>0.16</a:t>
                      </a:r>
                      <a:endParaRPr lang="en-US" dirty="0"/>
                    </a:p>
                  </a:txBody>
                  <a:tcPr anchor="ctr"/>
                </a:tc>
                <a:tc>
                  <a:txBody>
                    <a:bodyPr/>
                    <a:lstStyle/>
                    <a:p>
                      <a:pPr algn="ctr"/>
                      <a:r>
                        <a:rPr lang="es-VE" dirty="0" smtClean="0"/>
                        <a:t>0.19</a:t>
                      </a:r>
                      <a:endParaRPr lang="en-US" dirty="0"/>
                    </a:p>
                  </a:txBody>
                  <a:tcPr anchor="ctr"/>
                </a:tc>
                <a:tc>
                  <a:txBody>
                    <a:bodyPr/>
                    <a:lstStyle/>
                    <a:p>
                      <a:pPr algn="ctr"/>
                      <a:r>
                        <a:rPr lang="es-VE" dirty="0" smtClean="0"/>
                        <a:t>0.16</a:t>
                      </a:r>
                      <a:endParaRPr lang="en-US" dirty="0"/>
                    </a:p>
                  </a:txBody>
                  <a:tcPr anchor="ctr"/>
                </a:tc>
              </a:tr>
              <a:tr h="370840">
                <a:tc>
                  <a:txBody>
                    <a:bodyPr/>
                    <a:lstStyle/>
                    <a:p>
                      <a:pPr algn="ctr"/>
                      <a:r>
                        <a:rPr lang="es-VE" dirty="0" smtClean="0"/>
                        <a:t>6</a:t>
                      </a:r>
                      <a:endParaRPr lang="en-US" dirty="0"/>
                    </a:p>
                  </a:txBody>
                  <a:tcPr anchor="ctr"/>
                </a:tc>
                <a:tc>
                  <a:txBody>
                    <a:bodyPr/>
                    <a:lstStyle/>
                    <a:p>
                      <a:pPr algn="ctr"/>
                      <a:r>
                        <a:rPr lang="es-VE" dirty="0" smtClean="0"/>
                        <a:t>0.17</a:t>
                      </a:r>
                      <a:endParaRPr lang="en-US" dirty="0"/>
                    </a:p>
                  </a:txBody>
                  <a:tcPr anchor="ctr"/>
                </a:tc>
                <a:tc>
                  <a:txBody>
                    <a:bodyPr/>
                    <a:lstStyle/>
                    <a:p>
                      <a:pPr algn="ctr"/>
                      <a:r>
                        <a:rPr lang="es-VE" dirty="0" smtClean="0"/>
                        <a:t>0.18</a:t>
                      </a:r>
                      <a:endParaRPr lang="en-US" dirty="0"/>
                    </a:p>
                  </a:txBody>
                  <a:tcPr anchor="ctr"/>
                </a:tc>
                <a:tc>
                  <a:txBody>
                    <a:bodyPr/>
                    <a:lstStyle/>
                    <a:p>
                      <a:pPr algn="ctr"/>
                      <a:r>
                        <a:rPr lang="es-VE" dirty="0" smtClean="0"/>
                        <a:t>0.23</a:t>
                      </a:r>
                      <a:endParaRPr lang="en-US" dirty="0"/>
                    </a:p>
                  </a:txBody>
                  <a:tcPr anchor="ctr"/>
                </a:tc>
                <a:tc>
                  <a:txBody>
                    <a:bodyPr/>
                    <a:lstStyle/>
                    <a:p>
                      <a:pPr algn="ctr"/>
                      <a:r>
                        <a:rPr lang="es-VE" dirty="0" smtClean="0"/>
                        <a:t>0.16</a:t>
                      </a:r>
                      <a:endParaRPr lang="en-US" dirty="0"/>
                    </a:p>
                  </a:txBody>
                  <a:tcPr anchor="ctr"/>
                </a:tc>
              </a:tr>
              <a:tr h="370840">
                <a:tc>
                  <a:txBody>
                    <a:bodyPr/>
                    <a:lstStyle/>
                    <a:p>
                      <a:pPr algn="ctr"/>
                      <a:r>
                        <a:rPr lang="es-VE" dirty="0" smtClean="0"/>
                        <a:t>7</a:t>
                      </a:r>
                      <a:endParaRPr lang="en-US" dirty="0"/>
                    </a:p>
                  </a:txBody>
                  <a:tcPr anchor="ctr"/>
                </a:tc>
                <a:tc>
                  <a:txBody>
                    <a:bodyPr/>
                    <a:lstStyle/>
                    <a:p>
                      <a:pPr algn="ctr"/>
                      <a:r>
                        <a:rPr lang="es-VE" dirty="0" smtClean="0"/>
                        <a:t>0.05</a:t>
                      </a:r>
                      <a:endParaRPr lang="en-US" dirty="0"/>
                    </a:p>
                  </a:txBody>
                  <a:tcPr anchor="ctr"/>
                </a:tc>
                <a:tc>
                  <a:txBody>
                    <a:bodyPr/>
                    <a:lstStyle/>
                    <a:p>
                      <a:pPr algn="ctr"/>
                      <a:r>
                        <a:rPr lang="es-VE" dirty="0" smtClean="0"/>
                        <a:t>0.07</a:t>
                      </a:r>
                      <a:endParaRPr lang="en-US" dirty="0"/>
                    </a:p>
                  </a:txBody>
                  <a:tcPr anchor="ctr"/>
                </a:tc>
                <a:tc>
                  <a:txBody>
                    <a:bodyPr/>
                    <a:lstStyle/>
                    <a:p>
                      <a:pPr algn="ctr"/>
                      <a:r>
                        <a:rPr lang="es-VE" dirty="0" smtClean="0"/>
                        <a:t>0.11</a:t>
                      </a:r>
                      <a:endParaRPr lang="en-US" dirty="0"/>
                    </a:p>
                  </a:txBody>
                  <a:tcPr anchor="ctr"/>
                </a:tc>
                <a:tc>
                  <a:txBody>
                    <a:bodyPr/>
                    <a:lstStyle/>
                    <a:p>
                      <a:pPr algn="ctr"/>
                      <a:r>
                        <a:rPr lang="es-VE" dirty="0" smtClean="0"/>
                        <a:t>0.07</a:t>
                      </a:r>
                      <a:endParaRPr lang="en-US" dirty="0"/>
                    </a:p>
                  </a:txBody>
                  <a:tcPr anchor="ctr"/>
                </a:tc>
              </a:tr>
              <a:tr h="370840">
                <a:tc>
                  <a:txBody>
                    <a:bodyPr/>
                    <a:lstStyle/>
                    <a:p>
                      <a:pPr algn="ctr"/>
                      <a:r>
                        <a:rPr lang="es-VE" dirty="0" smtClean="0"/>
                        <a:t>8</a:t>
                      </a:r>
                      <a:endParaRPr lang="en-US" dirty="0"/>
                    </a:p>
                  </a:txBody>
                  <a:tcPr anchor="ctr"/>
                </a:tc>
                <a:tc>
                  <a:txBody>
                    <a:bodyPr/>
                    <a:lstStyle/>
                    <a:p>
                      <a:pPr algn="ctr"/>
                      <a:r>
                        <a:rPr lang="es-VE" dirty="0" smtClean="0"/>
                        <a:t>0.13</a:t>
                      </a:r>
                      <a:endParaRPr lang="en-US" dirty="0"/>
                    </a:p>
                  </a:txBody>
                  <a:tcPr anchor="ctr"/>
                </a:tc>
                <a:tc>
                  <a:txBody>
                    <a:bodyPr/>
                    <a:lstStyle/>
                    <a:p>
                      <a:pPr algn="ctr"/>
                      <a:r>
                        <a:rPr lang="es-VE" dirty="0" smtClean="0"/>
                        <a:t>0.15</a:t>
                      </a:r>
                      <a:endParaRPr lang="en-US" dirty="0"/>
                    </a:p>
                  </a:txBody>
                  <a:tcPr anchor="ctr"/>
                </a:tc>
                <a:tc>
                  <a:txBody>
                    <a:bodyPr/>
                    <a:lstStyle/>
                    <a:p>
                      <a:pPr algn="ctr"/>
                      <a:r>
                        <a:rPr lang="es-VE" dirty="0" smtClean="0"/>
                        <a:t>0.18</a:t>
                      </a:r>
                      <a:endParaRPr lang="en-US" dirty="0"/>
                    </a:p>
                  </a:txBody>
                  <a:tcPr anchor="ctr"/>
                </a:tc>
                <a:tc>
                  <a:txBody>
                    <a:bodyPr/>
                    <a:lstStyle/>
                    <a:p>
                      <a:pPr algn="ctr"/>
                      <a:r>
                        <a:rPr lang="es-VE" dirty="0" smtClean="0"/>
                        <a:t>0.14</a:t>
                      </a:r>
                      <a:endParaRPr lang="en-US" dirty="0"/>
                    </a:p>
                  </a:txBody>
                  <a:tcPr anchor="ctr"/>
                </a:tc>
              </a:tr>
              <a:tr h="370840">
                <a:tc>
                  <a:txBody>
                    <a:bodyPr/>
                    <a:lstStyle/>
                    <a:p>
                      <a:pPr algn="ctr"/>
                      <a:r>
                        <a:rPr lang="es-VE" dirty="0" smtClean="0"/>
                        <a:t>9</a:t>
                      </a:r>
                      <a:endParaRPr lang="en-US" dirty="0"/>
                    </a:p>
                  </a:txBody>
                  <a:tcPr anchor="ctr"/>
                </a:tc>
                <a:tc>
                  <a:txBody>
                    <a:bodyPr/>
                    <a:lstStyle/>
                    <a:p>
                      <a:pPr algn="ctr"/>
                      <a:r>
                        <a:rPr lang="es-VE" dirty="0" smtClean="0"/>
                        <a:t>0.12</a:t>
                      </a:r>
                      <a:endParaRPr lang="en-US" dirty="0"/>
                    </a:p>
                  </a:txBody>
                  <a:tcPr anchor="ctr"/>
                </a:tc>
                <a:tc>
                  <a:txBody>
                    <a:bodyPr/>
                    <a:lstStyle/>
                    <a:p>
                      <a:pPr algn="ctr"/>
                      <a:r>
                        <a:rPr lang="es-VE" dirty="0" smtClean="0"/>
                        <a:t>0.14</a:t>
                      </a:r>
                      <a:endParaRPr lang="en-US" dirty="0"/>
                    </a:p>
                  </a:txBody>
                  <a:tcPr anchor="ctr"/>
                </a:tc>
                <a:tc>
                  <a:txBody>
                    <a:bodyPr/>
                    <a:lstStyle/>
                    <a:p>
                      <a:pPr algn="ctr"/>
                      <a:r>
                        <a:rPr lang="es-VE" dirty="0" smtClean="0"/>
                        <a:t>0.15</a:t>
                      </a:r>
                      <a:endParaRPr lang="en-US" dirty="0"/>
                    </a:p>
                  </a:txBody>
                  <a:tcPr anchor="ctr"/>
                </a:tc>
                <a:tc>
                  <a:txBody>
                    <a:bodyPr/>
                    <a:lstStyle/>
                    <a:p>
                      <a:pPr algn="ctr"/>
                      <a:r>
                        <a:rPr lang="es-VE" dirty="0" smtClean="0"/>
                        <a:t>0.12</a:t>
                      </a:r>
                      <a:endParaRPr lang="en-US" dirty="0"/>
                    </a:p>
                  </a:txBody>
                  <a:tcPr anchor="ctr"/>
                </a:tc>
              </a:tr>
              <a:tr h="370840">
                <a:tc>
                  <a:txBody>
                    <a:bodyPr/>
                    <a:lstStyle/>
                    <a:p>
                      <a:pPr algn="ctr"/>
                      <a:r>
                        <a:rPr lang="es-VE" dirty="0" smtClean="0"/>
                        <a:t>10</a:t>
                      </a:r>
                      <a:endParaRPr lang="en-US" dirty="0"/>
                    </a:p>
                  </a:txBody>
                  <a:tcPr anchor="ctr"/>
                </a:tc>
                <a:tc>
                  <a:txBody>
                    <a:bodyPr/>
                    <a:lstStyle/>
                    <a:p>
                      <a:pPr algn="ctr"/>
                      <a:r>
                        <a:rPr lang="es-VE" dirty="0" smtClean="0"/>
                        <a:t>0.16</a:t>
                      </a:r>
                      <a:endParaRPr lang="en-US" dirty="0"/>
                    </a:p>
                  </a:txBody>
                  <a:tcPr anchor="ctr"/>
                </a:tc>
                <a:tc>
                  <a:txBody>
                    <a:bodyPr/>
                    <a:lstStyle/>
                    <a:p>
                      <a:pPr algn="ctr"/>
                      <a:r>
                        <a:rPr lang="es-VE" dirty="0" smtClean="0"/>
                        <a:t>0.15</a:t>
                      </a:r>
                      <a:endParaRPr lang="en-US" dirty="0"/>
                    </a:p>
                  </a:txBody>
                  <a:tcPr anchor="ctr"/>
                </a:tc>
                <a:tc>
                  <a:txBody>
                    <a:bodyPr/>
                    <a:lstStyle/>
                    <a:p>
                      <a:pPr algn="ctr"/>
                      <a:r>
                        <a:rPr lang="es-VE" dirty="0" smtClean="0"/>
                        <a:t>0.20</a:t>
                      </a:r>
                      <a:endParaRPr lang="en-US" dirty="0"/>
                    </a:p>
                  </a:txBody>
                  <a:tcPr anchor="ctr"/>
                </a:tc>
                <a:tc>
                  <a:txBody>
                    <a:bodyPr/>
                    <a:lstStyle/>
                    <a:p>
                      <a:pPr algn="ctr"/>
                      <a:r>
                        <a:rPr lang="es-VE" dirty="0" smtClean="0"/>
                        <a:t>0.15</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99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39" name="Rectangle 3"/>
          <p:cNvSpPr>
            <a:spLocks noChangeArrowheads="1"/>
          </p:cNvSpPr>
          <p:nvPr/>
        </p:nvSpPr>
        <p:spPr bwMode="auto">
          <a:xfrm>
            <a:off x="0" y="13525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7" name="36 Tabla"/>
          <p:cNvGraphicFramePr>
            <a:graphicFrameLocks noGrp="1"/>
          </p:cNvGraphicFramePr>
          <p:nvPr/>
        </p:nvGraphicFramePr>
        <p:xfrm>
          <a:off x="304800" y="1295400"/>
          <a:ext cx="8610600" cy="5242560"/>
        </p:xfrm>
        <a:graphic>
          <a:graphicData uri="http://schemas.openxmlformats.org/drawingml/2006/table">
            <a:tbl>
              <a:tblPr firstRow="1" bandRow="1">
                <a:tableStyleId>{5C22544A-7EE6-4342-B048-85BDC9FD1C3A}</a:tableStyleId>
              </a:tblPr>
              <a:tblGrid>
                <a:gridCol w="1143000"/>
                <a:gridCol w="1222476"/>
                <a:gridCol w="1222476"/>
                <a:gridCol w="1222476"/>
                <a:gridCol w="1222476"/>
                <a:gridCol w="1288848"/>
                <a:gridCol w="1288848"/>
              </a:tblGrid>
              <a:tr h="370840">
                <a:tc rowSpan="2">
                  <a:txBody>
                    <a:bodyPr/>
                    <a:lstStyle/>
                    <a:p>
                      <a:pPr algn="ctr"/>
                      <a:r>
                        <a:rPr lang="es-VE" dirty="0" smtClean="0"/>
                        <a:t>Bloque</a:t>
                      </a:r>
                      <a:endParaRPr lang="en-US" dirty="0"/>
                    </a:p>
                  </a:txBody>
                  <a:tcPr anchor="ctr"/>
                </a:tc>
                <a:tc gridSpan="4">
                  <a:txBody>
                    <a:bodyPr/>
                    <a:lstStyle/>
                    <a:p>
                      <a:pPr algn="ctr"/>
                      <a:r>
                        <a:rPr lang="es-VE" dirty="0" smtClean="0">
                          <a:solidFill>
                            <a:schemeClr val="bg1"/>
                          </a:solidFill>
                        </a:rPr>
                        <a:t>Tratamiento </a:t>
                      </a:r>
                      <a:endParaRPr lang="en-US" dirty="0">
                        <a:solidFill>
                          <a:schemeClr val="bg1"/>
                        </a:solidFill>
                      </a:endParaRPr>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rowSpan="2">
                  <a:txBody>
                    <a:bodyPr/>
                    <a:lstStyle/>
                    <a:p>
                      <a:pPr algn="ctr"/>
                      <a:r>
                        <a:rPr lang="es-VE" dirty="0" smtClean="0">
                          <a:solidFill>
                            <a:schemeClr val="bg1"/>
                          </a:solidFill>
                        </a:rPr>
                        <a:t>Bloque total (</a:t>
                      </a:r>
                      <a:r>
                        <a:rPr lang="es-VE" dirty="0" err="1" smtClean="0">
                          <a:solidFill>
                            <a:schemeClr val="bg1"/>
                          </a:solidFill>
                        </a:rPr>
                        <a:t>y.</a:t>
                      </a:r>
                      <a:r>
                        <a:rPr lang="es-VE" baseline="-25000" dirty="0" err="1" smtClean="0">
                          <a:solidFill>
                            <a:schemeClr val="bg1"/>
                          </a:solidFill>
                        </a:rPr>
                        <a:t>j</a:t>
                      </a:r>
                      <a:r>
                        <a:rPr lang="es-VE" baseline="0" dirty="0" smtClean="0">
                          <a:solidFill>
                            <a:schemeClr val="bg1"/>
                          </a:solidFill>
                        </a:rPr>
                        <a:t>)</a:t>
                      </a:r>
                      <a:endParaRPr lang="en-US" dirty="0">
                        <a:solidFill>
                          <a:schemeClr val="bg1"/>
                        </a:solidFill>
                      </a:endParaRPr>
                    </a:p>
                  </a:txBody>
                  <a:tcPr anchor="ctr"/>
                </a:tc>
                <a:tc rowSpan="2">
                  <a:txBody>
                    <a:bodyPr/>
                    <a:lstStyle/>
                    <a:p>
                      <a:pPr algn="ctr"/>
                      <a:r>
                        <a:rPr lang="es-VE" dirty="0" smtClean="0">
                          <a:solidFill>
                            <a:schemeClr val="bg1"/>
                          </a:solidFill>
                        </a:rPr>
                        <a:t>Media del bloque</a:t>
                      </a:r>
                      <a:endParaRPr lang="en-US" dirty="0">
                        <a:solidFill>
                          <a:schemeClr val="bg1"/>
                        </a:solidFill>
                      </a:endParaRPr>
                    </a:p>
                  </a:txBody>
                  <a:tcPr anchor="ctr"/>
                </a:tc>
              </a:tr>
              <a:tr h="370840">
                <a:tc vMerge="1">
                  <a:txBody>
                    <a:bodyPr/>
                    <a:lstStyle/>
                    <a:p>
                      <a:pPr algn="ctr"/>
                      <a:endParaRPr lang="en-US" dirty="0"/>
                    </a:p>
                  </a:txBody>
                  <a:tcPr anchor="ct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vMerge="1">
                  <a:txBody>
                    <a:bodyPr/>
                    <a:lstStyle/>
                    <a:p>
                      <a:pPr algn="ctr"/>
                      <a:endParaRPr lang="en-US" b="1" dirty="0">
                        <a:solidFill>
                          <a:schemeClr val="bg1"/>
                        </a:solidFill>
                      </a:endParaRPr>
                    </a:p>
                  </a:txBody>
                  <a:tcPr anchor="ctr">
                    <a:solidFill>
                      <a:schemeClr val="accent1"/>
                    </a:solidFill>
                  </a:tcPr>
                </a:tc>
                <a:tc vMerge="1">
                  <a:txBody>
                    <a:bodyPr/>
                    <a:lstStyle/>
                    <a:p>
                      <a:endParaRPr lang="en-US"/>
                    </a:p>
                  </a:txBody>
                  <a:tcPr/>
                </a:tc>
              </a:tr>
              <a:tr h="370840">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dirty="0" smtClean="0"/>
                        <a:t>1</a:t>
                      </a:r>
                      <a:endParaRPr lang="en-US" dirty="0"/>
                    </a:p>
                  </a:txBody>
                  <a:tcPr anchor="ctr"/>
                </a:tc>
                <a:tc>
                  <a:txBody>
                    <a:bodyPr/>
                    <a:lstStyle/>
                    <a:p>
                      <a:pPr algn="ctr"/>
                      <a:r>
                        <a:rPr lang="es-VE" dirty="0" smtClean="0"/>
                        <a:t>0.11</a:t>
                      </a:r>
                      <a:endParaRPr lang="en-US" dirty="0"/>
                    </a:p>
                  </a:txBody>
                  <a:tcPr anchor="ctr"/>
                </a:tc>
                <a:tc>
                  <a:txBody>
                    <a:bodyPr/>
                    <a:lstStyle/>
                    <a:p>
                      <a:pPr algn="ctr"/>
                      <a:r>
                        <a:rPr lang="es-VE" dirty="0" smtClean="0"/>
                        <a:t>0.16</a:t>
                      </a:r>
                      <a:endParaRPr lang="en-US" dirty="0"/>
                    </a:p>
                  </a:txBody>
                  <a:tcPr anchor="ctr"/>
                </a:tc>
                <a:tc>
                  <a:txBody>
                    <a:bodyPr/>
                    <a:lstStyle/>
                    <a:p>
                      <a:pPr algn="ctr"/>
                      <a:r>
                        <a:rPr lang="es-VE" dirty="0" smtClean="0"/>
                        <a:t>0.10</a:t>
                      </a:r>
                      <a:endParaRPr lang="en-US" dirty="0"/>
                    </a:p>
                  </a:txBody>
                  <a:tcPr anchor="ctr"/>
                </a:tc>
                <a:tc>
                  <a:txBody>
                    <a:bodyPr/>
                    <a:lstStyle/>
                    <a:p>
                      <a:pPr algn="ctr"/>
                      <a:r>
                        <a:rPr lang="es-VE" b="1" dirty="0" smtClean="0">
                          <a:solidFill>
                            <a:schemeClr val="bg1"/>
                          </a:solidFill>
                        </a:rPr>
                        <a:t>0.47</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0.1175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dirty="0" smtClean="0"/>
                        <a:t>2</a:t>
                      </a:r>
                      <a:endParaRPr lang="en-US" dirty="0"/>
                    </a:p>
                  </a:txBody>
                  <a:tcPr anchor="ctr"/>
                </a:tc>
                <a:tc>
                  <a:txBody>
                    <a:bodyPr/>
                    <a:lstStyle/>
                    <a:p>
                      <a:pPr algn="ctr"/>
                      <a:r>
                        <a:rPr lang="es-VE" dirty="0" smtClean="0"/>
                        <a:t>0.13</a:t>
                      </a:r>
                      <a:endParaRPr lang="en-US" dirty="0"/>
                    </a:p>
                  </a:txBody>
                  <a:tcPr anchor="ctr"/>
                </a:tc>
                <a:tc>
                  <a:txBody>
                    <a:bodyPr/>
                    <a:lstStyle/>
                    <a:p>
                      <a:pPr algn="ctr"/>
                      <a:r>
                        <a:rPr lang="es-VE" dirty="0" smtClean="0"/>
                        <a:t>0.17</a:t>
                      </a:r>
                      <a:endParaRPr lang="en-US" dirty="0"/>
                    </a:p>
                  </a:txBody>
                  <a:tcPr anchor="ctr"/>
                </a:tc>
                <a:tc>
                  <a:txBody>
                    <a:bodyPr/>
                    <a:lstStyle/>
                    <a:p>
                      <a:pPr algn="ctr"/>
                      <a:r>
                        <a:rPr lang="es-VE" dirty="0" smtClean="0"/>
                        <a:t>0.09</a:t>
                      </a:r>
                      <a:endParaRPr lang="en-US" dirty="0"/>
                    </a:p>
                  </a:txBody>
                  <a:tcPr anchor="ctr"/>
                </a:tc>
                <a:tc>
                  <a:txBody>
                    <a:bodyPr/>
                    <a:lstStyle/>
                    <a:p>
                      <a:pPr algn="ctr"/>
                      <a:r>
                        <a:rPr lang="es-VE" b="1" dirty="0" smtClean="0">
                          <a:solidFill>
                            <a:schemeClr val="bg1"/>
                          </a:solidFill>
                        </a:rPr>
                        <a:t>0.50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0.1250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dirty="0" smtClean="0"/>
                        <a:t>3</a:t>
                      </a:r>
                      <a:endParaRPr lang="en-US" dirty="0"/>
                    </a:p>
                  </a:txBody>
                  <a:tcPr anchor="ctr"/>
                </a:tc>
                <a:tc>
                  <a:txBody>
                    <a:bodyPr/>
                    <a:lstStyle/>
                    <a:p>
                      <a:pPr algn="ctr"/>
                      <a:r>
                        <a:rPr lang="es-VE" dirty="0" smtClean="0"/>
                        <a:t>0.14</a:t>
                      </a:r>
                      <a:endParaRPr lang="en-US" dirty="0"/>
                    </a:p>
                  </a:txBody>
                  <a:tcPr anchor="ctr"/>
                </a:tc>
                <a:tc>
                  <a:txBody>
                    <a:bodyPr/>
                    <a:lstStyle/>
                    <a:p>
                      <a:pPr algn="ctr"/>
                      <a:r>
                        <a:rPr lang="es-VE" dirty="0" smtClean="0"/>
                        <a:t>0.17</a:t>
                      </a:r>
                      <a:endParaRPr lang="en-US" dirty="0"/>
                    </a:p>
                  </a:txBody>
                  <a:tcPr anchor="ctr"/>
                </a:tc>
                <a:tc>
                  <a:txBody>
                    <a:bodyPr/>
                    <a:lstStyle/>
                    <a:p>
                      <a:pPr algn="ctr"/>
                      <a:r>
                        <a:rPr lang="es-VE" dirty="0" smtClean="0"/>
                        <a:t>0.12</a:t>
                      </a:r>
                      <a:endParaRPr lang="en-US" dirty="0"/>
                    </a:p>
                  </a:txBody>
                  <a:tcPr anchor="ctr"/>
                </a:tc>
                <a:tc>
                  <a:txBody>
                    <a:bodyPr/>
                    <a:lstStyle/>
                    <a:p>
                      <a:pPr algn="ctr"/>
                      <a:r>
                        <a:rPr lang="es-VE" b="1" dirty="0" smtClean="0">
                          <a:solidFill>
                            <a:schemeClr val="bg1"/>
                          </a:solidFill>
                        </a:rPr>
                        <a:t>0.56</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0.1400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a:txBody>
                    <a:bodyPr/>
                    <a:lstStyle/>
                    <a:p>
                      <a:pPr algn="ctr"/>
                      <a:r>
                        <a:rPr lang="es-VE" dirty="0" smtClean="0"/>
                        <a:t>4</a:t>
                      </a:r>
                      <a:endParaRPr lang="en-US" dirty="0"/>
                    </a:p>
                  </a:txBody>
                  <a:tcPr anchor="ctr"/>
                </a:tc>
                <a:tc>
                  <a:txBody>
                    <a:bodyPr/>
                    <a:lstStyle/>
                    <a:p>
                      <a:pPr algn="ctr"/>
                      <a:r>
                        <a:rPr lang="es-VE" dirty="0" smtClean="0"/>
                        <a:t>0.11</a:t>
                      </a:r>
                      <a:endParaRPr lang="en-US" dirty="0"/>
                    </a:p>
                  </a:txBody>
                  <a:tcPr anchor="ctr"/>
                </a:tc>
                <a:tc>
                  <a:txBody>
                    <a:bodyPr/>
                    <a:lstStyle/>
                    <a:p>
                      <a:pPr algn="ctr"/>
                      <a:r>
                        <a:rPr lang="es-VE" dirty="0" smtClean="0"/>
                        <a:t>0.13</a:t>
                      </a:r>
                      <a:endParaRPr lang="en-US" dirty="0"/>
                    </a:p>
                  </a:txBody>
                  <a:tcPr anchor="ctr"/>
                </a:tc>
                <a:tc>
                  <a:txBody>
                    <a:bodyPr/>
                    <a:lstStyle/>
                    <a:p>
                      <a:pPr algn="ctr"/>
                      <a:r>
                        <a:rPr lang="es-VE" dirty="0" smtClean="0"/>
                        <a:t>0.09</a:t>
                      </a:r>
                      <a:endParaRPr lang="en-US" dirty="0"/>
                    </a:p>
                  </a:txBody>
                  <a:tcPr anchor="ctr"/>
                </a:tc>
                <a:tc>
                  <a:txBody>
                    <a:bodyPr/>
                    <a:lstStyle/>
                    <a:p>
                      <a:pPr algn="ctr"/>
                      <a:r>
                        <a:rPr lang="es-VE" b="1" dirty="0" smtClean="0">
                          <a:solidFill>
                            <a:schemeClr val="bg1"/>
                          </a:solidFill>
                        </a:rPr>
                        <a:t>0.41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0.1025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5</a:t>
                      </a:r>
                      <a:endParaRPr lang="en-US" b="1" dirty="0">
                        <a:solidFill>
                          <a:schemeClr val="bg1"/>
                        </a:solidFill>
                      </a:endParaRPr>
                    </a:p>
                  </a:txBody>
                  <a:tcPr anchor="ctr">
                    <a:solidFill>
                      <a:schemeClr val="accent1"/>
                    </a:solidFill>
                  </a:tcPr>
                </a:tc>
                <a:tc>
                  <a:txBody>
                    <a:bodyPr/>
                    <a:lstStyle/>
                    <a:p>
                      <a:pPr algn="ctr"/>
                      <a:r>
                        <a:rPr lang="es-VE" dirty="0" smtClean="0"/>
                        <a:t>5</a:t>
                      </a:r>
                      <a:endParaRPr lang="en-US" dirty="0"/>
                    </a:p>
                  </a:txBody>
                  <a:tcPr anchor="ctr"/>
                </a:tc>
                <a:tc>
                  <a:txBody>
                    <a:bodyPr/>
                    <a:lstStyle/>
                    <a:p>
                      <a:pPr algn="ctr"/>
                      <a:r>
                        <a:rPr lang="es-VE" dirty="0" smtClean="0"/>
                        <a:t>0.16</a:t>
                      </a:r>
                      <a:endParaRPr lang="en-US" dirty="0"/>
                    </a:p>
                  </a:txBody>
                  <a:tcPr anchor="ctr"/>
                </a:tc>
                <a:tc>
                  <a:txBody>
                    <a:bodyPr/>
                    <a:lstStyle/>
                    <a:p>
                      <a:pPr algn="ctr"/>
                      <a:r>
                        <a:rPr lang="es-VE" dirty="0" smtClean="0"/>
                        <a:t>0.19</a:t>
                      </a:r>
                      <a:endParaRPr lang="en-US" dirty="0"/>
                    </a:p>
                  </a:txBody>
                  <a:tcPr anchor="ctr"/>
                </a:tc>
                <a:tc>
                  <a:txBody>
                    <a:bodyPr/>
                    <a:lstStyle/>
                    <a:p>
                      <a:pPr algn="ctr"/>
                      <a:r>
                        <a:rPr lang="es-VE" dirty="0" smtClean="0"/>
                        <a:t>0.16</a:t>
                      </a:r>
                      <a:endParaRPr lang="en-US" dirty="0"/>
                    </a:p>
                  </a:txBody>
                  <a:tcPr anchor="ctr"/>
                </a:tc>
                <a:tc>
                  <a:txBody>
                    <a:bodyPr/>
                    <a:lstStyle/>
                    <a:p>
                      <a:pPr algn="ctr"/>
                      <a:r>
                        <a:rPr lang="es-VE" b="1" dirty="0" smtClean="0">
                          <a:solidFill>
                            <a:schemeClr val="bg1"/>
                          </a:solidFill>
                        </a:rPr>
                        <a:t>0.66</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0.1650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6</a:t>
                      </a:r>
                      <a:endParaRPr lang="en-US" b="1" dirty="0">
                        <a:solidFill>
                          <a:schemeClr val="bg1"/>
                        </a:solidFill>
                      </a:endParaRPr>
                    </a:p>
                  </a:txBody>
                  <a:tcPr anchor="ctr">
                    <a:solidFill>
                      <a:schemeClr val="accent1"/>
                    </a:solidFill>
                  </a:tcPr>
                </a:tc>
                <a:tc>
                  <a:txBody>
                    <a:bodyPr/>
                    <a:lstStyle/>
                    <a:p>
                      <a:pPr algn="ctr"/>
                      <a:r>
                        <a:rPr lang="es-VE" dirty="0" smtClean="0"/>
                        <a:t>6</a:t>
                      </a:r>
                      <a:endParaRPr lang="en-US" dirty="0"/>
                    </a:p>
                  </a:txBody>
                  <a:tcPr anchor="ctr"/>
                </a:tc>
                <a:tc>
                  <a:txBody>
                    <a:bodyPr/>
                    <a:lstStyle/>
                    <a:p>
                      <a:pPr algn="ctr"/>
                      <a:r>
                        <a:rPr lang="es-VE" dirty="0" smtClean="0"/>
                        <a:t>0.18</a:t>
                      </a:r>
                      <a:endParaRPr lang="en-US" dirty="0"/>
                    </a:p>
                  </a:txBody>
                  <a:tcPr anchor="ctr"/>
                </a:tc>
                <a:tc>
                  <a:txBody>
                    <a:bodyPr/>
                    <a:lstStyle/>
                    <a:p>
                      <a:pPr algn="ctr"/>
                      <a:r>
                        <a:rPr lang="es-VE" dirty="0" smtClean="0"/>
                        <a:t>0.23</a:t>
                      </a:r>
                      <a:endParaRPr lang="en-US" dirty="0"/>
                    </a:p>
                  </a:txBody>
                  <a:tcPr anchor="ctr"/>
                </a:tc>
                <a:tc>
                  <a:txBody>
                    <a:bodyPr/>
                    <a:lstStyle/>
                    <a:p>
                      <a:pPr algn="ctr"/>
                      <a:r>
                        <a:rPr lang="es-VE" dirty="0" smtClean="0"/>
                        <a:t>0.16</a:t>
                      </a:r>
                      <a:endParaRPr lang="en-US" dirty="0"/>
                    </a:p>
                  </a:txBody>
                  <a:tcPr anchor="ctr"/>
                </a:tc>
                <a:tc>
                  <a:txBody>
                    <a:bodyPr/>
                    <a:lstStyle/>
                    <a:p>
                      <a:pPr algn="ctr"/>
                      <a:r>
                        <a:rPr lang="es-VE" b="1" dirty="0" smtClean="0">
                          <a:solidFill>
                            <a:schemeClr val="bg1"/>
                          </a:solidFill>
                        </a:rPr>
                        <a:t>0.74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0.1850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7</a:t>
                      </a:r>
                      <a:endParaRPr lang="en-US" b="1" dirty="0">
                        <a:solidFill>
                          <a:schemeClr val="bg1"/>
                        </a:solidFill>
                      </a:endParaRPr>
                    </a:p>
                  </a:txBody>
                  <a:tcPr anchor="ctr">
                    <a:solidFill>
                      <a:schemeClr val="accent1"/>
                    </a:solidFill>
                  </a:tcPr>
                </a:tc>
                <a:tc>
                  <a:txBody>
                    <a:bodyPr/>
                    <a:lstStyle/>
                    <a:p>
                      <a:pPr algn="ctr"/>
                      <a:r>
                        <a:rPr lang="es-VE" dirty="0" smtClean="0"/>
                        <a:t>7</a:t>
                      </a:r>
                      <a:endParaRPr lang="en-US" dirty="0"/>
                    </a:p>
                  </a:txBody>
                  <a:tcPr anchor="ctr"/>
                </a:tc>
                <a:tc>
                  <a:txBody>
                    <a:bodyPr/>
                    <a:lstStyle/>
                    <a:p>
                      <a:pPr algn="ctr"/>
                      <a:r>
                        <a:rPr lang="es-VE" dirty="0" smtClean="0"/>
                        <a:t>0.07</a:t>
                      </a:r>
                      <a:endParaRPr lang="en-US" dirty="0"/>
                    </a:p>
                  </a:txBody>
                  <a:tcPr anchor="ctr"/>
                </a:tc>
                <a:tc>
                  <a:txBody>
                    <a:bodyPr/>
                    <a:lstStyle/>
                    <a:p>
                      <a:pPr algn="ctr"/>
                      <a:r>
                        <a:rPr lang="es-VE" dirty="0" smtClean="0"/>
                        <a:t>0.11</a:t>
                      </a:r>
                      <a:endParaRPr lang="en-US" dirty="0"/>
                    </a:p>
                  </a:txBody>
                  <a:tcPr anchor="ctr"/>
                </a:tc>
                <a:tc>
                  <a:txBody>
                    <a:bodyPr/>
                    <a:lstStyle/>
                    <a:p>
                      <a:pPr algn="ctr"/>
                      <a:r>
                        <a:rPr lang="es-VE" dirty="0" smtClean="0"/>
                        <a:t>0.07</a:t>
                      </a:r>
                      <a:endParaRPr lang="en-US" dirty="0"/>
                    </a:p>
                  </a:txBody>
                  <a:tcPr anchor="ctr"/>
                </a:tc>
                <a:tc>
                  <a:txBody>
                    <a:bodyPr/>
                    <a:lstStyle/>
                    <a:p>
                      <a:pPr algn="ctr"/>
                      <a:r>
                        <a:rPr lang="es-VE" b="1" dirty="0" smtClean="0">
                          <a:solidFill>
                            <a:schemeClr val="bg1"/>
                          </a:solidFill>
                        </a:rPr>
                        <a:t>0.30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0.0750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8</a:t>
                      </a:r>
                      <a:endParaRPr lang="en-US" b="1" dirty="0">
                        <a:solidFill>
                          <a:schemeClr val="bg1"/>
                        </a:solidFill>
                      </a:endParaRPr>
                    </a:p>
                  </a:txBody>
                  <a:tcPr anchor="ctr">
                    <a:solidFill>
                      <a:schemeClr val="accent1"/>
                    </a:solidFill>
                  </a:tcPr>
                </a:tc>
                <a:tc>
                  <a:txBody>
                    <a:bodyPr/>
                    <a:lstStyle/>
                    <a:p>
                      <a:pPr algn="ctr"/>
                      <a:r>
                        <a:rPr lang="es-VE" dirty="0" smtClean="0"/>
                        <a:t>8</a:t>
                      </a:r>
                      <a:endParaRPr lang="en-US" dirty="0"/>
                    </a:p>
                  </a:txBody>
                  <a:tcPr anchor="ctr"/>
                </a:tc>
                <a:tc>
                  <a:txBody>
                    <a:bodyPr/>
                    <a:lstStyle/>
                    <a:p>
                      <a:pPr algn="ctr"/>
                      <a:r>
                        <a:rPr lang="es-VE" dirty="0" smtClean="0"/>
                        <a:t>0.15</a:t>
                      </a:r>
                      <a:endParaRPr lang="en-US" dirty="0"/>
                    </a:p>
                  </a:txBody>
                  <a:tcPr anchor="ctr"/>
                </a:tc>
                <a:tc>
                  <a:txBody>
                    <a:bodyPr/>
                    <a:lstStyle/>
                    <a:p>
                      <a:pPr algn="ctr"/>
                      <a:r>
                        <a:rPr lang="es-VE" dirty="0" smtClean="0"/>
                        <a:t>0.18</a:t>
                      </a:r>
                      <a:endParaRPr lang="en-US" dirty="0"/>
                    </a:p>
                  </a:txBody>
                  <a:tcPr anchor="ctr"/>
                </a:tc>
                <a:tc>
                  <a:txBody>
                    <a:bodyPr/>
                    <a:lstStyle/>
                    <a:p>
                      <a:pPr algn="ctr"/>
                      <a:r>
                        <a:rPr lang="es-VE" dirty="0" smtClean="0"/>
                        <a:t>0.14</a:t>
                      </a:r>
                      <a:endParaRPr lang="en-US" dirty="0"/>
                    </a:p>
                  </a:txBody>
                  <a:tcPr anchor="ctr"/>
                </a:tc>
                <a:tc>
                  <a:txBody>
                    <a:bodyPr/>
                    <a:lstStyle/>
                    <a:p>
                      <a:pPr algn="ctr"/>
                      <a:r>
                        <a:rPr lang="es-VE" b="1" dirty="0" smtClean="0">
                          <a:solidFill>
                            <a:schemeClr val="bg1"/>
                          </a:solidFill>
                        </a:rPr>
                        <a:t>0.60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0.1500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9</a:t>
                      </a:r>
                      <a:endParaRPr lang="en-US" b="1" dirty="0">
                        <a:solidFill>
                          <a:schemeClr val="bg1"/>
                        </a:solidFill>
                      </a:endParaRPr>
                    </a:p>
                  </a:txBody>
                  <a:tcPr anchor="ctr">
                    <a:solidFill>
                      <a:schemeClr val="accent1"/>
                    </a:solidFill>
                  </a:tcPr>
                </a:tc>
                <a:tc>
                  <a:txBody>
                    <a:bodyPr/>
                    <a:lstStyle/>
                    <a:p>
                      <a:pPr algn="ctr"/>
                      <a:r>
                        <a:rPr lang="es-VE" dirty="0" smtClean="0"/>
                        <a:t>9</a:t>
                      </a:r>
                      <a:endParaRPr lang="en-US" dirty="0"/>
                    </a:p>
                  </a:txBody>
                  <a:tcPr anchor="ctr"/>
                </a:tc>
                <a:tc>
                  <a:txBody>
                    <a:bodyPr/>
                    <a:lstStyle/>
                    <a:p>
                      <a:pPr algn="ctr"/>
                      <a:r>
                        <a:rPr lang="es-VE" dirty="0" smtClean="0"/>
                        <a:t>0.14</a:t>
                      </a:r>
                      <a:endParaRPr lang="en-US" dirty="0"/>
                    </a:p>
                  </a:txBody>
                  <a:tcPr anchor="ctr"/>
                </a:tc>
                <a:tc>
                  <a:txBody>
                    <a:bodyPr/>
                    <a:lstStyle/>
                    <a:p>
                      <a:pPr algn="ctr"/>
                      <a:r>
                        <a:rPr lang="es-VE" dirty="0" smtClean="0"/>
                        <a:t>0.15</a:t>
                      </a:r>
                      <a:endParaRPr lang="en-US" dirty="0"/>
                    </a:p>
                  </a:txBody>
                  <a:tcPr anchor="ctr"/>
                </a:tc>
                <a:tc>
                  <a:txBody>
                    <a:bodyPr/>
                    <a:lstStyle/>
                    <a:p>
                      <a:pPr algn="ctr"/>
                      <a:r>
                        <a:rPr lang="es-VE" dirty="0" smtClean="0"/>
                        <a:t>0.12</a:t>
                      </a:r>
                      <a:endParaRPr lang="en-US" dirty="0"/>
                    </a:p>
                  </a:txBody>
                  <a:tcPr anchor="ctr"/>
                </a:tc>
                <a:tc>
                  <a:txBody>
                    <a:bodyPr/>
                    <a:lstStyle/>
                    <a:p>
                      <a:pPr algn="ctr"/>
                      <a:r>
                        <a:rPr lang="es-VE" b="1" dirty="0" smtClean="0">
                          <a:solidFill>
                            <a:schemeClr val="bg1"/>
                          </a:solidFill>
                        </a:rPr>
                        <a:t>0.53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0.1325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10</a:t>
                      </a:r>
                      <a:endParaRPr lang="en-US" b="1" dirty="0">
                        <a:solidFill>
                          <a:schemeClr val="bg1"/>
                        </a:solidFill>
                      </a:endParaRPr>
                    </a:p>
                  </a:txBody>
                  <a:tcPr anchor="ctr">
                    <a:solidFill>
                      <a:schemeClr val="accent1"/>
                    </a:solidFill>
                  </a:tcPr>
                </a:tc>
                <a:tc>
                  <a:txBody>
                    <a:bodyPr/>
                    <a:lstStyle/>
                    <a:p>
                      <a:pPr algn="ctr"/>
                      <a:r>
                        <a:rPr lang="es-VE" dirty="0" smtClean="0"/>
                        <a:t>10</a:t>
                      </a:r>
                      <a:endParaRPr lang="en-US" dirty="0"/>
                    </a:p>
                  </a:txBody>
                  <a:tcPr anchor="ctr"/>
                </a:tc>
                <a:tc>
                  <a:txBody>
                    <a:bodyPr/>
                    <a:lstStyle/>
                    <a:p>
                      <a:pPr algn="ctr"/>
                      <a:r>
                        <a:rPr lang="es-VE" dirty="0" smtClean="0"/>
                        <a:t>0.15</a:t>
                      </a:r>
                      <a:endParaRPr lang="en-US" dirty="0"/>
                    </a:p>
                  </a:txBody>
                  <a:tcPr anchor="ctr"/>
                </a:tc>
                <a:tc>
                  <a:txBody>
                    <a:bodyPr/>
                    <a:lstStyle/>
                    <a:p>
                      <a:pPr algn="ctr"/>
                      <a:r>
                        <a:rPr lang="es-VE" dirty="0" smtClean="0"/>
                        <a:t>0.20</a:t>
                      </a:r>
                      <a:endParaRPr lang="en-US" dirty="0"/>
                    </a:p>
                  </a:txBody>
                  <a:tcPr anchor="ctr"/>
                </a:tc>
                <a:tc>
                  <a:txBody>
                    <a:bodyPr/>
                    <a:lstStyle/>
                    <a:p>
                      <a:pPr algn="ctr"/>
                      <a:r>
                        <a:rPr lang="es-VE" dirty="0" smtClean="0"/>
                        <a:t>0.15</a:t>
                      </a:r>
                      <a:endParaRPr lang="en-US" dirty="0"/>
                    </a:p>
                  </a:txBody>
                  <a:tcPr anchor="ctr"/>
                </a:tc>
                <a:tc>
                  <a:txBody>
                    <a:bodyPr/>
                    <a:lstStyle/>
                    <a:p>
                      <a:pPr algn="ctr"/>
                      <a:r>
                        <a:rPr lang="es-VE" b="1" dirty="0" smtClean="0">
                          <a:solidFill>
                            <a:schemeClr val="bg1"/>
                          </a:solidFill>
                        </a:rPr>
                        <a:t>0.66</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0.1650</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Total</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1.34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1.69</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1.2</a:t>
                      </a:r>
                      <a:endParaRPr lang="en-US" b="1" dirty="0">
                        <a:solidFill>
                          <a:schemeClr val="bg1"/>
                        </a:solidFill>
                      </a:endParaRPr>
                    </a:p>
                  </a:txBody>
                  <a:tcPr anchor="ctr">
                    <a:solidFill>
                      <a:schemeClr val="accent1"/>
                    </a:solidFill>
                  </a:tcPr>
                </a:tc>
                <a:tc>
                  <a:txBody>
                    <a:bodyPr/>
                    <a:lstStyle/>
                    <a:p>
                      <a:pPr algn="ctr"/>
                      <a:r>
                        <a:rPr lang="es-VE" sz="2000" b="1" dirty="0" smtClean="0">
                          <a:solidFill>
                            <a:schemeClr val="bg1"/>
                          </a:solidFill>
                        </a:rPr>
                        <a:t>5.43</a:t>
                      </a:r>
                      <a:endParaRPr lang="en-US" sz="2000" b="1" dirty="0">
                        <a:solidFill>
                          <a:schemeClr val="bg1"/>
                        </a:solidFill>
                      </a:endParaRPr>
                    </a:p>
                  </a:txBody>
                  <a:tcPr anchor="ctr">
                    <a:solidFill>
                      <a:schemeClr val="accent1"/>
                    </a:solidFill>
                  </a:tcPr>
                </a:tc>
                <a:tc>
                  <a:txBody>
                    <a:bodyPr/>
                    <a:lstStyle/>
                    <a:p>
                      <a:pPr algn="ctr"/>
                      <a:endParaRPr lang="en-US" dirty="0"/>
                    </a:p>
                  </a:txBody>
                  <a:tcPr anchor="ctr">
                    <a:solidFill>
                      <a:schemeClr val="bg1"/>
                    </a:solidFill>
                  </a:tcPr>
                </a:tc>
              </a:tr>
              <a:tr h="370840">
                <a:tc>
                  <a:txBody>
                    <a:bodyPr/>
                    <a:lstStyle/>
                    <a:p>
                      <a:pPr algn="ctr"/>
                      <a:r>
                        <a:rPr lang="es-VE" b="1" dirty="0" smtClean="0">
                          <a:solidFill>
                            <a:schemeClr val="bg1"/>
                          </a:solidFill>
                        </a:rPr>
                        <a:t>Media</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0.134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0.169</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0.12</a:t>
                      </a:r>
                      <a:endParaRPr lang="en-US" b="1" dirty="0">
                        <a:solidFill>
                          <a:schemeClr val="bg1"/>
                        </a:solidFill>
                      </a:endParaRPr>
                    </a:p>
                  </a:txBody>
                  <a:tcPr anchor="ctr">
                    <a:solidFill>
                      <a:schemeClr val="accent1"/>
                    </a:solidFill>
                  </a:tcPr>
                </a:tc>
                <a:tc>
                  <a:txBody>
                    <a:bodyPr/>
                    <a:lstStyle/>
                    <a:p>
                      <a:pPr algn="ctr"/>
                      <a:r>
                        <a:rPr lang="es-VE" sz="2000" b="1" dirty="0" smtClean="0">
                          <a:solidFill>
                            <a:schemeClr val="bg1"/>
                          </a:solidFill>
                        </a:rPr>
                        <a:t>0.1358</a:t>
                      </a:r>
                      <a:endParaRPr lang="en-US" sz="2000" b="1" dirty="0">
                        <a:solidFill>
                          <a:schemeClr val="bg1"/>
                        </a:solidFill>
                      </a:endParaRPr>
                    </a:p>
                  </a:txBody>
                  <a:tcPr anchor="ctr">
                    <a:solidFill>
                      <a:schemeClr val="accent1"/>
                    </a:solidFill>
                  </a:tcPr>
                </a:tc>
                <a:tc>
                  <a:txBody>
                    <a:bodyPr/>
                    <a:lstStyle/>
                    <a:p>
                      <a:pPr algn="ctr"/>
                      <a:endParaRPr lang="en-US" dirty="0"/>
                    </a:p>
                  </a:txBody>
                  <a:tcPr anchor="ctr">
                    <a:solidFill>
                      <a:schemeClr val="bg1"/>
                    </a:solidFill>
                  </a:tcPr>
                </a:tc>
              </a:tr>
            </a:tbl>
          </a:graphicData>
        </a:graphic>
      </p:graphicFrame>
      <p:sp>
        <p:nvSpPr>
          <p:cNvPr id="3994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2"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994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3" name="43 Grupo"/>
          <p:cNvGrpSpPr/>
          <p:nvPr/>
        </p:nvGrpSpPr>
        <p:grpSpPr>
          <a:xfrm>
            <a:off x="7696200" y="5715000"/>
            <a:ext cx="304800" cy="866775"/>
            <a:chOff x="7696200" y="5105400"/>
            <a:chExt cx="381000" cy="1095375"/>
          </a:xfrm>
        </p:grpSpPr>
        <p:pic>
          <p:nvPicPr>
            <p:cNvPr id="39940" name="Picture 4"/>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705725" y="5105400"/>
              <a:ext cx="371475" cy="476250"/>
            </a:xfrm>
            <a:prstGeom prst="rect">
              <a:avLst/>
            </a:prstGeom>
            <a:noFill/>
          </p:spPr>
        </p:pic>
        <p:pic>
          <p:nvPicPr>
            <p:cNvPr id="39943" name="Picture 7"/>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7696200" y="5715000"/>
              <a:ext cx="371475" cy="485775"/>
            </a:xfrm>
            <a:prstGeom prst="rect">
              <a:avLst/>
            </a:prstGeom>
            <a:noFill/>
          </p:spPr>
        </p:pic>
      </p:grpSp>
      <p:sp>
        <p:nvSpPr>
          <p:cNvPr id="39945" name="Rectangle 9"/>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a:t>
            </a:r>
            <a:r>
              <a:rPr lang="es-VE" sz="4400" dirty="0" err="1" smtClean="0"/>
              <a:t>Aleatorizado</a:t>
            </a:r>
            <a:r>
              <a:rPr lang="es-VE" sz="4400" dirty="0" smtClean="0"/>
              <a:t> por Bloques 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5211763"/>
          </a:xfrm>
        </p:spPr>
        <p:txBody>
          <a:bodyPr>
            <a:normAutofit fontScale="92500" lnSpcReduction="10000"/>
          </a:bodyPr>
          <a:lstStyle/>
          <a:p>
            <a:pPr algn="just"/>
            <a:r>
              <a:rPr lang="es-VE" dirty="0" smtClean="0"/>
              <a:t> Con el diseño </a:t>
            </a:r>
            <a:r>
              <a:rPr lang="es-VE" dirty="0" err="1" smtClean="0"/>
              <a:t>aleatorizado</a:t>
            </a:r>
            <a:r>
              <a:rPr lang="es-VE" dirty="0" smtClean="0"/>
              <a:t> por bloques completos se busca que el error experimental sea lo más pequeño posible.</a:t>
            </a:r>
          </a:p>
          <a:p>
            <a:pPr algn="just"/>
            <a:r>
              <a:rPr lang="es-VE" dirty="0" smtClean="0"/>
              <a:t> Este procedimiento se usa cuando se pretende comparar las medias de </a:t>
            </a:r>
            <a:r>
              <a:rPr lang="es-VE" i="1" dirty="0" smtClean="0"/>
              <a:t>k</a:t>
            </a:r>
            <a:r>
              <a:rPr lang="es-VE" dirty="0" smtClean="0"/>
              <a:t> poblaciones en presencia de una variable extraña.</a:t>
            </a:r>
          </a:p>
          <a:p>
            <a:pPr algn="just"/>
            <a:r>
              <a:rPr lang="es-VE" dirty="0" smtClean="0"/>
              <a:t> Un bloque es un conjunto de </a:t>
            </a:r>
            <a:r>
              <a:rPr lang="es-VE" i="1" dirty="0" smtClean="0"/>
              <a:t>k</a:t>
            </a:r>
            <a:r>
              <a:rPr lang="es-VE" dirty="0" smtClean="0"/>
              <a:t> unidades experimentales tan parecidas como sea posible en lo relativo a la variable extraña.</a:t>
            </a:r>
          </a:p>
          <a:p>
            <a:pPr algn="just"/>
            <a:r>
              <a:rPr lang="es-VE" dirty="0" smtClean="0"/>
              <a:t> Toda diferencia en la respuesta se atribuye a los efectos del tratamiento.</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76200" y="1295400"/>
            <a:ext cx="8229600" cy="457200"/>
          </a:xfrm>
        </p:spPr>
        <p:txBody>
          <a:bodyPr>
            <a:normAutofit fontScale="92500" lnSpcReduction="10000"/>
          </a:bodyPr>
          <a:lstStyle/>
          <a:p>
            <a:pPr algn="just"/>
            <a:r>
              <a:rPr lang="es-VE" sz="2800" dirty="0" smtClean="0"/>
              <a:t> Las sumas de cuadrados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4042" name="Picture 10"/>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04849" y="5686426"/>
            <a:ext cx="4191001" cy="474245"/>
          </a:xfrm>
          <a:prstGeom prst="rect">
            <a:avLst/>
          </a:prstGeom>
          <a:noFill/>
        </p:spPr>
      </p:pic>
      <p:sp>
        <p:nvSpPr>
          <p:cNvPr id="44044" name="Rectangle 12"/>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14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148"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685800" y="1828800"/>
            <a:ext cx="5753100" cy="1095375"/>
          </a:xfrm>
          <a:prstGeom prst="rect">
            <a:avLst/>
          </a:prstGeom>
          <a:noFill/>
        </p:spPr>
      </p:pic>
      <p:sp>
        <p:nvSpPr>
          <p:cNvPr id="6150" name="Rectangle 6"/>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15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151"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685800" y="2971800"/>
            <a:ext cx="5838825" cy="1133475"/>
          </a:xfrm>
          <a:prstGeom prst="rect">
            <a:avLst/>
          </a:prstGeom>
          <a:noFill/>
        </p:spPr>
      </p:pic>
      <p:sp>
        <p:nvSpPr>
          <p:cNvPr id="6153" name="Rectangle 9"/>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15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154"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685800" y="4190999"/>
            <a:ext cx="6019800" cy="1080985"/>
          </a:xfrm>
          <a:prstGeom prst="rect">
            <a:avLst/>
          </a:prstGeom>
          <a:noFill/>
        </p:spPr>
      </p:pic>
      <p:sp>
        <p:nvSpPr>
          <p:cNvPr id="6156" name="Rectangle 12"/>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1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1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0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76200" y="1295400"/>
            <a:ext cx="8229600" cy="457200"/>
          </a:xfrm>
        </p:spPr>
        <p:txBody>
          <a:bodyPr>
            <a:normAutofit fontScale="92500" lnSpcReduction="10000"/>
          </a:bodyPr>
          <a:lstStyle/>
          <a:p>
            <a:pPr algn="just"/>
            <a:r>
              <a:rPr lang="es-VE" sz="2800" dirty="0" smtClean="0"/>
              <a:t> Los cuadrados medios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55" name="Picture 4"/>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685800" y="1676400"/>
            <a:ext cx="2705100" cy="866775"/>
          </a:xfrm>
          <a:prstGeom prst="rect">
            <a:avLst/>
          </a:prstGeom>
          <a:noFill/>
        </p:spPr>
      </p:pic>
      <p:pic>
        <p:nvPicPr>
          <p:cNvPr id="56" name="Picture 7"/>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685800" y="2895600"/>
            <a:ext cx="2714625" cy="866775"/>
          </a:xfrm>
          <a:prstGeom prst="rect">
            <a:avLst/>
          </a:prstGeom>
          <a:noFill/>
        </p:spPr>
      </p:pic>
      <p:pic>
        <p:nvPicPr>
          <p:cNvPr id="57" name="Picture 10"/>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685800" y="4114800"/>
            <a:ext cx="3381375" cy="942975"/>
          </a:xfrm>
          <a:prstGeom prst="rect">
            <a:avLst/>
          </a:prstGeom>
          <a:noFill/>
        </p:spPr>
      </p:pic>
      <p:sp>
        <p:nvSpPr>
          <p:cNvPr id="58" name="28 Marcador de contenido"/>
          <p:cNvSpPr txBox="1">
            <a:spLocks/>
          </p:cNvSpPr>
          <p:nvPr/>
        </p:nvSpPr>
        <p:spPr>
          <a:xfrm>
            <a:off x="0" y="5105400"/>
            <a:ext cx="8229600" cy="457200"/>
          </a:xfrm>
          <a:prstGeom prst="rect">
            <a:avLst/>
          </a:prstGeom>
        </p:spPr>
        <p:txBody>
          <a:bodyPr vert="horz" lIns="91440" tIns="45720" rIns="91440" bIns="45720" rtlCol="0">
            <a:normAutofit fontScale="92500" lnSpcReduction="10000"/>
          </a:bodyPr>
          <a:lstStyle/>
          <a:p>
            <a:pPr marL="342900" marR="0" lvl="0" indent="-342900" algn="just" defTabSz="914400" rtl="0" eaLnBrk="1" fontAlgn="auto" latinLnBrk="0" hangingPunct="1">
              <a:lnSpc>
                <a:spcPct val="100000"/>
              </a:lnSpc>
              <a:spcBef>
                <a:spcPct val="20000"/>
              </a:spcBef>
              <a:spcAft>
                <a:spcPts val="0"/>
              </a:spcAft>
              <a:buClrTx/>
              <a:buSzTx/>
              <a:buFontTx/>
              <a:buBlip>
                <a:blip r:embed="rId9"/>
              </a:buBlip>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 El estadístico es:</a:t>
            </a:r>
          </a:p>
        </p:txBody>
      </p:sp>
      <p:sp>
        <p:nvSpPr>
          <p:cNvPr id="460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6081" name="Picture 1"/>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1295400" y="5562600"/>
            <a:ext cx="1981200" cy="933450"/>
          </a:xfrm>
          <a:prstGeom prst="rect">
            <a:avLst/>
          </a:prstGeom>
          <a:noFill/>
        </p:spPr>
      </p:pic>
      <p:sp>
        <p:nvSpPr>
          <p:cNvPr id="46083" name="Rectangle 3"/>
          <p:cNvSpPr>
            <a:spLocks noChangeArrowheads="1"/>
          </p:cNvSpPr>
          <p:nvPr/>
        </p:nvSpPr>
        <p:spPr bwMode="auto">
          <a:xfrm>
            <a:off x="0" y="1390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60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76200" y="1295400"/>
            <a:ext cx="8229600" cy="457200"/>
          </a:xfrm>
        </p:spPr>
        <p:txBody>
          <a:bodyPr>
            <a:normAutofit fontScale="92500" lnSpcReduction="10000"/>
          </a:bodyPr>
          <a:lstStyle/>
          <a:p>
            <a:pPr algn="just"/>
            <a:r>
              <a:rPr lang="es-VE" sz="2800" dirty="0" smtClean="0"/>
              <a:t> La tabla ANDEVA será:</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38" name="Rectangle 6"/>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40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53" name="19 Marcador de contenido"/>
          <p:cNvGraphicFramePr>
            <a:graphicFrameLocks/>
          </p:cNvGraphicFramePr>
          <p:nvPr/>
        </p:nvGraphicFramePr>
        <p:xfrm>
          <a:off x="457200" y="1828800"/>
          <a:ext cx="8153400" cy="3061932"/>
        </p:xfrm>
        <a:graphic>
          <a:graphicData uri="http://schemas.openxmlformats.org/drawingml/2006/table">
            <a:tbl>
              <a:tblPr/>
              <a:tblGrid>
                <a:gridCol w="2209800"/>
                <a:gridCol w="1600200"/>
                <a:gridCol w="1524000"/>
                <a:gridCol w="1524000"/>
                <a:gridCol w="1295400"/>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800" dirty="0" smtClean="0">
                          <a:latin typeface="Calibri"/>
                          <a:ea typeface="Calibri"/>
                          <a:cs typeface="Times New Roman"/>
                        </a:rPr>
                        <a:t>Algoritmo</a:t>
                      </a:r>
                      <a:endParaRPr lang="en-US" sz="28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0.0161</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3</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0.00537</a:t>
                      </a:r>
                      <a:endParaRPr lang="en-US" sz="28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baseline="0" dirty="0" smtClean="0">
                          <a:latin typeface="Calibri"/>
                          <a:ea typeface="Calibri"/>
                          <a:cs typeface="Times New Roman"/>
                        </a:rPr>
                        <a:t>65.86</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800" dirty="0" smtClean="0">
                          <a:latin typeface="Calibri"/>
                          <a:ea typeface="Calibri"/>
                          <a:cs typeface="Times New Roman"/>
                        </a:rPr>
                        <a:t>Problema</a:t>
                      </a:r>
                      <a:endParaRPr lang="en-US" sz="28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0.0385</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9</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0.00428</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s-VE" sz="2800" dirty="0" smtClean="0">
                          <a:latin typeface="Calibri"/>
                          <a:ea typeface="Calibri"/>
                          <a:cs typeface="Times New Roman"/>
                        </a:rPr>
                        <a:t>Error</a:t>
                      </a:r>
                      <a:endParaRPr lang="en-US" sz="28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0.0022</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27</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0.00008</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r>
              <a:tr h="555171">
                <a:tc>
                  <a:txBody>
                    <a:bodyPr/>
                    <a:lstStyle/>
                    <a:p>
                      <a:pPr marL="0" marR="0">
                        <a:lnSpc>
                          <a:spcPct val="115000"/>
                        </a:lnSpc>
                        <a:spcBef>
                          <a:spcPts val="0"/>
                        </a:spcBef>
                        <a:spcAft>
                          <a:spcPts val="0"/>
                        </a:spcAft>
                      </a:pPr>
                      <a:r>
                        <a:rPr lang="en-US" sz="2800" b="1" dirty="0">
                          <a:solidFill>
                            <a:srgbClr val="FFFFFF"/>
                          </a:solidFill>
                          <a:latin typeface="Calibri"/>
                          <a:ea typeface="Calibri"/>
                          <a:cs typeface="Times New Roman"/>
                        </a:rPr>
                        <a:t>Total</a:t>
                      </a:r>
                      <a:endParaRPr lang="en-US" sz="28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800" b="1" dirty="0" smtClean="0">
                          <a:solidFill>
                            <a:schemeClr val="bg1"/>
                          </a:solidFill>
                          <a:latin typeface="Calibri"/>
                          <a:ea typeface="Calibri"/>
                          <a:cs typeface="Times New Roman"/>
                        </a:rPr>
                        <a:t>0.0568</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800" b="1" dirty="0" smtClean="0">
                          <a:solidFill>
                            <a:schemeClr val="bg1"/>
                          </a:solidFill>
                          <a:latin typeface="Calibri"/>
                          <a:ea typeface="Calibri"/>
                          <a:cs typeface="Times New Roman"/>
                        </a:rPr>
                        <a:t>39</a:t>
                      </a:r>
                      <a:endParaRPr lang="en-US" sz="28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4813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8131"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8" name="28 Marcador de contenido"/>
          <p:cNvSpPr txBox="1">
            <a:spLocks/>
          </p:cNvSpPr>
          <p:nvPr/>
        </p:nvSpPr>
        <p:spPr>
          <a:xfrm>
            <a:off x="228600" y="5638800"/>
            <a:ext cx="8534400" cy="914400"/>
          </a:xfrm>
          <a:prstGeom prst="rect">
            <a:avLst/>
          </a:prstGeom>
        </p:spPr>
        <p:txBody>
          <a:bodyPr vert="horz" lIns="91440" tIns="45720" rIns="91440" bIns="45720" rtlCol="0">
            <a:normAutofit fontScale="92500" lnSpcReduction="10000"/>
          </a:bodyPr>
          <a:lstStyle/>
          <a:p>
            <a:pPr marL="342900" marR="0" lvl="0" indent="-342900" algn="just" defTabSz="914400" rtl="0" eaLnBrk="1" fontAlgn="auto" latinLnBrk="0" hangingPunct="1">
              <a:lnSpc>
                <a:spcPct val="100000"/>
              </a:lnSpc>
              <a:spcBef>
                <a:spcPct val="20000"/>
              </a:spcBef>
              <a:spcAft>
                <a:spcPts val="0"/>
              </a:spcAft>
              <a:buClrTx/>
              <a:buSzTx/>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Se rechaza la hipótesis,</a:t>
            </a:r>
            <a:r>
              <a:rPr kumimoji="0" lang="es-VE" sz="2800" b="0" i="0" u="none" strike="noStrike" kern="1200" cap="none" spc="0" normalizeH="0" noProof="0" dirty="0" smtClean="0">
                <a:ln>
                  <a:noFill/>
                </a:ln>
                <a:solidFill>
                  <a:schemeClr val="tx1"/>
                </a:solidFill>
                <a:effectLst/>
                <a:uLnTx/>
                <a:uFillTx/>
                <a:latin typeface="Nyala" pitchFamily="2" charset="0"/>
                <a:ea typeface="+mn-ea"/>
                <a:cs typeface="+mn-cs"/>
              </a:rPr>
              <a:t> los tiempo de ejecución de los algoritmos</a:t>
            </a:r>
          </a:p>
          <a:p>
            <a:pPr marL="342900" marR="0" lvl="0" indent="-342900" algn="just" defTabSz="914400" rtl="0" eaLnBrk="1" fontAlgn="auto" latinLnBrk="0" hangingPunct="1">
              <a:lnSpc>
                <a:spcPct val="100000"/>
              </a:lnSpc>
              <a:spcBef>
                <a:spcPct val="20000"/>
              </a:spcBef>
              <a:spcAft>
                <a:spcPts val="0"/>
              </a:spcAft>
              <a:buClrTx/>
              <a:buSzTx/>
              <a:tabLst/>
              <a:defRPr/>
            </a:pPr>
            <a:r>
              <a:rPr lang="es-VE" sz="2800" baseline="0" dirty="0" smtClean="0">
                <a:latin typeface="Nyala" pitchFamily="2" charset="0"/>
              </a:rPr>
              <a:t>los diferentes</a:t>
            </a:r>
            <a:endPar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819400" y="5105400"/>
            <a:ext cx="3403600" cy="533400"/>
          </a:xfrm>
          <a:prstGeom prst="rect">
            <a:avLst/>
          </a:prstGeom>
          <a:noFill/>
        </p:spPr>
      </p:pic>
      <p:sp>
        <p:nvSpPr>
          <p:cNvPr id="2051" name="Rectangle 3"/>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de Cuadrado Latinos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417637"/>
            <a:ext cx="8229600" cy="5211763"/>
          </a:xfrm>
        </p:spPr>
        <p:txBody>
          <a:bodyPr>
            <a:normAutofit/>
          </a:bodyPr>
          <a:lstStyle/>
          <a:p>
            <a:pPr algn="just"/>
            <a:r>
              <a:rPr lang="es-VE" dirty="0" smtClean="0"/>
              <a:t> Se usa para eliminar 2 fuentes de variabilidad problemáticas; es decir, permite analizar sistemáticamente por bloques en 2 direcciones.</a:t>
            </a:r>
          </a:p>
          <a:p>
            <a:pPr algn="just"/>
            <a:r>
              <a:rPr lang="es-VE" dirty="0" smtClean="0"/>
              <a:t> Para que el cuadrado latino sea apropiado, el número de niveles con el que se estudia el factor extraño debe ser el mismo que el de las medias poblacionales comparadas.</a:t>
            </a:r>
          </a:p>
          <a:p>
            <a:pPr algn="just"/>
            <a:r>
              <a:rPr lang="es-VE" dirty="0" smtClean="0"/>
              <a:t> Las filas y columnas representan 2 restricciones a la </a:t>
            </a:r>
            <a:r>
              <a:rPr lang="es-VE" dirty="0" err="1" smtClean="0"/>
              <a:t>aleatorización</a:t>
            </a:r>
            <a:r>
              <a:rPr lang="es-VE" dirty="0" smtClean="0"/>
              <a:t>.</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de Cuadrado Latinos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86156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417637"/>
            <a:ext cx="8229600" cy="2468563"/>
          </a:xfrm>
        </p:spPr>
        <p:txBody>
          <a:bodyPr>
            <a:noAutofit/>
          </a:bodyPr>
          <a:lstStyle/>
          <a:p>
            <a:pPr algn="just"/>
            <a:r>
              <a:rPr lang="es-VE" sz="2800" dirty="0" smtClean="0"/>
              <a:t> Un cuadrado latino para </a:t>
            </a:r>
            <a:r>
              <a:rPr lang="es-VE" sz="2800" i="1" dirty="0" smtClean="0"/>
              <a:t>p</a:t>
            </a:r>
            <a:r>
              <a:rPr lang="es-VE" sz="2800" dirty="0" smtClean="0"/>
              <a:t> factores (</a:t>
            </a:r>
            <a:r>
              <a:rPr lang="es-VE" sz="2800" i="1" dirty="0" err="1" smtClean="0"/>
              <a:t>p</a:t>
            </a:r>
            <a:r>
              <a:rPr lang="es-VE" sz="1600" dirty="0" err="1" smtClean="0"/>
              <a:t>x</a:t>
            </a:r>
            <a:r>
              <a:rPr lang="es-VE" sz="2800" i="1" dirty="0" err="1" smtClean="0"/>
              <a:t>p</a:t>
            </a:r>
            <a:r>
              <a:rPr lang="es-VE" sz="2800" dirty="0" smtClean="0"/>
              <a:t>), es un cuadrado que contiene </a:t>
            </a:r>
            <a:r>
              <a:rPr lang="es-VE" sz="2800" i="1" dirty="0" smtClean="0"/>
              <a:t>p</a:t>
            </a:r>
            <a:r>
              <a:rPr lang="es-VE" sz="2800" dirty="0" smtClean="0"/>
              <a:t> filas y </a:t>
            </a:r>
            <a:r>
              <a:rPr lang="es-VE" sz="2800" i="1" dirty="0" smtClean="0"/>
              <a:t>p</a:t>
            </a:r>
            <a:r>
              <a:rPr lang="es-VE" sz="2800" dirty="0" smtClean="0"/>
              <a:t> columnas.</a:t>
            </a:r>
          </a:p>
          <a:p>
            <a:pPr algn="just"/>
            <a:r>
              <a:rPr lang="es-VE" sz="2800" dirty="0" smtClean="0"/>
              <a:t> Cada una de las </a:t>
            </a:r>
            <a:r>
              <a:rPr lang="es-VE" sz="2800" i="1" dirty="0" smtClean="0"/>
              <a:t>p</a:t>
            </a:r>
            <a:r>
              <a:rPr lang="es-VE" sz="2800" i="1" baseline="30000" dirty="0" smtClean="0"/>
              <a:t>2</a:t>
            </a:r>
            <a:r>
              <a:rPr lang="es-VE" sz="2800" dirty="0" smtClean="0"/>
              <a:t> celdas contiene una de las </a:t>
            </a:r>
            <a:r>
              <a:rPr lang="es-VE" sz="2800" i="1" dirty="0" smtClean="0"/>
              <a:t>p</a:t>
            </a:r>
            <a:r>
              <a:rPr lang="es-VE" sz="2800" dirty="0" smtClean="0"/>
              <a:t> letras que corresponde a un tratamiento, y cada letra aparece un sola vez en cada reglón y columna.</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0" name="29 Tabla"/>
          <p:cNvGraphicFramePr>
            <a:graphicFrameLocks noGrp="1"/>
          </p:cNvGraphicFramePr>
          <p:nvPr/>
        </p:nvGraphicFramePr>
        <p:xfrm>
          <a:off x="0" y="4023360"/>
          <a:ext cx="1828800" cy="1854200"/>
        </p:xfrm>
        <a:graphic>
          <a:graphicData uri="http://schemas.openxmlformats.org/drawingml/2006/table">
            <a:tbl>
              <a:tblPr firstRow="1" bandRow="1">
                <a:tableStyleId>{5C22544A-7EE6-4342-B048-85BDC9FD1C3A}</a:tableStyleId>
              </a:tblPr>
              <a:tblGrid>
                <a:gridCol w="1828800"/>
              </a:tblGrid>
              <a:tr h="370840">
                <a:tc>
                  <a:txBody>
                    <a:bodyPr/>
                    <a:lstStyle/>
                    <a:p>
                      <a:pPr algn="ctr"/>
                      <a:r>
                        <a:rPr lang="es-VE" dirty="0" smtClean="0"/>
                        <a:t>4x4:</a:t>
                      </a:r>
                      <a:endParaRPr lang="en-US" dirty="0"/>
                    </a:p>
                  </a:txBody>
                  <a:tcPr anchor="ctr"/>
                </a:tc>
              </a:tr>
              <a:tr h="370840">
                <a:tc>
                  <a:txBody>
                    <a:bodyPr/>
                    <a:lstStyle/>
                    <a:p>
                      <a:pPr algn="ctr"/>
                      <a:r>
                        <a:rPr lang="es-VE" dirty="0" smtClean="0"/>
                        <a:t>ABCD</a:t>
                      </a:r>
                      <a:endParaRPr lang="en-US" dirty="0"/>
                    </a:p>
                  </a:txBody>
                  <a:tcPr anchor="ctr"/>
                </a:tc>
              </a:tr>
              <a:tr h="370840">
                <a:tc>
                  <a:txBody>
                    <a:bodyPr/>
                    <a:lstStyle/>
                    <a:p>
                      <a:pPr algn="ctr"/>
                      <a:r>
                        <a:rPr lang="es-VE" dirty="0" smtClean="0"/>
                        <a:t>BCDA</a:t>
                      </a:r>
                      <a:endParaRPr lang="en-US" dirty="0"/>
                    </a:p>
                  </a:txBody>
                  <a:tcPr anchor="ctr"/>
                </a:tc>
              </a:tr>
              <a:tr h="370840">
                <a:tc>
                  <a:txBody>
                    <a:bodyPr/>
                    <a:lstStyle/>
                    <a:p>
                      <a:pPr algn="ctr"/>
                      <a:r>
                        <a:rPr lang="es-VE" dirty="0" smtClean="0"/>
                        <a:t>CDAB</a:t>
                      </a:r>
                      <a:endParaRPr lang="en-US" dirty="0"/>
                    </a:p>
                  </a:txBody>
                  <a:tcPr anchor="ctr"/>
                </a:tc>
              </a:tr>
              <a:tr h="370840">
                <a:tc>
                  <a:txBody>
                    <a:bodyPr/>
                    <a:lstStyle/>
                    <a:p>
                      <a:pPr algn="ctr"/>
                      <a:r>
                        <a:rPr lang="es-VE" dirty="0" smtClean="0"/>
                        <a:t>DABC</a:t>
                      </a:r>
                      <a:endParaRPr lang="en-US" dirty="0"/>
                    </a:p>
                  </a:txBody>
                  <a:tcPr anchor="ctr"/>
                </a:tc>
              </a:tr>
            </a:tbl>
          </a:graphicData>
        </a:graphic>
      </p:graphicFrame>
      <p:graphicFrame>
        <p:nvGraphicFramePr>
          <p:cNvPr id="31" name="30 Tabla"/>
          <p:cNvGraphicFramePr>
            <a:graphicFrameLocks noGrp="1"/>
          </p:cNvGraphicFramePr>
          <p:nvPr/>
        </p:nvGraphicFramePr>
        <p:xfrm>
          <a:off x="7315200" y="4023360"/>
          <a:ext cx="1828800" cy="2225040"/>
        </p:xfrm>
        <a:graphic>
          <a:graphicData uri="http://schemas.openxmlformats.org/drawingml/2006/table">
            <a:tbl>
              <a:tblPr firstRow="1" bandRow="1">
                <a:tableStyleId>{5C22544A-7EE6-4342-B048-85BDC9FD1C3A}</a:tableStyleId>
              </a:tblPr>
              <a:tblGrid>
                <a:gridCol w="1828800"/>
              </a:tblGrid>
              <a:tr h="370840">
                <a:tc>
                  <a:txBody>
                    <a:bodyPr/>
                    <a:lstStyle/>
                    <a:p>
                      <a:pPr algn="ctr"/>
                      <a:r>
                        <a:rPr lang="es-VE" dirty="0" smtClean="0"/>
                        <a:t>5x5:</a:t>
                      </a:r>
                      <a:endParaRPr lang="en-US" dirty="0"/>
                    </a:p>
                  </a:txBody>
                  <a:tcPr anchor="ctr"/>
                </a:tc>
              </a:tr>
              <a:tr h="370840">
                <a:tc>
                  <a:txBody>
                    <a:bodyPr/>
                    <a:lstStyle/>
                    <a:p>
                      <a:pPr algn="ctr"/>
                      <a:r>
                        <a:rPr lang="es-VE" dirty="0" smtClean="0"/>
                        <a:t>ABCDE</a:t>
                      </a:r>
                      <a:endParaRPr lang="en-US" dirty="0"/>
                    </a:p>
                  </a:txBody>
                  <a:tcPr anchor="ctr"/>
                </a:tc>
              </a:tr>
              <a:tr h="370840">
                <a:tc>
                  <a:txBody>
                    <a:bodyPr/>
                    <a:lstStyle/>
                    <a:p>
                      <a:pPr algn="ctr"/>
                      <a:r>
                        <a:rPr lang="es-VE" dirty="0" smtClean="0"/>
                        <a:t>BCDEA</a:t>
                      </a:r>
                      <a:endParaRPr lang="en-US" dirty="0"/>
                    </a:p>
                  </a:txBody>
                  <a:tcPr anchor="ctr"/>
                </a:tc>
              </a:tr>
              <a:tr h="370840">
                <a:tc>
                  <a:txBody>
                    <a:bodyPr/>
                    <a:lstStyle/>
                    <a:p>
                      <a:pPr algn="ctr"/>
                      <a:r>
                        <a:rPr lang="es-VE" dirty="0" smtClean="0"/>
                        <a:t>CDEAB</a:t>
                      </a:r>
                      <a:endParaRPr lang="en-US" dirty="0"/>
                    </a:p>
                  </a:txBody>
                  <a:tcPr anchor="ctr"/>
                </a:tc>
              </a:tr>
              <a:tr h="370840">
                <a:tc>
                  <a:txBody>
                    <a:bodyPr/>
                    <a:lstStyle/>
                    <a:p>
                      <a:pPr algn="ctr"/>
                      <a:r>
                        <a:rPr lang="es-VE" dirty="0" smtClean="0"/>
                        <a:t>DEABC</a:t>
                      </a:r>
                      <a:endParaRPr lang="en-US" dirty="0"/>
                    </a:p>
                  </a:txBody>
                  <a:tcPr anchor="ctr"/>
                </a:tc>
              </a:tr>
              <a:tr h="370840">
                <a:tc>
                  <a:txBody>
                    <a:bodyPr/>
                    <a:lstStyle/>
                    <a:p>
                      <a:pPr algn="ctr"/>
                      <a:r>
                        <a:rPr lang="es-VE" dirty="0" smtClean="0"/>
                        <a:t>EABCD</a:t>
                      </a:r>
                      <a:endParaRPr lang="en-US" dirty="0"/>
                    </a:p>
                  </a:txBody>
                  <a:tcPr anchor="ctr"/>
                </a:tc>
              </a:tr>
            </a:tbl>
          </a:graphicData>
        </a:graphic>
      </p:graphicFrame>
      <p:graphicFrame>
        <p:nvGraphicFramePr>
          <p:cNvPr id="32" name="31 Tabla"/>
          <p:cNvGraphicFramePr>
            <a:graphicFrameLocks noGrp="1"/>
          </p:cNvGraphicFramePr>
          <p:nvPr/>
        </p:nvGraphicFramePr>
        <p:xfrm>
          <a:off x="1828800" y="4023360"/>
          <a:ext cx="1828800" cy="1854200"/>
        </p:xfrm>
        <a:graphic>
          <a:graphicData uri="http://schemas.openxmlformats.org/drawingml/2006/table">
            <a:tbl>
              <a:tblPr firstRow="1" bandRow="1">
                <a:tableStyleId>{5C22544A-7EE6-4342-B048-85BDC9FD1C3A}</a:tableStyleId>
              </a:tblPr>
              <a:tblGrid>
                <a:gridCol w="1828800"/>
              </a:tblGrid>
              <a:tr h="370840">
                <a:tc>
                  <a:txBody>
                    <a:bodyPr/>
                    <a:lstStyle/>
                    <a:p>
                      <a:pPr algn="ctr"/>
                      <a:r>
                        <a:rPr lang="es-VE" dirty="0" smtClean="0"/>
                        <a:t>4x4:</a:t>
                      </a:r>
                      <a:endParaRPr lang="en-US" dirty="0"/>
                    </a:p>
                  </a:txBody>
                  <a:tcPr anchor="ctr"/>
                </a:tc>
              </a:tr>
              <a:tr h="370840">
                <a:tc>
                  <a:txBody>
                    <a:bodyPr/>
                    <a:lstStyle/>
                    <a:p>
                      <a:pPr algn="ctr"/>
                      <a:r>
                        <a:rPr lang="es-VE" dirty="0" smtClean="0"/>
                        <a:t>ABCD</a:t>
                      </a:r>
                      <a:endParaRPr lang="en-US" dirty="0"/>
                    </a:p>
                  </a:txBody>
                  <a:tcPr anchor="ctr"/>
                </a:tc>
              </a:tr>
              <a:tr h="370840">
                <a:tc>
                  <a:txBody>
                    <a:bodyPr/>
                    <a:lstStyle/>
                    <a:p>
                      <a:pPr algn="ctr"/>
                      <a:r>
                        <a:rPr lang="es-VE" dirty="0" smtClean="0"/>
                        <a:t>BADC</a:t>
                      </a:r>
                      <a:endParaRPr lang="en-US" dirty="0"/>
                    </a:p>
                  </a:txBody>
                  <a:tcPr anchor="ctr"/>
                </a:tc>
              </a:tr>
              <a:tr h="370840">
                <a:tc>
                  <a:txBody>
                    <a:bodyPr/>
                    <a:lstStyle/>
                    <a:p>
                      <a:pPr algn="ctr"/>
                      <a:r>
                        <a:rPr lang="es-VE" dirty="0" smtClean="0"/>
                        <a:t>CDBA</a:t>
                      </a:r>
                      <a:endParaRPr lang="en-US" dirty="0"/>
                    </a:p>
                  </a:txBody>
                  <a:tcPr anchor="ctr"/>
                </a:tc>
              </a:tr>
              <a:tr h="370840">
                <a:tc>
                  <a:txBody>
                    <a:bodyPr/>
                    <a:lstStyle/>
                    <a:p>
                      <a:pPr algn="ctr"/>
                      <a:r>
                        <a:rPr lang="es-VE" dirty="0" smtClean="0"/>
                        <a:t>DCAB</a:t>
                      </a:r>
                      <a:endParaRPr lang="en-US" dirty="0"/>
                    </a:p>
                  </a:txBody>
                  <a:tcPr anchor="ctr"/>
                </a:tc>
              </a:tr>
            </a:tbl>
          </a:graphicData>
        </a:graphic>
      </p:graphicFrame>
      <p:graphicFrame>
        <p:nvGraphicFramePr>
          <p:cNvPr id="33" name="32 Tabla"/>
          <p:cNvGraphicFramePr>
            <a:graphicFrameLocks noGrp="1"/>
          </p:cNvGraphicFramePr>
          <p:nvPr/>
        </p:nvGraphicFramePr>
        <p:xfrm>
          <a:off x="3657600" y="4023360"/>
          <a:ext cx="1828800" cy="1854200"/>
        </p:xfrm>
        <a:graphic>
          <a:graphicData uri="http://schemas.openxmlformats.org/drawingml/2006/table">
            <a:tbl>
              <a:tblPr firstRow="1" bandRow="1">
                <a:tableStyleId>{5C22544A-7EE6-4342-B048-85BDC9FD1C3A}</a:tableStyleId>
              </a:tblPr>
              <a:tblGrid>
                <a:gridCol w="1828800"/>
              </a:tblGrid>
              <a:tr h="370840">
                <a:tc>
                  <a:txBody>
                    <a:bodyPr/>
                    <a:lstStyle/>
                    <a:p>
                      <a:pPr algn="ctr"/>
                      <a:r>
                        <a:rPr lang="es-VE" dirty="0" smtClean="0"/>
                        <a:t>4x4:</a:t>
                      </a:r>
                      <a:endParaRPr lang="en-US" dirty="0"/>
                    </a:p>
                  </a:txBody>
                  <a:tcPr anchor="ctr"/>
                </a:tc>
              </a:tr>
              <a:tr h="370840">
                <a:tc>
                  <a:txBody>
                    <a:bodyPr/>
                    <a:lstStyle/>
                    <a:p>
                      <a:pPr algn="ctr"/>
                      <a:r>
                        <a:rPr lang="es-VE" dirty="0" smtClean="0"/>
                        <a:t>ABCD</a:t>
                      </a:r>
                      <a:endParaRPr lang="en-US" dirty="0"/>
                    </a:p>
                  </a:txBody>
                  <a:tcPr anchor="ctr"/>
                </a:tc>
              </a:tr>
              <a:tr h="370840">
                <a:tc>
                  <a:txBody>
                    <a:bodyPr/>
                    <a:lstStyle/>
                    <a:p>
                      <a:pPr algn="ctr"/>
                      <a:r>
                        <a:rPr lang="es-VE" dirty="0" smtClean="0"/>
                        <a:t>BDAC</a:t>
                      </a:r>
                      <a:endParaRPr lang="en-US" dirty="0"/>
                    </a:p>
                  </a:txBody>
                  <a:tcPr anchor="ctr"/>
                </a:tc>
              </a:tr>
              <a:tr h="370840">
                <a:tc>
                  <a:txBody>
                    <a:bodyPr/>
                    <a:lstStyle/>
                    <a:p>
                      <a:pPr algn="ctr"/>
                      <a:r>
                        <a:rPr lang="es-VE" dirty="0" smtClean="0"/>
                        <a:t>CADB</a:t>
                      </a:r>
                      <a:endParaRPr lang="en-US" dirty="0"/>
                    </a:p>
                  </a:txBody>
                  <a:tcPr anchor="ctr"/>
                </a:tc>
              </a:tr>
              <a:tr h="370840">
                <a:tc>
                  <a:txBody>
                    <a:bodyPr/>
                    <a:lstStyle/>
                    <a:p>
                      <a:pPr algn="ctr"/>
                      <a:r>
                        <a:rPr lang="es-VE" dirty="0" smtClean="0"/>
                        <a:t>DCBA</a:t>
                      </a:r>
                      <a:endParaRPr lang="en-US" dirty="0"/>
                    </a:p>
                  </a:txBody>
                  <a:tcPr anchor="ctr"/>
                </a:tc>
              </a:tr>
            </a:tbl>
          </a:graphicData>
        </a:graphic>
      </p:graphicFrame>
      <p:graphicFrame>
        <p:nvGraphicFramePr>
          <p:cNvPr id="34" name="33 Tabla"/>
          <p:cNvGraphicFramePr>
            <a:graphicFrameLocks noGrp="1"/>
          </p:cNvGraphicFramePr>
          <p:nvPr/>
        </p:nvGraphicFramePr>
        <p:xfrm>
          <a:off x="5486400" y="4023360"/>
          <a:ext cx="1828800" cy="1854200"/>
        </p:xfrm>
        <a:graphic>
          <a:graphicData uri="http://schemas.openxmlformats.org/drawingml/2006/table">
            <a:tbl>
              <a:tblPr firstRow="1" bandRow="1">
                <a:tableStyleId>{5C22544A-7EE6-4342-B048-85BDC9FD1C3A}</a:tableStyleId>
              </a:tblPr>
              <a:tblGrid>
                <a:gridCol w="1828800"/>
              </a:tblGrid>
              <a:tr h="370840">
                <a:tc>
                  <a:txBody>
                    <a:bodyPr/>
                    <a:lstStyle/>
                    <a:p>
                      <a:pPr algn="ctr"/>
                      <a:r>
                        <a:rPr lang="es-VE" dirty="0" smtClean="0"/>
                        <a:t>4x4:</a:t>
                      </a:r>
                      <a:endParaRPr lang="en-US" dirty="0"/>
                    </a:p>
                  </a:txBody>
                  <a:tcPr anchor="ctr"/>
                </a:tc>
              </a:tr>
              <a:tr h="370840">
                <a:tc>
                  <a:txBody>
                    <a:bodyPr/>
                    <a:lstStyle/>
                    <a:p>
                      <a:pPr algn="ctr"/>
                      <a:r>
                        <a:rPr lang="es-VE" dirty="0" smtClean="0"/>
                        <a:t>ABCD</a:t>
                      </a:r>
                      <a:endParaRPr lang="en-US" dirty="0"/>
                    </a:p>
                  </a:txBody>
                  <a:tcPr anchor="ctr"/>
                </a:tc>
              </a:tr>
              <a:tr h="370840">
                <a:tc>
                  <a:txBody>
                    <a:bodyPr/>
                    <a:lstStyle/>
                    <a:p>
                      <a:pPr algn="ctr"/>
                      <a:r>
                        <a:rPr lang="es-VE" dirty="0" smtClean="0"/>
                        <a:t>BADC</a:t>
                      </a:r>
                      <a:endParaRPr lang="en-US" dirty="0"/>
                    </a:p>
                  </a:txBody>
                  <a:tcPr anchor="ctr"/>
                </a:tc>
              </a:tr>
              <a:tr h="370840">
                <a:tc>
                  <a:txBody>
                    <a:bodyPr/>
                    <a:lstStyle/>
                    <a:p>
                      <a:pPr algn="ctr"/>
                      <a:r>
                        <a:rPr lang="es-VE" dirty="0" smtClean="0"/>
                        <a:t>CDAB</a:t>
                      </a:r>
                      <a:endParaRPr lang="en-US" dirty="0"/>
                    </a:p>
                  </a:txBody>
                  <a:tcPr anchor="ctr"/>
                </a:tc>
              </a:tr>
              <a:tr h="370840">
                <a:tc>
                  <a:txBody>
                    <a:bodyPr/>
                    <a:lstStyle/>
                    <a:p>
                      <a:pPr algn="ctr"/>
                      <a:r>
                        <a:rPr lang="es-VE" dirty="0" smtClean="0"/>
                        <a:t>DCBA</a:t>
                      </a:r>
                      <a:endParaRPr lang="en-US" dirty="0"/>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de Cuadrado Latinos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86156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417637"/>
            <a:ext cx="8229600" cy="2468563"/>
          </a:xfrm>
        </p:spPr>
        <p:txBody>
          <a:bodyPr>
            <a:noAutofit/>
          </a:bodyPr>
          <a:lstStyle/>
          <a:p>
            <a:pPr algn="just"/>
            <a:r>
              <a:rPr lang="es-VE" sz="2800" dirty="0" smtClean="0"/>
              <a:t> Un cuadrado latino para </a:t>
            </a:r>
            <a:r>
              <a:rPr lang="es-VE" sz="2800" i="1" dirty="0" smtClean="0"/>
              <a:t>p</a:t>
            </a:r>
            <a:r>
              <a:rPr lang="es-VE" sz="2800" dirty="0" smtClean="0"/>
              <a:t> factores (</a:t>
            </a:r>
            <a:r>
              <a:rPr lang="es-VE" sz="2800" i="1" dirty="0" err="1" smtClean="0"/>
              <a:t>p</a:t>
            </a:r>
            <a:r>
              <a:rPr lang="es-VE" sz="1600" dirty="0" err="1" smtClean="0"/>
              <a:t>x</a:t>
            </a:r>
            <a:r>
              <a:rPr lang="es-VE" sz="2800" i="1" dirty="0" err="1" smtClean="0"/>
              <a:t>p</a:t>
            </a:r>
            <a:r>
              <a:rPr lang="es-VE" sz="2800" dirty="0" smtClean="0"/>
              <a:t>), es un cuadrado que contiene </a:t>
            </a:r>
            <a:r>
              <a:rPr lang="es-VE" sz="2800" i="1" dirty="0" smtClean="0"/>
              <a:t>p</a:t>
            </a:r>
            <a:r>
              <a:rPr lang="es-VE" sz="2800" dirty="0" smtClean="0"/>
              <a:t> filas y </a:t>
            </a:r>
            <a:r>
              <a:rPr lang="es-VE" sz="2800" i="1" dirty="0" smtClean="0"/>
              <a:t>p</a:t>
            </a:r>
            <a:r>
              <a:rPr lang="es-VE" sz="2800" dirty="0" smtClean="0"/>
              <a:t> columnas.</a:t>
            </a:r>
          </a:p>
          <a:p>
            <a:pPr algn="just"/>
            <a:r>
              <a:rPr lang="es-VE" sz="2800" dirty="0" smtClean="0"/>
              <a:t> Cada una de las </a:t>
            </a:r>
            <a:r>
              <a:rPr lang="es-VE" sz="2800" i="1" dirty="0" smtClean="0"/>
              <a:t>p</a:t>
            </a:r>
            <a:r>
              <a:rPr lang="es-VE" sz="2800" i="1" baseline="30000" dirty="0" smtClean="0"/>
              <a:t>2</a:t>
            </a:r>
            <a:r>
              <a:rPr lang="es-VE" sz="2800" dirty="0" smtClean="0"/>
              <a:t> celdas contiene una de las </a:t>
            </a:r>
            <a:r>
              <a:rPr lang="es-VE" sz="2800" i="1" dirty="0" smtClean="0"/>
              <a:t>p</a:t>
            </a:r>
            <a:r>
              <a:rPr lang="es-VE" sz="2800" dirty="0" smtClean="0"/>
              <a:t> letras que corresponde a un tratamiento, y cada letra aparece un sola vez en cada reglón y columna.</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1" name="30 Tabla"/>
          <p:cNvGraphicFramePr>
            <a:graphicFrameLocks noGrp="1"/>
          </p:cNvGraphicFramePr>
          <p:nvPr/>
        </p:nvGraphicFramePr>
        <p:xfrm>
          <a:off x="1600200" y="3850640"/>
          <a:ext cx="5486400" cy="2397760"/>
        </p:xfrm>
        <a:graphic>
          <a:graphicData uri="http://schemas.openxmlformats.org/drawingml/2006/table">
            <a:tbl>
              <a:tblPr firstRow="1" bandRow="1">
                <a:tableStyleId>{5C22544A-7EE6-4342-B048-85BDC9FD1C3A}</a:tableStyleId>
              </a:tblPr>
              <a:tblGrid>
                <a:gridCol w="1828800"/>
                <a:gridCol w="1828800"/>
                <a:gridCol w="1828800"/>
              </a:tblGrid>
              <a:tr h="370840">
                <a:tc>
                  <a:txBody>
                    <a:bodyPr/>
                    <a:lstStyle/>
                    <a:p>
                      <a:pPr algn="ctr"/>
                      <a:r>
                        <a:rPr lang="es-VE" dirty="0" smtClean="0"/>
                        <a:t>Tamaño</a:t>
                      </a:r>
                      <a:r>
                        <a:rPr lang="es-VE" baseline="0" dirty="0" smtClean="0"/>
                        <a:t> del cuadrado</a:t>
                      </a:r>
                      <a:endParaRPr lang="en-US" dirty="0"/>
                    </a:p>
                  </a:txBody>
                  <a:tcPr anchor="ctr"/>
                </a:tc>
                <a:tc>
                  <a:txBody>
                    <a:bodyPr/>
                    <a:lstStyle/>
                    <a:p>
                      <a:pPr algn="ctr"/>
                      <a:r>
                        <a:rPr lang="es-VE" dirty="0" smtClean="0"/>
                        <a:t>Número</a:t>
                      </a:r>
                      <a:r>
                        <a:rPr lang="es-VE" baseline="0" dirty="0" smtClean="0"/>
                        <a:t> de formas típicas</a:t>
                      </a:r>
                      <a:endParaRPr lang="en-US" dirty="0"/>
                    </a:p>
                  </a:txBody>
                  <a:tcPr anchor="ctr"/>
                </a:tc>
                <a:tc>
                  <a:txBody>
                    <a:bodyPr/>
                    <a:lstStyle/>
                    <a:p>
                      <a:pPr algn="ctr"/>
                      <a:r>
                        <a:rPr lang="es-VE" dirty="0" smtClean="0"/>
                        <a:t>Número total</a:t>
                      </a:r>
                      <a:r>
                        <a:rPr lang="es-VE" baseline="0" dirty="0" smtClean="0"/>
                        <a:t> de cuadros diferentes</a:t>
                      </a:r>
                      <a:endParaRPr lang="en-US" dirty="0"/>
                    </a:p>
                  </a:txBody>
                  <a:tcPr anchor="ctr"/>
                </a:tc>
              </a:tr>
              <a:tr h="370840">
                <a:tc>
                  <a:txBody>
                    <a:bodyPr/>
                    <a:lstStyle/>
                    <a:p>
                      <a:pPr algn="ctr"/>
                      <a:r>
                        <a:rPr lang="es-VE" dirty="0" smtClean="0"/>
                        <a:t>3x3</a:t>
                      </a:r>
                      <a:endParaRPr lang="en-US" dirty="0"/>
                    </a:p>
                  </a:txBody>
                  <a:tcPr anchor="ctr"/>
                </a:tc>
                <a:tc>
                  <a:txBody>
                    <a:bodyPr/>
                    <a:lstStyle/>
                    <a:p>
                      <a:pPr algn="ctr"/>
                      <a:r>
                        <a:rPr lang="es-VE" dirty="0" smtClean="0"/>
                        <a:t>1</a:t>
                      </a:r>
                      <a:endParaRPr lang="en-US" dirty="0"/>
                    </a:p>
                  </a:txBody>
                  <a:tcPr anchor="ctr"/>
                </a:tc>
                <a:tc>
                  <a:txBody>
                    <a:bodyPr/>
                    <a:lstStyle/>
                    <a:p>
                      <a:pPr algn="ctr"/>
                      <a:r>
                        <a:rPr lang="es-VE" dirty="0" smtClean="0"/>
                        <a:t>12</a:t>
                      </a:r>
                      <a:endParaRPr lang="en-US" dirty="0"/>
                    </a:p>
                  </a:txBody>
                  <a:tcPr anchor="ctr"/>
                </a:tc>
              </a:tr>
              <a:tr h="370840">
                <a:tc>
                  <a:txBody>
                    <a:bodyPr/>
                    <a:lstStyle/>
                    <a:p>
                      <a:pPr algn="ctr"/>
                      <a:r>
                        <a:rPr lang="es-VE" dirty="0" smtClean="0"/>
                        <a:t>4x4</a:t>
                      </a:r>
                      <a:endParaRPr lang="en-US" dirty="0"/>
                    </a:p>
                  </a:txBody>
                  <a:tcPr anchor="ctr"/>
                </a:tc>
                <a:tc>
                  <a:txBody>
                    <a:bodyPr/>
                    <a:lstStyle/>
                    <a:p>
                      <a:pPr algn="ctr"/>
                      <a:r>
                        <a:rPr lang="es-VE" dirty="0" smtClean="0"/>
                        <a:t>4</a:t>
                      </a:r>
                      <a:endParaRPr lang="en-US" dirty="0"/>
                    </a:p>
                  </a:txBody>
                  <a:tcPr anchor="ctr"/>
                </a:tc>
                <a:tc>
                  <a:txBody>
                    <a:bodyPr/>
                    <a:lstStyle/>
                    <a:p>
                      <a:pPr algn="ctr"/>
                      <a:r>
                        <a:rPr lang="es-VE" dirty="0" smtClean="0"/>
                        <a:t>576</a:t>
                      </a:r>
                      <a:endParaRPr lang="en-US" dirty="0"/>
                    </a:p>
                  </a:txBody>
                  <a:tcPr anchor="ctr"/>
                </a:tc>
              </a:tr>
              <a:tr h="370840">
                <a:tc>
                  <a:txBody>
                    <a:bodyPr/>
                    <a:lstStyle/>
                    <a:p>
                      <a:pPr algn="ctr"/>
                      <a:r>
                        <a:rPr lang="es-VE" dirty="0" smtClean="0"/>
                        <a:t>5x5</a:t>
                      </a:r>
                      <a:endParaRPr lang="en-US" dirty="0"/>
                    </a:p>
                  </a:txBody>
                  <a:tcPr anchor="ctr"/>
                </a:tc>
                <a:tc>
                  <a:txBody>
                    <a:bodyPr/>
                    <a:lstStyle/>
                    <a:p>
                      <a:pPr algn="ctr"/>
                      <a:r>
                        <a:rPr lang="es-VE" dirty="0" smtClean="0"/>
                        <a:t>56</a:t>
                      </a:r>
                      <a:endParaRPr lang="en-US" dirty="0"/>
                    </a:p>
                  </a:txBody>
                  <a:tcPr anchor="ctr"/>
                </a:tc>
                <a:tc>
                  <a:txBody>
                    <a:bodyPr/>
                    <a:lstStyle/>
                    <a:p>
                      <a:pPr algn="ctr"/>
                      <a:r>
                        <a:rPr lang="es-VE" dirty="0" smtClean="0"/>
                        <a:t>161280</a:t>
                      </a:r>
                      <a:endParaRPr lang="en-US" dirty="0"/>
                    </a:p>
                  </a:txBody>
                  <a:tcPr anchor="ctr"/>
                </a:tc>
              </a:tr>
              <a:tr h="370840">
                <a:tc>
                  <a:txBody>
                    <a:bodyPr/>
                    <a:lstStyle/>
                    <a:p>
                      <a:pPr algn="ctr"/>
                      <a:r>
                        <a:rPr lang="es-VE" dirty="0" smtClean="0"/>
                        <a:t>6x5</a:t>
                      </a:r>
                      <a:endParaRPr lang="en-US" dirty="0"/>
                    </a:p>
                  </a:txBody>
                  <a:tcPr anchor="ctr"/>
                </a:tc>
                <a:tc>
                  <a:txBody>
                    <a:bodyPr/>
                    <a:lstStyle/>
                    <a:p>
                      <a:pPr algn="ctr"/>
                      <a:r>
                        <a:rPr lang="es-VE" dirty="0" smtClean="0"/>
                        <a:t>9498</a:t>
                      </a:r>
                      <a:endParaRPr lang="en-US" dirty="0"/>
                    </a:p>
                  </a:txBody>
                  <a:tcPr anchor="ctr"/>
                </a:tc>
                <a:tc>
                  <a:txBody>
                    <a:bodyPr/>
                    <a:lstStyle/>
                    <a:p>
                      <a:pPr algn="ctr"/>
                      <a:r>
                        <a:rPr lang="es-VE" dirty="0" smtClean="0"/>
                        <a:t>812851200</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de Cuadrado Latinos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417637"/>
            <a:ext cx="8229600" cy="4906963"/>
          </a:xfrm>
        </p:spPr>
        <p:txBody>
          <a:bodyPr>
            <a:normAutofit fontScale="92500" lnSpcReduction="10000"/>
          </a:bodyPr>
          <a:lstStyle/>
          <a:p>
            <a:pPr algn="just"/>
            <a:r>
              <a:rPr lang="es-VE" sz="2800" dirty="0" smtClean="0"/>
              <a:t> El modelo estadístico de cuadrado latino es:</a:t>
            </a:r>
          </a:p>
          <a:p>
            <a:pPr algn="just"/>
            <a:endParaRPr lang="es-VE" sz="2800" dirty="0" smtClean="0"/>
          </a:p>
          <a:p>
            <a:pPr algn="just"/>
            <a:endParaRPr lang="es-VE" sz="2800" dirty="0" smtClean="0"/>
          </a:p>
          <a:p>
            <a:pPr algn="just">
              <a:buNone/>
            </a:pPr>
            <a:r>
              <a:rPr lang="es-VE" sz="2800" dirty="0" smtClean="0"/>
              <a:t>	Donde: </a:t>
            </a:r>
            <a:r>
              <a:rPr lang="es-VE" sz="2800" dirty="0" err="1" smtClean="0"/>
              <a:t>y</a:t>
            </a:r>
            <a:r>
              <a:rPr lang="es-VE" sz="2800" baseline="-25000" dirty="0" err="1" smtClean="0"/>
              <a:t>ija</a:t>
            </a:r>
            <a:r>
              <a:rPr lang="es-VE" sz="2800" dirty="0" smtClean="0"/>
              <a:t> = observación i-</a:t>
            </a:r>
            <a:r>
              <a:rPr lang="es-VE" sz="2800" dirty="0" err="1" smtClean="0"/>
              <a:t>ésimo</a:t>
            </a:r>
            <a:r>
              <a:rPr lang="es-VE" sz="2800" dirty="0" smtClean="0"/>
              <a:t> renglón, j-</a:t>
            </a:r>
            <a:r>
              <a:rPr lang="es-VE" sz="2800" dirty="0" err="1" smtClean="0"/>
              <a:t>ésimo</a:t>
            </a:r>
            <a:r>
              <a:rPr lang="es-VE" sz="2800" dirty="0" smtClean="0"/>
              <a:t> 			   tratamiento y a-</a:t>
            </a:r>
            <a:r>
              <a:rPr lang="es-VE" sz="2800" dirty="0" err="1" smtClean="0"/>
              <a:t>ésima</a:t>
            </a:r>
            <a:r>
              <a:rPr lang="es-VE" sz="2800" dirty="0" smtClean="0"/>
              <a:t> columna.</a:t>
            </a:r>
          </a:p>
          <a:p>
            <a:pPr algn="just">
              <a:buNone/>
            </a:pPr>
            <a:r>
              <a:rPr lang="es-VE" sz="2800" dirty="0" smtClean="0"/>
              <a:t>             </a:t>
            </a:r>
            <a:r>
              <a:rPr lang="el-GR" sz="2800" dirty="0" smtClean="0"/>
              <a:t>μ</a:t>
            </a:r>
            <a:r>
              <a:rPr lang="es-VE" sz="2800" dirty="0" smtClean="0"/>
              <a:t> = media general</a:t>
            </a:r>
          </a:p>
          <a:p>
            <a:pPr algn="just">
              <a:buNone/>
            </a:pPr>
            <a:r>
              <a:rPr lang="es-VE" sz="2800" dirty="0" smtClean="0"/>
              <a:t> 		    </a:t>
            </a:r>
            <a:r>
              <a:rPr lang="el-GR" sz="2800" dirty="0" smtClean="0">
                <a:latin typeface="Calibri"/>
              </a:rPr>
              <a:t>α</a:t>
            </a:r>
            <a:r>
              <a:rPr lang="es-VE" sz="2800" baseline="-25000" dirty="0" smtClean="0"/>
              <a:t>i</a:t>
            </a:r>
            <a:r>
              <a:rPr lang="es-VE" sz="2800" dirty="0" smtClean="0"/>
              <a:t> = i-</a:t>
            </a:r>
            <a:r>
              <a:rPr lang="es-VE" sz="2800" dirty="0" err="1" smtClean="0"/>
              <a:t>ésimo</a:t>
            </a:r>
            <a:r>
              <a:rPr lang="es-VE" sz="2800" dirty="0" smtClean="0"/>
              <a:t> efecto de la fila</a:t>
            </a:r>
          </a:p>
          <a:p>
            <a:pPr algn="just">
              <a:buNone/>
            </a:pPr>
            <a:r>
              <a:rPr lang="es-VE" sz="2800" dirty="0" smtClean="0">
                <a:latin typeface="Calibri"/>
              </a:rPr>
              <a:t>		     </a:t>
            </a:r>
            <a:r>
              <a:rPr lang="el-GR" sz="2800" dirty="0" smtClean="0">
                <a:latin typeface="Calibri"/>
              </a:rPr>
              <a:t>τ</a:t>
            </a:r>
            <a:r>
              <a:rPr lang="es-VE" sz="2800" baseline="-25000" dirty="0" smtClean="0"/>
              <a:t>j</a:t>
            </a:r>
            <a:r>
              <a:rPr lang="es-VE" sz="2800" dirty="0" smtClean="0"/>
              <a:t> = j-</a:t>
            </a:r>
            <a:r>
              <a:rPr lang="es-VE" sz="2800" dirty="0" err="1" smtClean="0"/>
              <a:t>ésimo</a:t>
            </a:r>
            <a:r>
              <a:rPr lang="es-VE" sz="2800" dirty="0" smtClean="0"/>
              <a:t> efecto de tratamiento</a:t>
            </a:r>
            <a:endParaRPr lang="es-VE" sz="2800" dirty="0" smtClean="0">
              <a:latin typeface="Calibri"/>
            </a:endParaRPr>
          </a:p>
          <a:p>
            <a:pPr algn="just">
              <a:buNone/>
            </a:pPr>
            <a:r>
              <a:rPr lang="es-VE" sz="2800" dirty="0" smtClean="0">
                <a:latin typeface="Calibri"/>
              </a:rPr>
              <a:t>  		     </a:t>
            </a:r>
            <a:r>
              <a:rPr lang="el-GR" sz="2800" dirty="0" smtClean="0">
                <a:latin typeface="Calibri"/>
              </a:rPr>
              <a:t>β</a:t>
            </a:r>
            <a:r>
              <a:rPr lang="es-VE" sz="2800" baseline="-25000" dirty="0" smtClean="0"/>
              <a:t>a</a:t>
            </a:r>
            <a:r>
              <a:rPr lang="es-VE" sz="2800" dirty="0" smtClean="0"/>
              <a:t> = a-</a:t>
            </a:r>
            <a:r>
              <a:rPr lang="es-VE" sz="2800" dirty="0" err="1" smtClean="0"/>
              <a:t>ésimo</a:t>
            </a:r>
            <a:r>
              <a:rPr lang="es-VE" sz="2800" dirty="0" smtClean="0"/>
              <a:t> efecto de columna</a:t>
            </a:r>
            <a:endParaRPr lang="es-VE" sz="2800" dirty="0" smtClean="0">
              <a:latin typeface="Calibri"/>
            </a:endParaRPr>
          </a:p>
          <a:p>
            <a:pPr algn="just">
              <a:buNone/>
            </a:pPr>
            <a:r>
              <a:rPr lang="es-VE" sz="2800" dirty="0" smtClean="0">
                <a:latin typeface="Calibri"/>
              </a:rPr>
              <a:t>		     </a:t>
            </a:r>
            <a:r>
              <a:rPr lang="el-GR" sz="2800" dirty="0" smtClean="0">
                <a:latin typeface="Calibri"/>
              </a:rPr>
              <a:t>ε</a:t>
            </a:r>
            <a:r>
              <a:rPr lang="es-VE" sz="2800" baseline="-25000" dirty="0" err="1" smtClean="0"/>
              <a:t>ija</a:t>
            </a:r>
            <a:r>
              <a:rPr lang="es-VE" sz="2800" dirty="0" smtClean="0"/>
              <a:t> = error aleatorio</a:t>
            </a:r>
          </a:p>
          <a:p>
            <a:pPr algn="just">
              <a:buNone/>
            </a:pPr>
            <a:r>
              <a:rPr lang="es-VE" sz="2800" dirty="0" smtClean="0"/>
              <a:t>    </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286000" y="1905000"/>
            <a:ext cx="4457700" cy="523875"/>
          </a:xfrm>
          <a:prstGeom prst="rect">
            <a:avLst/>
          </a:prstGeom>
          <a:noFill/>
        </p:spPr>
      </p:pic>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de Cuadrado Latinos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304800" y="1219201"/>
            <a:ext cx="8610600" cy="1143000"/>
          </a:xfrm>
        </p:spPr>
        <p:txBody>
          <a:bodyPr>
            <a:noAutofit/>
          </a:bodyPr>
          <a:lstStyle/>
          <a:p>
            <a:pPr algn="just"/>
            <a:r>
              <a:rPr lang="es-VE" sz="2200" dirty="0" smtClean="0"/>
              <a:t> El análisis de varianza consiste en descomponer la SC</a:t>
            </a:r>
            <a:r>
              <a:rPr lang="es-VE" sz="2200" baseline="-25000" dirty="0" smtClean="0"/>
              <a:t>T</a:t>
            </a:r>
            <a:r>
              <a:rPr lang="es-VE" sz="2200" dirty="0" smtClean="0"/>
              <a:t> de las N observaciones en sus componentes de fila, columna, tratamiento y error.</a:t>
            </a:r>
          </a:p>
          <a:p>
            <a:pPr algn="just"/>
            <a:r>
              <a:rPr lang="es-VE" sz="2200" dirty="0" smtClean="0"/>
              <a:t> La tabla ANDEVA será:</a:t>
            </a:r>
          </a:p>
          <a:p>
            <a:pPr algn="just">
              <a:buNone/>
            </a:pPr>
            <a:r>
              <a:rPr lang="es-VE" sz="2200" dirty="0" smtClean="0"/>
              <a:t>    </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9810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1" name="19 Marcador de contenido"/>
          <p:cNvGraphicFramePr>
            <a:graphicFrameLocks/>
          </p:cNvGraphicFramePr>
          <p:nvPr/>
        </p:nvGraphicFramePr>
        <p:xfrm>
          <a:off x="228600" y="2533326"/>
          <a:ext cx="8686800" cy="3802158"/>
        </p:xfrm>
        <a:graphic>
          <a:graphicData uri="http://schemas.openxmlformats.org/drawingml/2006/table">
            <a:tbl>
              <a:tblPr/>
              <a:tblGrid>
                <a:gridCol w="2354366"/>
                <a:gridCol w="1704886"/>
                <a:gridCol w="1623701"/>
                <a:gridCol w="1623701"/>
                <a:gridCol w="1380146"/>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740226">
                <a:tc>
                  <a:txBody>
                    <a:bodyPr/>
                    <a:lstStyle/>
                    <a:p>
                      <a:pPr marL="0" marR="0" algn="l">
                        <a:lnSpc>
                          <a:spcPct val="115000"/>
                        </a:lnSpc>
                        <a:spcBef>
                          <a:spcPts val="0"/>
                        </a:spcBef>
                        <a:spcAft>
                          <a:spcPts val="0"/>
                        </a:spcAft>
                      </a:pPr>
                      <a:r>
                        <a:rPr lang="es-VE" sz="2400" dirty="0" smtClean="0">
                          <a:latin typeface="Calibri"/>
                          <a:ea typeface="Calibri"/>
                          <a:cs typeface="Times New Roman"/>
                        </a:rPr>
                        <a:t>Tratamiento</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SC</a:t>
                      </a:r>
                      <a:r>
                        <a:rPr lang="en-US" sz="2800" baseline="-25000" dirty="0" smtClean="0">
                          <a:latin typeface="Calibri"/>
                          <a:ea typeface="Calibri"/>
                          <a:cs typeface="Times New Roman"/>
                        </a:rPr>
                        <a:t>TRAT</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p-1</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CM</a:t>
                      </a:r>
                      <a:r>
                        <a:rPr lang="en-US" sz="2800" baseline="-25000" dirty="0" smtClean="0">
                          <a:latin typeface="+mn-lt"/>
                          <a:ea typeface="Calibri"/>
                          <a:cs typeface="Times New Roman"/>
                        </a:rPr>
                        <a:t>TRAT</a:t>
                      </a: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Filas</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SC</a:t>
                      </a:r>
                      <a:r>
                        <a:rPr lang="es-VE" sz="2800" baseline="-25000" dirty="0" smtClean="0">
                          <a:latin typeface="Calibri"/>
                          <a:ea typeface="Calibri"/>
                          <a:cs typeface="Times New Roman"/>
                        </a:rPr>
                        <a:t>F</a:t>
                      </a:r>
                      <a:r>
                        <a:rPr lang="es-VE" sz="2800" i="0" baseline="-25000" dirty="0" smtClean="0">
                          <a:latin typeface="Calibri"/>
                          <a:ea typeface="Calibri"/>
                          <a:cs typeface="Times New Roman"/>
                        </a:rPr>
                        <a:t>ILA</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p-1</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CM</a:t>
                      </a:r>
                      <a:r>
                        <a:rPr lang="es-VE" sz="2800" baseline="-25000" dirty="0" smtClean="0">
                          <a:latin typeface="+mn-lt"/>
                          <a:ea typeface="Calibri"/>
                          <a:cs typeface="Times New Roman"/>
                        </a:rPr>
                        <a:t>BLOQ</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Columnas</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SC</a:t>
                      </a:r>
                      <a:r>
                        <a:rPr lang="es-VE" sz="2800" baseline="-25000" dirty="0" smtClean="0">
                          <a:latin typeface="Calibri"/>
                          <a:ea typeface="Calibri"/>
                          <a:cs typeface="Times New Roman"/>
                        </a:rPr>
                        <a:t>COLUM</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P-1</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CM</a:t>
                      </a:r>
                      <a:r>
                        <a:rPr lang="es-VE" sz="2800" baseline="-25000" dirty="0" smtClean="0">
                          <a:latin typeface="+mn-lt"/>
                          <a:ea typeface="Calibri"/>
                          <a:cs typeface="Times New Roman"/>
                        </a:rPr>
                        <a:t>COLUM</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SC</a:t>
                      </a:r>
                      <a:r>
                        <a:rPr lang="en-US" sz="2800" baseline="-25000" dirty="0" smtClean="0">
                          <a:latin typeface="Calibri"/>
                          <a:ea typeface="Calibri"/>
                          <a:cs typeface="Times New Roman"/>
                        </a:rPr>
                        <a:t>E</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(p-2)(p-1)</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CM</a:t>
                      </a:r>
                      <a:r>
                        <a:rPr lang="en-US" sz="2800" baseline="-25000" dirty="0" smtClean="0">
                          <a:latin typeface="+mn-lt"/>
                          <a:ea typeface="Calibri"/>
                          <a:cs typeface="Times New Roman"/>
                        </a:rPr>
                        <a:t>E</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r>
              <a:tr h="555171">
                <a:tc>
                  <a:txBody>
                    <a:bodyPr/>
                    <a:lstStyle/>
                    <a:p>
                      <a:pPr marL="0" marR="0">
                        <a:lnSpc>
                          <a:spcPct val="115000"/>
                        </a:lnSpc>
                        <a:spcBef>
                          <a:spcPts val="0"/>
                        </a:spcBef>
                        <a:spcAft>
                          <a:spcPts val="0"/>
                        </a:spcAft>
                      </a:pPr>
                      <a:r>
                        <a:rPr lang="en-US" sz="2800" b="1" dirty="0">
                          <a:solidFill>
                            <a:srgbClr val="FFFFFF"/>
                          </a:solidFill>
                          <a:latin typeface="Calibri"/>
                          <a:ea typeface="Calibri"/>
                          <a:cs typeface="Times New Roman"/>
                        </a:rPr>
                        <a:t>Total</a:t>
                      </a:r>
                      <a:endParaRPr lang="en-US" sz="28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SC</a:t>
                      </a:r>
                      <a:r>
                        <a:rPr lang="en-US" sz="2800" b="1" baseline="-25000" dirty="0" smtClean="0">
                          <a:solidFill>
                            <a:schemeClr val="bg1"/>
                          </a:solidFill>
                          <a:latin typeface="Calibri"/>
                          <a:ea typeface="Calibri"/>
                          <a:cs typeface="Times New Roman"/>
                        </a:rPr>
                        <a:t>T</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p</a:t>
                      </a:r>
                      <a:r>
                        <a:rPr lang="en-US" sz="2800" b="1" baseline="30000" dirty="0" smtClean="0">
                          <a:solidFill>
                            <a:schemeClr val="bg1"/>
                          </a:solidFill>
                          <a:latin typeface="Calibri"/>
                          <a:ea typeface="Calibri"/>
                          <a:cs typeface="Times New Roman"/>
                        </a:rPr>
                        <a:t>2</a:t>
                      </a:r>
                      <a:r>
                        <a:rPr lang="en-US" sz="2800" b="1" dirty="0" smtClean="0">
                          <a:solidFill>
                            <a:schemeClr val="bg1"/>
                          </a:solidFill>
                          <a:latin typeface="Calibri"/>
                          <a:ea typeface="Calibri"/>
                          <a:cs typeface="Times New Roman"/>
                        </a:rPr>
                        <a:t> -1</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pic>
        <p:nvPicPr>
          <p:cNvPr id="32"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765475" y="3428218"/>
            <a:ext cx="914400" cy="721217"/>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143000"/>
            <a:ext cx="8229600" cy="533400"/>
          </a:xfrm>
        </p:spPr>
        <p:txBody>
          <a:bodyPr>
            <a:normAutofit/>
          </a:bodyPr>
          <a:lstStyle/>
          <a:p>
            <a:pPr algn="just"/>
            <a:r>
              <a:rPr lang="es-VE" sz="2800" dirty="0" smtClean="0"/>
              <a:t> Las sumas de cuadrados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1" name="28 Marcador de contenido"/>
          <p:cNvSpPr txBox="1">
            <a:spLocks/>
          </p:cNvSpPr>
          <p:nvPr/>
        </p:nvSpPr>
        <p:spPr>
          <a:xfrm>
            <a:off x="457200" y="4495800"/>
            <a:ext cx="8229600" cy="5334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Tx/>
              <a:buBlip>
                <a:blip r:embed="rId6"/>
              </a:buBlip>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 Las medias cuadráticas son:</a:t>
            </a: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762000" y="1543050"/>
            <a:ext cx="3067050" cy="1038225"/>
          </a:xfrm>
          <a:prstGeom prst="rect">
            <a:avLst/>
          </a:prstGeom>
          <a:noFill/>
        </p:spPr>
      </p:pic>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52" name="Picture 4"/>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762000" y="2581275"/>
            <a:ext cx="2952750" cy="1000125"/>
          </a:xfrm>
          <a:prstGeom prst="rect">
            <a:avLst/>
          </a:prstGeom>
          <a:noFill/>
        </p:spPr>
      </p:pic>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55" name="Picture 7"/>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685800" y="3571875"/>
            <a:ext cx="3295650" cy="1000125"/>
          </a:xfrm>
          <a:prstGeom prst="rect">
            <a:avLst/>
          </a:prstGeom>
          <a:noFill/>
        </p:spPr>
      </p:pic>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58" name="Picture 10"/>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4191000" y="2276475"/>
            <a:ext cx="4886325" cy="381000"/>
          </a:xfrm>
          <a:prstGeom prst="rect">
            <a:avLst/>
          </a:prstGeom>
          <a:noFill/>
        </p:spPr>
      </p:pic>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61" name="Picture 13"/>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4648200" y="2962275"/>
            <a:ext cx="3543300" cy="1038225"/>
          </a:xfrm>
          <a:prstGeom prst="rect">
            <a:avLst/>
          </a:prstGeom>
          <a:noFill/>
        </p:spPr>
      </p:pic>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64" name="Picture 16"/>
          <p:cNvPicPr>
            <a:picLocks noChangeAspect="1" noChangeArrowheads="1"/>
          </p:cNvPicPr>
          <p:nvPr/>
        </p:nvPicPr>
        <p:blipFill>
          <a:blip r:embed="rId12">
            <a:clrChange>
              <a:clrFrom>
                <a:srgbClr val="FFFFFF"/>
              </a:clrFrom>
              <a:clrTo>
                <a:srgbClr val="FFFFFF">
                  <a:alpha val="0"/>
                </a:srgbClr>
              </a:clrTo>
            </a:clrChange>
          </a:blip>
          <a:srcRect/>
          <a:stretch>
            <a:fillRect/>
          </a:stretch>
        </p:blipFill>
        <p:spPr bwMode="auto">
          <a:xfrm>
            <a:off x="1762125" y="4953000"/>
            <a:ext cx="2143125" cy="733425"/>
          </a:xfrm>
          <a:prstGeom prst="rect">
            <a:avLst/>
          </a:prstGeom>
          <a:noFill/>
        </p:spPr>
      </p:pic>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67" name="Picture 19"/>
          <p:cNvPicPr>
            <a:picLocks noChangeAspect="1" noChangeArrowheads="1"/>
          </p:cNvPicPr>
          <p:nvPr/>
        </p:nvPicPr>
        <p:blipFill>
          <a:blip r:embed="rId13">
            <a:clrChange>
              <a:clrFrom>
                <a:srgbClr val="FFFFFF"/>
              </a:clrFrom>
              <a:clrTo>
                <a:srgbClr val="FFFFFF">
                  <a:alpha val="0"/>
                </a:srgbClr>
              </a:clrTo>
            </a:clrChange>
          </a:blip>
          <a:srcRect/>
          <a:stretch>
            <a:fillRect/>
          </a:stretch>
        </p:blipFill>
        <p:spPr bwMode="auto">
          <a:xfrm>
            <a:off x="1838325" y="5791200"/>
            <a:ext cx="1981200" cy="733425"/>
          </a:xfrm>
          <a:prstGeom prst="rect">
            <a:avLst/>
          </a:prstGeom>
          <a:noFill/>
        </p:spPr>
      </p:pic>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70" name="Picture 22"/>
          <p:cNvPicPr>
            <a:picLocks noChangeAspect="1" noChangeArrowheads="1"/>
          </p:cNvPicPr>
          <p:nvPr/>
        </p:nvPicPr>
        <p:blipFill>
          <a:blip r:embed="rId14">
            <a:clrChange>
              <a:clrFrom>
                <a:srgbClr val="FFFFFF"/>
              </a:clrFrom>
              <a:clrTo>
                <a:srgbClr val="FFFFFF">
                  <a:alpha val="0"/>
                </a:srgbClr>
              </a:clrTo>
            </a:clrChange>
          </a:blip>
          <a:srcRect/>
          <a:stretch>
            <a:fillRect/>
          </a:stretch>
        </p:blipFill>
        <p:spPr bwMode="auto">
          <a:xfrm>
            <a:off x="4733925" y="4876800"/>
            <a:ext cx="2486025" cy="733425"/>
          </a:xfrm>
          <a:prstGeom prst="rect">
            <a:avLst/>
          </a:prstGeom>
          <a:noFill/>
        </p:spPr>
      </p:pic>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73" name="Picture 25"/>
          <p:cNvPicPr>
            <a:picLocks noChangeAspect="1" noChangeArrowheads="1"/>
          </p:cNvPicPr>
          <p:nvPr/>
        </p:nvPicPr>
        <p:blipFill>
          <a:blip r:embed="rId15">
            <a:clrChange>
              <a:clrFrom>
                <a:srgbClr val="FFFFFF"/>
              </a:clrFrom>
              <a:clrTo>
                <a:srgbClr val="FFFFFF">
                  <a:alpha val="0"/>
                </a:srgbClr>
              </a:clrTo>
            </a:clrChange>
          </a:blip>
          <a:srcRect/>
          <a:stretch>
            <a:fillRect/>
          </a:stretch>
        </p:blipFill>
        <p:spPr bwMode="auto">
          <a:xfrm>
            <a:off x="4733925" y="5715000"/>
            <a:ext cx="2657475" cy="742950"/>
          </a:xfrm>
          <a:prstGeom prst="rect">
            <a:avLst/>
          </a:prstGeom>
          <a:noFill/>
        </p:spPr>
      </p:pic>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de Cuadrado Latinos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228600" y="1417637"/>
            <a:ext cx="8763000" cy="5211763"/>
          </a:xfrm>
        </p:spPr>
        <p:txBody>
          <a:bodyPr>
            <a:normAutofit/>
          </a:bodyPr>
          <a:lstStyle/>
          <a:p>
            <a:pPr algn="just"/>
            <a:r>
              <a:rPr lang="es-VE" dirty="0" smtClean="0"/>
              <a:t> Supuestos del modelo:</a:t>
            </a:r>
          </a:p>
          <a:p>
            <a:pPr lvl="1" algn="just"/>
            <a:r>
              <a:rPr lang="es-VE" dirty="0" smtClean="0"/>
              <a:t> Las </a:t>
            </a:r>
            <a:r>
              <a:rPr lang="es-VE" i="1" dirty="0" smtClean="0"/>
              <a:t>p</a:t>
            </a:r>
            <a:r>
              <a:rPr lang="es-VE" i="1" baseline="30000" dirty="0" smtClean="0"/>
              <a:t>2</a:t>
            </a:r>
            <a:r>
              <a:rPr lang="es-VE" dirty="0" smtClean="0"/>
              <a:t> observaciones son muestras aleatorias independientes, cada una de tamaño 1, de </a:t>
            </a:r>
            <a:r>
              <a:rPr lang="es-VE" i="1" dirty="0" smtClean="0"/>
              <a:t>p</a:t>
            </a:r>
            <a:r>
              <a:rPr lang="es-VE" i="1" baseline="30000" dirty="0" smtClean="0"/>
              <a:t>2</a:t>
            </a:r>
            <a:r>
              <a:rPr lang="es-VE" dirty="0" smtClean="0"/>
              <a:t> poblaciones, de media desconocida.</a:t>
            </a:r>
          </a:p>
          <a:p>
            <a:pPr lvl="1" algn="just"/>
            <a:r>
              <a:rPr lang="es-VE" dirty="0" smtClean="0"/>
              <a:t> Cada una de las </a:t>
            </a:r>
            <a:r>
              <a:rPr lang="es-VE" i="1" dirty="0" smtClean="0"/>
              <a:t>p</a:t>
            </a:r>
            <a:r>
              <a:rPr lang="es-VE" i="1" baseline="30000" dirty="0" smtClean="0"/>
              <a:t>2</a:t>
            </a:r>
            <a:r>
              <a:rPr lang="es-VE" dirty="0" smtClean="0"/>
              <a:t> poblaciones se distribuyen como una Normal.</a:t>
            </a:r>
          </a:p>
          <a:p>
            <a:pPr lvl="1" algn="just"/>
            <a:r>
              <a:rPr lang="es-VE" dirty="0" smtClean="0"/>
              <a:t> Cada una de las </a:t>
            </a:r>
            <a:r>
              <a:rPr lang="es-VE" i="1" dirty="0" smtClean="0"/>
              <a:t>p</a:t>
            </a:r>
            <a:r>
              <a:rPr lang="es-VE" i="1" baseline="30000" dirty="0" smtClean="0"/>
              <a:t>2</a:t>
            </a:r>
            <a:r>
              <a:rPr lang="es-VE" dirty="0" smtClean="0"/>
              <a:t> poblaciones posee la misma varianza.</a:t>
            </a:r>
          </a:p>
          <a:p>
            <a:pPr lvl="1" algn="just"/>
            <a:r>
              <a:rPr lang="es-VE" dirty="0" smtClean="0"/>
              <a:t> No existe iteración, los únicos efectos se deben a que las variables de renglón, tratamiento y columna actúan de manera separada.</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a:t>
            </a:r>
            <a:r>
              <a:rPr lang="es-VE" sz="4400" dirty="0" err="1" smtClean="0"/>
              <a:t>Aleatorizado</a:t>
            </a:r>
            <a:r>
              <a:rPr lang="es-VE" sz="4400" dirty="0" smtClean="0"/>
              <a:t> por Bloques 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1"/>
            <a:ext cx="8229600" cy="1295400"/>
          </a:xfrm>
        </p:spPr>
        <p:txBody>
          <a:bodyPr>
            <a:normAutofit/>
          </a:bodyPr>
          <a:lstStyle/>
          <a:p>
            <a:pPr algn="just"/>
            <a:r>
              <a:rPr lang="es-VE" sz="2800" dirty="0" smtClean="0"/>
              <a:t>  La disposición de datos de bloques completos </a:t>
            </a:r>
            <a:r>
              <a:rPr lang="es-VE" sz="2800" dirty="0" err="1" smtClean="0"/>
              <a:t>aleatorizados</a:t>
            </a:r>
            <a:r>
              <a:rPr lang="es-VE" sz="2800" dirty="0" smtClean="0"/>
              <a:t> lo vemos en el siguiente cuadro:</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0" name="29 Tabla"/>
          <p:cNvGraphicFramePr>
            <a:graphicFrameLocks noGrp="1"/>
          </p:cNvGraphicFramePr>
          <p:nvPr/>
        </p:nvGraphicFramePr>
        <p:xfrm>
          <a:off x="304800" y="2514600"/>
          <a:ext cx="8382002" cy="3688080"/>
        </p:xfrm>
        <a:graphic>
          <a:graphicData uri="http://schemas.openxmlformats.org/drawingml/2006/table">
            <a:tbl>
              <a:tblPr firstRow="1" bandRow="1">
                <a:tableStyleId>{5C22544A-7EE6-4342-B048-85BDC9FD1C3A}</a:tableStyleId>
              </a:tblPr>
              <a:tblGrid>
                <a:gridCol w="1447800"/>
                <a:gridCol w="947057"/>
                <a:gridCol w="1197429"/>
                <a:gridCol w="1197429"/>
                <a:gridCol w="1197429"/>
                <a:gridCol w="1197429"/>
                <a:gridCol w="1197429"/>
              </a:tblGrid>
              <a:tr h="437617">
                <a:tc rowSpan="2">
                  <a:txBody>
                    <a:bodyPr/>
                    <a:lstStyle/>
                    <a:p>
                      <a:pPr algn="ctr"/>
                      <a:r>
                        <a:rPr lang="es-VE" sz="2400" dirty="0" smtClean="0"/>
                        <a:t>Bloque</a:t>
                      </a:r>
                      <a:endParaRPr lang="en-US" sz="2400" dirty="0"/>
                    </a:p>
                  </a:txBody>
                  <a:tcPr anchor="ctr"/>
                </a:tc>
                <a:tc gridSpan="5">
                  <a:txBody>
                    <a:bodyPr/>
                    <a:lstStyle/>
                    <a:p>
                      <a:pPr algn="ctr"/>
                      <a:r>
                        <a:rPr lang="es-VE" sz="2400" dirty="0" smtClean="0"/>
                        <a:t>Tratamientos</a:t>
                      </a:r>
                      <a:endParaRPr lang="en-US" sz="2400" dirty="0"/>
                    </a:p>
                  </a:txBody>
                  <a:tcPr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rowSpan="2">
                  <a:txBody>
                    <a:bodyPr/>
                    <a:lstStyle/>
                    <a:p>
                      <a:pPr algn="ctr"/>
                      <a:r>
                        <a:rPr lang="es-VE" sz="2000" dirty="0" smtClean="0"/>
                        <a:t>Bloque</a:t>
                      </a:r>
                      <a:r>
                        <a:rPr lang="es-VE" sz="2000" baseline="0" dirty="0" smtClean="0"/>
                        <a:t> total</a:t>
                      </a:r>
                      <a:endParaRPr lang="en-US" sz="2000" dirty="0"/>
                    </a:p>
                  </a:txBody>
                  <a:tcPr anchor="ctr"/>
                </a:tc>
              </a:tr>
              <a:tr h="437617">
                <a:tc vMerge="1">
                  <a:txBody>
                    <a:bodyPr/>
                    <a:lstStyle/>
                    <a:p>
                      <a:endParaRPr lang="en-US" dirty="0"/>
                    </a:p>
                  </a:txBody>
                  <a:tcPr/>
                </a:tc>
                <a:tc>
                  <a:txBody>
                    <a:bodyPr/>
                    <a:lstStyle/>
                    <a:p>
                      <a:pPr algn="ctr"/>
                      <a:r>
                        <a:rPr lang="es-VE" sz="2400" b="1" dirty="0" smtClean="0">
                          <a:solidFill>
                            <a:schemeClr val="bg1"/>
                          </a:solidFill>
                        </a:rPr>
                        <a:t>1</a:t>
                      </a:r>
                      <a:endParaRPr lang="en-US" sz="2400" b="1" dirty="0">
                        <a:solidFill>
                          <a:schemeClr val="bg1"/>
                        </a:solidFill>
                      </a:endParaRPr>
                    </a:p>
                  </a:txBody>
                  <a:tcPr>
                    <a:solidFill>
                      <a:schemeClr val="accent1"/>
                    </a:solidFill>
                  </a:tcPr>
                </a:tc>
                <a:tc>
                  <a:txBody>
                    <a:bodyPr/>
                    <a:lstStyle/>
                    <a:p>
                      <a:pPr algn="ctr"/>
                      <a:r>
                        <a:rPr lang="es-VE" sz="2400" b="1" dirty="0" smtClean="0">
                          <a:solidFill>
                            <a:schemeClr val="bg1"/>
                          </a:solidFill>
                        </a:rPr>
                        <a:t>2</a:t>
                      </a:r>
                      <a:endParaRPr lang="en-US" sz="2400" b="1" dirty="0">
                        <a:solidFill>
                          <a:schemeClr val="bg1"/>
                        </a:solidFill>
                      </a:endParaRPr>
                    </a:p>
                  </a:txBody>
                  <a:tcPr>
                    <a:solidFill>
                      <a:schemeClr val="accent1"/>
                    </a:solidFill>
                  </a:tcPr>
                </a:tc>
                <a:tc>
                  <a:txBody>
                    <a:bodyPr/>
                    <a:lstStyle/>
                    <a:p>
                      <a:pPr algn="ctr"/>
                      <a:r>
                        <a:rPr lang="es-VE" sz="2400" b="1" dirty="0" smtClean="0">
                          <a:solidFill>
                            <a:schemeClr val="bg1"/>
                          </a:solidFill>
                        </a:rPr>
                        <a:t>3</a:t>
                      </a:r>
                      <a:endParaRPr lang="en-US" sz="2400" b="1" dirty="0">
                        <a:solidFill>
                          <a:schemeClr val="bg1"/>
                        </a:solidFill>
                      </a:endParaRPr>
                    </a:p>
                  </a:txBody>
                  <a:tcPr>
                    <a:solidFill>
                      <a:schemeClr val="accent1"/>
                    </a:solidFill>
                  </a:tcPr>
                </a:tc>
                <a:tc>
                  <a:txBody>
                    <a:bodyPr/>
                    <a:lstStyle/>
                    <a:p>
                      <a:pPr algn="ctr"/>
                      <a:r>
                        <a:rPr lang="es-VE" sz="2400" b="1" dirty="0" smtClean="0">
                          <a:solidFill>
                            <a:schemeClr val="bg1"/>
                          </a:solidFill>
                        </a:rPr>
                        <a:t>…</a:t>
                      </a:r>
                      <a:endParaRPr lang="en-US" sz="2400" b="1" dirty="0">
                        <a:solidFill>
                          <a:schemeClr val="bg1"/>
                        </a:solidFill>
                      </a:endParaRPr>
                    </a:p>
                  </a:txBody>
                  <a:tcPr>
                    <a:solidFill>
                      <a:schemeClr val="accent1"/>
                    </a:solidFill>
                  </a:tcPr>
                </a:tc>
                <a:tc>
                  <a:txBody>
                    <a:bodyPr/>
                    <a:lstStyle/>
                    <a:p>
                      <a:pPr algn="ctr"/>
                      <a:r>
                        <a:rPr lang="es-VE" sz="2400" b="1" dirty="0" smtClean="0">
                          <a:solidFill>
                            <a:schemeClr val="bg1"/>
                          </a:solidFill>
                        </a:rPr>
                        <a:t>k</a:t>
                      </a:r>
                      <a:endParaRPr lang="en-US" sz="2400" b="1" dirty="0">
                        <a:solidFill>
                          <a:schemeClr val="bg1"/>
                        </a:solidFill>
                      </a:endParaRPr>
                    </a:p>
                  </a:txBody>
                  <a:tcPr>
                    <a:solidFill>
                      <a:schemeClr val="accent1"/>
                    </a:solidFill>
                  </a:tcPr>
                </a:tc>
                <a:tc vMerge="1">
                  <a:txBody>
                    <a:bodyPr/>
                    <a:lstStyle/>
                    <a:p>
                      <a:endParaRPr lang="en-US" dirty="0"/>
                    </a:p>
                  </a:txBody>
                  <a:tcPr/>
                </a:tc>
              </a:tr>
              <a:tr h="467591">
                <a:tc>
                  <a:txBody>
                    <a:bodyPr/>
                    <a:lstStyle/>
                    <a:p>
                      <a:pPr algn="ctr"/>
                      <a:r>
                        <a:rPr lang="es-VE" sz="2800" dirty="0" smtClean="0">
                          <a:solidFill>
                            <a:schemeClr val="bg1"/>
                          </a:solidFill>
                        </a:rPr>
                        <a:t>1</a:t>
                      </a:r>
                      <a:endParaRPr lang="en-US" sz="2800" dirty="0">
                        <a:solidFill>
                          <a:schemeClr val="bg1"/>
                        </a:solidFill>
                      </a:endParaRPr>
                    </a:p>
                  </a:txBody>
                  <a:tcPr anchor="ctr">
                    <a:solidFill>
                      <a:schemeClr val="accent1"/>
                    </a:solidFill>
                  </a:tcPr>
                </a:tc>
                <a:tc>
                  <a:txBody>
                    <a:bodyPr/>
                    <a:lstStyle/>
                    <a:p>
                      <a:pPr algn="ctr"/>
                      <a:r>
                        <a:rPr lang="es-VE" sz="2800" dirty="0" smtClean="0"/>
                        <a:t>y</a:t>
                      </a:r>
                      <a:r>
                        <a:rPr lang="es-VE" sz="2800" baseline="-25000" dirty="0" smtClean="0"/>
                        <a:t>11</a:t>
                      </a:r>
                      <a:endParaRPr lang="en-US" sz="2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21</a:t>
                      </a:r>
                      <a:endParaRPr lang="en-US" sz="2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31</a:t>
                      </a:r>
                      <a:endParaRPr lang="en-US" sz="2800" dirty="0" smtClean="0"/>
                    </a:p>
                  </a:txBody>
                  <a:tcPr anchor="ctr"/>
                </a:tc>
                <a:tc>
                  <a:txBody>
                    <a:bodyPr/>
                    <a:lstStyle/>
                    <a:p>
                      <a:pPr algn="ctr"/>
                      <a:r>
                        <a:rPr lang="es-VE" sz="2800" dirty="0" smtClean="0"/>
                        <a:t>…</a:t>
                      </a:r>
                      <a:endParaRPr lang="en-US" sz="2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k1</a:t>
                      </a:r>
                      <a:endParaRPr lang="en-US" sz="2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b="1" dirty="0" smtClean="0">
                          <a:solidFill>
                            <a:schemeClr val="bg1"/>
                          </a:solidFill>
                        </a:rPr>
                        <a:t>Y</a:t>
                      </a:r>
                      <a:r>
                        <a:rPr lang="es-VE" sz="2800" b="1" baseline="0" dirty="0" smtClean="0">
                          <a:solidFill>
                            <a:schemeClr val="bg1"/>
                          </a:solidFill>
                        </a:rPr>
                        <a:t>.</a:t>
                      </a:r>
                      <a:r>
                        <a:rPr lang="es-VE" sz="2800" b="1" baseline="-25000" dirty="0" smtClean="0">
                          <a:solidFill>
                            <a:schemeClr val="bg1"/>
                          </a:solidFill>
                        </a:rPr>
                        <a:t>1</a:t>
                      </a:r>
                      <a:endParaRPr lang="en-US" sz="2800" b="1" dirty="0" smtClean="0">
                        <a:solidFill>
                          <a:schemeClr val="bg1"/>
                        </a:solidFill>
                      </a:endParaRPr>
                    </a:p>
                  </a:txBody>
                  <a:tcPr anchor="ctr">
                    <a:solidFill>
                      <a:schemeClr val="accent1"/>
                    </a:solidFill>
                  </a:tcPr>
                </a:tc>
              </a:tr>
              <a:tr h="467591">
                <a:tc>
                  <a:txBody>
                    <a:bodyPr/>
                    <a:lstStyle/>
                    <a:p>
                      <a:pPr algn="ctr"/>
                      <a:r>
                        <a:rPr lang="es-VE" sz="2800" dirty="0" smtClean="0">
                          <a:solidFill>
                            <a:schemeClr val="bg1"/>
                          </a:solidFill>
                        </a:rPr>
                        <a:t>2</a:t>
                      </a:r>
                      <a:endParaRPr lang="en-US" sz="2800" dirty="0">
                        <a:solidFill>
                          <a:schemeClr val="bg1"/>
                        </a:solidFill>
                      </a:endParaRPr>
                    </a:p>
                  </a:txBody>
                  <a:tcPr anchor="c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12</a:t>
                      </a:r>
                      <a:endParaRPr lang="en-US" sz="2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22</a:t>
                      </a:r>
                      <a:endParaRPr lang="en-US" sz="2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32</a:t>
                      </a:r>
                      <a:endParaRPr lang="en-US" sz="2800" dirty="0" smtClean="0"/>
                    </a:p>
                  </a:txBody>
                  <a:tcPr anchor="ctr"/>
                </a:tc>
                <a:tc>
                  <a:txBody>
                    <a:bodyPr/>
                    <a:lstStyle/>
                    <a:p>
                      <a:pPr algn="ctr"/>
                      <a:r>
                        <a:rPr lang="es-VE" sz="2800" dirty="0" smtClean="0"/>
                        <a:t>…</a:t>
                      </a:r>
                      <a:endParaRPr lang="en-US" sz="2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k2</a:t>
                      </a:r>
                      <a:endParaRPr lang="en-US" sz="2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b="1" dirty="0" smtClean="0">
                          <a:solidFill>
                            <a:schemeClr val="bg1"/>
                          </a:solidFill>
                        </a:rPr>
                        <a:t>Y</a:t>
                      </a:r>
                      <a:r>
                        <a:rPr lang="es-VE" sz="2800" b="1" baseline="0" dirty="0" smtClean="0">
                          <a:solidFill>
                            <a:schemeClr val="bg1"/>
                          </a:solidFill>
                        </a:rPr>
                        <a:t>.</a:t>
                      </a:r>
                      <a:r>
                        <a:rPr lang="es-VE" sz="2800" b="1" baseline="-25000" dirty="0" smtClean="0">
                          <a:solidFill>
                            <a:schemeClr val="bg1"/>
                          </a:solidFill>
                        </a:rPr>
                        <a:t>2</a:t>
                      </a:r>
                      <a:endParaRPr lang="en-US" sz="2800" b="1" dirty="0" smtClean="0">
                        <a:solidFill>
                          <a:schemeClr val="bg1"/>
                        </a:solidFill>
                      </a:endParaRPr>
                    </a:p>
                  </a:txBody>
                  <a:tcPr anchor="ctr">
                    <a:solidFill>
                      <a:schemeClr val="accent1"/>
                    </a:solidFill>
                  </a:tcPr>
                </a:tc>
              </a:tr>
              <a:tr h="467591">
                <a:tc>
                  <a:txBody>
                    <a:bodyPr/>
                    <a:lstStyle/>
                    <a:p>
                      <a:pPr algn="ctr"/>
                      <a:r>
                        <a:rPr lang="es-VE" sz="2800" dirty="0" smtClean="0">
                          <a:solidFill>
                            <a:schemeClr val="bg1"/>
                          </a:solidFill>
                        </a:rPr>
                        <a:t>:</a:t>
                      </a:r>
                      <a:endParaRPr lang="en-US" sz="2800" dirty="0">
                        <a:solidFill>
                          <a:schemeClr val="bg1"/>
                        </a:solidFill>
                      </a:endParaRPr>
                    </a:p>
                  </a:txBody>
                  <a:tcPr anchor="ctr">
                    <a:solidFill>
                      <a:schemeClr val="accent1"/>
                    </a:solidFill>
                  </a:tcPr>
                </a:tc>
                <a:tc>
                  <a:txBody>
                    <a:bodyPr/>
                    <a:lstStyle/>
                    <a:p>
                      <a:pPr algn="ctr"/>
                      <a:r>
                        <a:rPr lang="es-VE" sz="2800" dirty="0" smtClean="0"/>
                        <a:t>:</a:t>
                      </a:r>
                      <a:endParaRPr lang="en-US" sz="2800" dirty="0"/>
                    </a:p>
                  </a:txBody>
                  <a:tcPr anchor="ctr"/>
                </a:tc>
                <a:tc>
                  <a:txBody>
                    <a:bodyPr/>
                    <a:lstStyle/>
                    <a:p>
                      <a:pPr algn="ctr"/>
                      <a:r>
                        <a:rPr lang="es-VE" sz="2800" dirty="0" smtClean="0"/>
                        <a:t>:</a:t>
                      </a:r>
                      <a:endParaRPr lang="en-US" sz="2800" dirty="0"/>
                    </a:p>
                  </a:txBody>
                  <a:tcPr anchor="ctr"/>
                </a:tc>
                <a:tc>
                  <a:txBody>
                    <a:bodyPr/>
                    <a:lstStyle/>
                    <a:p>
                      <a:pPr algn="ctr"/>
                      <a:r>
                        <a:rPr lang="es-VE" sz="2800" dirty="0" smtClean="0"/>
                        <a:t>:</a:t>
                      </a:r>
                      <a:endParaRPr lang="en-US" sz="2800" dirty="0"/>
                    </a:p>
                  </a:txBody>
                  <a:tcPr anchor="ctr"/>
                </a:tc>
                <a:tc>
                  <a:txBody>
                    <a:bodyPr/>
                    <a:lstStyle/>
                    <a:p>
                      <a:pPr algn="ctr"/>
                      <a:endParaRPr lang="en-US" sz="2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a:t>
                      </a:r>
                      <a:endParaRPr lang="en-US" sz="2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b="1" dirty="0" smtClean="0">
                          <a:solidFill>
                            <a:schemeClr val="bg1"/>
                          </a:solidFill>
                        </a:rPr>
                        <a:t>:</a:t>
                      </a:r>
                      <a:endParaRPr lang="en-US" sz="2800" b="1" dirty="0" smtClean="0">
                        <a:solidFill>
                          <a:schemeClr val="bg1"/>
                        </a:solidFill>
                      </a:endParaRPr>
                    </a:p>
                  </a:txBody>
                  <a:tcPr anchor="ctr">
                    <a:solidFill>
                      <a:schemeClr val="accent1"/>
                    </a:solidFill>
                  </a:tcPr>
                </a:tc>
              </a:tr>
              <a:tr h="467591">
                <a:tc>
                  <a:txBody>
                    <a:bodyPr/>
                    <a:lstStyle/>
                    <a:p>
                      <a:pPr algn="ctr"/>
                      <a:r>
                        <a:rPr lang="es-VE" sz="2800" dirty="0" smtClean="0">
                          <a:solidFill>
                            <a:schemeClr val="bg1"/>
                          </a:solidFill>
                        </a:rPr>
                        <a:t>b</a:t>
                      </a:r>
                      <a:endParaRPr lang="en-US" sz="2800" dirty="0">
                        <a:solidFill>
                          <a:schemeClr val="bg1"/>
                        </a:solidFill>
                      </a:endParaRPr>
                    </a:p>
                  </a:txBody>
                  <a:tcPr anchor="c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1b</a:t>
                      </a:r>
                      <a:endParaRPr lang="en-US" sz="2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2b</a:t>
                      </a:r>
                      <a:endParaRPr lang="en-US" sz="2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smtClean="0"/>
                        <a:t>y</a:t>
                      </a:r>
                      <a:r>
                        <a:rPr lang="es-VE" sz="2800" baseline="-25000" dirty="0" smtClean="0"/>
                        <a:t>3b</a:t>
                      </a:r>
                      <a:endParaRPr lang="en-US" sz="2800" dirty="0" smtClean="0"/>
                    </a:p>
                  </a:txBody>
                  <a:tcPr anchor="ctr"/>
                </a:tc>
                <a:tc>
                  <a:txBody>
                    <a:bodyPr/>
                    <a:lstStyle/>
                    <a:p>
                      <a:pPr algn="ctr"/>
                      <a:r>
                        <a:rPr lang="es-VE" sz="2800" dirty="0" smtClean="0"/>
                        <a:t>…</a:t>
                      </a:r>
                      <a:endParaRPr lang="en-US" sz="28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dirty="0" err="1" smtClean="0"/>
                        <a:t>y</a:t>
                      </a:r>
                      <a:r>
                        <a:rPr lang="es-VE" sz="2800" baseline="-25000" dirty="0" err="1" smtClean="0"/>
                        <a:t>kb</a:t>
                      </a:r>
                      <a:endParaRPr lang="en-US" sz="2800" dirty="0" smtClean="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b="1" dirty="0" err="1" smtClean="0">
                          <a:solidFill>
                            <a:schemeClr val="bg1"/>
                          </a:solidFill>
                        </a:rPr>
                        <a:t>Y</a:t>
                      </a:r>
                      <a:r>
                        <a:rPr lang="es-VE" sz="2800" b="1" baseline="0" dirty="0" err="1" smtClean="0">
                          <a:solidFill>
                            <a:schemeClr val="bg1"/>
                          </a:solidFill>
                        </a:rPr>
                        <a:t>.</a:t>
                      </a:r>
                      <a:r>
                        <a:rPr lang="es-VE" sz="2800" b="1" baseline="-25000" dirty="0" err="1" smtClean="0">
                          <a:solidFill>
                            <a:schemeClr val="bg1"/>
                          </a:solidFill>
                        </a:rPr>
                        <a:t>b</a:t>
                      </a:r>
                      <a:endParaRPr lang="en-US" sz="2800" b="1" dirty="0" smtClean="0">
                        <a:solidFill>
                          <a:schemeClr val="bg1"/>
                        </a:solidFill>
                      </a:endParaRPr>
                    </a:p>
                  </a:txBody>
                  <a:tcPr anchor="ctr">
                    <a:solidFill>
                      <a:schemeClr val="accent1"/>
                    </a:solidFill>
                  </a:tcPr>
                </a:tc>
              </a:tr>
              <a:tr h="683402">
                <a:tc>
                  <a:txBody>
                    <a:bodyPr/>
                    <a:lstStyle/>
                    <a:p>
                      <a:pPr algn="ctr"/>
                      <a:r>
                        <a:rPr lang="es-VE" sz="2000" b="1" dirty="0" smtClean="0">
                          <a:solidFill>
                            <a:schemeClr val="bg1"/>
                          </a:solidFill>
                        </a:rPr>
                        <a:t>Total del tratamiento</a:t>
                      </a:r>
                      <a:endParaRPr lang="en-US" sz="2000" b="1" dirty="0">
                        <a:solidFill>
                          <a:schemeClr val="bg1"/>
                        </a:solidFill>
                      </a:endParaRPr>
                    </a:p>
                  </a:txBody>
                  <a:tcPr anchor="ctr">
                    <a:solidFill>
                      <a:schemeClr val="accent1"/>
                    </a:solidFill>
                  </a:tcPr>
                </a:tc>
                <a:tc>
                  <a:txBody>
                    <a:bodyPr/>
                    <a:lstStyle/>
                    <a:p>
                      <a:pPr algn="ctr"/>
                      <a:r>
                        <a:rPr lang="es-VE" sz="2800" b="1" dirty="0" smtClean="0">
                          <a:solidFill>
                            <a:schemeClr val="bg1"/>
                          </a:solidFill>
                        </a:rPr>
                        <a:t>Y</a:t>
                      </a:r>
                      <a:r>
                        <a:rPr lang="es-VE" sz="2800" b="1" baseline="-25000" dirty="0" smtClean="0">
                          <a:solidFill>
                            <a:schemeClr val="bg1"/>
                          </a:solidFill>
                        </a:rPr>
                        <a:t>1</a:t>
                      </a:r>
                      <a:r>
                        <a:rPr lang="es-VE" sz="2800" b="1" baseline="0" dirty="0" smtClean="0">
                          <a:solidFill>
                            <a:schemeClr val="bg1"/>
                          </a:solidFill>
                        </a:rPr>
                        <a:t>.</a:t>
                      </a:r>
                      <a:endParaRPr lang="en-US" sz="2800" b="1" dirty="0">
                        <a:solidFill>
                          <a:schemeClr val="bg1"/>
                        </a:solidFill>
                      </a:endParaRPr>
                    </a:p>
                  </a:txBody>
                  <a:tcPr anchor="c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b="1" dirty="0" smtClean="0">
                          <a:solidFill>
                            <a:schemeClr val="bg1"/>
                          </a:solidFill>
                        </a:rPr>
                        <a:t>Y</a:t>
                      </a:r>
                      <a:r>
                        <a:rPr lang="es-VE" sz="2800" b="1" baseline="-25000" dirty="0" smtClean="0">
                          <a:solidFill>
                            <a:schemeClr val="bg1"/>
                          </a:solidFill>
                        </a:rPr>
                        <a:t>2</a:t>
                      </a:r>
                      <a:r>
                        <a:rPr lang="es-VE" sz="2800" b="1" baseline="0" dirty="0" smtClean="0">
                          <a:solidFill>
                            <a:schemeClr val="bg1"/>
                          </a:solidFill>
                        </a:rPr>
                        <a:t>.</a:t>
                      </a:r>
                      <a:endParaRPr lang="en-US" sz="2800" b="1" dirty="0" smtClean="0">
                        <a:solidFill>
                          <a:schemeClr val="bg1"/>
                        </a:solidFill>
                      </a:endParaRPr>
                    </a:p>
                  </a:txBody>
                  <a:tcPr anchor="c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b="1" dirty="0" smtClean="0">
                          <a:solidFill>
                            <a:schemeClr val="bg1"/>
                          </a:solidFill>
                        </a:rPr>
                        <a:t>Y</a:t>
                      </a:r>
                      <a:r>
                        <a:rPr lang="es-VE" sz="2800" b="1" baseline="-25000" dirty="0" smtClean="0">
                          <a:solidFill>
                            <a:schemeClr val="bg1"/>
                          </a:solidFill>
                        </a:rPr>
                        <a:t>3</a:t>
                      </a:r>
                      <a:r>
                        <a:rPr lang="es-VE" sz="2800" b="1" baseline="0" dirty="0" smtClean="0">
                          <a:solidFill>
                            <a:schemeClr val="bg1"/>
                          </a:solidFill>
                        </a:rPr>
                        <a:t>.</a:t>
                      </a:r>
                      <a:endParaRPr lang="en-US" sz="2800" b="1" dirty="0" smtClean="0">
                        <a:solidFill>
                          <a:schemeClr val="bg1"/>
                        </a:solidFill>
                      </a:endParaRPr>
                    </a:p>
                  </a:txBody>
                  <a:tcPr anchor="ctr">
                    <a:solidFill>
                      <a:schemeClr val="accent1"/>
                    </a:solidFill>
                  </a:tcPr>
                </a:tc>
                <a:tc>
                  <a:txBody>
                    <a:bodyPr/>
                    <a:lstStyle/>
                    <a:p>
                      <a:pPr algn="ctr"/>
                      <a:r>
                        <a:rPr lang="es-VE" sz="2800" b="1" dirty="0" smtClean="0">
                          <a:solidFill>
                            <a:schemeClr val="bg1"/>
                          </a:solidFill>
                        </a:rPr>
                        <a:t>…</a:t>
                      </a:r>
                      <a:endParaRPr lang="en-US" sz="2800" b="1" dirty="0">
                        <a:solidFill>
                          <a:schemeClr val="bg1"/>
                        </a:solidFill>
                      </a:endParaRPr>
                    </a:p>
                  </a:txBody>
                  <a:tcPr anchor="ctr">
                    <a:solidFill>
                      <a:schemeClr val="accent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2800" b="1" dirty="0" err="1" smtClean="0">
                          <a:solidFill>
                            <a:schemeClr val="bg1"/>
                          </a:solidFill>
                        </a:rPr>
                        <a:t>Y</a:t>
                      </a:r>
                      <a:r>
                        <a:rPr lang="es-VE" sz="2800" b="1" baseline="-25000" dirty="0" err="1" smtClean="0">
                          <a:solidFill>
                            <a:schemeClr val="bg1"/>
                          </a:solidFill>
                        </a:rPr>
                        <a:t>k</a:t>
                      </a:r>
                      <a:r>
                        <a:rPr lang="es-VE" sz="2800" b="1" baseline="0" dirty="0" smtClean="0">
                          <a:solidFill>
                            <a:schemeClr val="bg1"/>
                          </a:solidFill>
                        </a:rPr>
                        <a:t>.</a:t>
                      </a:r>
                      <a:endParaRPr lang="en-US" sz="2800" b="1" dirty="0" smtClean="0">
                        <a:solidFill>
                          <a:schemeClr val="bg1"/>
                        </a:solidFill>
                      </a:endParaRPr>
                    </a:p>
                  </a:txBody>
                  <a:tcPr anchor="ctr">
                    <a:solidFill>
                      <a:schemeClr val="accent1"/>
                    </a:solidFill>
                  </a:tcPr>
                </a:tc>
                <a:tc>
                  <a:txBody>
                    <a:bodyPr/>
                    <a:lstStyle/>
                    <a:p>
                      <a:pPr algn="ctr"/>
                      <a:r>
                        <a:rPr lang="es-VE" sz="2800" b="1" dirty="0" smtClean="0">
                          <a:solidFill>
                            <a:schemeClr val="bg1"/>
                          </a:solidFill>
                        </a:rPr>
                        <a:t>Y..</a:t>
                      </a:r>
                      <a:endParaRPr lang="en-US" sz="2800" b="1" dirty="0">
                        <a:solidFill>
                          <a:schemeClr val="bg1"/>
                        </a:solidFill>
                      </a:endParaRPr>
                    </a:p>
                  </a:txBody>
                  <a:tcPr anchor="ctr">
                    <a:solidFill>
                      <a:schemeClr val="accent1"/>
                    </a:solidFill>
                  </a:tcPr>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de Cuadrado Latinos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228600" y="1417637"/>
            <a:ext cx="8763000" cy="5211763"/>
          </a:xfrm>
        </p:spPr>
        <p:txBody>
          <a:bodyPr>
            <a:normAutofit/>
          </a:bodyPr>
          <a:lstStyle/>
          <a:p>
            <a:pPr algn="just"/>
            <a:r>
              <a:rPr lang="es-VE" dirty="0" smtClean="0"/>
              <a:t> Una desventaja de los cuadrados latinos pequeños es que proporcionan un número reducido para los grados de libertad del error, por lo que con frecuencia se desea repetirlo para aumentar los grados de libertad del error.</a:t>
            </a:r>
          </a:p>
          <a:p>
            <a:pPr algn="just"/>
            <a:r>
              <a:rPr lang="es-VE" dirty="0" smtClean="0"/>
              <a:t> Esto puede hacerse de las siguientes manera:</a:t>
            </a:r>
          </a:p>
          <a:p>
            <a:pPr lvl="1" algn="just"/>
            <a:r>
              <a:rPr lang="es-VE" dirty="0" smtClean="0"/>
              <a:t> Usando las mismas filas y columnas.</a:t>
            </a:r>
          </a:p>
          <a:p>
            <a:pPr lvl="1" algn="just"/>
            <a:r>
              <a:rPr lang="es-VE" dirty="0" smtClean="0"/>
              <a:t> Usando diferentes filas y columnas</a:t>
            </a:r>
          </a:p>
          <a:p>
            <a:pPr lvl="1" algn="just"/>
            <a:r>
              <a:rPr lang="es-VE" dirty="0" smtClean="0"/>
              <a:t> Usando las mismas filas, pero diferentes columnas.</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228600" y="1295400"/>
            <a:ext cx="8534400" cy="2590800"/>
          </a:xfrm>
        </p:spPr>
        <p:txBody>
          <a:bodyPr>
            <a:normAutofit lnSpcReduction="10000"/>
          </a:bodyPr>
          <a:lstStyle/>
          <a:p>
            <a:pPr algn="just">
              <a:buNone/>
            </a:pPr>
            <a:r>
              <a:rPr lang="es-VE" sz="2800" dirty="0" smtClean="0"/>
              <a:t>Se hace una evaluación del sistema de riego por exudación utilizando cuatro variedades de melón, bajo la modalidad de siembre “simple hilera”. Se desea probar el comportamiento de 3 variedades híbridas de melón y uno estándar. Nivel de significancia del 5%. El rendimiento en kg. se presenta en la siguiente tabla</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62" name="62 Marcador de contenido"/>
          <p:cNvGraphicFramePr>
            <a:graphicFrameLocks/>
          </p:cNvGraphicFramePr>
          <p:nvPr/>
        </p:nvGraphicFramePr>
        <p:xfrm>
          <a:off x="1066800" y="3794760"/>
          <a:ext cx="6858000" cy="2225040"/>
        </p:xfrm>
        <a:graphic>
          <a:graphicData uri="http://schemas.openxmlformats.org/drawingml/2006/table">
            <a:tbl>
              <a:tblPr firstRow="1" bandRow="1">
                <a:tableStyleId>{5C22544A-7EE6-4342-B048-85BDC9FD1C3A}</a:tableStyleId>
              </a:tblPr>
              <a:tblGrid>
                <a:gridCol w="1371600"/>
                <a:gridCol w="1371600"/>
                <a:gridCol w="1371600"/>
                <a:gridCol w="1371600"/>
                <a:gridCol w="1371600"/>
              </a:tblGrid>
              <a:tr h="370840">
                <a:tc rowSpan="2">
                  <a:txBody>
                    <a:bodyPr/>
                    <a:lstStyle/>
                    <a:p>
                      <a:pPr algn="ctr"/>
                      <a:r>
                        <a:rPr lang="es-VE" b="1" dirty="0" smtClean="0">
                          <a:solidFill>
                            <a:schemeClr val="bg1"/>
                          </a:solidFill>
                        </a:rPr>
                        <a:t>Fila</a:t>
                      </a:r>
                      <a:endParaRPr lang="en-US" b="1" dirty="0">
                        <a:solidFill>
                          <a:schemeClr val="bg1"/>
                        </a:solidFill>
                      </a:endParaRPr>
                    </a:p>
                  </a:txBody>
                  <a:tcPr anchor="ctr"/>
                </a:tc>
                <a:tc gridSpan="4">
                  <a:txBody>
                    <a:bodyPr/>
                    <a:lstStyle/>
                    <a:p>
                      <a:pPr algn="ctr"/>
                      <a:r>
                        <a:rPr lang="es-VE" b="1" dirty="0" smtClean="0">
                          <a:solidFill>
                            <a:schemeClr val="bg1"/>
                          </a:solidFill>
                        </a:rPr>
                        <a:t>Columna</a:t>
                      </a:r>
                      <a:endParaRPr lang="en-US" b="1" dirty="0">
                        <a:solidFill>
                          <a:schemeClr val="bg1"/>
                        </a:solidFill>
                      </a:endParaRPr>
                    </a:p>
                  </a:txBody>
                  <a:tcPr anchor="ctr"/>
                </a:tc>
                <a:tc hMerge="1">
                  <a:txBody>
                    <a:bodyPr/>
                    <a:lstStyle/>
                    <a:p>
                      <a:endParaRPr lang="en-US" dirty="0"/>
                    </a:p>
                  </a:txBody>
                  <a:tcPr/>
                </a:tc>
                <a:tc hMerge="1">
                  <a:txBody>
                    <a:bodyPr/>
                    <a:lstStyle/>
                    <a:p>
                      <a:endParaRPr lang="en-US" dirty="0"/>
                    </a:p>
                  </a:txBody>
                  <a:tcPr/>
                </a:tc>
                <a:tc hMerge="1">
                  <a:txBody>
                    <a:bodyPr/>
                    <a:lstStyle/>
                    <a:p>
                      <a:endParaRPr lang="en-US"/>
                    </a:p>
                  </a:txBody>
                  <a:tcPr/>
                </a:tc>
              </a:tr>
              <a:tr h="370840">
                <a:tc vMerge="1">
                  <a:txBody>
                    <a:bodyPr/>
                    <a:lstStyle/>
                    <a:p>
                      <a:endParaRPr lang="en-US" dirty="0"/>
                    </a:p>
                  </a:txBody>
                  <a:tcP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r>
              <a:tr h="370840">
                <a:tc>
                  <a:txBody>
                    <a:bodyPr/>
                    <a:lstStyle/>
                    <a:p>
                      <a:pPr algn="ctr"/>
                      <a:r>
                        <a:rPr lang="es-VE" dirty="0" smtClean="0"/>
                        <a:t>1</a:t>
                      </a:r>
                      <a:endParaRPr lang="en-US" dirty="0"/>
                    </a:p>
                  </a:txBody>
                  <a:tcPr anchor="ctr"/>
                </a:tc>
                <a:tc>
                  <a:txBody>
                    <a:bodyPr/>
                    <a:lstStyle/>
                    <a:p>
                      <a:pPr algn="ctr"/>
                      <a:r>
                        <a:rPr lang="es-VE" dirty="0" smtClean="0"/>
                        <a:t>A=45</a:t>
                      </a:r>
                      <a:endParaRPr lang="en-US" dirty="0"/>
                    </a:p>
                  </a:txBody>
                  <a:tcPr anchor="ctr"/>
                </a:tc>
                <a:tc>
                  <a:txBody>
                    <a:bodyPr/>
                    <a:lstStyle/>
                    <a:p>
                      <a:pPr algn="ctr"/>
                      <a:r>
                        <a:rPr lang="es-VE" dirty="0" smtClean="0"/>
                        <a:t>B=50</a:t>
                      </a:r>
                      <a:endParaRPr lang="en-US" dirty="0"/>
                    </a:p>
                  </a:txBody>
                  <a:tcPr anchor="ctr"/>
                </a:tc>
                <a:tc>
                  <a:txBody>
                    <a:bodyPr/>
                    <a:lstStyle/>
                    <a:p>
                      <a:pPr algn="ctr"/>
                      <a:r>
                        <a:rPr lang="es-VE" dirty="0" smtClean="0"/>
                        <a:t>C=43</a:t>
                      </a:r>
                      <a:endParaRPr lang="en-US" dirty="0"/>
                    </a:p>
                  </a:txBody>
                  <a:tcPr anchor="ctr"/>
                </a:tc>
                <a:tc>
                  <a:txBody>
                    <a:bodyPr/>
                    <a:lstStyle/>
                    <a:p>
                      <a:pPr algn="ctr"/>
                      <a:r>
                        <a:rPr lang="es-VE" dirty="0" smtClean="0"/>
                        <a:t>D=35</a:t>
                      </a:r>
                      <a:endParaRPr lang="en-US" dirty="0"/>
                    </a:p>
                  </a:txBody>
                  <a:tcPr anchor="ctr"/>
                </a:tc>
              </a:tr>
              <a:tr h="370840">
                <a:tc>
                  <a:txBody>
                    <a:bodyPr/>
                    <a:lstStyle/>
                    <a:p>
                      <a:pPr algn="ctr"/>
                      <a:r>
                        <a:rPr lang="es-VE" dirty="0" smtClean="0"/>
                        <a:t>2</a:t>
                      </a:r>
                      <a:endParaRPr lang="en-US" dirty="0"/>
                    </a:p>
                  </a:txBody>
                  <a:tcPr anchor="ctr"/>
                </a:tc>
                <a:tc>
                  <a:txBody>
                    <a:bodyPr/>
                    <a:lstStyle/>
                    <a:p>
                      <a:pPr algn="ctr"/>
                      <a:r>
                        <a:rPr lang="es-VE" dirty="0" smtClean="0"/>
                        <a:t>B=29</a:t>
                      </a:r>
                      <a:endParaRPr lang="en-US" dirty="0"/>
                    </a:p>
                  </a:txBody>
                  <a:tcPr anchor="ctr"/>
                </a:tc>
                <a:tc>
                  <a:txBody>
                    <a:bodyPr/>
                    <a:lstStyle/>
                    <a:p>
                      <a:pPr algn="ctr"/>
                      <a:r>
                        <a:rPr lang="es-VE" dirty="0" smtClean="0"/>
                        <a:t>C=53</a:t>
                      </a:r>
                      <a:endParaRPr lang="en-US" dirty="0"/>
                    </a:p>
                  </a:txBody>
                  <a:tcPr anchor="ctr"/>
                </a:tc>
                <a:tc>
                  <a:txBody>
                    <a:bodyPr/>
                    <a:lstStyle/>
                    <a:p>
                      <a:pPr algn="ctr"/>
                      <a:r>
                        <a:rPr lang="es-VE" dirty="0" smtClean="0"/>
                        <a:t>D=41</a:t>
                      </a:r>
                      <a:endParaRPr lang="en-US" dirty="0"/>
                    </a:p>
                  </a:txBody>
                  <a:tcPr anchor="ctr"/>
                </a:tc>
                <a:tc>
                  <a:txBody>
                    <a:bodyPr/>
                    <a:lstStyle/>
                    <a:p>
                      <a:pPr algn="ctr"/>
                      <a:r>
                        <a:rPr lang="es-VE" dirty="0" smtClean="0"/>
                        <a:t>A=63</a:t>
                      </a:r>
                      <a:endParaRPr lang="en-US" dirty="0"/>
                    </a:p>
                  </a:txBody>
                  <a:tcPr anchor="ctr"/>
                </a:tc>
              </a:tr>
              <a:tr h="370840">
                <a:tc>
                  <a:txBody>
                    <a:bodyPr/>
                    <a:lstStyle/>
                    <a:p>
                      <a:pPr algn="ctr"/>
                      <a:r>
                        <a:rPr lang="es-VE" dirty="0" smtClean="0"/>
                        <a:t>3</a:t>
                      </a:r>
                      <a:endParaRPr lang="en-US" dirty="0"/>
                    </a:p>
                  </a:txBody>
                  <a:tcPr anchor="ctr"/>
                </a:tc>
                <a:tc>
                  <a:txBody>
                    <a:bodyPr/>
                    <a:lstStyle/>
                    <a:p>
                      <a:pPr algn="ctr"/>
                      <a:r>
                        <a:rPr lang="es-VE" dirty="0" smtClean="0"/>
                        <a:t>C=37</a:t>
                      </a:r>
                      <a:endParaRPr lang="en-US" dirty="0"/>
                    </a:p>
                  </a:txBody>
                  <a:tcPr anchor="ctr"/>
                </a:tc>
                <a:tc>
                  <a:txBody>
                    <a:bodyPr/>
                    <a:lstStyle/>
                    <a:p>
                      <a:pPr algn="ctr"/>
                      <a:r>
                        <a:rPr lang="es-VE" dirty="0" smtClean="0"/>
                        <a:t>D=41</a:t>
                      </a:r>
                      <a:endParaRPr lang="en-US" dirty="0"/>
                    </a:p>
                  </a:txBody>
                  <a:tcPr anchor="ctr"/>
                </a:tc>
                <a:tc>
                  <a:txBody>
                    <a:bodyPr/>
                    <a:lstStyle/>
                    <a:p>
                      <a:pPr algn="ctr"/>
                      <a:r>
                        <a:rPr lang="es-VE" dirty="0" smtClean="0"/>
                        <a:t>A=41</a:t>
                      </a:r>
                      <a:endParaRPr lang="en-US" dirty="0"/>
                    </a:p>
                  </a:txBody>
                  <a:tcPr anchor="ctr"/>
                </a:tc>
                <a:tc>
                  <a:txBody>
                    <a:bodyPr/>
                    <a:lstStyle/>
                    <a:p>
                      <a:pPr algn="ctr"/>
                      <a:r>
                        <a:rPr lang="es-VE" dirty="0" smtClean="0"/>
                        <a:t>B=63</a:t>
                      </a:r>
                      <a:endParaRPr lang="en-US" dirty="0"/>
                    </a:p>
                  </a:txBody>
                  <a:tcPr anchor="ctr"/>
                </a:tc>
              </a:tr>
              <a:tr h="370840">
                <a:tc>
                  <a:txBody>
                    <a:bodyPr/>
                    <a:lstStyle/>
                    <a:p>
                      <a:pPr algn="ctr"/>
                      <a:r>
                        <a:rPr lang="es-VE" dirty="0" smtClean="0"/>
                        <a:t>4</a:t>
                      </a:r>
                      <a:endParaRPr lang="en-US" dirty="0"/>
                    </a:p>
                  </a:txBody>
                  <a:tcPr anchor="ctr"/>
                </a:tc>
                <a:tc>
                  <a:txBody>
                    <a:bodyPr/>
                    <a:lstStyle/>
                    <a:p>
                      <a:pPr algn="ctr"/>
                      <a:r>
                        <a:rPr lang="es-VE" dirty="0" smtClean="0"/>
                        <a:t>D=38</a:t>
                      </a:r>
                      <a:endParaRPr lang="en-US" dirty="0"/>
                    </a:p>
                  </a:txBody>
                  <a:tcPr anchor="ctr"/>
                </a:tc>
                <a:tc>
                  <a:txBody>
                    <a:bodyPr/>
                    <a:lstStyle/>
                    <a:p>
                      <a:pPr algn="ctr"/>
                      <a:r>
                        <a:rPr lang="es-VE" dirty="0" smtClean="0"/>
                        <a:t>A=40</a:t>
                      </a:r>
                      <a:endParaRPr lang="en-US" dirty="0"/>
                    </a:p>
                  </a:txBody>
                  <a:tcPr anchor="ctr"/>
                </a:tc>
                <a:tc>
                  <a:txBody>
                    <a:bodyPr/>
                    <a:lstStyle/>
                    <a:p>
                      <a:pPr algn="ctr"/>
                      <a:r>
                        <a:rPr lang="es-VE" dirty="0" smtClean="0"/>
                        <a:t>B=35</a:t>
                      </a:r>
                      <a:endParaRPr lang="en-US" dirty="0"/>
                    </a:p>
                  </a:txBody>
                  <a:tcPr anchor="ctr"/>
                </a:tc>
                <a:tc>
                  <a:txBody>
                    <a:bodyPr/>
                    <a:lstStyle/>
                    <a:p>
                      <a:pPr algn="ctr"/>
                      <a:r>
                        <a:rPr lang="es-VE" dirty="0" smtClean="0"/>
                        <a:t>C=41</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63" name="62 Marcador de contenido"/>
          <p:cNvGraphicFramePr>
            <a:graphicFrameLocks noGrp="1"/>
          </p:cNvGraphicFramePr>
          <p:nvPr>
            <p:ph idx="1"/>
          </p:nvPr>
        </p:nvGraphicFramePr>
        <p:xfrm>
          <a:off x="914400" y="2438400"/>
          <a:ext cx="7053942" cy="2595880"/>
        </p:xfrm>
        <a:graphic>
          <a:graphicData uri="http://schemas.openxmlformats.org/drawingml/2006/table">
            <a:tbl>
              <a:tblPr firstRow="1" bandRow="1">
                <a:tableStyleId>{5C22544A-7EE6-4342-B048-85BDC9FD1C3A}</a:tableStyleId>
              </a:tblPr>
              <a:tblGrid>
                <a:gridCol w="1175657"/>
                <a:gridCol w="1175657"/>
                <a:gridCol w="1175657"/>
                <a:gridCol w="1175657"/>
                <a:gridCol w="1175657"/>
                <a:gridCol w="1175657"/>
              </a:tblGrid>
              <a:tr h="370840">
                <a:tc rowSpan="2">
                  <a:txBody>
                    <a:bodyPr/>
                    <a:lstStyle/>
                    <a:p>
                      <a:pPr algn="ctr"/>
                      <a:r>
                        <a:rPr lang="es-VE" b="1" dirty="0" smtClean="0">
                          <a:solidFill>
                            <a:schemeClr val="bg1"/>
                          </a:solidFill>
                        </a:rPr>
                        <a:t>Fila </a:t>
                      </a:r>
                      <a:endParaRPr lang="en-US" b="1" dirty="0">
                        <a:solidFill>
                          <a:schemeClr val="bg1"/>
                        </a:solidFill>
                      </a:endParaRPr>
                    </a:p>
                  </a:txBody>
                  <a:tcPr anchor="ctr"/>
                </a:tc>
                <a:tc gridSpan="4">
                  <a:txBody>
                    <a:bodyPr/>
                    <a:lstStyle/>
                    <a:p>
                      <a:pPr algn="ctr"/>
                      <a:r>
                        <a:rPr lang="es-VE" b="1" dirty="0" smtClean="0">
                          <a:solidFill>
                            <a:schemeClr val="bg1"/>
                          </a:solidFill>
                        </a:rPr>
                        <a:t>Columna</a:t>
                      </a:r>
                      <a:endParaRPr lang="en-US" b="1" dirty="0">
                        <a:solidFill>
                          <a:schemeClr val="bg1"/>
                        </a:solidFill>
                      </a:endParaRPr>
                    </a:p>
                  </a:txBody>
                  <a:tcPr anchor="ctr"/>
                </a:tc>
                <a:tc hMerge="1">
                  <a:txBody>
                    <a:bodyPr/>
                    <a:lstStyle/>
                    <a:p>
                      <a:endParaRPr lang="en-US" dirty="0"/>
                    </a:p>
                  </a:txBody>
                  <a:tcPr/>
                </a:tc>
                <a:tc hMerge="1">
                  <a:txBody>
                    <a:bodyPr/>
                    <a:lstStyle/>
                    <a:p>
                      <a:endParaRPr lang="en-US" dirty="0"/>
                    </a:p>
                  </a:txBody>
                  <a:tcPr/>
                </a:tc>
                <a:tc hMerge="1">
                  <a:txBody>
                    <a:bodyPr/>
                    <a:lstStyle/>
                    <a:p>
                      <a:endParaRPr lang="en-US"/>
                    </a:p>
                  </a:txBody>
                  <a:tcPr/>
                </a:tc>
                <a:tc rowSpan="2">
                  <a:txBody>
                    <a:bodyPr/>
                    <a:lstStyle/>
                    <a:p>
                      <a:pPr algn="ctr"/>
                      <a:r>
                        <a:rPr lang="es-VE" b="1" dirty="0" err="1" smtClean="0">
                          <a:solidFill>
                            <a:schemeClr val="bg1"/>
                          </a:solidFill>
                        </a:rPr>
                        <a:t>Y</a:t>
                      </a:r>
                      <a:r>
                        <a:rPr lang="es-VE" b="1" baseline="-25000" dirty="0" err="1" smtClean="0">
                          <a:solidFill>
                            <a:schemeClr val="bg1"/>
                          </a:solidFill>
                        </a:rPr>
                        <a:t>i</a:t>
                      </a:r>
                      <a:r>
                        <a:rPr lang="es-VE" b="1" baseline="0" dirty="0" smtClean="0">
                          <a:solidFill>
                            <a:schemeClr val="bg1"/>
                          </a:solidFill>
                        </a:rPr>
                        <a:t> ..</a:t>
                      </a:r>
                      <a:endParaRPr lang="en-US" b="1" dirty="0">
                        <a:solidFill>
                          <a:schemeClr val="bg1"/>
                        </a:solidFill>
                      </a:endParaRPr>
                    </a:p>
                  </a:txBody>
                  <a:tcPr anchor="ctr"/>
                </a:tc>
              </a:tr>
              <a:tr h="370840">
                <a:tc vMerge="1">
                  <a:txBody>
                    <a:bodyPr/>
                    <a:lstStyle/>
                    <a:p>
                      <a:endParaRPr lang="en-US" dirty="0"/>
                    </a:p>
                  </a:txBody>
                  <a:tcP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vMerge="1">
                  <a:txBody>
                    <a:bodyPr/>
                    <a:lstStyle/>
                    <a:p>
                      <a:pPr algn="ctr"/>
                      <a:endParaRPr lang="en-US" b="1" dirty="0">
                        <a:solidFill>
                          <a:schemeClr val="bg1"/>
                        </a:solidFill>
                      </a:endParaRPr>
                    </a:p>
                  </a:txBody>
                  <a:tcPr anchor="ctr">
                    <a:solidFill>
                      <a:schemeClr val="accent1"/>
                    </a:solidFill>
                  </a:tcPr>
                </a:tc>
              </a:tr>
              <a:tr h="370840">
                <a:tc>
                  <a:txBody>
                    <a:bodyPr/>
                    <a:lstStyle/>
                    <a:p>
                      <a:pPr algn="ctr"/>
                      <a:r>
                        <a:rPr lang="es-VE" dirty="0" smtClean="0"/>
                        <a:t>1</a:t>
                      </a:r>
                      <a:endParaRPr lang="en-US" dirty="0"/>
                    </a:p>
                  </a:txBody>
                  <a:tcPr anchor="ctr"/>
                </a:tc>
                <a:tc>
                  <a:txBody>
                    <a:bodyPr/>
                    <a:lstStyle/>
                    <a:p>
                      <a:pPr algn="ctr"/>
                      <a:r>
                        <a:rPr lang="es-VE" dirty="0" smtClean="0"/>
                        <a:t>A=45</a:t>
                      </a:r>
                      <a:endParaRPr lang="en-US" dirty="0"/>
                    </a:p>
                  </a:txBody>
                  <a:tcPr anchor="ctr"/>
                </a:tc>
                <a:tc>
                  <a:txBody>
                    <a:bodyPr/>
                    <a:lstStyle/>
                    <a:p>
                      <a:pPr algn="ctr"/>
                      <a:r>
                        <a:rPr lang="es-VE" dirty="0" smtClean="0"/>
                        <a:t>B=50</a:t>
                      </a:r>
                      <a:endParaRPr lang="en-US" dirty="0"/>
                    </a:p>
                  </a:txBody>
                  <a:tcPr anchor="ctr"/>
                </a:tc>
                <a:tc>
                  <a:txBody>
                    <a:bodyPr/>
                    <a:lstStyle/>
                    <a:p>
                      <a:pPr algn="ctr"/>
                      <a:r>
                        <a:rPr lang="es-VE" dirty="0" smtClean="0"/>
                        <a:t>C=43</a:t>
                      </a:r>
                      <a:endParaRPr lang="en-US" dirty="0"/>
                    </a:p>
                  </a:txBody>
                  <a:tcPr anchor="ctr"/>
                </a:tc>
                <a:tc>
                  <a:txBody>
                    <a:bodyPr/>
                    <a:lstStyle/>
                    <a:p>
                      <a:pPr algn="ctr"/>
                      <a:r>
                        <a:rPr lang="es-VE" dirty="0" smtClean="0"/>
                        <a:t>D=35</a:t>
                      </a:r>
                      <a:endParaRPr lang="en-US" dirty="0"/>
                    </a:p>
                  </a:txBody>
                  <a:tcPr anchor="ctr"/>
                </a:tc>
                <a:tc>
                  <a:txBody>
                    <a:bodyPr/>
                    <a:lstStyle/>
                    <a:p>
                      <a:pPr algn="ctr"/>
                      <a:r>
                        <a:rPr lang="es-VE" b="1" dirty="0" smtClean="0">
                          <a:solidFill>
                            <a:schemeClr val="bg1"/>
                          </a:solidFill>
                        </a:rPr>
                        <a:t>173</a:t>
                      </a:r>
                      <a:endParaRPr lang="en-US" b="1" dirty="0">
                        <a:solidFill>
                          <a:schemeClr val="bg1"/>
                        </a:solidFill>
                      </a:endParaRPr>
                    </a:p>
                  </a:txBody>
                  <a:tcPr anchor="ctr">
                    <a:solidFill>
                      <a:schemeClr val="accent1"/>
                    </a:solidFill>
                  </a:tcPr>
                </a:tc>
              </a:tr>
              <a:tr h="370840">
                <a:tc>
                  <a:txBody>
                    <a:bodyPr/>
                    <a:lstStyle/>
                    <a:p>
                      <a:pPr algn="ctr"/>
                      <a:r>
                        <a:rPr lang="es-VE" dirty="0" smtClean="0"/>
                        <a:t>2</a:t>
                      </a:r>
                      <a:endParaRPr lang="en-US" dirty="0"/>
                    </a:p>
                  </a:txBody>
                  <a:tcPr anchor="ctr"/>
                </a:tc>
                <a:tc>
                  <a:txBody>
                    <a:bodyPr/>
                    <a:lstStyle/>
                    <a:p>
                      <a:pPr algn="ctr"/>
                      <a:r>
                        <a:rPr lang="es-VE" dirty="0" smtClean="0"/>
                        <a:t>B=29</a:t>
                      </a:r>
                      <a:endParaRPr lang="en-US" dirty="0"/>
                    </a:p>
                  </a:txBody>
                  <a:tcPr anchor="ctr"/>
                </a:tc>
                <a:tc>
                  <a:txBody>
                    <a:bodyPr/>
                    <a:lstStyle/>
                    <a:p>
                      <a:pPr algn="ctr"/>
                      <a:r>
                        <a:rPr lang="es-VE" dirty="0" smtClean="0"/>
                        <a:t>C=53</a:t>
                      </a:r>
                      <a:endParaRPr lang="en-US" dirty="0"/>
                    </a:p>
                  </a:txBody>
                  <a:tcPr anchor="ctr"/>
                </a:tc>
                <a:tc>
                  <a:txBody>
                    <a:bodyPr/>
                    <a:lstStyle/>
                    <a:p>
                      <a:pPr algn="ctr"/>
                      <a:r>
                        <a:rPr lang="es-VE" dirty="0" smtClean="0"/>
                        <a:t>D=41</a:t>
                      </a:r>
                      <a:endParaRPr lang="en-US" dirty="0"/>
                    </a:p>
                  </a:txBody>
                  <a:tcPr anchor="ctr"/>
                </a:tc>
                <a:tc>
                  <a:txBody>
                    <a:bodyPr/>
                    <a:lstStyle/>
                    <a:p>
                      <a:pPr algn="ctr"/>
                      <a:r>
                        <a:rPr lang="es-VE" dirty="0" smtClean="0"/>
                        <a:t>A=63</a:t>
                      </a:r>
                      <a:endParaRPr lang="en-US" dirty="0"/>
                    </a:p>
                  </a:txBody>
                  <a:tcPr anchor="ctr"/>
                </a:tc>
                <a:tc>
                  <a:txBody>
                    <a:bodyPr/>
                    <a:lstStyle/>
                    <a:p>
                      <a:pPr algn="ctr"/>
                      <a:r>
                        <a:rPr lang="es-VE" b="1" dirty="0" smtClean="0">
                          <a:solidFill>
                            <a:schemeClr val="bg1"/>
                          </a:solidFill>
                        </a:rPr>
                        <a:t>186</a:t>
                      </a:r>
                      <a:endParaRPr lang="en-US" b="1" dirty="0">
                        <a:solidFill>
                          <a:schemeClr val="bg1"/>
                        </a:solidFill>
                      </a:endParaRPr>
                    </a:p>
                  </a:txBody>
                  <a:tcPr anchor="ctr">
                    <a:solidFill>
                      <a:schemeClr val="accent1"/>
                    </a:solidFill>
                  </a:tcPr>
                </a:tc>
              </a:tr>
              <a:tr h="370840">
                <a:tc>
                  <a:txBody>
                    <a:bodyPr/>
                    <a:lstStyle/>
                    <a:p>
                      <a:pPr algn="ctr"/>
                      <a:r>
                        <a:rPr lang="es-VE" dirty="0" smtClean="0"/>
                        <a:t>3</a:t>
                      </a:r>
                      <a:endParaRPr lang="en-US" dirty="0"/>
                    </a:p>
                  </a:txBody>
                  <a:tcPr anchor="ctr"/>
                </a:tc>
                <a:tc>
                  <a:txBody>
                    <a:bodyPr/>
                    <a:lstStyle/>
                    <a:p>
                      <a:pPr algn="ctr"/>
                      <a:r>
                        <a:rPr lang="es-VE" dirty="0" smtClean="0"/>
                        <a:t>C=37</a:t>
                      </a:r>
                      <a:endParaRPr lang="en-US" dirty="0"/>
                    </a:p>
                  </a:txBody>
                  <a:tcPr anchor="ctr"/>
                </a:tc>
                <a:tc>
                  <a:txBody>
                    <a:bodyPr/>
                    <a:lstStyle/>
                    <a:p>
                      <a:pPr algn="ctr"/>
                      <a:r>
                        <a:rPr lang="es-VE" dirty="0" smtClean="0"/>
                        <a:t>D=41</a:t>
                      </a:r>
                      <a:endParaRPr lang="en-US" dirty="0"/>
                    </a:p>
                  </a:txBody>
                  <a:tcPr anchor="ctr"/>
                </a:tc>
                <a:tc>
                  <a:txBody>
                    <a:bodyPr/>
                    <a:lstStyle/>
                    <a:p>
                      <a:pPr algn="ctr"/>
                      <a:r>
                        <a:rPr lang="es-VE" dirty="0" smtClean="0"/>
                        <a:t>A=41</a:t>
                      </a:r>
                      <a:endParaRPr lang="en-US" dirty="0"/>
                    </a:p>
                  </a:txBody>
                  <a:tcPr anchor="ctr"/>
                </a:tc>
                <a:tc>
                  <a:txBody>
                    <a:bodyPr/>
                    <a:lstStyle/>
                    <a:p>
                      <a:pPr algn="ctr"/>
                      <a:r>
                        <a:rPr lang="es-VE" dirty="0" smtClean="0"/>
                        <a:t>B=63</a:t>
                      </a:r>
                      <a:endParaRPr lang="en-US" dirty="0"/>
                    </a:p>
                  </a:txBody>
                  <a:tcPr anchor="ctr"/>
                </a:tc>
                <a:tc>
                  <a:txBody>
                    <a:bodyPr/>
                    <a:lstStyle/>
                    <a:p>
                      <a:pPr algn="ctr"/>
                      <a:r>
                        <a:rPr lang="es-VE" b="1" dirty="0" smtClean="0">
                          <a:solidFill>
                            <a:schemeClr val="bg1"/>
                          </a:solidFill>
                        </a:rPr>
                        <a:t>182</a:t>
                      </a:r>
                      <a:endParaRPr lang="en-US" b="1" dirty="0">
                        <a:solidFill>
                          <a:schemeClr val="bg1"/>
                        </a:solidFill>
                      </a:endParaRPr>
                    </a:p>
                  </a:txBody>
                  <a:tcPr anchor="ctr">
                    <a:solidFill>
                      <a:schemeClr val="accent1"/>
                    </a:solidFill>
                  </a:tcPr>
                </a:tc>
              </a:tr>
              <a:tr h="370840">
                <a:tc>
                  <a:txBody>
                    <a:bodyPr/>
                    <a:lstStyle/>
                    <a:p>
                      <a:pPr algn="ctr"/>
                      <a:r>
                        <a:rPr lang="es-VE" dirty="0" smtClean="0"/>
                        <a:t>4</a:t>
                      </a:r>
                      <a:endParaRPr lang="en-US" dirty="0"/>
                    </a:p>
                  </a:txBody>
                  <a:tcPr anchor="ctr"/>
                </a:tc>
                <a:tc>
                  <a:txBody>
                    <a:bodyPr/>
                    <a:lstStyle/>
                    <a:p>
                      <a:pPr algn="ctr"/>
                      <a:r>
                        <a:rPr lang="es-VE" dirty="0" smtClean="0"/>
                        <a:t>D=38</a:t>
                      </a:r>
                      <a:endParaRPr lang="en-US" dirty="0"/>
                    </a:p>
                  </a:txBody>
                  <a:tcPr anchor="ctr"/>
                </a:tc>
                <a:tc>
                  <a:txBody>
                    <a:bodyPr/>
                    <a:lstStyle/>
                    <a:p>
                      <a:pPr algn="ctr"/>
                      <a:r>
                        <a:rPr lang="es-VE" dirty="0" smtClean="0"/>
                        <a:t>A=40</a:t>
                      </a:r>
                      <a:endParaRPr lang="en-US" dirty="0"/>
                    </a:p>
                  </a:txBody>
                  <a:tcPr anchor="ctr"/>
                </a:tc>
                <a:tc>
                  <a:txBody>
                    <a:bodyPr/>
                    <a:lstStyle/>
                    <a:p>
                      <a:pPr algn="ctr"/>
                      <a:r>
                        <a:rPr lang="es-VE" dirty="0" smtClean="0"/>
                        <a:t>B=35</a:t>
                      </a:r>
                      <a:endParaRPr lang="en-US" dirty="0"/>
                    </a:p>
                  </a:txBody>
                  <a:tcPr anchor="ctr"/>
                </a:tc>
                <a:tc>
                  <a:txBody>
                    <a:bodyPr/>
                    <a:lstStyle/>
                    <a:p>
                      <a:pPr algn="ctr"/>
                      <a:r>
                        <a:rPr lang="es-VE" dirty="0" smtClean="0"/>
                        <a:t>C=41</a:t>
                      </a:r>
                      <a:endParaRPr lang="en-US" dirty="0"/>
                    </a:p>
                  </a:txBody>
                  <a:tcPr anchor="ctr"/>
                </a:tc>
                <a:tc>
                  <a:txBody>
                    <a:bodyPr/>
                    <a:lstStyle/>
                    <a:p>
                      <a:pPr algn="ctr"/>
                      <a:r>
                        <a:rPr lang="es-VE" b="1" dirty="0" smtClean="0">
                          <a:solidFill>
                            <a:schemeClr val="bg1"/>
                          </a:solidFill>
                        </a:rPr>
                        <a:t>154</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Y..</a:t>
                      </a:r>
                      <a:r>
                        <a:rPr lang="es-VE" b="1" baseline="-25000" dirty="0" smtClean="0">
                          <a:solidFill>
                            <a:schemeClr val="bg1"/>
                          </a:solidFill>
                        </a:rPr>
                        <a:t>a</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149</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184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160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202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Y…= 695</a:t>
                      </a:r>
                      <a:endParaRPr lang="en-US" b="1" dirty="0">
                        <a:solidFill>
                          <a:schemeClr val="bg1"/>
                        </a:solidFill>
                      </a:endParaRPr>
                    </a:p>
                  </a:txBody>
                  <a:tcPr anchor="ctr">
                    <a:solidFill>
                      <a:schemeClr val="accent1"/>
                    </a:solidFill>
                  </a:tcPr>
                </a:tc>
              </a:tr>
            </a:tbl>
          </a:graphicData>
        </a:graphic>
      </p:graphicFrame>
      <p:sp>
        <p:nvSpPr>
          <p:cNvPr id="829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7" name="Rectangle 3"/>
          <p:cNvSpPr>
            <a:spLocks noChangeArrowheads="1"/>
          </p:cNvSpPr>
          <p:nvPr/>
        </p:nvSpPr>
        <p:spPr bwMode="auto">
          <a:xfrm>
            <a:off x="0" y="1504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294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50" name="Rectangle 6"/>
          <p:cNvSpPr>
            <a:spLocks noChangeArrowheads="1"/>
          </p:cNvSpPr>
          <p:nvPr/>
        </p:nvSpPr>
        <p:spPr bwMode="auto">
          <a:xfrm>
            <a:off x="0" y="1162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8" name="67 CuadroTexto"/>
          <p:cNvSpPr txBox="1"/>
          <p:nvPr/>
        </p:nvSpPr>
        <p:spPr>
          <a:xfrm>
            <a:off x="152400" y="5191780"/>
            <a:ext cx="5562600" cy="523220"/>
          </a:xfrm>
          <a:prstGeom prst="rect">
            <a:avLst/>
          </a:prstGeom>
          <a:noFill/>
        </p:spPr>
        <p:txBody>
          <a:bodyPr wrap="square" rtlCol="0">
            <a:spAutoFit/>
          </a:bodyPr>
          <a:lstStyle/>
          <a:p>
            <a:r>
              <a:rPr lang="es-VE" sz="2800" dirty="0" smtClean="0">
                <a:latin typeface="Nyala" pitchFamily="2" charset="0"/>
              </a:rPr>
              <a:t>Los tipos de melón (tratamientos </a:t>
            </a:r>
            <a:r>
              <a:rPr lang="es-VE" sz="2800" dirty="0" err="1" smtClean="0">
                <a:latin typeface="Nyala" pitchFamily="2" charset="0"/>
              </a:rPr>
              <a:t>Y.</a:t>
            </a:r>
            <a:r>
              <a:rPr lang="es-VE" sz="2800" baseline="-25000" dirty="0" err="1" smtClean="0">
                <a:latin typeface="Nyala" pitchFamily="2" charset="0"/>
              </a:rPr>
              <a:t>j</a:t>
            </a:r>
            <a:r>
              <a:rPr lang="es-VE" sz="2800" dirty="0" err="1" smtClean="0">
                <a:latin typeface="Nyala" pitchFamily="2" charset="0"/>
              </a:rPr>
              <a:t>.</a:t>
            </a:r>
            <a:r>
              <a:rPr lang="es-VE" sz="2800" dirty="0" smtClean="0">
                <a:latin typeface="Nyala" pitchFamily="2" charset="0"/>
              </a:rPr>
              <a:t>):</a:t>
            </a:r>
            <a:endParaRPr lang="en-US" sz="2800" dirty="0">
              <a:latin typeface="Nyala" pitchFamily="2" charset="0"/>
            </a:endParaRPr>
          </a:p>
        </p:txBody>
      </p:sp>
      <p:sp>
        <p:nvSpPr>
          <p:cNvPr id="70" name="69 Rectángulo"/>
          <p:cNvSpPr/>
          <p:nvPr/>
        </p:nvSpPr>
        <p:spPr>
          <a:xfrm>
            <a:off x="5410200" y="5191780"/>
            <a:ext cx="1524000" cy="523220"/>
          </a:xfrm>
          <a:prstGeom prst="rect">
            <a:avLst/>
          </a:prstGeom>
        </p:spPr>
        <p:txBody>
          <a:bodyPr wrap="square">
            <a:spAutoFit/>
          </a:bodyPr>
          <a:lstStyle/>
          <a:p>
            <a:r>
              <a:rPr lang="es-VE" sz="2800" dirty="0" smtClean="0">
                <a:latin typeface="Nyala" pitchFamily="2" charset="0"/>
              </a:rPr>
              <a:t>A → 189</a:t>
            </a:r>
          </a:p>
        </p:txBody>
      </p:sp>
      <p:sp>
        <p:nvSpPr>
          <p:cNvPr id="71" name="70 Rectángulo"/>
          <p:cNvSpPr/>
          <p:nvPr/>
        </p:nvSpPr>
        <p:spPr>
          <a:xfrm>
            <a:off x="5334000" y="5572780"/>
            <a:ext cx="1600200" cy="523220"/>
          </a:xfrm>
          <a:prstGeom prst="rect">
            <a:avLst/>
          </a:prstGeom>
        </p:spPr>
        <p:txBody>
          <a:bodyPr wrap="square">
            <a:spAutoFit/>
          </a:bodyPr>
          <a:lstStyle/>
          <a:p>
            <a:r>
              <a:rPr lang="es-VE" sz="2800" dirty="0" smtClean="0">
                <a:latin typeface="Nyala" pitchFamily="2" charset="0"/>
              </a:rPr>
              <a:t> B → 177</a:t>
            </a:r>
          </a:p>
        </p:txBody>
      </p:sp>
      <p:sp>
        <p:nvSpPr>
          <p:cNvPr id="72" name="71 Rectángulo"/>
          <p:cNvSpPr/>
          <p:nvPr/>
        </p:nvSpPr>
        <p:spPr>
          <a:xfrm>
            <a:off x="5334000" y="5953780"/>
            <a:ext cx="1524000" cy="523220"/>
          </a:xfrm>
          <a:prstGeom prst="rect">
            <a:avLst/>
          </a:prstGeom>
        </p:spPr>
        <p:txBody>
          <a:bodyPr wrap="square">
            <a:spAutoFit/>
          </a:bodyPr>
          <a:lstStyle/>
          <a:p>
            <a:r>
              <a:rPr lang="es-VE" sz="2800" dirty="0" smtClean="0">
                <a:latin typeface="Nyala" pitchFamily="2" charset="0"/>
              </a:rPr>
              <a:t> C → 174</a:t>
            </a:r>
          </a:p>
        </p:txBody>
      </p:sp>
      <p:sp>
        <p:nvSpPr>
          <p:cNvPr id="73" name="72 Rectángulo"/>
          <p:cNvSpPr/>
          <p:nvPr/>
        </p:nvSpPr>
        <p:spPr>
          <a:xfrm>
            <a:off x="5334000" y="6334780"/>
            <a:ext cx="1507144" cy="523220"/>
          </a:xfrm>
          <a:prstGeom prst="rect">
            <a:avLst/>
          </a:prstGeom>
        </p:spPr>
        <p:txBody>
          <a:bodyPr wrap="none">
            <a:spAutoFit/>
          </a:bodyPr>
          <a:lstStyle/>
          <a:p>
            <a:r>
              <a:rPr lang="es-VE" sz="2800" dirty="0" smtClean="0">
                <a:latin typeface="Nyala" pitchFamily="2" charset="0"/>
              </a:rPr>
              <a:t> D → 155</a:t>
            </a:r>
            <a:endParaRPr lang="en-US" sz="2800" dirty="0">
              <a:latin typeface="Nyala" pitchFamily="2" charset="0"/>
            </a:endParaRPr>
          </a:p>
        </p:txBody>
      </p:sp>
      <p:grpSp>
        <p:nvGrpSpPr>
          <p:cNvPr id="105" name="104 Grupo"/>
          <p:cNvGrpSpPr/>
          <p:nvPr/>
        </p:nvGrpSpPr>
        <p:grpSpPr>
          <a:xfrm>
            <a:off x="2323011" y="3137263"/>
            <a:ext cx="4217126" cy="1587137"/>
            <a:chOff x="2323011" y="2146663"/>
            <a:chExt cx="4217126" cy="1587137"/>
          </a:xfrm>
        </p:grpSpPr>
        <p:sp>
          <p:nvSpPr>
            <p:cNvPr id="69" name="68 Elipse"/>
            <p:cNvSpPr/>
            <p:nvPr/>
          </p:nvSpPr>
          <p:spPr>
            <a:xfrm>
              <a:off x="2323011" y="2146663"/>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73 Elipse"/>
            <p:cNvSpPr/>
            <p:nvPr/>
          </p:nvSpPr>
          <p:spPr>
            <a:xfrm>
              <a:off x="3494315" y="3276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74 Elipse"/>
            <p:cNvSpPr/>
            <p:nvPr/>
          </p:nvSpPr>
          <p:spPr>
            <a:xfrm>
              <a:off x="4674326" y="2897773"/>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75 Elipse"/>
            <p:cNvSpPr/>
            <p:nvPr/>
          </p:nvSpPr>
          <p:spPr>
            <a:xfrm>
              <a:off x="5854337" y="2540726"/>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8" name="107 Grupo"/>
          <p:cNvGrpSpPr/>
          <p:nvPr/>
        </p:nvGrpSpPr>
        <p:grpSpPr>
          <a:xfrm>
            <a:off x="2323011" y="3150326"/>
            <a:ext cx="4230189" cy="1574074"/>
            <a:chOff x="2323011" y="2159726"/>
            <a:chExt cx="4230189" cy="1574074"/>
          </a:xfrm>
        </p:grpSpPr>
        <p:sp>
          <p:nvSpPr>
            <p:cNvPr id="79" name="78 Elipse"/>
            <p:cNvSpPr/>
            <p:nvPr/>
          </p:nvSpPr>
          <p:spPr>
            <a:xfrm>
              <a:off x="2323011" y="2895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79 Elipse"/>
            <p:cNvSpPr/>
            <p:nvPr/>
          </p:nvSpPr>
          <p:spPr>
            <a:xfrm>
              <a:off x="4685211" y="2159726"/>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80 Elipse"/>
            <p:cNvSpPr/>
            <p:nvPr/>
          </p:nvSpPr>
          <p:spPr>
            <a:xfrm>
              <a:off x="3505200" y="2514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81 Elipse"/>
            <p:cNvSpPr/>
            <p:nvPr/>
          </p:nvSpPr>
          <p:spPr>
            <a:xfrm>
              <a:off x="5867400" y="3276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9" name="108 Grupo"/>
          <p:cNvGrpSpPr/>
          <p:nvPr/>
        </p:nvGrpSpPr>
        <p:grpSpPr>
          <a:xfrm>
            <a:off x="2325189" y="3137263"/>
            <a:ext cx="4214948" cy="1587137"/>
            <a:chOff x="2325189" y="2146663"/>
            <a:chExt cx="4214948" cy="1587137"/>
          </a:xfrm>
        </p:grpSpPr>
        <p:sp>
          <p:nvSpPr>
            <p:cNvPr id="86" name="85 Elipse"/>
            <p:cNvSpPr/>
            <p:nvPr/>
          </p:nvSpPr>
          <p:spPr>
            <a:xfrm>
              <a:off x="2325189" y="3276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86 Elipse"/>
            <p:cNvSpPr/>
            <p:nvPr/>
          </p:nvSpPr>
          <p:spPr>
            <a:xfrm>
              <a:off x="5854337" y="2146663"/>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87 Elipse"/>
            <p:cNvSpPr/>
            <p:nvPr/>
          </p:nvSpPr>
          <p:spPr>
            <a:xfrm>
              <a:off x="3505200" y="2895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89 Elipse"/>
            <p:cNvSpPr/>
            <p:nvPr/>
          </p:nvSpPr>
          <p:spPr>
            <a:xfrm>
              <a:off x="4674326" y="2514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7" name="106 Grupo"/>
          <p:cNvGrpSpPr/>
          <p:nvPr/>
        </p:nvGrpSpPr>
        <p:grpSpPr>
          <a:xfrm>
            <a:off x="2312126" y="3124200"/>
            <a:ext cx="4228011" cy="1600200"/>
            <a:chOff x="2312126" y="2133600"/>
            <a:chExt cx="4228011" cy="1600200"/>
          </a:xfrm>
        </p:grpSpPr>
        <p:sp>
          <p:nvSpPr>
            <p:cNvPr id="100" name="99 Elipse"/>
            <p:cNvSpPr/>
            <p:nvPr/>
          </p:nvSpPr>
          <p:spPr>
            <a:xfrm>
              <a:off x="2312126" y="2514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100 Elipse"/>
            <p:cNvSpPr/>
            <p:nvPr/>
          </p:nvSpPr>
          <p:spPr>
            <a:xfrm>
              <a:off x="3505200" y="2133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101 Elipse"/>
            <p:cNvSpPr/>
            <p:nvPr/>
          </p:nvSpPr>
          <p:spPr>
            <a:xfrm>
              <a:off x="5854337" y="2895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102 Elipse"/>
            <p:cNvSpPr/>
            <p:nvPr/>
          </p:nvSpPr>
          <p:spPr>
            <a:xfrm>
              <a:off x="4674326" y="32766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728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7281"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286000" y="1447800"/>
            <a:ext cx="4191000" cy="881062"/>
          </a:xfrm>
          <a:prstGeom prst="rect">
            <a:avLst/>
          </a:prstGeom>
          <a:noFill/>
        </p:spPr>
      </p:pic>
      <p:sp>
        <p:nvSpPr>
          <p:cNvPr id="97283" name="Rectangle 3"/>
          <p:cNvSpPr>
            <a:spLocks noChangeArrowheads="1"/>
          </p:cNvSpPr>
          <p:nvPr/>
        </p:nvSpPr>
        <p:spPr bwMode="auto">
          <a:xfrm>
            <a:off x="0" y="1162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728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5"/>
                                        </p:tgtEl>
                                        <p:attrNameLst>
                                          <p:attrName>style.visibility</p:attrName>
                                        </p:attrNameLst>
                                      </p:cBhvr>
                                      <p:to>
                                        <p:strVal val="visible"/>
                                      </p:to>
                                    </p:set>
                                  </p:childTnLst>
                                  <p:subTnLst>
                                    <p:set>
                                      <p:cBhvr override="childStyle">
                                        <p:cTn dur="1" fill="hold" display="0" masterRel="nextClick" afterEffect="1"/>
                                        <p:tgtEl>
                                          <p:spTgt spid="105"/>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7"/>
                                        </p:tgtEl>
                                        <p:attrNameLst>
                                          <p:attrName>style.visibility</p:attrName>
                                        </p:attrNameLst>
                                      </p:cBhvr>
                                      <p:to>
                                        <p:strVal val="visible"/>
                                      </p:to>
                                    </p:set>
                                  </p:childTnLst>
                                  <p:subTnLst>
                                    <p:set>
                                      <p:cBhvr override="childStyle">
                                        <p:cTn dur="1" fill="hold" display="0" masterRel="nextClick" afterEffect="1"/>
                                        <p:tgtEl>
                                          <p:spTgt spid="107"/>
                                        </p:tgtEl>
                                        <p:attrNameLst>
                                          <p:attrName>style.visibility</p:attrName>
                                        </p:attrNameLst>
                                      </p:cBhvr>
                                      <p:to>
                                        <p:strVal val="hidden"/>
                                      </p:to>
                                    </p:set>
                                  </p:sub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8"/>
                                        </p:tgtEl>
                                        <p:attrNameLst>
                                          <p:attrName>style.visibility</p:attrName>
                                        </p:attrNameLst>
                                      </p:cBhvr>
                                      <p:to>
                                        <p:strVal val="visible"/>
                                      </p:to>
                                    </p:set>
                                  </p:childTnLst>
                                  <p:subTnLst>
                                    <p:set>
                                      <p:cBhvr override="childStyle">
                                        <p:cTn dur="1" fill="hold" display="0" masterRel="nextClick" afterEffect="1"/>
                                        <p:tgtEl>
                                          <p:spTgt spid="108"/>
                                        </p:tgtEl>
                                        <p:attrNameLst>
                                          <p:attrName>style.visibility</p:attrName>
                                        </p:attrNameLst>
                                      </p:cBhvr>
                                      <p:to>
                                        <p:strVal val="hidden"/>
                                      </p:to>
                                    </p:set>
                                  </p:sub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9"/>
                                        </p:tgtEl>
                                        <p:attrNameLst>
                                          <p:attrName>style.visibility</p:attrName>
                                        </p:attrNameLst>
                                      </p:cBhvr>
                                      <p:to>
                                        <p:strVal val="visible"/>
                                      </p:to>
                                    </p:set>
                                  </p:childTnLst>
                                  <p:subTnLst>
                                    <p:set>
                                      <p:cBhvr override="childStyle">
                                        <p:cTn dur="1" fill="hold" display="0" masterRel="nextClick" afterEffect="1"/>
                                        <p:tgtEl>
                                          <p:spTgt spid="109"/>
                                        </p:tgtEl>
                                        <p:attrNameLst>
                                          <p:attrName>style.visibility</p:attrName>
                                        </p:attrNameLst>
                                      </p:cBhvr>
                                      <p:to>
                                        <p:strVal val="hidden"/>
                                      </p:to>
                                    </p:set>
                                  </p:sub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70" grpId="0"/>
      <p:bldP spid="71" grpId="0"/>
      <p:bldP spid="72" grpId="0"/>
      <p:bldP spid="7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143000"/>
            <a:ext cx="8229600" cy="533400"/>
          </a:xfrm>
        </p:spPr>
        <p:txBody>
          <a:bodyPr>
            <a:normAutofit/>
          </a:bodyPr>
          <a:lstStyle/>
          <a:p>
            <a:pPr algn="just"/>
            <a:r>
              <a:rPr lang="es-VE" sz="2800" dirty="0" smtClean="0"/>
              <a:t> Las sumas de cuadrados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8" name="Picture 13"/>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914400" y="5943600"/>
            <a:ext cx="4886325" cy="381000"/>
          </a:xfrm>
          <a:prstGeom prst="rect">
            <a:avLst/>
          </a:prstGeom>
          <a:noFill/>
        </p:spPr>
      </p:pic>
      <p:sp>
        <p:nvSpPr>
          <p:cNvPr id="19" name="Rectangle 15"/>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52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5233" name="Picture 1"/>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990600" y="1600200"/>
            <a:ext cx="5591175" cy="1038225"/>
          </a:xfrm>
          <a:prstGeom prst="rect">
            <a:avLst/>
          </a:prstGeom>
          <a:noFill/>
        </p:spPr>
      </p:pic>
      <p:sp>
        <p:nvSpPr>
          <p:cNvPr id="95235"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52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5236" name="Picture 4"/>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990600" y="2667000"/>
            <a:ext cx="5429250" cy="1038225"/>
          </a:xfrm>
          <a:prstGeom prst="rect">
            <a:avLst/>
          </a:prstGeom>
          <a:noFill/>
        </p:spPr>
      </p:pic>
      <p:sp>
        <p:nvSpPr>
          <p:cNvPr id="9523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52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5239" name="Picture 7"/>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990600" y="3733800"/>
            <a:ext cx="5848350" cy="1038225"/>
          </a:xfrm>
          <a:prstGeom prst="rect">
            <a:avLst/>
          </a:prstGeom>
          <a:noFill/>
        </p:spPr>
      </p:pic>
      <p:sp>
        <p:nvSpPr>
          <p:cNvPr id="952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524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5242" name="Picture 10"/>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914400" y="4800600"/>
            <a:ext cx="6644810" cy="990600"/>
          </a:xfrm>
          <a:prstGeom prst="rect">
            <a:avLst/>
          </a:prstGeom>
          <a:noFill/>
        </p:spPr>
      </p:pic>
      <p:sp>
        <p:nvSpPr>
          <p:cNvPr id="95244" name="Rectangle 12"/>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52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52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52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524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295400"/>
            <a:ext cx="8229600" cy="533400"/>
          </a:xfrm>
        </p:spPr>
        <p:txBody>
          <a:bodyPr>
            <a:normAutofit/>
          </a:bodyPr>
          <a:lstStyle/>
          <a:p>
            <a:pPr algn="just"/>
            <a:r>
              <a:rPr lang="es-VE" sz="2800" dirty="0" smtClean="0"/>
              <a:t> Los cuadrados medios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5"/>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3"/>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6"/>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9"/>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12"/>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7" name="Rectangle 15"/>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9"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90"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7521"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990600" y="2057400"/>
            <a:ext cx="3352800" cy="733425"/>
          </a:xfrm>
          <a:prstGeom prst="rect">
            <a:avLst/>
          </a:prstGeom>
          <a:noFill/>
        </p:spPr>
      </p:pic>
      <p:sp>
        <p:nvSpPr>
          <p:cNvPr id="107523" name="Rectangle 3"/>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2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7524"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990600" y="2895600"/>
            <a:ext cx="3114675" cy="733425"/>
          </a:xfrm>
          <a:prstGeom prst="rect">
            <a:avLst/>
          </a:prstGeom>
          <a:noFill/>
        </p:spPr>
      </p:pic>
      <p:sp>
        <p:nvSpPr>
          <p:cNvPr id="107526" name="Rectangle 6"/>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2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7527"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990600" y="3886200"/>
            <a:ext cx="3867150" cy="733425"/>
          </a:xfrm>
          <a:prstGeom prst="rect">
            <a:avLst/>
          </a:prstGeom>
          <a:noFill/>
        </p:spPr>
      </p:pic>
      <p:sp>
        <p:nvSpPr>
          <p:cNvPr id="107529" name="Rectangle 9"/>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753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7530"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990600" y="4876800"/>
            <a:ext cx="2362200" cy="733425"/>
          </a:xfrm>
          <a:prstGeom prst="rect">
            <a:avLst/>
          </a:prstGeom>
          <a:noFill/>
        </p:spPr>
      </p:pic>
      <p:sp>
        <p:nvSpPr>
          <p:cNvPr id="107532" name="Rectangle 12"/>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75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75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75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75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143000"/>
            <a:ext cx="8229600" cy="533400"/>
          </a:xfrm>
        </p:spPr>
        <p:txBody>
          <a:bodyPr>
            <a:normAutofit/>
          </a:bodyPr>
          <a:lstStyle/>
          <a:p>
            <a:pPr algn="just"/>
            <a:r>
              <a:rPr lang="es-VE" sz="2800" dirty="0" smtClean="0"/>
              <a:t> La tabla ANDEVA es:</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5"/>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3"/>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6"/>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9"/>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12"/>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7" name="Rectangle 15"/>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9"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90"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83" name="19 Marcador de contenido"/>
          <p:cNvGraphicFramePr>
            <a:graphicFrameLocks/>
          </p:cNvGraphicFramePr>
          <p:nvPr/>
        </p:nvGraphicFramePr>
        <p:xfrm>
          <a:off x="228600" y="1676400"/>
          <a:ext cx="8686800" cy="3802158"/>
        </p:xfrm>
        <a:graphic>
          <a:graphicData uri="http://schemas.openxmlformats.org/drawingml/2006/table">
            <a:tbl>
              <a:tblPr/>
              <a:tblGrid>
                <a:gridCol w="2354366"/>
                <a:gridCol w="1704886"/>
                <a:gridCol w="1623701"/>
                <a:gridCol w="1623701"/>
                <a:gridCol w="1380146"/>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740226">
                <a:tc>
                  <a:txBody>
                    <a:bodyPr/>
                    <a:lstStyle/>
                    <a:p>
                      <a:pPr marL="0" marR="0" algn="l">
                        <a:lnSpc>
                          <a:spcPct val="115000"/>
                        </a:lnSpc>
                        <a:spcBef>
                          <a:spcPts val="0"/>
                        </a:spcBef>
                        <a:spcAft>
                          <a:spcPts val="0"/>
                        </a:spcAft>
                      </a:pPr>
                      <a:r>
                        <a:rPr lang="es-VE" sz="2400" dirty="0" smtClean="0">
                          <a:latin typeface="Calibri"/>
                          <a:ea typeface="Calibri"/>
                          <a:cs typeface="Times New Roman"/>
                        </a:rPr>
                        <a:t>Melón</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148.6875</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3</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mn-lt"/>
                          <a:ea typeface="Calibri"/>
                          <a:cs typeface="Times New Roman"/>
                        </a:rPr>
                        <a:t>49.56</a:t>
                      </a:r>
                      <a:endParaRPr lang="en-US" sz="14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smtClean="0">
                          <a:latin typeface="Calibri"/>
                          <a:ea typeface="Calibri"/>
                          <a:cs typeface="Times New Roman"/>
                        </a:rPr>
                        <a:t>0.46</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Fila</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152.1875</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3</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50.7292</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Columna</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426.1875</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3</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142.0625</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632.8750</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6</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105.4792</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r>
              <a:tr h="555171">
                <a:tc>
                  <a:txBody>
                    <a:bodyPr/>
                    <a:lstStyle/>
                    <a:p>
                      <a:pPr marL="0" marR="0">
                        <a:lnSpc>
                          <a:spcPct val="115000"/>
                        </a:lnSpc>
                        <a:spcBef>
                          <a:spcPts val="0"/>
                        </a:spcBef>
                        <a:spcAft>
                          <a:spcPts val="0"/>
                        </a:spcAft>
                      </a:pPr>
                      <a:r>
                        <a:rPr lang="en-US" sz="2800" b="1" dirty="0">
                          <a:solidFill>
                            <a:srgbClr val="FFFFFF"/>
                          </a:solidFill>
                          <a:latin typeface="Calibri"/>
                          <a:ea typeface="Calibri"/>
                          <a:cs typeface="Times New Roman"/>
                        </a:rPr>
                        <a:t>Total</a:t>
                      </a:r>
                      <a:endParaRPr lang="en-US" sz="28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1359.9375</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15</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9318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3187" name="Rectangle 3"/>
          <p:cNvSpPr>
            <a:spLocks noChangeArrowheads="1"/>
          </p:cNvSpPr>
          <p:nvPr/>
        </p:nvSpPr>
        <p:spPr bwMode="auto">
          <a:xfrm>
            <a:off x="0"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957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956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209800" y="5715000"/>
            <a:ext cx="5115791" cy="533400"/>
          </a:xfrm>
          <a:prstGeom prst="rect">
            <a:avLst/>
          </a:prstGeom>
          <a:noFill/>
        </p:spPr>
      </p:pic>
      <p:sp>
        <p:nvSpPr>
          <p:cNvPr id="109571" name="Rectangle 3"/>
          <p:cNvSpPr>
            <a:spLocks noChangeArrowheads="1"/>
          </p:cNvSpPr>
          <p:nvPr/>
        </p:nvSpPr>
        <p:spPr bwMode="auto">
          <a:xfrm>
            <a:off x="0"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5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228600" y="1295400"/>
            <a:ext cx="8534400" cy="5257800"/>
          </a:xfrm>
        </p:spPr>
        <p:txBody>
          <a:bodyPr>
            <a:normAutofit fontScale="92500"/>
          </a:bodyPr>
          <a:lstStyle/>
          <a:p>
            <a:pPr algn="just">
              <a:buNone/>
            </a:pPr>
            <a:r>
              <a:rPr lang="es-VE" sz="2800" dirty="0" smtClean="0"/>
              <a:t>Suponga que un experimentador está estudiando el efecto de 5 fórmulas diferentes de la mezcla de dinamita sobre la fuerza explosiva observada. Cada fórmula se prepara usando un lote de materia prima, lo suficientemente grande para que sólo se hagan 5 mezclas. Las mezclas las preparan varios operadores, pudiendo existir una diferencia sustancial en la habilidad y experiencia entre ellos. Se supone que tanto los lotes de materia prima como los operadores representan restricciones en la </a:t>
            </a:r>
            <a:r>
              <a:rPr lang="es-VE" sz="2800" dirty="0" err="1" smtClean="0"/>
              <a:t>aleatorización</a:t>
            </a:r>
            <a:r>
              <a:rPr lang="es-VE" sz="2800" dirty="0" smtClean="0"/>
              <a:t>. El diseño apropiado para este problema consiste en probar cada fórmula exactamente una vez, utilizando cada lote de materia prima, y en cada fórmula sea preparada 1 vez por cada uno de 5 operadores. El diseño de este experimento se muestra en la tabla. Nivel de significancia 1%.</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63" name="62 Marcador de contenido"/>
          <p:cNvGraphicFramePr>
            <a:graphicFrameLocks noGrp="1"/>
          </p:cNvGraphicFramePr>
          <p:nvPr>
            <p:ph idx="1"/>
          </p:nvPr>
        </p:nvGraphicFramePr>
        <p:xfrm>
          <a:off x="457200" y="1346200"/>
          <a:ext cx="8229600" cy="276860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rowSpan="2">
                  <a:txBody>
                    <a:bodyPr/>
                    <a:lstStyle/>
                    <a:p>
                      <a:pPr algn="ctr"/>
                      <a:r>
                        <a:rPr lang="es-VE" b="1" dirty="0" smtClean="0">
                          <a:solidFill>
                            <a:schemeClr val="bg1"/>
                          </a:solidFill>
                        </a:rPr>
                        <a:t>Lotes de materia prima</a:t>
                      </a:r>
                      <a:endParaRPr lang="en-US" b="1" dirty="0">
                        <a:solidFill>
                          <a:schemeClr val="bg1"/>
                        </a:solidFill>
                      </a:endParaRPr>
                    </a:p>
                  </a:txBody>
                  <a:tcPr anchor="ctr"/>
                </a:tc>
                <a:tc gridSpan="5">
                  <a:txBody>
                    <a:bodyPr/>
                    <a:lstStyle/>
                    <a:p>
                      <a:pPr algn="ctr"/>
                      <a:r>
                        <a:rPr lang="es-VE" b="1" dirty="0" smtClean="0">
                          <a:solidFill>
                            <a:schemeClr val="bg1"/>
                          </a:solidFill>
                        </a:rPr>
                        <a:t>Operadores</a:t>
                      </a:r>
                      <a:endParaRPr lang="en-US" b="1" dirty="0">
                        <a:solidFill>
                          <a:schemeClr val="bg1"/>
                        </a:solidFill>
                      </a:endParaRPr>
                    </a:p>
                  </a:txBody>
                  <a:tcPr anchor="ct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r>
              <a:tr h="370840">
                <a:tc vMerge="1">
                  <a:txBody>
                    <a:bodyPr/>
                    <a:lstStyle/>
                    <a:p>
                      <a:endParaRPr lang="en-US" dirty="0"/>
                    </a:p>
                  </a:txBody>
                  <a:tcP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5</a:t>
                      </a:r>
                      <a:endParaRPr lang="en-US" b="1" dirty="0">
                        <a:solidFill>
                          <a:schemeClr val="bg1"/>
                        </a:solidFill>
                      </a:endParaRPr>
                    </a:p>
                  </a:txBody>
                  <a:tcPr anchor="ctr">
                    <a:solidFill>
                      <a:schemeClr val="accent1"/>
                    </a:solidFill>
                  </a:tcPr>
                </a:tc>
              </a:tr>
              <a:tr h="370840">
                <a:tc>
                  <a:txBody>
                    <a:bodyPr/>
                    <a:lstStyle/>
                    <a:p>
                      <a:pPr algn="ctr"/>
                      <a:r>
                        <a:rPr lang="es-VE" dirty="0" smtClean="0"/>
                        <a:t>1</a:t>
                      </a:r>
                      <a:endParaRPr lang="en-US" dirty="0"/>
                    </a:p>
                  </a:txBody>
                  <a:tcPr anchor="ctr"/>
                </a:tc>
                <a:tc>
                  <a:txBody>
                    <a:bodyPr/>
                    <a:lstStyle/>
                    <a:p>
                      <a:pPr algn="ctr"/>
                      <a:r>
                        <a:rPr lang="es-VE" dirty="0" smtClean="0"/>
                        <a:t>A=24</a:t>
                      </a:r>
                      <a:endParaRPr lang="en-US" dirty="0"/>
                    </a:p>
                  </a:txBody>
                  <a:tcPr anchor="ctr"/>
                </a:tc>
                <a:tc>
                  <a:txBody>
                    <a:bodyPr/>
                    <a:lstStyle/>
                    <a:p>
                      <a:pPr algn="ctr"/>
                      <a:r>
                        <a:rPr lang="es-VE" dirty="0" smtClean="0"/>
                        <a:t>B=20</a:t>
                      </a:r>
                      <a:endParaRPr lang="en-US" dirty="0"/>
                    </a:p>
                  </a:txBody>
                  <a:tcPr anchor="ctr"/>
                </a:tc>
                <a:tc>
                  <a:txBody>
                    <a:bodyPr/>
                    <a:lstStyle/>
                    <a:p>
                      <a:pPr algn="ctr"/>
                      <a:r>
                        <a:rPr lang="es-VE" dirty="0" smtClean="0"/>
                        <a:t>C=19</a:t>
                      </a:r>
                      <a:endParaRPr lang="en-US" dirty="0"/>
                    </a:p>
                  </a:txBody>
                  <a:tcPr anchor="ctr"/>
                </a:tc>
                <a:tc>
                  <a:txBody>
                    <a:bodyPr/>
                    <a:lstStyle/>
                    <a:p>
                      <a:pPr algn="ctr"/>
                      <a:r>
                        <a:rPr lang="es-VE" dirty="0" smtClean="0"/>
                        <a:t>D=24</a:t>
                      </a:r>
                      <a:endParaRPr lang="en-US" dirty="0"/>
                    </a:p>
                  </a:txBody>
                  <a:tcPr anchor="ctr"/>
                </a:tc>
                <a:tc>
                  <a:txBody>
                    <a:bodyPr/>
                    <a:lstStyle/>
                    <a:p>
                      <a:pPr algn="ctr"/>
                      <a:r>
                        <a:rPr lang="es-VE" dirty="0" smtClean="0"/>
                        <a:t>E=24</a:t>
                      </a:r>
                      <a:endParaRPr lang="en-US" dirty="0"/>
                    </a:p>
                  </a:txBody>
                  <a:tcPr anchor="ctr"/>
                </a:tc>
              </a:tr>
              <a:tr h="370840">
                <a:tc>
                  <a:txBody>
                    <a:bodyPr/>
                    <a:lstStyle/>
                    <a:p>
                      <a:pPr algn="ctr"/>
                      <a:r>
                        <a:rPr lang="es-VE" dirty="0" smtClean="0"/>
                        <a:t>2</a:t>
                      </a:r>
                      <a:endParaRPr lang="en-US" dirty="0"/>
                    </a:p>
                  </a:txBody>
                  <a:tcPr anchor="ctr"/>
                </a:tc>
                <a:tc>
                  <a:txBody>
                    <a:bodyPr/>
                    <a:lstStyle/>
                    <a:p>
                      <a:pPr algn="ctr"/>
                      <a:r>
                        <a:rPr lang="es-VE" dirty="0" smtClean="0"/>
                        <a:t>B=17</a:t>
                      </a:r>
                      <a:endParaRPr lang="en-US" dirty="0"/>
                    </a:p>
                  </a:txBody>
                  <a:tcPr anchor="ctr"/>
                </a:tc>
                <a:tc>
                  <a:txBody>
                    <a:bodyPr/>
                    <a:lstStyle/>
                    <a:p>
                      <a:pPr algn="ctr"/>
                      <a:r>
                        <a:rPr lang="es-VE" dirty="0" smtClean="0"/>
                        <a:t>C=24</a:t>
                      </a:r>
                      <a:endParaRPr lang="en-US" dirty="0"/>
                    </a:p>
                  </a:txBody>
                  <a:tcPr anchor="ctr"/>
                </a:tc>
                <a:tc>
                  <a:txBody>
                    <a:bodyPr/>
                    <a:lstStyle/>
                    <a:p>
                      <a:pPr algn="ctr"/>
                      <a:r>
                        <a:rPr lang="es-VE" dirty="0" smtClean="0"/>
                        <a:t>D=30</a:t>
                      </a:r>
                      <a:endParaRPr lang="en-US" dirty="0"/>
                    </a:p>
                  </a:txBody>
                  <a:tcPr anchor="ctr"/>
                </a:tc>
                <a:tc>
                  <a:txBody>
                    <a:bodyPr/>
                    <a:lstStyle/>
                    <a:p>
                      <a:pPr algn="ctr"/>
                      <a:r>
                        <a:rPr lang="es-VE" dirty="0" smtClean="0"/>
                        <a:t>E=27</a:t>
                      </a:r>
                      <a:endParaRPr lang="en-US" dirty="0"/>
                    </a:p>
                  </a:txBody>
                  <a:tcPr anchor="ctr"/>
                </a:tc>
                <a:tc>
                  <a:txBody>
                    <a:bodyPr/>
                    <a:lstStyle/>
                    <a:p>
                      <a:pPr algn="ctr"/>
                      <a:r>
                        <a:rPr lang="es-VE" dirty="0" smtClean="0"/>
                        <a:t>A=36</a:t>
                      </a:r>
                      <a:endParaRPr lang="en-US" dirty="0"/>
                    </a:p>
                  </a:txBody>
                  <a:tcPr anchor="ctr"/>
                </a:tc>
              </a:tr>
              <a:tr h="370840">
                <a:tc>
                  <a:txBody>
                    <a:bodyPr/>
                    <a:lstStyle/>
                    <a:p>
                      <a:pPr algn="ctr"/>
                      <a:r>
                        <a:rPr lang="es-VE" dirty="0" smtClean="0"/>
                        <a:t>3</a:t>
                      </a:r>
                      <a:endParaRPr lang="en-US" dirty="0"/>
                    </a:p>
                  </a:txBody>
                  <a:tcPr anchor="ctr"/>
                </a:tc>
                <a:tc>
                  <a:txBody>
                    <a:bodyPr/>
                    <a:lstStyle/>
                    <a:p>
                      <a:pPr algn="ctr"/>
                      <a:r>
                        <a:rPr lang="es-VE" dirty="0" smtClean="0"/>
                        <a:t>C=18</a:t>
                      </a:r>
                      <a:endParaRPr lang="en-US" dirty="0"/>
                    </a:p>
                  </a:txBody>
                  <a:tcPr anchor="ctr"/>
                </a:tc>
                <a:tc>
                  <a:txBody>
                    <a:bodyPr/>
                    <a:lstStyle/>
                    <a:p>
                      <a:pPr algn="ctr"/>
                      <a:r>
                        <a:rPr lang="es-VE" dirty="0" smtClean="0"/>
                        <a:t>D=38</a:t>
                      </a:r>
                      <a:endParaRPr lang="en-US" dirty="0"/>
                    </a:p>
                  </a:txBody>
                  <a:tcPr anchor="ctr"/>
                </a:tc>
                <a:tc>
                  <a:txBody>
                    <a:bodyPr/>
                    <a:lstStyle/>
                    <a:p>
                      <a:pPr algn="ctr"/>
                      <a:r>
                        <a:rPr lang="es-VE" dirty="0" smtClean="0"/>
                        <a:t>E=26</a:t>
                      </a:r>
                      <a:endParaRPr lang="en-US" dirty="0"/>
                    </a:p>
                  </a:txBody>
                  <a:tcPr anchor="ctr"/>
                </a:tc>
                <a:tc>
                  <a:txBody>
                    <a:bodyPr/>
                    <a:lstStyle/>
                    <a:p>
                      <a:pPr algn="ctr"/>
                      <a:r>
                        <a:rPr lang="es-VE" dirty="0" smtClean="0"/>
                        <a:t>A=27</a:t>
                      </a:r>
                      <a:endParaRPr lang="en-US" dirty="0"/>
                    </a:p>
                  </a:txBody>
                  <a:tcPr anchor="ctr"/>
                </a:tc>
                <a:tc>
                  <a:txBody>
                    <a:bodyPr/>
                    <a:lstStyle/>
                    <a:p>
                      <a:pPr algn="ctr"/>
                      <a:r>
                        <a:rPr lang="es-VE" dirty="0" smtClean="0"/>
                        <a:t>B=21</a:t>
                      </a:r>
                      <a:endParaRPr lang="en-US" dirty="0"/>
                    </a:p>
                  </a:txBody>
                  <a:tcPr anchor="ctr"/>
                </a:tc>
              </a:tr>
              <a:tr h="370840">
                <a:tc>
                  <a:txBody>
                    <a:bodyPr/>
                    <a:lstStyle/>
                    <a:p>
                      <a:pPr algn="ctr"/>
                      <a:r>
                        <a:rPr lang="es-VE" dirty="0" smtClean="0"/>
                        <a:t>4</a:t>
                      </a:r>
                      <a:endParaRPr lang="en-US" dirty="0"/>
                    </a:p>
                  </a:txBody>
                  <a:tcPr anchor="ctr"/>
                </a:tc>
                <a:tc>
                  <a:txBody>
                    <a:bodyPr/>
                    <a:lstStyle/>
                    <a:p>
                      <a:pPr algn="ctr"/>
                      <a:r>
                        <a:rPr lang="es-VE" dirty="0" smtClean="0"/>
                        <a:t>D=26</a:t>
                      </a:r>
                      <a:endParaRPr lang="en-US" dirty="0"/>
                    </a:p>
                  </a:txBody>
                  <a:tcPr anchor="ctr"/>
                </a:tc>
                <a:tc>
                  <a:txBody>
                    <a:bodyPr/>
                    <a:lstStyle/>
                    <a:p>
                      <a:pPr algn="ctr"/>
                      <a:r>
                        <a:rPr lang="es-VE" dirty="0" smtClean="0"/>
                        <a:t>E=31</a:t>
                      </a:r>
                      <a:endParaRPr lang="en-US" dirty="0"/>
                    </a:p>
                  </a:txBody>
                  <a:tcPr anchor="ctr"/>
                </a:tc>
                <a:tc>
                  <a:txBody>
                    <a:bodyPr/>
                    <a:lstStyle/>
                    <a:p>
                      <a:pPr algn="ctr"/>
                      <a:r>
                        <a:rPr lang="es-VE" dirty="0" smtClean="0"/>
                        <a:t>A=26</a:t>
                      </a:r>
                      <a:endParaRPr lang="en-US" dirty="0"/>
                    </a:p>
                  </a:txBody>
                  <a:tcPr anchor="ctr"/>
                </a:tc>
                <a:tc>
                  <a:txBody>
                    <a:bodyPr/>
                    <a:lstStyle/>
                    <a:p>
                      <a:pPr algn="ctr"/>
                      <a:r>
                        <a:rPr lang="es-VE" dirty="0" smtClean="0"/>
                        <a:t>B=23</a:t>
                      </a:r>
                      <a:endParaRPr lang="en-US" dirty="0"/>
                    </a:p>
                  </a:txBody>
                  <a:tcPr anchor="ctr"/>
                </a:tc>
                <a:tc>
                  <a:txBody>
                    <a:bodyPr/>
                    <a:lstStyle/>
                    <a:p>
                      <a:pPr algn="ctr"/>
                      <a:r>
                        <a:rPr lang="es-VE" dirty="0" smtClean="0"/>
                        <a:t>C=22</a:t>
                      </a:r>
                      <a:endParaRPr lang="en-US" dirty="0"/>
                    </a:p>
                  </a:txBody>
                  <a:tcPr anchor="ctr"/>
                </a:tc>
              </a:tr>
              <a:tr h="370840">
                <a:tc>
                  <a:txBody>
                    <a:bodyPr/>
                    <a:lstStyle/>
                    <a:p>
                      <a:pPr algn="ctr"/>
                      <a:r>
                        <a:rPr lang="es-VE" dirty="0" smtClean="0"/>
                        <a:t>5</a:t>
                      </a:r>
                      <a:endParaRPr lang="en-US" dirty="0"/>
                    </a:p>
                  </a:txBody>
                  <a:tcPr anchor="ctr"/>
                </a:tc>
                <a:tc>
                  <a:txBody>
                    <a:bodyPr/>
                    <a:lstStyle/>
                    <a:p>
                      <a:pPr algn="ctr"/>
                      <a:r>
                        <a:rPr lang="es-VE" dirty="0" smtClean="0"/>
                        <a:t>E=22</a:t>
                      </a:r>
                      <a:endParaRPr lang="en-US" dirty="0"/>
                    </a:p>
                  </a:txBody>
                  <a:tcPr anchor="ctr"/>
                </a:tc>
                <a:tc>
                  <a:txBody>
                    <a:bodyPr/>
                    <a:lstStyle/>
                    <a:p>
                      <a:pPr algn="ctr"/>
                      <a:r>
                        <a:rPr lang="es-VE" dirty="0" smtClean="0"/>
                        <a:t>A=30</a:t>
                      </a:r>
                      <a:endParaRPr lang="en-US" dirty="0"/>
                    </a:p>
                  </a:txBody>
                  <a:tcPr anchor="ctr"/>
                </a:tc>
                <a:tc>
                  <a:txBody>
                    <a:bodyPr/>
                    <a:lstStyle/>
                    <a:p>
                      <a:pPr algn="ctr"/>
                      <a:r>
                        <a:rPr lang="es-VE" dirty="0" smtClean="0"/>
                        <a:t>B=20</a:t>
                      </a:r>
                      <a:endParaRPr lang="en-US" dirty="0"/>
                    </a:p>
                  </a:txBody>
                  <a:tcPr anchor="ctr"/>
                </a:tc>
                <a:tc>
                  <a:txBody>
                    <a:bodyPr/>
                    <a:lstStyle/>
                    <a:p>
                      <a:pPr algn="ctr"/>
                      <a:r>
                        <a:rPr lang="es-VE" dirty="0" smtClean="0"/>
                        <a:t>C=29</a:t>
                      </a:r>
                      <a:endParaRPr lang="en-US" dirty="0"/>
                    </a:p>
                  </a:txBody>
                  <a:tcPr anchor="ctr"/>
                </a:tc>
                <a:tc>
                  <a:txBody>
                    <a:bodyPr/>
                    <a:lstStyle/>
                    <a:p>
                      <a:pPr algn="ctr"/>
                      <a:r>
                        <a:rPr lang="es-VE" dirty="0" smtClean="0"/>
                        <a:t>D=31</a:t>
                      </a:r>
                      <a:endParaRPr lang="en-US" dirty="0"/>
                    </a:p>
                  </a:txBody>
                  <a:tcPr anchor="ctr"/>
                </a:tc>
              </a:tr>
            </a:tbl>
          </a:graphicData>
        </a:graphic>
      </p:graphicFrame>
      <p:sp>
        <p:nvSpPr>
          <p:cNvPr id="829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82945"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286000" y="4267200"/>
            <a:ext cx="4924425" cy="1047750"/>
          </a:xfrm>
          <a:prstGeom prst="rect">
            <a:avLst/>
          </a:prstGeom>
          <a:noFill/>
        </p:spPr>
      </p:pic>
      <p:sp>
        <p:nvSpPr>
          <p:cNvPr id="82947" name="Rectangle 3"/>
          <p:cNvSpPr>
            <a:spLocks noChangeArrowheads="1"/>
          </p:cNvSpPr>
          <p:nvPr/>
        </p:nvSpPr>
        <p:spPr bwMode="auto">
          <a:xfrm>
            <a:off x="0" y="1504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294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50" name="Rectangle 6"/>
          <p:cNvSpPr>
            <a:spLocks noChangeArrowheads="1"/>
          </p:cNvSpPr>
          <p:nvPr/>
        </p:nvSpPr>
        <p:spPr bwMode="auto">
          <a:xfrm>
            <a:off x="0" y="1162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2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219" name="Rectangle 3"/>
          <p:cNvSpPr>
            <a:spLocks noChangeArrowheads="1"/>
          </p:cNvSpPr>
          <p:nvPr/>
        </p:nvSpPr>
        <p:spPr bwMode="auto">
          <a:xfrm>
            <a:off x="0" y="1162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2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220"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981200" y="5410200"/>
            <a:ext cx="5375189" cy="914400"/>
          </a:xfrm>
          <a:prstGeom prst="rect">
            <a:avLst/>
          </a:prstGeom>
          <a:noFill/>
        </p:spPr>
      </p:pic>
      <p:sp>
        <p:nvSpPr>
          <p:cNvPr id="9222" name="Rectangle 6"/>
          <p:cNvSpPr>
            <a:spLocks noChangeArrowheads="1"/>
          </p:cNvSpPr>
          <p:nvPr/>
        </p:nvSpPr>
        <p:spPr bwMode="auto">
          <a:xfrm>
            <a:off x="0" y="1162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94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63" name="62 Marcador de contenido"/>
          <p:cNvGraphicFramePr>
            <a:graphicFrameLocks noGrp="1"/>
          </p:cNvGraphicFramePr>
          <p:nvPr>
            <p:ph idx="1"/>
          </p:nvPr>
        </p:nvGraphicFramePr>
        <p:xfrm>
          <a:off x="228600" y="1371600"/>
          <a:ext cx="8229599" cy="3139440"/>
        </p:xfrm>
        <a:graphic>
          <a:graphicData uri="http://schemas.openxmlformats.org/drawingml/2006/table">
            <a:tbl>
              <a:tblPr firstRow="1" bandRow="1">
                <a:tableStyleId>{5C22544A-7EE6-4342-B048-85BDC9FD1C3A}</a:tableStyleId>
              </a:tblPr>
              <a:tblGrid>
                <a:gridCol w="1175657"/>
                <a:gridCol w="1175657"/>
                <a:gridCol w="1175657"/>
                <a:gridCol w="1175657"/>
                <a:gridCol w="1175657"/>
                <a:gridCol w="1175657"/>
                <a:gridCol w="1175657"/>
              </a:tblGrid>
              <a:tr h="370840">
                <a:tc rowSpan="2">
                  <a:txBody>
                    <a:bodyPr/>
                    <a:lstStyle/>
                    <a:p>
                      <a:pPr algn="ctr"/>
                      <a:r>
                        <a:rPr lang="es-VE" b="1" dirty="0" smtClean="0">
                          <a:solidFill>
                            <a:schemeClr val="bg1"/>
                          </a:solidFill>
                        </a:rPr>
                        <a:t>Lotes de materia prima</a:t>
                      </a:r>
                      <a:endParaRPr lang="en-US" b="1" dirty="0">
                        <a:solidFill>
                          <a:schemeClr val="bg1"/>
                        </a:solidFill>
                      </a:endParaRPr>
                    </a:p>
                  </a:txBody>
                  <a:tcPr anchor="ctr"/>
                </a:tc>
                <a:tc gridSpan="5">
                  <a:txBody>
                    <a:bodyPr/>
                    <a:lstStyle/>
                    <a:p>
                      <a:pPr algn="ctr"/>
                      <a:r>
                        <a:rPr lang="es-VE" b="1" dirty="0" smtClean="0">
                          <a:solidFill>
                            <a:schemeClr val="bg1"/>
                          </a:solidFill>
                        </a:rPr>
                        <a:t>Operadores</a:t>
                      </a:r>
                      <a:endParaRPr lang="en-US" b="1" dirty="0">
                        <a:solidFill>
                          <a:schemeClr val="bg1"/>
                        </a:solidFill>
                      </a:endParaRPr>
                    </a:p>
                  </a:txBody>
                  <a:tcPr anchor="ctr"/>
                </a:tc>
                <a:tc hMerge="1">
                  <a:txBody>
                    <a:bodyPr/>
                    <a:lstStyle/>
                    <a:p>
                      <a:endParaRPr lang="en-US" dirty="0"/>
                    </a:p>
                  </a:txBody>
                  <a:tcPr/>
                </a:tc>
                <a:tc hMerge="1">
                  <a:txBody>
                    <a:bodyPr/>
                    <a:lstStyle/>
                    <a:p>
                      <a:endParaRPr lang="en-US" dirty="0"/>
                    </a:p>
                  </a:txBody>
                  <a:tcPr/>
                </a:tc>
                <a:tc hMerge="1">
                  <a:txBody>
                    <a:bodyPr/>
                    <a:lstStyle/>
                    <a:p>
                      <a:endParaRPr lang="en-US"/>
                    </a:p>
                  </a:txBody>
                  <a:tcPr/>
                </a:tc>
                <a:tc hMerge="1">
                  <a:txBody>
                    <a:bodyPr/>
                    <a:lstStyle/>
                    <a:p>
                      <a:endParaRPr lang="en-US" dirty="0"/>
                    </a:p>
                  </a:txBody>
                  <a:tcPr/>
                </a:tc>
                <a:tc rowSpan="2">
                  <a:txBody>
                    <a:bodyPr/>
                    <a:lstStyle/>
                    <a:p>
                      <a:pPr algn="ctr"/>
                      <a:r>
                        <a:rPr lang="es-VE" b="1" dirty="0" err="1" smtClean="0">
                          <a:solidFill>
                            <a:schemeClr val="bg1"/>
                          </a:solidFill>
                        </a:rPr>
                        <a:t>Y</a:t>
                      </a:r>
                      <a:r>
                        <a:rPr lang="es-VE" b="1" baseline="-25000" dirty="0" err="1" smtClean="0">
                          <a:solidFill>
                            <a:schemeClr val="bg1"/>
                          </a:solidFill>
                        </a:rPr>
                        <a:t>i</a:t>
                      </a:r>
                      <a:r>
                        <a:rPr lang="es-VE" b="1" baseline="0" dirty="0" smtClean="0">
                          <a:solidFill>
                            <a:schemeClr val="bg1"/>
                          </a:solidFill>
                        </a:rPr>
                        <a:t> ..</a:t>
                      </a:r>
                      <a:endParaRPr lang="en-US" b="1" dirty="0">
                        <a:solidFill>
                          <a:schemeClr val="bg1"/>
                        </a:solidFill>
                      </a:endParaRPr>
                    </a:p>
                  </a:txBody>
                  <a:tcPr anchor="ctr"/>
                </a:tc>
              </a:tr>
              <a:tr h="370840">
                <a:tc vMerge="1">
                  <a:txBody>
                    <a:bodyPr/>
                    <a:lstStyle/>
                    <a:p>
                      <a:endParaRPr lang="en-US" dirty="0"/>
                    </a:p>
                  </a:txBody>
                  <a:tcP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5</a:t>
                      </a:r>
                      <a:endParaRPr lang="en-US" b="1" dirty="0">
                        <a:solidFill>
                          <a:schemeClr val="bg1"/>
                        </a:solidFill>
                      </a:endParaRPr>
                    </a:p>
                  </a:txBody>
                  <a:tcPr anchor="ctr">
                    <a:solidFill>
                      <a:schemeClr val="accent1"/>
                    </a:solidFill>
                  </a:tcPr>
                </a:tc>
                <a:tc vMerge="1">
                  <a:txBody>
                    <a:bodyPr/>
                    <a:lstStyle/>
                    <a:p>
                      <a:pPr algn="ctr"/>
                      <a:endParaRPr lang="en-US" b="1" dirty="0">
                        <a:solidFill>
                          <a:schemeClr val="bg1"/>
                        </a:solidFill>
                      </a:endParaRPr>
                    </a:p>
                  </a:txBody>
                  <a:tcPr anchor="ctr">
                    <a:solidFill>
                      <a:schemeClr val="accent1"/>
                    </a:solidFill>
                  </a:tcPr>
                </a:tc>
              </a:tr>
              <a:tr h="370840">
                <a:tc>
                  <a:txBody>
                    <a:bodyPr/>
                    <a:lstStyle/>
                    <a:p>
                      <a:pPr algn="ctr"/>
                      <a:r>
                        <a:rPr lang="es-VE" dirty="0" smtClean="0"/>
                        <a:t>1</a:t>
                      </a:r>
                      <a:endParaRPr lang="en-US" dirty="0"/>
                    </a:p>
                  </a:txBody>
                  <a:tcPr anchor="ctr"/>
                </a:tc>
                <a:tc>
                  <a:txBody>
                    <a:bodyPr/>
                    <a:lstStyle/>
                    <a:p>
                      <a:pPr algn="ctr"/>
                      <a:r>
                        <a:rPr lang="es-VE" dirty="0" smtClean="0"/>
                        <a:t>A=24</a:t>
                      </a:r>
                      <a:endParaRPr lang="en-US" dirty="0"/>
                    </a:p>
                  </a:txBody>
                  <a:tcPr anchor="ctr"/>
                </a:tc>
                <a:tc>
                  <a:txBody>
                    <a:bodyPr/>
                    <a:lstStyle/>
                    <a:p>
                      <a:pPr algn="ctr"/>
                      <a:r>
                        <a:rPr lang="es-VE" dirty="0" smtClean="0"/>
                        <a:t>B=20</a:t>
                      </a:r>
                      <a:endParaRPr lang="en-US" dirty="0"/>
                    </a:p>
                  </a:txBody>
                  <a:tcPr anchor="ctr"/>
                </a:tc>
                <a:tc>
                  <a:txBody>
                    <a:bodyPr/>
                    <a:lstStyle/>
                    <a:p>
                      <a:pPr algn="ctr"/>
                      <a:r>
                        <a:rPr lang="es-VE" dirty="0" smtClean="0"/>
                        <a:t>C=19</a:t>
                      </a:r>
                      <a:endParaRPr lang="en-US" dirty="0"/>
                    </a:p>
                  </a:txBody>
                  <a:tcPr anchor="ctr"/>
                </a:tc>
                <a:tc>
                  <a:txBody>
                    <a:bodyPr/>
                    <a:lstStyle/>
                    <a:p>
                      <a:pPr algn="ctr"/>
                      <a:r>
                        <a:rPr lang="es-VE" dirty="0" smtClean="0"/>
                        <a:t>D=24</a:t>
                      </a:r>
                      <a:endParaRPr lang="en-US" dirty="0"/>
                    </a:p>
                  </a:txBody>
                  <a:tcPr anchor="ctr"/>
                </a:tc>
                <a:tc>
                  <a:txBody>
                    <a:bodyPr/>
                    <a:lstStyle/>
                    <a:p>
                      <a:pPr algn="ctr"/>
                      <a:r>
                        <a:rPr lang="es-VE" dirty="0" smtClean="0"/>
                        <a:t>E=24</a:t>
                      </a:r>
                      <a:endParaRPr lang="en-US" dirty="0"/>
                    </a:p>
                  </a:txBody>
                  <a:tcPr anchor="ctr"/>
                </a:tc>
                <a:tc>
                  <a:txBody>
                    <a:bodyPr/>
                    <a:lstStyle/>
                    <a:p>
                      <a:pPr algn="ctr"/>
                      <a:r>
                        <a:rPr lang="es-VE" b="1" dirty="0" smtClean="0">
                          <a:solidFill>
                            <a:schemeClr val="bg1"/>
                          </a:solidFill>
                        </a:rPr>
                        <a:t>111</a:t>
                      </a:r>
                      <a:endParaRPr lang="en-US" b="1" dirty="0">
                        <a:solidFill>
                          <a:schemeClr val="bg1"/>
                        </a:solidFill>
                      </a:endParaRPr>
                    </a:p>
                  </a:txBody>
                  <a:tcPr anchor="ctr">
                    <a:solidFill>
                      <a:schemeClr val="accent1"/>
                    </a:solidFill>
                  </a:tcPr>
                </a:tc>
              </a:tr>
              <a:tr h="370840">
                <a:tc>
                  <a:txBody>
                    <a:bodyPr/>
                    <a:lstStyle/>
                    <a:p>
                      <a:pPr algn="ctr"/>
                      <a:r>
                        <a:rPr lang="es-VE" dirty="0" smtClean="0"/>
                        <a:t>2</a:t>
                      </a:r>
                      <a:endParaRPr lang="en-US" dirty="0"/>
                    </a:p>
                  </a:txBody>
                  <a:tcPr anchor="ctr"/>
                </a:tc>
                <a:tc>
                  <a:txBody>
                    <a:bodyPr/>
                    <a:lstStyle/>
                    <a:p>
                      <a:pPr algn="ctr"/>
                      <a:r>
                        <a:rPr lang="es-VE" dirty="0" smtClean="0"/>
                        <a:t>B=17</a:t>
                      </a:r>
                      <a:endParaRPr lang="en-US" dirty="0"/>
                    </a:p>
                  </a:txBody>
                  <a:tcPr anchor="ctr"/>
                </a:tc>
                <a:tc>
                  <a:txBody>
                    <a:bodyPr/>
                    <a:lstStyle/>
                    <a:p>
                      <a:pPr algn="ctr"/>
                      <a:r>
                        <a:rPr lang="es-VE" dirty="0" smtClean="0"/>
                        <a:t>C=24</a:t>
                      </a:r>
                      <a:endParaRPr lang="en-US" dirty="0"/>
                    </a:p>
                  </a:txBody>
                  <a:tcPr anchor="ctr"/>
                </a:tc>
                <a:tc>
                  <a:txBody>
                    <a:bodyPr/>
                    <a:lstStyle/>
                    <a:p>
                      <a:pPr algn="ctr"/>
                      <a:r>
                        <a:rPr lang="es-VE" dirty="0" smtClean="0"/>
                        <a:t>D=30</a:t>
                      </a:r>
                      <a:endParaRPr lang="en-US" dirty="0"/>
                    </a:p>
                  </a:txBody>
                  <a:tcPr anchor="ctr"/>
                </a:tc>
                <a:tc>
                  <a:txBody>
                    <a:bodyPr/>
                    <a:lstStyle/>
                    <a:p>
                      <a:pPr algn="ctr"/>
                      <a:r>
                        <a:rPr lang="es-VE" dirty="0" smtClean="0"/>
                        <a:t>E=27</a:t>
                      </a:r>
                      <a:endParaRPr lang="en-US" dirty="0"/>
                    </a:p>
                  </a:txBody>
                  <a:tcPr anchor="ctr"/>
                </a:tc>
                <a:tc>
                  <a:txBody>
                    <a:bodyPr/>
                    <a:lstStyle/>
                    <a:p>
                      <a:pPr algn="ctr"/>
                      <a:r>
                        <a:rPr lang="es-VE" dirty="0" smtClean="0"/>
                        <a:t>A=36</a:t>
                      </a:r>
                      <a:endParaRPr lang="en-US" dirty="0"/>
                    </a:p>
                  </a:txBody>
                  <a:tcPr anchor="ctr"/>
                </a:tc>
                <a:tc>
                  <a:txBody>
                    <a:bodyPr/>
                    <a:lstStyle/>
                    <a:p>
                      <a:pPr algn="ctr"/>
                      <a:r>
                        <a:rPr lang="es-VE" b="1" dirty="0" smtClean="0">
                          <a:solidFill>
                            <a:schemeClr val="bg1"/>
                          </a:solidFill>
                        </a:rPr>
                        <a:t>134</a:t>
                      </a:r>
                      <a:endParaRPr lang="en-US" b="1" dirty="0">
                        <a:solidFill>
                          <a:schemeClr val="bg1"/>
                        </a:solidFill>
                      </a:endParaRPr>
                    </a:p>
                  </a:txBody>
                  <a:tcPr anchor="ctr">
                    <a:solidFill>
                      <a:schemeClr val="accent1"/>
                    </a:solidFill>
                  </a:tcPr>
                </a:tc>
              </a:tr>
              <a:tr h="370840">
                <a:tc>
                  <a:txBody>
                    <a:bodyPr/>
                    <a:lstStyle/>
                    <a:p>
                      <a:pPr algn="ctr"/>
                      <a:r>
                        <a:rPr lang="es-VE" dirty="0" smtClean="0"/>
                        <a:t>3</a:t>
                      </a:r>
                      <a:endParaRPr lang="en-US" dirty="0"/>
                    </a:p>
                  </a:txBody>
                  <a:tcPr anchor="ctr"/>
                </a:tc>
                <a:tc>
                  <a:txBody>
                    <a:bodyPr/>
                    <a:lstStyle/>
                    <a:p>
                      <a:pPr algn="ctr"/>
                      <a:r>
                        <a:rPr lang="es-VE" dirty="0" smtClean="0"/>
                        <a:t>C=18</a:t>
                      </a:r>
                      <a:endParaRPr lang="en-US" dirty="0"/>
                    </a:p>
                  </a:txBody>
                  <a:tcPr anchor="ctr"/>
                </a:tc>
                <a:tc>
                  <a:txBody>
                    <a:bodyPr/>
                    <a:lstStyle/>
                    <a:p>
                      <a:pPr algn="ctr"/>
                      <a:r>
                        <a:rPr lang="es-VE" dirty="0" smtClean="0"/>
                        <a:t>D=38</a:t>
                      </a:r>
                      <a:endParaRPr lang="en-US" dirty="0"/>
                    </a:p>
                  </a:txBody>
                  <a:tcPr anchor="ctr"/>
                </a:tc>
                <a:tc>
                  <a:txBody>
                    <a:bodyPr/>
                    <a:lstStyle/>
                    <a:p>
                      <a:pPr algn="ctr"/>
                      <a:r>
                        <a:rPr lang="es-VE" dirty="0" smtClean="0"/>
                        <a:t>E=26</a:t>
                      </a:r>
                      <a:endParaRPr lang="en-US" dirty="0"/>
                    </a:p>
                  </a:txBody>
                  <a:tcPr anchor="ctr"/>
                </a:tc>
                <a:tc>
                  <a:txBody>
                    <a:bodyPr/>
                    <a:lstStyle/>
                    <a:p>
                      <a:pPr algn="ctr"/>
                      <a:r>
                        <a:rPr lang="es-VE" dirty="0" smtClean="0"/>
                        <a:t>A=27</a:t>
                      </a:r>
                      <a:endParaRPr lang="en-US" dirty="0"/>
                    </a:p>
                  </a:txBody>
                  <a:tcPr anchor="ctr"/>
                </a:tc>
                <a:tc>
                  <a:txBody>
                    <a:bodyPr/>
                    <a:lstStyle/>
                    <a:p>
                      <a:pPr algn="ctr"/>
                      <a:r>
                        <a:rPr lang="es-VE" dirty="0" smtClean="0"/>
                        <a:t>B=21</a:t>
                      </a:r>
                      <a:endParaRPr lang="en-US" dirty="0"/>
                    </a:p>
                  </a:txBody>
                  <a:tcPr anchor="ctr"/>
                </a:tc>
                <a:tc>
                  <a:txBody>
                    <a:bodyPr/>
                    <a:lstStyle/>
                    <a:p>
                      <a:pPr algn="ctr"/>
                      <a:r>
                        <a:rPr lang="es-VE" b="1" dirty="0" smtClean="0">
                          <a:solidFill>
                            <a:schemeClr val="bg1"/>
                          </a:solidFill>
                        </a:rPr>
                        <a:t>130</a:t>
                      </a:r>
                      <a:endParaRPr lang="en-US" b="1" dirty="0">
                        <a:solidFill>
                          <a:schemeClr val="bg1"/>
                        </a:solidFill>
                      </a:endParaRPr>
                    </a:p>
                  </a:txBody>
                  <a:tcPr anchor="ctr">
                    <a:solidFill>
                      <a:schemeClr val="accent1"/>
                    </a:solidFill>
                  </a:tcPr>
                </a:tc>
              </a:tr>
              <a:tr h="370840">
                <a:tc>
                  <a:txBody>
                    <a:bodyPr/>
                    <a:lstStyle/>
                    <a:p>
                      <a:pPr algn="ctr"/>
                      <a:r>
                        <a:rPr lang="es-VE" dirty="0" smtClean="0"/>
                        <a:t>4</a:t>
                      </a:r>
                      <a:endParaRPr lang="en-US" dirty="0"/>
                    </a:p>
                  </a:txBody>
                  <a:tcPr anchor="ctr"/>
                </a:tc>
                <a:tc>
                  <a:txBody>
                    <a:bodyPr/>
                    <a:lstStyle/>
                    <a:p>
                      <a:pPr algn="ctr"/>
                      <a:r>
                        <a:rPr lang="es-VE" dirty="0" smtClean="0"/>
                        <a:t>D=26</a:t>
                      </a:r>
                      <a:endParaRPr lang="en-US" dirty="0"/>
                    </a:p>
                  </a:txBody>
                  <a:tcPr anchor="ctr"/>
                </a:tc>
                <a:tc>
                  <a:txBody>
                    <a:bodyPr/>
                    <a:lstStyle/>
                    <a:p>
                      <a:pPr algn="ctr"/>
                      <a:r>
                        <a:rPr lang="es-VE" dirty="0" smtClean="0"/>
                        <a:t>E=31</a:t>
                      </a:r>
                      <a:endParaRPr lang="en-US" dirty="0"/>
                    </a:p>
                  </a:txBody>
                  <a:tcPr anchor="ctr"/>
                </a:tc>
                <a:tc>
                  <a:txBody>
                    <a:bodyPr/>
                    <a:lstStyle/>
                    <a:p>
                      <a:pPr algn="ctr"/>
                      <a:r>
                        <a:rPr lang="es-VE" dirty="0" smtClean="0"/>
                        <a:t>A=26</a:t>
                      </a:r>
                      <a:endParaRPr lang="en-US" dirty="0"/>
                    </a:p>
                  </a:txBody>
                  <a:tcPr anchor="ctr"/>
                </a:tc>
                <a:tc>
                  <a:txBody>
                    <a:bodyPr/>
                    <a:lstStyle/>
                    <a:p>
                      <a:pPr algn="ctr"/>
                      <a:r>
                        <a:rPr lang="es-VE" dirty="0" smtClean="0"/>
                        <a:t>B=23</a:t>
                      </a:r>
                      <a:endParaRPr lang="en-US" dirty="0"/>
                    </a:p>
                  </a:txBody>
                  <a:tcPr anchor="ctr"/>
                </a:tc>
                <a:tc>
                  <a:txBody>
                    <a:bodyPr/>
                    <a:lstStyle/>
                    <a:p>
                      <a:pPr algn="ctr"/>
                      <a:r>
                        <a:rPr lang="es-VE" dirty="0" smtClean="0"/>
                        <a:t>C=22</a:t>
                      </a:r>
                      <a:endParaRPr lang="en-US" dirty="0"/>
                    </a:p>
                  </a:txBody>
                  <a:tcPr anchor="ctr"/>
                </a:tc>
                <a:tc>
                  <a:txBody>
                    <a:bodyPr/>
                    <a:lstStyle/>
                    <a:p>
                      <a:pPr algn="ctr"/>
                      <a:r>
                        <a:rPr lang="es-VE" b="1" dirty="0" smtClean="0">
                          <a:solidFill>
                            <a:schemeClr val="bg1"/>
                          </a:solidFill>
                        </a:rPr>
                        <a:t>128</a:t>
                      </a:r>
                      <a:endParaRPr lang="en-US" b="1" dirty="0">
                        <a:solidFill>
                          <a:schemeClr val="bg1"/>
                        </a:solidFill>
                      </a:endParaRPr>
                    </a:p>
                  </a:txBody>
                  <a:tcPr anchor="ctr">
                    <a:solidFill>
                      <a:schemeClr val="accent1"/>
                    </a:solidFill>
                  </a:tcPr>
                </a:tc>
              </a:tr>
              <a:tr h="370840">
                <a:tc>
                  <a:txBody>
                    <a:bodyPr/>
                    <a:lstStyle/>
                    <a:p>
                      <a:pPr algn="ctr"/>
                      <a:r>
                        <a:rPr lang="es-VE" dirty="0" smtClean="0"/>
                        <a:t>5</a:t>
                      </a:r>
                      <a:endParaRPr lang="en-US" dirty="0"/>
                    </a:p>
                  </a:txBody>
                  <a:tcPr anchor="ctr"/>
                </a:tc>
                <a:tc>
                  <a:txBody>
                    <a:bodyPr/>
                    <a:lstStyle/>
                    <a:p>
                      <a:pPr algn="ctr"/>
                      <a:r>
                        <a:rPr lang="es-VE" dirty="0" smtClean="0"/>
                        <a:t>E=22</a:t>
                      </a:r>
                      <a:endParaRPr lang="en-US" dirty="0"/>
                    </a:p>
                  </a:txBody>
                  <a:tcPr anchor="ctr"/>
                </a:tc>
                <a:tc>
                  <a:txBody>
                    <a:bodyPr/>
                    <a:lstStyle/>
                    <a:p>
                      <a:pPr algn="ctr"/>
                      <a:r>
                        <a:rPr lang="es-VE" dirty="0" smtClean="0"/>
                        <a:t>A=30</a:t>
                      </a:r>
                      <a:endParaRPr lang="en-US" dirty="0"/>
                    </a:p>
                  </a:txBody>
                  <a:tcPr anchor="ctr"/>
                </a:tc>
                <a:tc>
                  <a:txBody>
                    <a:bodyPr/>
                    <a:lstStyle/>
                    <a:p>
                      <a:pPr algn="ctr"/>
                      <a:r>
                        <a:rPr lang="es-VE" dirty="0" smtClean="0"/>
                        <a:t>B=20</a:t>
                      </a:r>
                      <a:endParaRPr lang="en-US" dirty="0"/>
                    </a:p>
                  </a:txBody>
                  <a:tcPr anchor="ctr"/>
                </a:tc>
                <a:tc>
                  <a:txBody>
                    <a:bodyPr/>
                    <a:lstStyle/>
                    <a:p>
                      <a:pPr algn="ctr"/>
                      <a:r>
                        <a:rPr lang="es-VE" dirty="0" smtClean="0"/>
                        <a:t>C=29</a:t>
                      </a:r>
                      <a:endParaRPr lang="en-US" dirty="0"/>
                    </a:p>
                  </a:txBody>
                  <a:tcPr anchor="ctr"/>
                </a:tc>
                <a:tc>
                  <a:txBody>
                    <a:bodyPr/>
                    <a:lstStyle/>
                    <a:p>
                      <a:pPr algn="ctr"/>
                      <a:r>
                        <a:rPr lang="es-VE" dirty="0" smtClean="0"/>
                        <a:t>D=31</a:t>
                      </a:r>
                      <a:endParaRPr lang="en-US" dirty="0"/>
                    </a:p>
                  </a:txBody>
                  <a:tcPr anchor="ctr"/>
                </a:tc>
                <a:tc>
                  <a:txBody>
                    <a:bodyPr/>
                    <a:lstStyle/>
                    <a:p>
                      <a:pPr algn="ctr"/>
                      <a:r>
                        <a:rPr lang="es-VE" b="1" dirty="0" smtClean="0">
                          <a:solidFill>
                            <a:schemeClr val="bg1"/>
                          </a:solidFill>
                        </a:rPr>
                        <a:t>132</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Y..</a:t>
                      </a:r>
                      <a:r>
                        <a:rPr lang="es-VE" b="1" baseline="-25000" dirty="0" smtClean="0">
                          <a:solidFill>
                            <a:schemeClr val="bg1"/>
                          </a:solidFill>
                        </a:rPr>
                        <a:t>a</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107</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143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121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130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134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Y…= 635</a:t>
                      </a:r>
                      <a:endParaRPr lang="en-US" b="1" dirty="0">
                        <a:solidFill>
                          <a:schemeClr val="bg1"/>
                        </a:solidFill>
                      </a:endParaRPr>
                    </a:p>
                  </a:txBody>
                  <a:tcPr anchor="ctr">
                    <a:solidFill>
                      <a:schemeClr val="accent1"/>
                    </a:solidFill>
                  </a:tcPr>
                </a:tc>
              </a:tr>
            </a:tbl>
          </a:graphicData>
        </a:graphic>
      </p:graphicFrame>
      <p:sp>
        <p:nvSpPr>
          <p:cNvPr id="829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47" name="Rectangle 3"/>
          <p:cNvSpPr>
            <a:spLocks noChangeArrowheads="1"/>
          </p:cNvSpPr>
          <p:nvPr/>
        </p:nvSpPr>
        <p:spPr bwMode="auto">
          <a:xfrm>
            <a:off x="0" y="1504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294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82950" name="Rectangle 6"/>
          <p:cNvSpPr>
            <a:spLocks noChangeArrowheads="1"/>
          </p:cNvSpPr>
          <p:nvPr/>
        </p:nvSpPr>
        <p:spPr bwMode="auto">
          <a:xfrm>
            <a:off x="0" y="1162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8" name="67 CuadroTexto"/>
          <p:cNvSpPr txBox="1"/>
          <p:nvPr/>
        </p:nvSpPr>
        <p:spPr>
          <a:xfrm>
            <a:off x="533400" y="4572000"/>
            <a:ext cx="4876800" cy="523220"/>
          </a:xfrm>
          <a:prstGeom prst="rect">
            <a:avLst/>
          </a:prstGeom>
          <a:noFill/>
        </p:spPr>
        <p:txBody>
          <a:bodyPr wrap="square" rtlCol="0">
            <a:spAutoFit/>
          </a:bodyPr>
          <a:lstStyle/>
          <a:p>
            <a:r>
              <a:rPr lang="es-VE" sz="2800" dirty="0" smtClean="0">
                <a:latin typeface="Nyala" pitchFamily="2" charset="0"/>
              </a:rPr>
              <a:t>Los lotes (tratamientos </a:t>
            </a:r>
            <a:r>
              <a:rPr lang="es-VE" sz="2800" dirty="0" err="1" smtClean="0">
                <a:latin typeface="Nyala" pitchFamily="2" charset="0"/>
              </a:rPr>
              <a:t>Y.</a:t>
            </a:r>
            <a:r>
              <a:rPr lang="es-VE" sz="2800" baseline="-25000" dirty="0" err="1" smtClean="0">
                <a:latin typeface="Nyala" pitchFamily="2" charset="0"/>
              </a:rPr>
              <a:t>j</a:t>
            </a:r>
            <a:r>
              <a:rPr lang="es-VE" sz="2800" dirty="0" err="1" smtClean="0">
                <a:latin typeface="Nyala" pitchFamily="2" charset="0"/>
              </a:rPr>
              <a:t>.</a:t>
            </a:r>
            <a:r>
              <a:rPr lang="es-VE" sz="2800" dirty="0" smtClean="0">
                <a:latin typeface="Nyala" pitchFamily="2" charset="0"/>
              </a:rPr>
              <a:t>):</a:t>
            </a:r>
            <a:endParaRPr lang="en-US" sz="2800" dirty="0">
              <a:latin typeface="Nyala" pitchFamily="2" charset="0"/>
            </a:endParaRPr>
          </a:p>
        </p:txBody>
      </p:sp>
      <p:sp>
        <p:nvSpPr>
          <p:cNvPr id="70" name="69 Rectángulo"/>
          <p:cNvSpPr/>
          <p:nvPr/>
        </p:nvSpPr>
        <p:spPr>
          <a:xfrm>
            <a:off x="4953000" y="4572000"/>
            <a:ext cx="1524000" cy="523220"/>
          </a:xfrm>
          <a:prstGeom prst="rect">
            <a:avLst/>
          </a:prstGeom>
        </p:spPr>
        <p:txBody>
          <a:bodyPr wrap="square">
            <a:spAutoFit/>
          </a:bodyPr>
          <a:lstStyle/>
          <a:p>
            <a:r>
              <a:rPr lang="es-VE" sz="2800" dirty="0" smtClean="0">
                <a:latin typeface="Nyala" pitchFamily="2" charset="0"/>
              </a:rPr>
              <a:t>A → 143</a:t>
            </a:r>
          </a:p>
        </p:txBody>
      </p:sp>
      <p:sp>
        <p:nvSpPr>
          <p:cNvPr id="71" name="70 Rectángulo"/>
          <p:cNvSpPr/>
          <p:nvPr/>
        </p:nvSpPr>
        <p:spPr>
          <a:xfrm>
            <a:off x="4876800" y="4953000"/>
            <a:ext cx="1600200" cy="523220"/>
          </a:xfrm>
          <a:prstGeom prst="rect">
            <a:avLst/>
          </a:prstGeom>
        </p:spPr>
        <p:txBody>
          <a:bodyPr wrap="square">
            <a:spAutoFit/>
          </a:bodyPr>
          <a:lstStyle/>
          <a:p>
            <a:r>
              <a:rPr lang="es-VE" sz="2800" dirty="0" smtClean="0">
                <a:latin typeface="Nyala" pitchFamily="2" charset="0"/>
              </a:rPr>
              <a:t> B → 101</a:t>
            </a:r>
          </a:p>
        </p:txBody>
      </p:sp>
      <p:sp>
        <p:nvSpPr>
          <p:cNvPr id="72" name="71 Rectángulo"/>
          <p:cNvSpPr/>
          <p:nvPr/>
        </p:nvSpPr>
        <p:spPr>
          <a:xfrm>
            <a:off x="4876800" y="5334000"/>
            <a:ext cx="1524000" cy="523220"/>
          </a:xfrm>
          <a:prstGeom prst="rect">
            <a:avLst/>
          </a:prstGeom>
        </p:spPr>
        <p:txBody>
          <a:bodyPr wrap="square">
            <a:spAutoFit/>
          </a:bodyPr>
          <a:lstStyle/>
          <a:p>
            <a:r>
              <a:rPr lang="es-VE" sz="2800" dirty="0" smtClean="0">
                <a:latin typeface="Nyala" pitchFamily="2" charset="0"/>
              </a:rPr>
              <a:t> C → 112</a:t>
            </a:r>
          </a:p>
        </p:txBody>
      </p:sp>
      <p:sp>
        <p:nvSpPr>
          <p:cNvPr id="73" name="72 Rectángulo"/>
          <p:cNvSpPr/>
          <p:nvPr/>
        </p:nvSpPr>
        <p:spPr>
          <a:xfrm>
            <a:off x="4876800" y="5715000"/>
            <a:ext cx="1531188" cy="523220"/>
          </a:xfrm>
          <a:prstGeom prst="rect">
            <a:avLst/>
          </a:prstGeom>
        </p:spPr>
        <p:txBody>
          <a:bodyPr wrap="none">
            <a:spAutoFit/>
          </a:bodyPr>
          <a:lstStyle/>
          <a:p>
            <a:r>
              <a:rPr lang="es-VE" sz="2800" dirty="0" smtClean="0">
                <a:latin typeface="Nyala" pitchFamily="2" charset="0"/>
              </a:rPr>
              <a:t> D → 149</a:t>
            </a:r>
            <a:endParaRPr lang="en-US" sz="2800" dirty="0">
              <a:latin typeface="Nyala" pitchFamily="2" charset="0"/>
            </a:endParaRPr>
          </a:p>
        </p:txBody>
      </p:sp>
      <p:grpSp>
        <p:nvGrpSpPr>
          <p:cNvPr id="78" name="77 Grupo"/>
          <p:cNvGrpSpPr/>
          <p:nvPr/>
        </p:nvGrpSpPr>
        <p:grpSpPr>
          <a:xfrm>
            <a:off x="1676400" y="2248989"/>
            <a:ext cx="5373189" cy="1942011"/>
            <a:chOff x="1676400" y="2248989"/>
            <a:chExt cx="5373189" cy="1942011"/>
          </a:xfrm>
        </p:grpSpPr>
        <p:sp>
          <p:nvSpPr>
            <p:cNvPr id="69" name="68 Elipse"/>
            <p:cNvSpPr/>
            <p:nvPr/>
          </p:nvSpPr>
          <p:spPr>
            <a:xfrm>
              <a:off x="1676400" y="2248989"/>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73 Elipse"/>
            <p:cNvSpPr/>
            <p:nvPr/>
          </p:nvSpPr>
          <p:spPr>
            <a:xfrm>
              <a:off x="2819400" y="3733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74 Elipse"/>
            <p:cNvSpPr/>
            <p:nvPr/>
          </p:nvSpPr>
          <p:spPr>
            <a:xfrm>
              <a:off x="3988526" y="3352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75 Elipse"/>
            <p:cNvSpPr/>
            <p:nvPr/>
          </p:nvSpPr>
          <p:spPr>
            <a:xfrm>
              <a:off x="5168537" y="2984863"/>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76 Elipse"/>
            <p:cNvSpPr/>
            <p:nvPr/>
          </p:nvSpPr>
          <p:spPr>
            <a:xfrm>
              <a:off x="6363789" y="2616926"/>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4" name="83 Grupo"/>
          <p:cNvGrpSpPr/>
          <p:nvPr/>
        </p:nvGrpSpPr>
        <p:grpSpPr>
          <a:xfrm>
            <a:off x="1676400" y="2259874"/>
            <a:ext cx="5384074" cy="1918063"/>
            <a:chOff x="1676400" y="2259874"/>
            <a:chExt cx="5384074" cy="1918063"/>
          </a:xfrm>
        </p:grpSpPr>
        <p:sp>
          <p:nvSpPr>
            <p:cNvPr id="79" name="78 Elipse"/>
            <p:cNvSpPr/>
            <p:nvPr/>
          </p:nvSpPr>
          <p:spPr>
            <a:xfrm>
              <a:off x="1676400" y="2616926"/>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79 Elipse"/>
            <p:cNvSpPr/>
            <p:nvPr/>
          </p:nvSpPr>
          <p:spPr>
            <a:xfrm>
              <a:off x="2819400" y="2259874"/>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80 Elipse"/>
            <p:cNvSpPr/>
            <p:nvPr/>
          </p:nvSpPr>
          <p:spPr>
            <a:xfrm>
              <a:off x="4001589" y="3720737"/>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81 Elipse"/>
            <p:cNvSpPr/>
            <p:nvPr/>
          </p:nvSpPr>
          <p:spPr>
            <a:xfrm>
              <a:off x="5181600" y="3352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82 Elipse"/>
            <p:cNvSpPr/>
            <p:nvPr/>
          </p:nvSpPr>
          <p:spPr>
            <a:xfrm>
              <a:off x="6374674" y="3008811"/>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1" name="90 Grupo"/>
          <p:cNvGrpSpPr/>
          <p:nvPr/>
        </p:nvGrpSpPr>
        <p:grpSpPr>
          <a:xfrm>
            <a:off x="1676400" y="2235926"/>
            <a:ext cx="5373189" cy="1955074"/>
            <a:chOff x="1676400" y="2235926"/>
            <a:chExt cx="5373189" cy="1955074"/>
          </a:xfrm>
        </p:grpSpPr>
        <p:sp>
          <p:nvSpPr>
            <p:cNvPr id="86" name="85 Elipse"/>
            <p:cNvSpPr/>
            <p:nvPr/>
          </p:nvSpPr>
          <p:spPr>
            <a:xfrm>
              <a:off x="1676400" y="2971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86 Elipse"/>
            <p:cNvSpPr/>
            <p:nvPr/>
          </p:nvSpPr>
          <p:spPr>
            <a:xfrm>
              <a:off x="2819400" y="2590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87 Elipse"/>
            <p:cNvSpPr/>
            <p:nvPr/>
          </p:nvSpPr>
          <p:spPr>
            <a:xfrm>
              <a:off x="4001589" y="2235926"/>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88 Elipse"/>
            <p:cNvSpPr/>
            <p:nvPr/>
          </p:nvSpPr>
          <p:spPr>
            <a:xfrm>
              <a:off x="5181600" y="3733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89 Elipse"/>
            <p:cNvSpPr/>
            <p:nvPr/>
          </p:nvSpPr>
          <p:spPr>
            <a:xfrm>
              <a:off x="6363789" y="3352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8" name="97 Grupo"/>
          <p:cNvGrpSpPr/>
          <p:nvPr/>
        </p:nvGrpSpPr>
        <p:grpSpPr>
          <a:xfrm>
            <a:off x="1676400" y="2209800"/>
            <a:ext cx="5360126" cy="1981200"/>
            <a:chOff x="1676400" y="2209800"/>
            <a:chExt cx="5360126" cy="1981200"/>
          </a:xfrm>
        </p:grpSpPr>
        <p:sp>
          <p:nvSpPr>
            <p:cNvPr id="93" name="92 Elipse"/>
            <p:cNvSpPr/>
            <p:nvPr/>
          </p:nvSpPr>
          <p:spPr>
            <a:xfrm>
              <a:off x="1676400" y="3352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93 Elipse"/>
            <p:cNvSpPr/>
            <p:nvPr/>
          </p:nvSpPr>
          <p:spPr>
            <a:xfrm>
              <a:off x="2819400" y="2971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94 Elipse"/>
            <p:cNvSpPr/>
            <p:nvPr/>
          </p:nvSpPr>
          <p:spPr>
            <a:xfrm>
              <a:off x="6350726" y="3733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95 Elipse"/>
            <p:cNvSpPr/>
            <p:nvPr/>
          </p:nvSpPr>
          <p:spPr>
            <a:xfrm>
              <a:off x="4012474" y="2616926"/>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96 Elipse"/>
            <p:cNvSpPr/>
            <p:nvPr/>
          </p:nvSpPr>
          <p:spPr>
            <a:xfrm>
              <a:off x="5181600" y="2209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5" name="104 Grupo"/>
          <p:cNvGrpSpPr/>
          <p:nvPr/>
        </p:nvGrpSpPr>
        <p:grpSpPr>
          <a:xfrm>
            <a:off x="1676400" y="2246811"/>
            <a:ext cx="5360126" cy="1944189"/>
            <a:chOff x="1676400" y="2246811"/>
            <a:chExt cx="5360126" cy="1944189"/>
          </a:xfrm>
        </p:grpSpPr>
        <p:sp>
          <p:nvSpPr>
            <p:cNvPr id="100" name="99 Elipse"/>
            <p:cNvSpPr/>
            <p:nvPr/>
          </p:nvSpPr>
          <p:spPr>
            <a:xfrm>
              <a:off x="1676400" y="3733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100 Elipse"/>
            <p:cNvSpPr/>
            <p:nvPr/>
          </p:nvSpPr>
          <p:spPr>
            <a:xfrm>
              <a:off x="2819400" y="3352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101 Elipse"/>
            <p:cNvSpPr/>
            <p:nvPr/>
          </p:nvSpPr>
          <p:spPr>
            <a:xfrm>
              <a:off x="5181600" y="2590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102 Elipse"/>
            <p:cNvSpPr/>
            <p:nvPr/>
          </p:nvSpPr>
          <p:spPr>
            <a:xfrm>
              <a:off x="4001589" y="2971800"/>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103 Elipse"/>
            <p:cNvSpPr/>
            <p:nvPr/>
          </p:nvSpPr>
          <p:spPr>
            <a:xfrm>
              <a:off x="6350726" y="2246811"/>
              <a:ext cx="685800" cy="457200"/>
            </a:xfrm>
            <a:prstGeom prst="ellipse">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6" name="105 Rectángulo"/>
          <p:cNvSpPr/>
          <p:nvPr/>
        </p:nvSpPr>
        <p:spPr>
          <a:xfrm>
            <a:off x="4876800" y="6172200"/>
            <a:ext cx="1454244" cy="523220"/>
          </a:xfrm>
          <a:prstGeom prst="rect">
            <a:avLst/>
          </a:prstGeom>
        </p:spPr>
        <p:txBody>
          <a:bodyPr wrap="none">
            <a:spAutoFit/>
          </a:bodyPr>
          <a:lstStyle/>
          <a:p>
            <a:r>
              <a:rPr lang="es-VE" sz="2800" dirty="0" smtClean="0">
                <a:latin typeface="Nyala" pitchFamily="2" charset="0"/>
              </a:rPr>
              <a:t> E → 130</a:t>
            </a:r>
            <a:endParaRPr lang="en-US" sz="2800" dirty="0">
              <a:latin typeface="Nyala"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8"/>
                                        </p:tgtEl>
                                        <p:attrNameLst>
                                          <p:attrName>style.visibility</p:attrName>
                                        </p:attrNameLst>
                                      </p:cBhvr>
                                      <p:to>
                                        <p:strVal val="visible"/>
                                      </p:to>
                                    </p:set>
                                  </p:childTnLst>
                                  <p:subTnLst>
                                    <p:set>
                                      <p:cBhvr override="childStyle">
                                        <p:cTn dur="1" fill="hold" display="0" masterRel="nextClick" afterEffect="1"/>
                                        <p:tgtEl>
                                          <p:spTgt spid="78"/>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4"/>
                                        </p:tgtEl>
                                        <p:attrNameLst>
                                          <p:attrName>style.visibility</p:attrName>
                                        </p:attrNameLst>
                                      </p:cBhvr>
                                      <p:to>
                                        <p:strVal val="visible"/>
                                      </p:to>
                                    </p:set>
                                  </p:childTnLst>
                                  <p:subTnLst>
                                    <p:set>
                                      <p:cBhvr override="childStyle">
                                        <p:cTn dur="1" fill="hold" display="0" masterRel="nextClick" afterEffect="1"/>
                                        <p:tgtEl>
                                          <p:spTgt spid="84"/>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1"/>
                                        </p:tgtEl>
                                        <p:attrNameLst>
                                          <p:attrName>style.visibility</p:attrName>
                                        </p:attrNameLst>
                                      </p:cBhvr>
                                      <p:to>
                                        <p:strVal val="visible"/>
                                      </p:to>
                                    </p:set>
                                  </p:childTnLst>
                                  <p:subTnLst>
                                    <p:set>
                                      <p:cBhvr override="childStyle">
                                        <p:cTn dur="1" fill="hold" display="0" masterRel="nextClick" afterEffect="1"/>
                                        <p:tgtEl>
                                          <p:spTgt spid="91"/>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8"/>
                                        </p:tgtEl>
                                        <p:attrNameLst>
                                          <p:attrName>style.visibility</p:attrName>
                                        </p:attrNameLst>
                                      </p:cBhvr>
                                      <p:to>
                                        <p:strVal val="visible"/>
                                      </p:to>
                                    </p:set>
                                  </p:childTnLst>
                                  <p:subTnLst>
                                    <p:set>
                                      <p:cBhvr override="childStyle">
                                        <p:cTn dur="1" fill="hold" display="0" masterRel="nextClick" afterEffect="1"/>
                                        <p:tgtEl>
                                          <p:spTgt spid="98"/>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5"/>
                                        </p:tgtEl>
                                        <p:attrNameLst>
                                          <p:attrName>style.visibility</p:attrName>
                                        </p:attrNameLst>
                                      </p:cBhvr>
                                      <p:to>
                                        <p:strVal val="visible"/>
                                      </p:to>
                                    </p:set>
                                  </p:childTnLst>
                                  <p:subTnLst>
                                    <p:set>
                                      <p:cBhvr override="childStyle">
                                        <p:cTn dur="1" fill="hold" display="0" masterRel="nextClick" afterEffect="1"/>
                                        <p:tgtEl>
                                          <p:spTgt spid="105"/>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10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143000"/>
            <a:ext cx="8229600" cy="533400"/>
          </a:xfrm>
        </p:spPr>
        <p:txBody>
          <a:bodyPr>
            <a:normAutofit/>
          </a:bodyPr>
          <a:lstStyle/>
          <a:p>
            <a:pPr algn="just"/>
            <a:r>
              <a:rPr lang="es-VE" sz="2800" dirty="0" smtClean="0"/>
              <a:t> Las sumas de cuadrados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914400" y="1676400"/>
            <a:ext cx="5591175" cy="1038225"/>
          </a:xfrm>
          <a:prstGeom prst="rect">
            <a:avLst/>
          </a:prstGeom>
          <a:noFill/>
        </p:spPr>
      </p:pic>
      <p:sp>
        <p:nvSpPr>
          <p:cNvPr id="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914400" y="2743200"/>
            <a:ext cx="5429250" cy="1038225"/>
          </a:xfrm>
          <a:prstGeom prst="rect">
            <a:avLst/>
          </a:prstGeom>
          <a:noFill/>
        </p:spPr>
      </p:pic>
      <p:sp>
        <p:nvSpPr>
          <p:cNvPr id="10"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857250" y="3810000"/>
            <a:ext cx="5848350" cy="1038225"/>
          </a:xfrm>
          <a:prstGeom prst="rect">
            <a:avLst/>
          </a:prstGeom>
          <a:noFill/>
        </p:spPr>
      </p:pic>
      <p:sp>
        <p:nvSpPr>
          <p:cNvPr id="13"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5"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838200" y="4800600"/>
            <a:ext cx="6133672" cy="914400"/>
          </a:xfrm>
          <a:prstGeom prst="rect">
            <a:avLst/>
          </a:prstGeom>
          <a:noFill/>
        </p:spPr>
      </p:pic>
      <p:sp>
        <p:nvSpPr>
          <p:cNvPr id="16" name="Rectangle 12"/>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8" name="Picture 13"/>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838200" y="5943600"/>
            <a:ext cx="4886325" cy="381000"/>
          </a:xfrm>
          <a:prstGeom prst="rect">
            <a:avLst/>
          </a:prstGeom>
          <a:noFill/>
        </p:spPr>
      </p:pic>
      <p:sp>
        <p:nvSpPr>
          <p:cNvPr id="19" name="Rectangle 15"/>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a:t>
            </a:r>
            <a:r>
              <a:rPr lang="es-VE" sz="4400" dirty="0" err="1" smtClean="0"/>
              <a:t>Aleatorizado</a:t>
            </a:r>
            <a:r>
              <a:rPr lang="es-VE" sz="4400" dirty="0" smtClean="0"/>
              <a:t> por Bloques 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5211763"/>
          </a:xfrm>
        </p:spPr>
        <p:txBody>
          <a:bodyPr>
            <a:normAutofit/>
          </a:bodyPr>
          <a:lstStyle/>
          <a:p>
            <a:pPr algn="just"/>
            <a:r>
              <a:rPr lang="es-VE" sz="2800" dirty="0" smtClean="0"/>
              <a:t> El modelo estadístico para este diseño es:</a:t>
            </a:r>
          </a:p>
          <a:p>
            <a:pPr algn="just"/>
            <a:endParaRPr lang="es-VE" sz="2800" dirty="0" smtClean="0"/>
          </a:p>
          <a:p>
            <a:pPr algn="just">
              <a:buNone/>
            </a:pPr>
            <a:r>
              <a:rPr lang="es-VE" sz="2800" dirty="0" smtClean="0"/>
              <a:t>	  Donde: </a:t>
            </a:r>
            <a:r>
              <a:rPr lang="el-GR" sz="2800" dirty="0" smtClean="0"/>
              <a:t>μ</a:t>
            </a:r>
            <a:r>
              <a:rPr lang="es-VE" sz="2800" dirty="0" smtClean="0"/>
              <a:t> = media general</a:t>
            </a:r>
          </a:p>
          <a:p>
            <a:pPr algn="just">
              <a:buNone/>
            </a:pPr>
            <a:r>
              <a:rPr lang="es-VE" sz="2800" dirty="0" smtClean="0"/>
              <a:t>               </a:t>
            </a:r>
            <a:r>
              <a:rPr lang="el-GR" sz="2800" dirty="0" smtClean="0">
                <a:latin typeface="Calibri"/>
              </a:rPr>
              <a:t>α</a:t>
            </a:r>
            <a:r>
              <a:rPr lang="es-VE" sz="2800" baseline="-25000" dirty="0" smtClean="0"/>
              <a:t>i</a:t>
            </a:r>
            <a:r>
              <a:rPr lang="es-VE" sz="2800" dirty="0" smtClean="0"/>
              <a:t> = efecto del i-</a:t>
            </a:r>
            <a:r>
              <a:rPr lang="es-VE" sz="2800" dirty="0" err="1" smtClean="0"/>
              <a:t>ésimo</a:t>
            </a:r>
            <a:r>
              <a:rPr lang="es-VE" sz="2800" dirty="0" smtClean="0"/>
              <a:t> tratamiento</a:t>
            </a:r>
          </a:p>
          <a:p>
            <a:pPr algn="just">
              <a:buNone/>
            </a:pPr>
            <a:r>
              <a:rPr lang="es-VE" sz="2800" dirty="0" smtClean="0">
                <a:latin typeface="Calibri"/>
              </a:rPr>
              <a:t>                  </a:t>
            </a:r>
            <a:r>
              <a:rPr lang="es-VE" sz="2800" dirty="0" smtClean="0"/>
              <a:t> </a:t>
            </a:r>
            <a:r>
              <a:rPr lang="el-GR" sz="2800" dirty="0" smtClean="0">
                <a:latin typeface="Calibri"/>
              </a:rPr>
              <a:t>τ</a:t>
            </a:r>
            <a:r>
              <a:rPr lang="es-VE" sz="2800" baseline="-25000" dirty="0" smtClean="0"/>
              <a:t>j</a:t>
            </a:r>
            <a:r>
              <a:rPr lang="es-VE" sz="2800" dirty="0" smtClean="0"/>
              <a:t>  = efecto del j-</a:t>
            </a:r>
            <a:r>
              <a:rPr lang="es-VE" sz="2800" dirty="0" err="1" smtClean="0"/>
              <a:t>ésimo</a:t>
            </a:r>
            <a:r>
              <a:rPr lang="es-VE" sz="2800" dirty="0" smtClean="0"/>
              <a:t> bloque</a:t>
            </a:r>
          </a:p>
          <a:p>
            <a:pPr algn="just">
              <a:buNone/>
            </a:pPr>
            <a:r>
              <a:rPr lang="es-VE" sz="2800" dirty="0" smtClean="0">
                <a:latin typeface="Calibri"/>
              </a:rPr>
              <a:t>                   </a:t>
            </a:r>
            <a:r>
              <a:rPr lang="el-GR" sz="2800" dirty="0" smtClean="0">
                <a:latin typeface="Calibri"/>
              </a:rPr>
              <a:t>ε</a:t>
            </a:r>
            <a:r>
              <a:rPr lang="es-VE" sz="2800" baseline="-25000" dirty="0" err="1" smtClean="0"/>
              <a:t>ij</a:t>
            </a:r>
            <a:r>
              <a:rPr lang="es-VE" sz="2800" dirty="0" smtClean="0"/>
              <a:t> = error aleatorio NID(0;</a:t>
            </a:r>
            <a:r>
              <a:rPr lang="el-GR" sz="2800" dirty="0" smtClean="0">
                <a:latin typeface="Calibri"/>
              </a:rPr>
              <a:t>σ²</a:t>
            </a:r>
            <a:r>
              <a:rPr lang="es-VE" sz="2800" dirty="0" smtClean="0"/>
              <a:t>)</a:t>
            </a:r>
          </a:p>
          <a:p>
            <a:pPr algn="just"/>
            <a:r>
              <a:rPr lang="es-VE" sz="2800" dirty="0" smtClean="0"/>
              <a:t> Se desea probar la igualdad de las medias de tratamientos, por lo que:</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0417"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667000" y="1828800"/>
            <a:ext cx="3896659" cy="609600"/>
          </a:xfrm>
          <a:prstGeom prst="rect">
            <a:avLst/>
          </a:prstGeom>
          <a:noFill/>
        </p:spPr>
      </p:pic>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0420"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743200" y="5410200"/>
            <a:ext cx="4048125" cy="914400"/>
          </a:xfrm>
          <a:prstGeom prst="rect">
            <a:avLst/>
          </a:prstGeom>
          <a:noFill/>
        </p:spPr>
      </p:pic>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295400"/>
            <a:ext cx="8229600" cy="533400"/>
          </a:xfrm>
        </p:spPr>
        <p:txBody>
          <a:bodyPr>
            <a:normAutofit/>
          </a:bodyPr>
          <a:lstStyle/>
          <a:p>
            <a:pPr algn="just"/>
            <a:r>
              <a:rPr lang="es-VE" sz="2800" dirty="0" smtClean="0"/>
              <a:t> Los cuadrados medios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5"/>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3"/>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6" name="Picture 4"/>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990600" y="2133600"/>
            <a:ext cx="3352800" cy="733425"/>
          </a:xfrm>
          <a:prstGeom prst="rect">
            <a:avLst/>
          </a:prstGeom>
          <a:noFill/>
        </p:spPr>
      </p:pic>
      <p:sp>
        <p:nvSpPr>
          <p:cNvPr id="22" name="Rectangle 6"/>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9" name="Picture 7"/>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990600" y="3000375"/>
            <a:ext cx="3114675" cy="733425"/>
          </a:xfrm>
          <a:prstGeom prst="rect">
            <a:avLst/>
          </a:prstGeom>
          <a:noFill/>
        </p:spPr>
      </p:pic>
      <p:sp>
        <p:nvSpPr>
          <p:cNvPr id="24" name="Rectangle 9"/>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12"/>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85" name="Picture 13"/>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990600" y="4905375"/>
            <a:ext cx="2362200" cy="733425"/>
          </a:xfrm>
          <a:prstGeom prst="rect">
            <a:avLst/>
          </a:prstGeom>
          <a:noFill/>
        </p:spPr>
      </p:pic>
      <p:sp>
        <p:nvSpPr>
          <p:cNvPr id="3087" name="Rectangle 15"/>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9"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88" name="Picture 16"/>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933450" y="3914775"/>
            <a:ext cx="3867150" cy="733425"/>
          </a:xfrm>
          <a:prstGeom prst="rect">
            <a:avLst/>
          </a:prstGeom>
          <a:noFill/>
        </p:spPr>
      </p:pic>
      <p:sp>
        <p:nvSpPr>
          <p:cNvPr id="3090"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8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de Cuadrado Latino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143000"/>
            <a:ext cx="8229600" cy="533400"/>
          </a:xfrm>
        </p:spPr>
        <p:txBody>
          <a:bodyPr>
            <a:normAutofit/>
          </a:bodyPr>
          <a:lstStyle/>
          <a:p>
            <a:pPr algn="just"/>
            <a:r>
              <a:rPr lang="es-VE" sz="2800" dirty="0" smtClean="0"/>
              <a:t> La tabla ANDEVA es:</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4"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 name="Rectangle 12"/>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9" name="Rectangle 15"/>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3"/>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2" name="Rectangle 6"/>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4" name="Rectangle 9"/>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12"/>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6"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7" name="Rectangle 15"/>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9"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90"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83" name="19 Marcador de contenido"/>
          <p:cNvGraphicFramePr>
            <a:graphicFrameLocks/>
          </p:cNvGraphicFramePr>
          <p:nvPr/>
        </p:nvGraphicFramePr>
        <p:xfrm>
          <a:off x="228600" y="1676400"/>
          <a:ext cx="8686800" cy="3802158"/>
        </p:xfrm>
        <a:graphic>
          <a:graphicData uri="http://schemas.openxmlformats.org/drawingml/2006/table">
            <a:tbl>
              <a:tblPr/>
              <a:tblGrid>
                <a:gridCol w="2354366"/>
                <a:gridCol w="1704886"/>
                <a:gridCol w="1623701"/>
                <a:gridCol w="1623701"/>
                <a:gridCol w="1380146"/>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740226">
                <a:tc>
                  <a:txBody>
                    <a:bodyPr/>
                    <a:lstStyle/>
                    <a:p>
                      <a:pPr marL="0" marR="0" algn="l">
                        <a:lnSpc>
                          <a:spcPct val="115000"/>
                        </a:lnSpc>
                        <a:spcBef>
                          <a:spcPts val="0"/>
                        </a:spcBef>
                        <a:spcAft>
                          <a:spcPts val="0"/>
                        </a:spcAft>
                      </a:pPr>
                      <a:r>
                        <a:rPr lang="es-VE" sz="2400" dirty="0" smtClean="0">
                          <a:latin typeface="Calibri"/>
                          <a:ea typeface="Calibri"/>
                          <a:cs typeface="Times New Roman"/>
                        </a:rPr>
                        <a:t>Fórmula</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330</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4</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82.5</a:t>
                      </a:r>
                      <a:endParaRPr lang="en-US" sz="2800" baseline="-250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7.73</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Lote</a:t>
                      </a:r>
                      <a:r>
                        <a:rPr lang="es-VE" sz="2400" baseline="0" dirty="0" smtClean="0">
                          <a:latin typeface="Calibri"/>
                          <a:ea typeface="Calibri"/>
                          <a:cs typeface="Times New Roman"/>
                        </a:rPr>
                        <a:t> de materia</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68</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4</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17</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Operador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150</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4</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37.5</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128</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12</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10.667</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bg1"/>
                    </a:solidFill>
                  </a:tcPr>
                </a:tc>
              </a:tr>
              <a:tr h="555171">
                <a:tc>
                  <a:txBody>
                    <a:bodyPr/>
                    <a:lstStyle/>
                    <a:p>
                      <a:pPr marL="0" marR="0">
                        <a:lnSpc>
                          <a:spcPct val="115000"/>
                        </a:lnSpc>
                        <a:spcBef>
                          <a:spcPts val="0"/>
                        </a:spcBef>
                        <a:spcAft>
                          <a:spcPts val="0"/>
                        </a:spcAft>
                      </a:pPr>
                      <a:r>
                        <a:rPr lang="en-US" sz="2800" b="1" dirty="0">
                          <a:solidFill>
                            <a:srgbClr val="FFFFFF"/>
                          </a:solidFill>
                          <a:latin typeface="Calibri"/>
                          <a:ea typeface="Calibri"/>
                          <a:cs typeface="Times New Roman"/>
                        </a:rPr>
                        <a:t>Total</a:t>
                      </a:r>
                      <a:endParaRPr lang="en-US" sz="28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676</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24</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9318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93185"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524000" y="5562600"/>
            <a:ext cx="6234545" cy="609600"/>
          </a:xfrm>
          <a:prstGeom prst="rect">
            <a:avLst/>
          </a:prstGeom>
          <a:noFill/>
        </p:spPr>
      </p:pic>
      <p:sp>
        <p:nvSpPr>
          <p:cNvPr id="93187" name="Rectangle 3"/>
          <p:cNvSpPr>
            <a:spLocks noChangeArrowheads="1"/>
          </p:cNvSpPr>
          <p:nvPr/>
        </p:nvSpPr>
        <p:spPr bwMode="auto">
          <a:xfrm>
            <a:off x="0"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31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por Bloques Incompletos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228600" y="1189037"/>
            <a:ext cx="8763000" cy="4297363"/>
          </a:xfrm>
        </p:spPr>
        <p:txBody>
          <a:bodyPr>
            <a:noAutofit/>
          </a:bodyPr>
          <a:lstStyle/>
          <a:p>
            <a:pPr algn="just"/>
            <a:r>
              <a:rPr lang="es-VE" sz="2700" dirty="0" smtClean="0"/>
              <a:t> Se usan cuando no se pueden realizar todos los ensayos de todas las combinaciones de tratamientos dentro de cada bloque.</a:t>
            </a:r>
          </a:p>
          <a:p>
            <a:pPr algn="just"/>
            <a:r>
              <a:rPr lang="es-VE" sz="2700" dirty="0" smtClean="0"/>
              <a:t> Un diseño balanceado por bloques incompletos es un diseño por bloques incompletos en el que cualquier par de tratamientos ocurren juntos el mismo número de veces.</a:t>
            </a:r>
          </a:p>
          <a:p>
            <a:pPr algn="just"/>
            <a:r>
              <a:rPr lang="es-VE" sz="2700" dirty="0" smtClean="0"/>
              <a:t> Supongamos que existen </a:t>
            </a:r>
            <a:r>
              <a:rPr lang="es-VE" sz="2700" i="1" dirty="0" smtClean="0"/>
              <a:t>k</a:t>
            </a:r>
            <a:r>
              <a:rPr lang="es-VE" sz="2700" dirty="0" smtClean="0"/>
              <a:t> tratamientos y </a:t>
            </a:r>
            <a:r>
              <a:rPr lang="es-VE" sz="2700" i="1" dirty="0" smtClean="0"/>
              <a:t>b</a:t>
            </a:r>
            <a:r>
              <a:rPr lang="es-VE" sz="2700" dirty="0" smtClean="0"/>
              <a:t> bloques. Además, se prueban </a:t>
            </a:r>
            <a:r>
              <a:rPr lang="es-VE" sz="2700" i="1" dirty="0" smtClean="0"/>
              <a:t>a</a:t>
            </a:r>
            <a:r>
              <a:rPr lang="es-VE" sz="2700" dirty="0" smtClean="0"/>
              <a:t> tratamientos en cada bloque, cada tratamiento sucede </a:t>
            </a:r>
            <a:r>
              <a:rPr lang="es-VE" sz="2700" i="1" dirty="0" smtClean="0"/>
              <a:t>r </a:t>
            </a:r>
            <a:r>
              <a:rPr lang="es-VE" sz="2700" dirty="0" smtClean="0"/>
              <a:t>veces en el diseño y hay un total de </a:t>
            </a:r>
            <a:r>
              <a:rPr lang="es-VE" sz="2700" i="1" dirty="0" smtClean="0"/>
              <a:t>N=</a:t>
            </a:r>
            <a:r>
              <a:rPr lang="es-VE" sz="2700" i="1" dirty="0" err="1" smtClean="0"/>
              <a:t>kr</a:t>
            </a:r>
            <a:r>
              <a:rPr lang="es-VE" sz="2700" i="1" dirty="0" smtClean="0"/>
              <a:t>=ab</a:t>
            </a:r>
            <a:r>
              <a:rPr lang="es-VE" sz="2700" dirty="0" smtClean="0"/>
              <a:t> observaciones y el número de veces que cada par de tratamiento ocurre en el mismo bloque es:</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581400" y="5562600"/>
            <a:ext cx="1752600" cy="783771"/>
          </a:xfrm>
          <a:prstGeom prst="rect">
            <a:avLst/>
          </a:prstGeom>
          <a:noFill/>
        </p:spPr>
      </p:pic>
      <p:sp>
        <p:nvSpPr>
          <p:cNvPr id="2051"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por Bloques Incompletos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381000" y="1600200"/>
            <a:ext cx="8763000" cy="4297363"/>
          </a:xfrm>
        </p:spPr>
        <p:txBody>
          <a:bodyPr>
            <a:noAutofit/>
          </a:bodyPr>
          <a:lstStyle/>
          <a:p>
            <a:pPr algn="just"/>
            <a:r>
              <a:rPr lang="es-VE" sz="2700" dirty="0" smtClean="0"/>
              <a:t> El modelo estadístico es:</a:t>
            </a:r>
          </a:p>
          <a:p>
            <a:pPr algn="just"/>
            <a:endParaRPr lang="es-VE" sz="2700" dirty="0" smtClean="0"/>
          </a:p>
          <a:p>
            <a:pPr algn="just"/>
            <a:endParaRPr lang="es-VE" sz="2700" dirty="0" smtClean="0"/>
          </a:p>
          <a:p>
            <a:pPr algn="just">
              <a:buNone/>
            </a:pPr>
            <a:r>
              <a:rPr lang="es-VE" sz="2700" dirty="0" smtClean="0"/>
              <a:t>	  Donde: </a:t>
            </a:r>
            <a:r>
              <a:rPr lang="es-VE" sz="2700" dirty="0" err="1" smtClean="0"/>
              <a:t>y</a:t>
            </a:r>
            <a:r>
              <a:rPr lang="es-VE" sz="2700" baseline="-25000" dirty="0" err="1" smtClean="0"/>
              <a:t>ij</a:t>
            </a:r>
            <a:r>
              <a:rPr lang="es-VE" sz="2700" dirty="0" smtClean="0"/>
              <a:t> = i-</a:t>
            </a:r>
            <a:r>
              <a:rPr lang="es-VE" sz="2700" dirty="0" err="1" smtClean="0"/>
              <a:t>ésima</a:t>
            </a:r>
            <a:r>
              <a:rPr lang="es-VE" sz="2700" dirty="0" smtClean="0"/>
              <a:t> observación del j-</a:t>
            </a:r>
            <a:r>
              <a:rPr lang="es-VE" sz="2700" dirty="0" err="1" smtClean="0"/>
              <a:t>ésimo</a:t>
            </a:r>
            <a:r>
              <a:rPr lang="es-VE" sz="2700" dirty="0" smtClean="0"/>
              <a:t> bloque</a:t>
            </a:r>
          </a:p>
          <a:p>
            <a:pPr algn="just">
              <a:buNone/>
            </a:pPr>
            <a:r>
              <a:rPr lang="es-VE" sz="2700" dirty="0" smtClean="0"/>
              <a:t>		      </a:t>
            </a:r>
            <a:r>
              <a:rPr lang="el-GR" sz="2700" dirty="0" smtClean="0"/>
              <a:t>μ</a:t>
            </a:r>
            <a:r>
              <a:rPr lang="es-VE" sz="2700" dirty="0" smtClean="0"/>
              <a:t> = media general</a:t>
            </a:r>
          </a:p>
          <a:p>
            <a:pPr algn="just">
              <a:buNone/>
            </a:pPr>
            <a:r>
              <a:rPr lang="es-VE" sz="2700" dirty="0" smtClean="0"/>
              <a:t>               </a:t>
            </a:r>
            <a:r>
              <a:rPr lang="el-GR" sz="2700" dirty="0" smtClean="0">
                <a:latin typeface="Calibri"/>
              </a:rPr>
              <a:t>α</a:t>
            </a:r>
            <a:r>
              <a:rPr lang="es-VE" sz="2700" baseline="-25000" dirty="0" smtClean="0"/>
              <a:t>i</a:t>
            </a:r>
            <a:r>
              <a:rPr lang="es-VE" sz="2700" dirty="0" smtClean="0"/>
              <a:t> = efecto del i-</a:t>
            </a:r>
            <a:r>
              <a:rPr lang="es-VE" sz="2700" dirty="0" err="1" smtClean="0"/>
              <a:t>ésimo</a:t>
            </a:r>
            <a:r>
              <a:rPr lang="es-VE" sz="2700" dirty="0" smtClean="0"/>
              <a:t> tratamiento</a:t>
            </a:r>
          </a:p>
          <a:p>
            <a:pPr algn="just">
              <a:buNone/>
            </a:pPr>
            <a:r>
              <a:rPr lang="es-VE" sz="2700" dirty="0" smtClean="0">
                <a:latin typeface="Calibri"/>
              </a:rPr>
              <a:t>                  </a:t>
            </a:r>
            <a:r>
              <a:rPr lang="es-VE" sz="2700" dirty="0" smtClean="0"/>
              <a:t> </a:t>
            </a:r>
            <a:r>
              <a:rPr lang="el-GR" sz="2700" dirty="0" smtClean="0">
                <a:latin typeface="Calibri"/>
              </a:rPr>
              <a:t>τ</a:t>
            </a:r>
            <a:r>
              <a:rPr lang="es-VE" sz="2700" baseline="-25000" dirty="0" smtClean="0"/>
              <a:t>j</a:t>
            </a:r>
            <a:r>
              <a:rPr lang="es-VE" sz="2700" dirty="0" smtClean="0"/>
              <a:t>  = efecto del j-</a:t>
            </a:r>
            <a:r>
              <a:rPr lang="es-VE" sz="2700" dirty="0" err="1" smtClean="0"/>
              <a:t>ésimo</a:t>
            </a:r>
            <a:r>
              <a:rPr lang="es-VE" sz="2700" dirty="0" smtClean="0"/>
              <a:t> bloque</a:t>
            </a:r>
          </a:p>
          <a:p>
            <a:pPr algn="just">
              <a:buNone/>
            </a:pPr>
            <a:r>
              <a:rPr lang="es-VE" sz="2700" dirty="0" smtClean="0">
                <a:latin typeface="Calibri"/>
              </a:rPr>
              <a:t>                   </a:t>
            </a:r>
            <a:r>
              <a:rPr lang="el-GR" sz="2700" dirty="0" smtClean="0">
                <a:latin typeface="Calibri"/>
              </a:rPr>
              <a:t>ε</a:t>
            </a:r>
            <a:r>
              <a:rPr lang="es-VE" sz="2700" baseline="-25000" dirty="0" err="1" smtClean="0"/>
              <a:t>ij</a:t>
            </a:r>
            <a:r>
              <a:rPr lang="es-VE" sz="2700" dirty="0" smtClean="0"/>
              <a:t> = error aleatorio NID(0;</a:t>
            </a:r>
            <a:r>
              <a:rPr lang="el-GR" sz="2700" dirty="0" smtClean="0">
                <a:latin typeface="Calibri"/>
              </a:rPr>
              <a:t>σ²</a:t>
            </a:r>
            <a:r>
              <a:rPr lang="es-VE" sz="2700" dirty="0" smtClean="0"/>
              <a:t>)</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32"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667000" y="2286000"/>
            <a:ext cx="3896659" cy="609600"/>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por Bloques Incompletos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609599"/>
          </a:xfrm>
        </p:spPr>
        <p:txBody>
          <a:bodyPr>
            <a:normAutofit/>
          </a:bodyPr>
          <a:lstStyle/>
          <a:p>
            <a:pPr algn="just"/>
            <a:r>
              <a:rPr lang="es-VE" sz="2800" dirty="0" smtClean="0"/>
              <a:t> La tabla ANDEVA será:</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5" name="19 Marcador de contenido"/>
          <p:cNvGraphicFramePr>
            <a:graphicFrameLocks/>
          </p:cNvGraphicFramePr>
          <p:nvPr/>
        </p:nvGraphicFramePr>
        <p:xfrm>
          <a:off x="457200" y="2057400"/>
          <a:ext cx="8153400" cy="3488217"/>
        </p:xfrm>
        <a:graphic>
          <a:graphicData uri="http://schemas.openxmlformats.org/drawingml/2006/table">
            <a:tbl>
              <a:tblPr/>
              <a:tblGrid>
                <a:gridCol w="2209800"/>
                <a:gridCol w="1600200"/>
                <a:gridCol w="1524000"/>
                <a:gridCol w="1600200"/>
                <a:gridCol w="1219200"/>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Tratamiento</a:t>
                      </a:r>
                    </a:p>
                    <a:p>
                      <a:pPr marL="0" marR="0" algn="l">
                        <a:lnSpc>
                          <a:spcPct val="115000"/>
                        </a:lnSpc>
                        <a:spcBef>
                          <a:spcPts val="0"/>
                        </a:spcBef>
                        <a:spcAft>
                          <a:spcPts val="0"/>
                        </a:spcAft>
                      </a:pPr>
                      <a:r>
                        <a:rPr lang="es-VE" sz="2400" dirty="0" smtClean="0">
                          <a:latin typeface="Calibri"/>
                          <a:ea typeface="Calibri"/>
                          <a:cs typeface="Times New Roman"/>
                        </a:rPr>
                        <a:t>(corregidos)</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err="1" smtClean="0">
                          <a:latin typeface="Calibri"/>
                          <a:ea typeface="Calibri"/>
                          <a:cs typeface="Times New Roman"/>
                        </a:rPr>
                        <a:t>SC</a:t>
                      </a:r>
                      <a:r>
                        <a:rPr lang="en-US" sz="2800" baseline="-25000" dirty="0" err="1" smtClean="0">
                          <a:latin typeface="Calibri"/>
                          <a:ea typeface="Calibri"/>
                          <a:cs typeface="Times New Roman"/>
                        </a:rPr>
                        <a:t>Tajustada</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k-1</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CM</a:t>
                      </a:r>
                      <a:r>
                        <a:rPr lang="en-US" sz="2800" baseline="-25000" dirty="0" err="1" smtClean="0">
                          <a:latin typeface="+mn-lt"/>
                          <a:ea typeface="Calibri"/>
                          <a:cs typeface="Times New Roman"/>
                        </a:rPr>
                        <a:t>Tajustada</a:t>
                      </a:r>
                      <a:endParaRPr lang="en-US" sz="28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endParaRPr lang="es-VE" sz="1400" dirty="0" smtClean="0">
                        <a:latin typeface="Calibri"/>
                        <a:ea typeface="Calibri"/>
                        <a:cs typeface="Times New Roman"/>
                      </a:endParaRPr>
                    </a:p>
                    <a:p>
                      <a:pPr marL="0" marR="0" algn="ctr">
                        <a:lnSpc>
                          <a:spcPct val="115000"/>
                        </a:lnSpc>
                        <a:spcBef>
                          <a:spcPts val="0"/>
                        </a:spcBef>
                        <a:spcAft>
                          <a:spcPts val="0"/>
                        </a:spcAft>
                      </a:pPr>
                      <a:endParaRPr lang="es-VE" sz="1400" dirty="0" smtClean="0">
                        <a:latin typeface="Calibri"/>
                        <a:ea typeface="Calibri"/>
                        <a:cs typeface="Times New Roman"/>
                      </a:endParaRPr>
                    </a:p>
                    <a:p>
                      <a:pPr marL="0" marR="0" algn="ctr">
                        <a:lnSpc>
                          <a:spcPct val="115000"/>
                        </a:lnSpc>
                        <a:spcBef>
                          <a:spcPts val="0"/>
                        </a:spcBef>
                        <a:spcAft>
                          <a:spcPts val="0"/>
                        </a:spcAft>
                      </a:pPr>
                      <a:endParaRPr lang="es-VE" sz="1400" dirty="0" smtClean="0">
                        <a:latin typeface="Calibri"/>
                        <a:ea typeface="Calibri"/>
                        <a:cs typeface="Times New Roman"/>
                      </a:endParaRPr>
                    </a:p>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Bloques</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SC</a:t>
                      </a:r>
                      <a:r>
                        <a:rPr lang="es-VE" sz="2800" baseline="-25000" dirty="0" smtClean="0">
                          <a:latin typeface="Calibri"/>
                          <a:ea typeface="Calibri"/>
                          <a:cs typeface="Times New Roman"/>
                        </a:rPr>
                        <a:t>BLOQ</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b-1</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CM</a:t>
                      </a:r>
                      <a:r>
                        <a:rPr lang="es-VE" sz="2800" baseline="-25000" dirty="0" smtClean="0">
                          <a:latin typeface="+mn-lt"/>
                          <a:ea typeface="Calibri"/>
                          <a:cs typeface="Times New Roman"/>
                        </a:rPr>
                        <a:t>BLOQ</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SC</a:t>
                      </a:r>
                      <a:r>
                        <a:rPr lang="en-US" sz="2800" baseline="-25000" dirty="0" smtClean="0">
                          <a:latin typeface="Calibri"/>
                          <a:ea typeface="Calibri"/>
                          <a:cs typeface="Times New Roman"/>
                        </a:rPr>
                        <a:t>E</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s-VE" sz="2800" baseline="0" dirty="0" smtClean="0">
                          <a:latin typeface="Calibri"/>
                          <a:ea typeface="Calibri"/>
                          <a:cs typeface="Times New Roman"/>
                        </a:rPr>
                        <a:t>N-k-b+1</a:t>
                      </a:r>
                      <a:endParaRPr lang="en-US" sz="2800" baseline="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CM</a:t>
                      </a:r>
                      <a:r>
                        <a:rPr lang="en-US" sz="2800" baseline="-25000" dirty="0" smtClean="0">
                          <a:latin typeface="+mn-lt"/>
                          <a:ea typeface="Calibri"/>
                          <a:cs typeface="Times New Roman"/>
                        </a:rPr>
                        <a:t>E</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SC</a:t>
                      </a:r>
                      <a:r>
                        <a:rPr lang="en-US" sz="2800" b="1" baseline="-25000" dirty="0" smtClean="0">
                          <a:solidFill>
                            <a:schemeClr val="bg1"/>
                          </a:solidFill>
                          <a:latin typeface="Calibri"/>
                          <a:ea typeface="Calibri"/>
                          <a:cs typeface="Times New Roman"/>
                        </a:rPr>
                        <a:t>T</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N-1</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1136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3665"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391400" y="3124200"/>
            <a:ext cx="1165958" cy="590550"/>
          </a:xfrm>
          <a:prstGeom prst="rect">
            <a:avLst/>
          </a:prstGeom>
          <a:noFill/>
        </p:spPr>
      </p:pic>
      <p:sp>
        <p:nvSpPr>
          <p:cNvPr id="113667"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por Bloques Incompletos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143000"/>
            <a:ext cx="8229600" cy="533400"/>
          </a:xfrm>
        </p:spPr>
        <p:txBody>
          <a:bodyPr>
            <a:normAutofit/>
          </a:bodyPr>
          <a:lstStyle/>
          <a:p>
            <a:pPr algn="just"/>
            <a:r>
              <a:rPr lang="es-VE" sz="2800" dirty="0" smtClean="0"/>
              <a:t> Las sumas de cuadrados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7761"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990600" y="3067050"/>
            <a:ext cx="2867025" cy="742950"/>
          </a:xfrm>
          <a:prstGeom prst="rect">
            <a:avLst/>
          </a:prstGeom>
          <a:noFill/>
        </p:spPr>
      </p:pic>
      <p:sp>
        <p:nvSpPr>
          <p:cNvPr id="117763"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7764"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990600" y="1524000"/>
            <a:ext cx="4724400" cy="1038225"/>
          </a:xfrm>
          <a:prstGeom prst="rect">
            <a:avLst/>
          </a:prstGeom>
          <a:noFill/>
        </p:spPr>
      </p:pic>
      <p:sp>
        <p:nvSpPr>
          <p:cNvPr id="117766"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8" name="77 Abrir llave"/>
          <p:cNvSpPr/>
          <p:nvPr/>
        </p:nvSpPr>
        <p:spPr>
          <a:xfrm rot="16200000">
            <a:off x="2819400" y="2057401"/>
            <a:ext cx="304800" cy="1066800"/>
          </a:xfrm>
          <a:prstGeom prst="leftBrace">
            <a:avLst>
              <a:gd name="adj1" fmla="val 23715"/>
              <a:gd name="adj2" fmla="val 4877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9" name="78 CuadroTexto"/>
          <p:cNvSpPr txBox="1"/>
          <p:nvPr/>
        </p:nvSpPr>
        <p:spPr>
          <a:xfrm>
            <a:off x="3505200" y="2362200"/>
            <a:ext cx="5562600" cy="646331"/>
          </a:xfrm>
          <a:prstGeom prst="rect">
            <a:avLst/>
          </a:prstGeom>
          <a:noFill/>
        </p:spPr>
        <p:txBody>
          <a:bodyPr wrap="square" rtlCol="0">
            <a:spAutoFit/>
          </a:bodyPr>
          <a:lstStyle/>
          <a:p>
            <a:r>
              <a:rPr lang="es-VE" dirty="0" smtClean="0">
                <a:latin typeface="Nyala" pitchFamily="2" charset="0"/>
              </a:rPr>
              <a:t>Promedio de los totales de los bloques en los que se aplica el </a:t>
            </a:r>
          </a:p>
          <a:p>
            <a:r>
              <a:rPr lang="es-VE" dirty="0" smtClean="0">
                <a:latin typeface="Nyala" pitchFamily="2" charset="0"/>
              </a:rPr>
              <a:t>Tratamiento i</a:t>
            </a:r>
            <a:endParaRPr lang="en-US" dirty="0">
              <a:latin typeface="Nyala" pitchFamily="2" charset="0"/>
            </a:endParaRPr>
          </a:p>
        </p:txBody>
      </p:sp>
      <p:sp>
        <p:nvSpPr>
          <p:cNvPr id="11776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7767"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990600" y="3810000"/>
            <a:ext cx="2886075" cy="1038225"/>
          </a:xfrm>
          <a:prstGeom prst="rect">
            <a:avLst/>
          </a:prstGeom>
          <a:noFill/>
        </p:spPr>
      </p:pic>
      <p:sp>
        <p:nvSpPr>
          <p:cNvPr id="117769"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7770"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990600" y="4800600"/>
            <a:ext cx="2905125" cy="1038225"/>
          </a:xfrm>
          <a:prstGeom prst="rect">
            <a:avLst/>
          </a:prstGeom>
          <a:noFill/>
        </p:spPr>
      </p:pic>
      <p:sp>
        <p:nvSpPr>
          <p:cNvPr id="117772" name="Rectangle 12"/>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4"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7773" name="Picture 13"/>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990600" y="5943600"/>
            <a:ext cx="4152900" cy="409575"/>
          </a:xfrm>
          <a:prstGeom prst="rect">
            <a:avLst/>
          </a:prstGeom>
          <a:noFill/>
        </p:spPr>
      </p:pic>
      <p:sp>
        <p:nvSpPr>
          <p:cNvPr id="117775" name="Rectangle 15"/>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9" name="88 CuadroTexto"/>
          <p:cNvSpPr txBox="1"/>
          <p:nvPr/>
        </p:nvSpPr>
        <p:spPr>
          <a:xfrm>
            <a:off x="4572000" y="4419600"/>
            <a:ext cx="4572000" cy="646331"/>
          </a:xfrm>
          <a:prstGeom prst="rect">
            <a:avLst/>
          </a:prstGeom>
          <a:noFill/>
        </p:spPr>
        <p:txBody>
          <a:bodyPr wrap="square" rtlCol="0">
            <a:spAutoFit/>
          </a:bodyPr>
          <a:lstStyle/>
          <a:p>
            <a:r>
              <a:rPr lang="es-VE" dirty="0" smtClean="0">
                <a:latin typeface="Nyala" pitchFamily="2" charset="0"/>
              </a:rPr>
              <a:t>La suma de los totales de tratamientos corregidos</a:t>
            </a:r>
          </a:p>
          <a:p>
            <a:r>
              <a:rPr lang="es-VE" dirty="0" smtClean="0">
                <a:latin typeface="Nyala" pitchFamily="2" charset="0"/>
              </a:rPr>
              <a:t>Siempre será cero.</a:t>
            </a:r>
            <a:endParaRPr lang="en-US" dirty="0">
              <a:latin typeface="Nyala" pitchFamily="2"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por Bloques Incompletos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228600" y="1371600"/>
            <a:ext cx="8686800" cy="4800600"/>
          </a:xfrm>
        </p:spPr>
        <p:txBody>
          <a:bodyPr>
            <a:normAutofit/>
          </a:bodyPr>
          <a:lstStyle/>
          <a:p>
            <a:pPr algn="just">
              <a:buNone/>
            </a:pPr>
            <a:r>
              <a:rPr lang="es-VE" sz="2800" dirty="0" smtClean="0"/>
              <a:t>Suponga  que un ingeniero químico cree que el tiempo de reacción en un proceso químico es función del catalizador empleado. Cuatro catalizadores están siendo investigados. El procedimiento experimental consiste en seleccionar un lote de materia prima, cargar una planta piloto, aplicar cada  catalizador, el ingeniero decide controlar este factor por medio de bloques. Sin embargo, cada lote es lo suficientemente grande para permitir </a:t>
            </a:r>
            <a:r>
              <a:rPr lang="es-VE" sz="2800" smtClean="0"/>
              <a:t>el </a:t>
            </a:r>
            <a:r>
              <a:rPr lang="es-VE" sz="2800" smtClean="0"/>
              <a:t>ensayo </a:t>
            </a:r>
            <a:r>
              <a:rPr lang="es-VE" sz="2800" dirty="0" smtClean="0"/>
              <a:t>de 3 catalizadores únicamente. Por lo tanto, es necesario utilizar un diseño </a:t>
            </a:r>
            <a:r>
              <a:rPr lang="es-VE" sz="2800" dirty="0" err="1" smtClean="0"/>
              <a:t>aleatorizado</a:t>
            </a:r>
            <a:r>
              <a:rPr lang="es-VE" sz="2800" dirty="0" smtClean="0"/>
              <a:t> por bloques incompletos.</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2" name="Rectangle 12"/>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4"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5" name="Rectangle 15"/>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Ejemplo Diseño por Bloques Incompletos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2" name="Rectangle 12"/>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4"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5" name="Rectangle 15"/>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73" name="72 Marcador de contenido"/>
          <p:cNvGraphicFramePr>
            <a:graphicFrameLocks noGrp="1"/>
          </p:cNvGraphicFramePr>
          <p:nvPr>
            <p:ph idx="1"/>
          </p:nvPr>
        </p:nvGraphicFramePr>
        <p:xfrm>
          <a:off x="457200" y="1371600"/>
          <a:ext cx="8229600" cy="2595880"/>
        </p:xfrm>
        <a:graphic>
          <a:graphicData uri="http://schemas.openxmlformats.org/drawingml/2006/table">
            <a:tbl>
              <a:tblPr firstRow="1" bandRow="1">
                <a:tableStyleId>{5C22544A-7EE6-4342-B048-85BDC9FD1C3A}</a:tableStyleId>
              </a:tblPr>
              <a:tblGrid>
                <a:gridCol w="1371600"/>
                <a:gridCol w="1371600"/>
                <a:gridCol w="1371600"/>
                <a:gridCol w="1371600"/>
                <a:gridCol w="1371600"/>
                <a:gridCol w="1371600"/>
              </a:tblGrid>
              <a:tr h="370840">
                <a:tc rowSpan="2">
                  <a:txBody>
                    <a:bodyPr/>
                    <a:lstStyle/>
                    <a:p>
                      <a:pPr algn="ctr"/>
                      <a:r>
                        <a:rPr lang="es-VE" dirty="0" smtClean="0"/>
                        <a:t>Tratamiento (catalizador)</a:t>
                      </a:r>
                      <a:endParaRPr lang="en-US" dirty="0"/>
                    </a:p>
                  </a:txBody>
                  <a:tcPr anchor="ctr"/>
                </a:tc>
                <a:tc gridSpan="4">
                  <a:txBody>
                    <a:bodyPr/>
                    <a:lstStyle/>
                    <a:p>
                      <a:pPr algn="ctr"/>
                      <a:r>
                        <a:rPr lang="es-VE" dirty="0" smtClean="0"/>
                        <a:t>Bloque (Lote de materia prima)</a:t>
                      </a:r>
                      <a:endParaRPr lang="en-US" dirty="0"/>
                    </a:p>
                  </a:txBody>
                  <a:tcPr anchor="ctr"/>
                </a:tc>
                <a:tc hMerge="1">
                  <a:txBody>
                    <a:bodyPr/>
                    <a:lstStyle/>
                    <a:p>
                      <a:endParaRPr lang="en-US" dirty="0"/>
                    </a:p>
                  </a:txBody>
                  <a:tcPr/>
                </a:tc>
                <a:tc hMerge="1">
                  <a:txBody>
                    <a:bodyPr/>
                    <a:lstStyle/>
                    <a:p>
                      <a:endParaRPr lang="en-US" dirty="0"/>
                    </a:p>
                  </a:txBody>
                  <a:tcPr/>
                </a:tc>
                <a:tc hMerge="1">
                  <a:txBody>
                    <a:bodyPr/>
                    <a:lstStyle/>
                    <a:p>
                      <a:endParaRPr lang="en-US" dirty="0"/>
                    </a:p>
                  </a:txBody>
                  <a:tcPr/>
                </a:tc>
                <a:tc rowSpan="2">
                  <a:txBody>
                    <a:bodyPr/>
                    <a:lstStyle/>
                    <a:p>
                      <a:pPr algn="ctr"/>
                      <a:r>
                        <a:rPr lang="es-VE" dirty="0" err="1" smtClean="0"/>
                        <a:t>Y</a:t>
                      </a:r>
                      <a:r>
                        <a:rPr lang="es-VE" baseline="-25000" dirty="0" err="1" smtClean="0"/>
                        <a:t>i</a:t>
                      </a:r>
                      <a:r>
                        <a:rPr lang="es-VE" baseline="0" dirty="0" smtClean="0"/>
                        <a:t>.</a:t>
                      </a:r>
                      <a:endParaRPr lang="en-US" dirty="0"/>
                    </a:p>
                  </a:txBody>
                  <a:tcPr anchor="ctr"/>
                </a:tc>
              </a:tr>
              <a:tr h="370840">
                <a:tc vMerge="1">
                  <a:txBody>
                    <a:bodyPr/>
                    <a:lstStyle/>
                    <a:p>
                      <a:pPr algn="ctr"/>
                      <a:endParaRPr lang="en-US" dirty="0"/>
                    </a:p>
                  </a:txBody>
                  <a:tcPr anchor="ct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vMerge="1">
                  <a:txBody>
                    <a:bodyPr/>
                    <a:lstStyle/>
                    <a:p>
                      <a:pPr algn="ctr"/>
                      <a:endParaRPr lang="en-US" dirty="0"/>
                    </a:p>
                  </a:txBody>
                  <a:tcPr anchor="ctr"/>
                </a:tc>
              </a:tr>
              <a:tr h="370840">
                <a:tc>
                  <a:txBody>
                    <a:bodyPr/>
                    <a:lstStyle/>
                    <a:p>
                      <a:pPr algn="ctr"/>
                      <a:r>
                        <a:rPr lang="es-VE" dirty="0" smtClean="0"/>
                        <a:t>1</a:t>
                      </a:r>
                      <a:endParaRPr lang="en-US" dirty="0"/>
                    </a:p>
                  </a:txBody>
                  <a:tcPr anchor="ctr"/>
                </a:tc>
                <a:tc>
                  <a:txBody>
                    <a:bodyPr/>
                    <a:lstStyle/>
                    <a:p>
                      <a:pPr algn="ctr"/>
                      <a:r>
                        <a:rPr lang="es-VE" dirty="0" smtClean="0"/>
                        <a:t>73</a:t>
                      </a:r>
                      <a:endParaRPr lang="en-US" dirty="0"/>
                    </a:p>
                  </a:txBody>
                  <a:tcPr anchor="ctr"/>
                </a:tc>
                <a:tc>
                  <a:txBody>
                    <a:bodyPr/>
                    <a:lstStyle/>
                    <a:p>
                      <a:pPr algn="ctr"/>
                      <a:r>
                        <a:rPr lang="es-VE" dirty="0" smtClean="0"/>
                        <a:t>74</a:t>
                      </a:r>
                      <a:endParaRPr lang="en-US" dirty="0"/>
                    </a:p>
                  </a:txBody>
                  <a:tcPr anchor="ctr"/>
                </a:tc>
                <a:tc>
                  <a:txBody>
                    <a:bodyPr/>
                    <a:lstStyle/>
                    <a:p>
                      <a:pPr algn="ctr"/>
                      <a:r>
                        <a:rPr lang="es-VE" dirty="0" smtClean="0"/>
                        <a:t>-</a:t>
                      </a:r>
                      <a:endParaRPr lang="en-US" dirty="0"/>
                    </a:p>
                  </a:txBody>
                  <a:tcPr anchor="ctr"/>
                </a:tc>
                <a:tc>
                  <a:txBody>
                    <a:bodyPr/>
                    <a:lstStyle/>
                    <a:p>
                      <a:pPr algn="ctr"/>
                      <a:r>
                        <a:rPr lang="es-VE" dirty="0" smtClean="0"/>
                        <a:t>71</a:t>
                      </a:r>
                      <a:endParaRPr lang="en-US" dirty="0"/>
                    </a:p>
                  </a:txBody>
                  <a:tcPr anchor="ctr"/>
                </a:tc>
                <a:tc>
                  <a:txBody>
                    <a:bodyPr/>
                    <a:lstStyle/>
                    <a:p>
                      <a:pPr algn="ctr"/>
                      <a:r>
                        <a:rPr lang="es-VE" b="1" dirty="0" smtClean="0">
                          <a:solidFill>
                            <a:schemeClr val="bg1"/>
                          </a:solidFill>
                        </a:rPr>
                        <a:t>218</a:t>
                      </a:r>
                      <a:endParaRPr lang="en-US" b="1" dirty="0">
                        <a:solidFill>
                          <a:schemeClr val="bg1"/>
                        </a:solidFill>
                      </a:endParaRPr>
                    </a:p>
                  </a:txBody>
                  <a:tcPr anchor="ctr">
                    <a:solidFill>
                      <a:schemeClr val="accent1"/>
                    </a:solidFill>
                  </a:tcPr>
                </a:tc>
              </a:tr>
              <a:tr h="370840">
                <a:tc>
                  <a:txBody>
                    <a:bodyPr/>
                    <a:lstStyle/>
                    <a:p>
                      <a:pPr algn="ctr"/>
                      <a:r>
                        <a:rPr lang="es-VE" dirty="0" smtClean="0"/>
                        <a:t>2</a:t>
                      </a:r>
                      <a:endParaRPr lang="en-US" dirty="0"/>
                    </a:p>
                  </a:txBody>
                  <a:tcPr anchor="ctr"/>
                </a:tc>
                <a:tc>
                  <a:txBody>
                    <a:bodyPr/>
                    <a:lstStyle/>
                    <a:p>
                      <a:pPr algn="ctr"/>
                      <a:r>
                        <a:rPr lang="es-VE" dirty="0" smtClean="0"/>
                        <a:t>-</a:t>
                      </a:r>
                      <a:endParaRPr lang="en-US" dirty="0"/>
                    </a:p>
                  </a:txBody>
                  <a:tcPr anchor="ctr"/>
                </a:tc>
                <a:tc>
                  <a:txBody>
                    <a:bodyPr/>
                    <a:lstStyle/>
                    <a:p>
                      <a:pPr algn="ctr"/>
                      <a:r>
                        <a:rPr lang="es-VE" dirty="0" smtClean="0"/>
                        <a:t>75</a:t>
                      </a:r>
                      <a:endParaRPr lang="en-US" dirty="0"/>
                    </a:p>
                  </a:txBody>
                  <a:tcPr anchor="ctr"/>
                </a:tc>
                <a:tc>
                  <a:txBody>
                    <a:bodyPr/>
                    <a:lstStyle/>
                    <a:p>
                      <a:pPr algn="ctr"/>
                      <a:r>
                        <a:rPr lang="es-VE" dirty="0" smtClean="0"/>
                        <a:t>67</a:t>
                      </a:r>
                      <a:endParaRPr lang="en-US" dirty="0"/>
                    </a:p>
                  </a:txBody>
                  <a:tcPr anchor="ctr"/>
                </a:tc>
                <a:tc>
                  <a:txBody>
                    <a:bodyPr/>
                    <a:lstStyle/>
                    <a:p>
                      <a:pPr algn="ctr"/>
                      <a:r>
                        <a:rPr lang="es-VE" dirty="0" smtClean="0"/>
                        <a:t>72</a:t>
                      </a:r>
                      <a:endParaRPr lang="en-US" dirty="0"/>
                    </a:p>
                  </a:txBody>
                  <a:tcPr anchor="ctr"/>
                </a:tc>
                <a:tc>
                  <a:txBody>
                    <a:bodyPr/>
                    <a:lstStyle/>
                    <a:p>
                      <a:pPr algn="ctr"/>
                      <a:r>
                        <a:rPr lang="es-VE" b="1" dirty="0" smtClean="0">
                          <a:solidFill>
                            <a:schemeClr val="bg1"/>
                          </a:solidFill>
                        </a:rPr>
                        <a:t>214</a:t>
                      </a:r>
                      <a:endParaRPr lang="en-US" b="1" dirty="0">
                        <a:solidFill>
                          <a:schemeClr val="bg1"/>
                        </a:solidFill>
                      </a:endParaRPr>
                    </a:p>
                  </a:txBody>
                  <a:tcPr anchor="ctr">
                    <a:solidFill>
                      <a:schemeClr val="accent1"/>
                    </a:solidFill>
                  </a:tcPr>
                </a:tc>
              </a:tr>
              <a:tr h="370840">
                <a:tc>
                  <a:txBody>
                    <a:bodyPr/>
                    <a:lstStyle/>
                    <a:p>
                      <a:pPr algn="ctr"/>
                      <a:r>
                        <a:rPr lang="es-VE" dirty="0" smtClean="0"/>
                        <a:t>3</a:t>
                      </a:r>
                      <a:endParaRPr lang="en-US" dirty="0"/>
                    </a:p>
                  </a:txBody>
                  <a:tcPr anchor="ctr"/>
                </a:tc>
                <a:tc>
                  <a:txBody>
                    <a:bodyPr/>
                    <a:lstStyle/>
                    <a:p>
                      <a:pPr algn="ctr"/>
                      <a:r>
                        <a:rPr lang="es-VE" dirty="0" smtClean="0"/>
                        <a:t>73</a:t>
                      </a:r>
                      <a:endParaRPr lang="en-US" dirty="0"/>
                    </a:p>
                  </a:txBody>
                  <a:tcPr anchor="ctr"/>
                </a:tc>
                <a:tc>
                  <a:txBody>
                    <a:bodyPr/>
                    <a:lstStyle/>
                    <a:p>
                      <a:pPr algn="ctr"/>
                      <a:r>
                        <a:rPr lang="es-VE" dirty="0" smtClean="0"/>
                        <a:t>75</a:t>
                      </a:r>
                      <a:endParaRPr lang="en-US" dirty="0"/>
                    </a:p>
                  </a:txBody>
                  <a:tcPr anchor="ctr"/>
                </a:tc>
                <a:tc>
                  <a:txBody>
                    <a:bodyPr/>
                    <a:lstStyle/>
                    <a:p>
                      <a:pPr algn="ctr"/>
                      <a:r>
                        <a:rPr lang="es-VE" dirty="0" smtClean="0"/>
                        <a:t>68</a:t>
                      </a:r>
                      <a:endParaRPr lang="en-US" dirty="0"/>
                    </a:p>
                  </a:txBody>
                  <a:tcPr anchor="ctr"/>
                </a:tc>
                <a:tc>
                  <a:txBody>
                    <a:bodyPr/>
                    <a:lstStyle/>
                    <a:p>
                      <a:pPr algn="ctr"/>
                      <a:r>
                        <a:rPr lang="es-VE" dirty="0" smtClean="0"/>
                        <a:t>-</a:t>
                      </a:r>
                      <a:endParaRPr lang="en-US" dirty="0"/>
                    </a:p>
                  </a:txBody>
                  <a:tcPr anchor="ctr"/>
                </a:tc>
                <a:tc>
                  <a:txBody>
                    <a:bodyPr/>
                    <a:lstStyle/>
                    <a:p>
                      <a:pPr algn="ctr"/>
                      <a:r>
                        <a:rPr lang="es-VE" b="1" dirty="0" smtClean="0">
                          <a:solidFill>
                            <a:schemeClr val="bg1"/>
                          </a:solidFill>
                        </a:rPr>
                        <a:t>216</a:t>
                      </a:r>
                      <a:endParaRPr lang="en-US" b="1" dirty="0">
                        <a:solidFill>
                          <a:schemeClr val="bg1"/>
                        </a:solidFill>
                      </a:endParaRPr>
                    </a:p>
                  </a:txBody>
                  <a:tcPr anchor="ctr">
                    <a:solidFill>
                      <a:schemeClr val="accent1"/>
                    </a:solidFill>
                  </a:tcPr>
                </a:tc>
              </a:tr>
              <a:tr h="370840">
                <a:tc>
                  <a:txBody>
                    <a:bodyPr/>
                    <a:lstStyle/>
                    <a:p>
                      <a:pPr algn="ctr"/>
                      <a:r>
                        <a:rPr lang="es-VE" dirty="0" smtClean="0"/>
                        <a:t>4</a:t>
                      </a:r>
                      <a:endParaRPr lang="en-US" dirty="0"/>
                    </a:p>
                  </a:txBody>
                  <a:tcPr anchor="ctr"/>
                </a:tc>
                <a:tc>
                  <a:txBody>
                    <a:bodyPr/>
                    <a:lstStyle/>
                    <a:p>
                      <a:pPr algn="ctr"/>
                      <a:r>
                        <a:rPr lang="es-VE" dirty="0" smtClean="0"/>
                        <a:t>75</a:t>
                      </a:r>
                      <a:endParaRPr lang="en-US" dirty="0"/>
                    </a:p>
                  </a:txBody>
                  <a:tcPr anchor="ctr"/>
                </a:tc>
                <a:tc>
                  <a:txBody>
                    <a:bodyPr/>
                    <a:lstStyle/>
                    <a:p>
                      <a:pPr algn="ctr"/>
                      <a:r>
                        <a:rPr lang="es-VE" dirty="0" smtClean="0"/>
                        <a:t>-</a:t>
                      </a:r>
                      <a:endParaRPr lang="en-US" dirty="0"/>
                    </a:p>
                  </a:txBody>
                  <a:tcPr anchor="ctr"/>
                </a:tc>
                <a:tc>
                  <a:txBody>
                    <a:bodyPr/>
                    <a:lstStyle/>
                    <a:p>
                      <a:pPr algn="ctr"/>
                      <a:r>
                        <a:rPr lang="es-VE" dirty="0" smtClean="0"/>
                        <a:t>72</a:t>
                      </a:r>
                      <a:endParaRPr lang="en-US" dirty="0"/>
                    </a:p>
                  </a:txBody>
                  <a:tcPr anchor="ctr"/>
                </a:tc>
                <a:tc>
                  <a:txBody>
                    <a:bodyPr/>
                    <a:lstStyle/>
                    <a:p>
                      <a:pPr algn="ctr"/>
                      <a:r>
                        <a:rPr lang="es-VE" dirty="0" smtClean="0"/>
                        <a:t>75</a:t>
                      </a:r>
                      <a:endParaRPr lang="en-US" dirty="0"/>
                    </a:p>
                  </a:txBody>
                  <a:tcPr anchor="ctr"/>
                </a:tc>
                <a:tc>
                  <a:txBody>
                    <a:bodyPr/>
                    <a:lstStyle/>
                    <a:p>
                      <a:pPr algn="ctr"/>
                      <a:r>
                        <a:rPr lang="es-VE" b="1" dirty="0" smtClean="0">
                          <a:solidFill>
                            <a:schemeClr val="bg1"/>
                          </a:solidFill>
                        </a:rPr>
                        <a:t>222</a:t>
                      </a:r>
                      <a:endParaRPr lang="en-US" b="1" dirty="0">
                        <a:solidFill>
                          <a:schemeClr val="bg1"/>
                        </a:solidFill>
                      </a:endParaRPr>
                    </a:p>
                  </a:txBody>
                  <a:tcPr anchor="ctr">
                    <a:solidFill>
                      <a:schemeClr val="accent1"/>
                    </a:solidFill>
                  </a:tcPr>
                </a:tc>
              </a:tr>
              <a:tr h="370840">
                <a:tc>
                  <a:txBody>
                    <a:bodyPr/>
                    <a:lstStyle/>
                    <a:p>
                      <a:pPr algn="ctr"/>
                      <a:r>
                        <a:rPr lang="es-VE" b="1" dirty="0" err="1" smtClean="0">
                          <a:solidFill>
                            <a:schemeClr val="bg1"/>
                          </a:solidFill>
                        </a:rPr>
                        <a:t>y.</a:t>
                      </a:r>
                      <a:r>
                        <a:rPr lang="es-VE" b="1" baseline="-25000" dirty="0" err="1" smtClean="0">
                          <a:solidFill>
                            <a:schemeClr val="bg1"/>
                          </a:solidFill>
                        </a:rPr>
                        <a:t>j</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221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224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207</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218</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Y..= 870</a:t>
                      </a:r>
                      <a:endParaRPr lang="en-US" b="1" dirty="0">
                        <a:solidFill>
                          <a:schemeClr val="bg1"/>
                        </a:solidFill>
                      </a:endParaRPr>
                    </a:p>
                  </a:txBody>
                  <a:tcPr anchor="ctr">
                    <a:solidFill>
                      <a:schemeClr val="accent1"/>
                    </a:solidFill>
                  </a:tcPr>
                </a:tc>
              </a:tr>
            </a:tbl>
          </a:graphicData>
        </a:graphic>
      </p:graphicFrame>
      <p:grpSp>
        <p:nvGrpSpPr>
          <p:cNvPr id="79" name="78 Grupo"/>
          <p:cNvGrpSpPr/>
          <p:nvPr/>
        </p:nvGrpSpPr>
        <p:grpSpPr>
          <a:xfrm>
            <a:off x="457200" y="4191000"/>
            <a:ext cx="4204064" cy="1680865"/>
            <a:chOff x="457200" y="4191000"/>
            <a:chExt cx="4204064" cy="1680865"/>
          </a:xfrm>
        </p:grpSpPr>
        <p:sp>
          <p:nvSpPr>
            <p:cNvPr id="74" name="73 CuadroTexto"/>
            <p:cNvSpPr txBox="1"/>
            <p:nvPr/>
          </p:nvSpPr>
          <p:spPr>
            <a:xfrm>
              <a:off x="457200" y="4191000"/>
              <a:ext cx="2286203" cy="461665"/>
            </a:xfrm>
            <a:prstGeom prst="rect">
              <a:avLst/>
            </a:prstGeom>
            <a:noFill/>
          </p:spPr>
          <p:txBody>
            <a:bodyPr wrap="none" rtlCol="0">
              <a:spAutoFit/>
            </a:bodyPr>
            <a:lstStyle/>
            <a:p>
              <a:r>
                <a:rPr lang="es-VE" sz="2400" dirty="0" smtClean="0">
                  <a:latin typeface="Nyala" pitchFamily="2" charset="0"/>
                </a:rPr>
                <a:t>k = 4 tratamientos</a:t>
              </a:r>
              <a:endParaRPr lang="en-US" sz="2400" dirty="0">
                <a:latin typeface="Nyala" pitchFamily="2" charset="0"/>
              </a:endParaRPr>
            </a:p>
          </p:txBody>
        </p:sp>
        <p:sp>
          <p:nvSpPr>
            <p:cNvPr id="75" name="74 CuadroTexto"/>
            <p:cNvSpPr txBox="1"/>
            <p:nvPr/>
          </p:nvSpPr>
          <p:spPr>
            <a:xfrm>
              <a:off x="457200" y="4495800"/>
              <a:ext cx="1737976" cy="461665"/>
            </a:xfrm>
            <a:prstGeom prst="rect">
              <a:avLst/>
            </a:prstGeom>
            <a:noFill/>
          </p:spPr>
          <p:txBody>
            <a:bodyPr wrap="none" rtlCol="0">
              <a:spAutoFit/>
            </a:bodyPr>
            <a:lstStyle/>
            <a:p>
              <a:r>
                <a:rPr lang="es-VE" sz="2400" dirty="0" smtClean="0">
                  <a:latin typeface="Nyala" pitchFamily="2" charset="0"/>
                </a:rPr>
                <a:t>b = 4 bloques</a:t>
              </a:r>
              <a:endParaRPr lang="en-US" sz="2400" dirty="0">
                <a:latin typeface="Nyala" pitchFamily="2" charset="0"/>
              </a:endParaRPr>
            </a:p>
          </p:txBody>
        </p:sp>
        <p:sp>
          <p:nvSpPr>
            <p:cNvPr id="76" name="75 CuadroTexto"/>
            <p:cNvSpPr txBox="1"/>
            <p:nvPr/>
          </p:nvSpPr>
          <p:spPr>
            <a:xfrm>
              <a:off x="470262" y="4800600"/>
              <a:ext cx="4177938" cy="461665"/>
            </a:xfrm>
            <a:prstGeom prst="rect">
              <a:avLst/>
            </a:prstGeom>
            <a:noFill/>
          </p:spPr>
          <p:txBody>
            <a:bodyPr wrap="square" rtlCol="0">
              <a:spAutoFit/>
            </a:bodyPr>
            <a:lstStyle/>
            <a:p>
              <a:r>
                <a:rPr lang="es-VE" sz="2400" dirty="0" smtClean="0">
                  <a:latin typeface="Nyala" pitchFamily="2" charset="0"/>
                </a:rPr>
                <a:t>a = 3 tratamientos en cada bloque</a:t>
              </a:r>
              <a:endParaRPr lang="en-US" sz="2400" dirty="0">
                <a:latin typeface="Nyala" pitchFamily="2" charset="0"/>
              </a:endParaRPr>
            </a:p>
          </p:txBody>
        </p:sp>
        <p:sp>
          <p:nvSpPr>
            <p:cNvPr id="77" name="76 CuadroTexto"/>
            <p:cNvSpPr txBox="1"/>
            <p:nvPr/>
          </p:nvSpPr>
          <p:spPr>
            <a:xfrm>
              <a:off x="483326" y="5118463"/>
              <a:ext cx="4177938" cy="461665"/>
            </a:xfrm>
            <a:prstGeom prst="rect">
              <a:avLst/>
            </a:prstGeom>
            <a:noFill/>
          </p:spPr>
          <p:txBody>
            <a:bodyPr wrap="square" rtlCol="0">
              <a:spAutoFit/>
            </a:bodyPr>
            <a:lstStyle/>
            <a:p>
              <a:r>
                <a:rPr lang="es-VE" sz="2400" dirty="0" smtClean="0">
                  <a:latin typeface="Nyala" pitchFamily="2" charset="0"/>
                </a:rPr>
                <a:t>r = 3 sucesos en cada tratamiento</a:t>
              </a:r>
              <a:endParaRPr lang="en-US" sz="2400" dirty="0">
                <a:latin typeface="Nyala" pitchFamily="2" charset="0"/>
              </a:endParaRPr>
            </a:p>
          </p:txBody>
        </p:sp>
        <p:sp>
          <p:nvSpPr>
            <p:cNvPr id="78" name="77 CuadroTexto"/>
            <p:cNvSpPr txBox="1"/>
            <p:nvPr/>
          </p:nvSpPr>
          <p:spPr>
            <a:xfrm>
              <a:off x="457200" y="5410200"/>
              <a:ext cx="4177938" cy="461665"/>
            </a:xfrm>
            <a:prstGeom prst="rect">
              <a:avLst/>
            </a:prstGeom>
            <a:noFill/>
          </p:spPr>
          <p:txBody>
            <a:bodyPr wrap="square" rtlCol="0">
              <a:spAutoFit/>
            </a:bodyPr>
            <a:lstStyle/>
            <a:p>
              <a:r>
                <a:rPr lang="es-VE" sz="2400" dirty="0" smtClean="0">
                  <a:latin typeface="Nyala" pitchFamily="2" charset="0"/>
                </a:rPr>
                <a:t>N = ab = 12 observaciones</a:t>
              </a:r>
              <a:endParaRPr lang="en-US" sz="2400" dirty="0">
                <a:latin typeface="Nyala" pitchFamily="2" charset="0"/>
              </a:endParaRPr>
            </a:p>
          </p:txBody>
        </p:sp>
      </p:grpSp>
      <p:sp>
        <p:nvSpPr>
          <p:cNvPr id="1198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1980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4953000" y="4343400"/>
            <a:ext cx="3448050" cy="685800"/>
          </a:xfrm>
          <a:prstGeom prst="rect">
            <a:avLst/>
          </a:prstGeom>
          <a:noFill/>
        </p:spPr>
      </p:pic>
      <p:sp>
        <p:nvSpPr>
          <p:cNvPr id="119811"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3" name="82 CuadroTexto"/>
          <p:cNvSpPr txBox="1"/>
          <p:nvPr/>
        </p:nvSpPr>
        <p:spPr>
          <a:xfrm>
            <a:off x="4724400" y="5181600"/>
            <a:ext cx="4097597" cy="400110"/>
          </a:xfrm>
          <a:prstGeom prst="rect">
            <a:avLst/>
          </a:prstGeom>
          <a:noFill/>
        </p:spPr>
        <p:txBody>
          <a:bodyPr wrap="none" rtlCol="0">
            <a:spAutoFit/>
          </a:bodyPr>
          <a:lstStyle/>
          <a:p>
            <a:r>
              <a:rPr lang="es-VE" sz="2000" dirty="0" smtClean="0">
                <a:latin typeface="Nyala" pitchFamily="2" charset="0"/>
              </a:rPr>
              <a:t>2 veces aparece cada par de tratamientos</a:t>
            </a:r>
            <a:endParaRPr lang="en-US" sz="2000" dirty="0">
              <a:latin typeface="Nyala"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980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por Bloques Incompletos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2" name="Rectangle 12"/>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4"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5" name="Rectangle 15"/>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98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11"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2" name="81 Marcador de contenido"/>
          <p:cNvSpPr>
            <a:spLocks noGrp="1"/>
          </p:cNvSpPr>
          <p:nvPr>
            <p:ph idx="1"/>
          </p:nvPr>
        </p:nvSpPr>
        <p:spPr>
          <a:xfrm>
            <a:off x="457200" y="1219200"/>
            <a:ext cx="8229600" cy="685799"/>
          </a:xfrm>
        </p:spPr>
        <p:txBody>
          <a:bodyPr/>
          <a:lstStyle/>
          <a:p>
            <a:r>
              <a:rPr lang="es-VE" dirty="0" smtClean="0"/>
              <a:t> Se calculan 4 </a:t>
            </a:r>
            <a:r>
              <a:rPr lang="es-VE" dirty="0" err="1" smtClean="0"/>
              <a:t>Q</a:t>
            </a:r>
            <a:r>
              <a:rPr lang="es-VE" baseline="-25000" dirty="0" err="1" smtClean="0"/>
              <a:t>i</a:t>
            </a:r>
            <a:r>
              <a:rPr lang="es-VE" dirty="0" smtClean="0"/>
              <a:t>:</a:t>
            </a:r>
            <a:endParaRPr lang="en-US" dirty="0"/>
          </a:p>
        </p:txBody>
      </p:sp>
      <p:sp>
        <p:nvSpPr>
          <p:cNvPr id="1239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3905"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990600" y="1752600"/>
            <a:ext cx="2438400" cy="999194"/>
          </a:xfrm>
          <a:prstGeom prst="rect">
            <a:avLst/>
          </a:prstGeom>
          <a:noFill/>
        </p:spPr>
      </p:pic>
      <p:sp>
        <p:nvSpPr>
          <p:cNvPr id="12390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0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3908"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990600" y="2743200"/>
            <a:ext cx="6324600" cy="924526"/>
          </a:xfrm>
          <a:prstGeom prst="rect">
            <a:avLst/>
          </a:prstGeom>
          <a:noFill/>
        </p:spPr>
      </p:pic>
      <p:sp>
        <p:nvSpPr>
          <p:cNvPr id="123910" name="Rectangle 6"/>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3911"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990600" y="3733800"/>
            <a:ext cx="6317673" cy="914400"/>
          </a:xfrm>
          <a:prstGeom prst="rect">
            <a:avLst/>
          </a:prstGeom>
          <a:noFill/>
        </p:spPr>
      </p:pic>
      <p:sp>
        <p:nvSpPr>
          <p:cNvPr id="123913" name="Rectangle 9"/>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3914"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990599" y="4648200"/>
            <a:ext cx="6317673" cy="914400"/>
          </a:xfrm>
          <a:prstGeom prst="rect">
            <a:avLst/>
          </a:prstGeom>
          <a:noFill/>
        </p:spPr>
      </p:pic>
      <p:sp>
        <p:nvSpPr>
          <p:cNvPr id="123916" name="Rectangle 12"/>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8"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3917" name="Picture 13"/>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990600" y="5557503"/>
            <a:ext cx="6248400" cy="919497"/>
          </a:xfrm>
          <a:prstGeom prst="rect">
            <a:avLst/>
          </a:prstGeom>
          <a:noFill/>
        </p:spPr>
      </p:pic>
      <p:sp>
        <p:nvSpPr>
          <p:cNvPr id="123919" name="Rectangle 15"/>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39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39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39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39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por Bloques Incompletos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2" name="Rectangle 12"/>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4"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5" name="Rectangle 15"/>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98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11"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2" name="81 Marcador de contenido"/>
          <p:cNvSpPr>
            <a:spLocks noGrp="1"/>
          </p:cNvSpPr>
          <p:nvPr>
            <p:ph idx="1"/>
          </p:nvPr>
        </p:nvSpPr>
        <p:spPr>
          <a:xfrm>
            <a:off x="457200" y="1295401"/>
            <a:ext cx="8229600" cy="685799"/>
          </a:xfrm>
        </p:spPr>
        <p:txBody>
          <a:bodyPr/>
          <a:lstStyle/>
          <a:p>
            <a:r>
              <a:rPr lang="es-VE" dirty="0" smtClean="0"/>
              <a:t> Calculamos las suma de cuadrados:</a:t>
            </a:r>
            <a:endParaRPr lang="en-US" dirty="0"/>
          </a:p>
        </p:txBody>
      </p:sp>
      <p:sp>
        <p:nvSpPr>
          <p:cNvPr id="1239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0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0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0" name="Rectangle 6"/>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3" name="Rectangle 9"/>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6" name="Rectangle 12"/>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8"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9" name="Rectangle 15"/>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5953"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066800" y="2105025"/>
            <a:ext cx="4343400" cy="742950"/>
          </a:xfrm>
          <a:prstGeom prst="rect">
            <a:avLst/>
          </a:prstGeom>
          <a:noFill/>
        </p:spPr>
      </p:pic>
      <p:sp>
        <p:nvSpPr>
          <p:cNvPr id="125955"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5956"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066800" y="2943225"/>
            <a:ext cx="5286375" cy="1038225"/>
          </a:xfrm>
          <a:prstGeom prst="rect">
            <a:avLst/>
          </a:prstGeom>
          <a:noFill/>
        </p:spPr>
      </p:pic>
      <p:sp>
        <p:nvSpPr>
          <p:cNvPr id="12595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5959"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990600" y="4086225"/>
            <a:ext cx="5724525" cy="1038225"/>
          </a:xfrm>
          <a:prstGeom prst="rect">
            <a:avLst/>
          </a:prstGeom>
          <a:noFill/>
        </p:spPr>
      </p:pic>
      <p:sp>
        <p:nvSpPr>
          <p:cNvPr id="12596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6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5962"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990600" y="5457825"/>
            <a:ext cx="4152900" cy="409575"/>
          </a:xfrm>
          <a:prstGeom prst="rect">
            <a:avLst/>
          </a:prstGeom>
          <a:noFill/>
        </p:spPr>
      </p:pic>
      <p:sp>
        <p:nvSpPr>
          <p:cNvPr id="125964" name="Rectangle 12"/>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59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595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595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59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a:t>
            </a:r>
            <a:r>
              <a:rPr lang="es-VE" sz="4400" dirty="0" err="1" smtClean="0"/>
              <a:t>Aleatorizado</a:t>
            </a:r>
            <a:r>
              <a:rPr lang="es-VE" sz="4400" dirty="0" smtClean="0"/>
              <a:t> por Bloques 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609599"/>
          </a:xfrm>
        </p:spPr>
        <p:txBody>
          <a:bodyPr>
            <a:normAutofit/>
          </a:bodyPr>
          <a:lstStyle/>
          <a:p>
            <a:pPr algn="just"/>
            <a:r>
              <a:rPr lang="es-VE" sz="2800" dirty="0" smtClean="0"/>
              <a:t> La tabla ANDEVA será:</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5" name="19 Marcador de contenido"/>
          <p:cNvGraphicFramePr>
            <a:graphicFrameLocks/>
          </p:cNvGraphicFramePr>
          <p:nvPr/>
        </p:nvGraphicFramePr>
        <p:xfrm>
          <a:off x="457200" y="2057400"/>
          <a:ext cx="8153400" cy="3488217"/>
        </p:xfrm>
        <a:graphic>
          <a:graphicData uri="http://schemas.openxmlformats.org/drawingml/2006/table">
            <a:tbl>
              <a:tblPr/>
              <a:tblGrid>
                <a:gridCol w="2209800"/>
                <a:gridCol w="1600200"/>
                <a:gridCol w="1524000"/>
                <a:gridCol w="1524000"/>
                <a:gridCol w="1295400"/>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Tratamiento</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SC</a:t>
                      </a:r>
                      <a:r>
                        <a:rPr lang="en-US" sz="2800" baseline="-25000" dirty="0" smtClean="0">
                          <a:latin typeface="Calibri"/>
                          <a:ea typeface="Calibri"/>
                          <a:cs typeface="Times New Roman"/>
                        </a:rPr>
                        <a:t>TRAT</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k-1</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CM</a:t>
                      </a:r>
                      <a:r>
                        <a:rPr lang="en-US" sz="2800" baseline="-25000" dirty="0" smtClean="0">
                          <a:latin typeface="+mn-lt"/>
                          <a:ea typeface="Calibri"/>
                          <a:cs typeface="Times New Roman"/>
                        </a:rPr>
                        <a:t>TRAT</a:t>
                      </a:r>
                      <a:endParaRPr lang="en-US" sz="28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endParaRPr lang="es-VE" sz="1400" dirty="0" smtClean="0">
                        <a:latin typeface="Calibri"/>
                        <a:ea typeface="Calibri"/>
                        <a:cs typeface="Times New Roman"/>
                      </a:endParaRPr>
                    </a:p>
                    <a:p>
                      <a:pPr marL="0" marR="0" algn="ctr">
                        <a:lnSpc>
                          <a:spcPct val="115000"/>
                        </a:lnSpc>
                        <a:spcBef>
                          <a:spcPts val="0"/>
                        </a:spcBef>
                        <a:spcAft>
                          <a:spcPts val="0"/>
                        </a:spcAft>
                      </a:pPr>
                      <a:endParaRPr lang="es-VE" sz="1400" dirty="0" smtClean="0">
                        <a:latin typeface="Calibri"/>
                        <a:ea typeface="Calibri"/>
                        <a:cs typeface="Times New Roman"/>
                      </a:endParaRPr>
                    </a:p>
                    <a:p>
                      <a:pPr marL="0" marR="0" algn="ctr">
                        <a:lnSpc>
                          <a:spcPct val="115000"/>
                        </a:lnSpc>
                        <a:spcBef>
                          <a:spcPts val="0"/>
                        </a:spcBef>
                        <a:spcAft>
                          <a:spcPts val="0"/>
                        </a:spcAft>
                      </a:pPr>
                      <a:endParaRPr lang="es-VE" sz="1400" dirty="0" smtClean="0">
                        <a:latin typeface="Calibri"/>
                        <a:ea typeface="Calibri"/>
                        <a:cs typeface="Times New Roman"/>
                      </a:endParaRPr>
                    </a:p>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Bloques</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SC</a:t>
                      </a:r>
                      <a:r>
                        <a:rPr lang="es-VE" sz="2800" baseline="-25000" dirty="0" smtClean="0">
                          <a:latin typeface="Calibri"/>
                          <a:ea typeface="Calibri"/>
                          <a:cs typeface="Times New Roman"/>
                        </a:rPr>
                        <a:t>BLOQ</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b-1</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CM</a:t>
                      </a:r>
                      <a:r>
                        <a:rPr lang="es-VE" sz="2800" baseline="-25000" dirty="0" smtClean="0">
                          <a:latin typeface="+mn-lt"/>
                          <a:ea typeface="Calibri"/>
                          <a:cs typeface="Times New Roman"/>
                        </a:rPr>
                        <a:t>BLOQ</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SC</a:t>
                      </a:r>
                      <a:r>
                        <a:rPr lang="en-US" sz="2800" baseline="-25000" dirty="0" smtClean="0">
                          <a:latin typeface="Calibri"/>
                          <a:ea typeface="Calibri"/>
                          <a:cs typeface="Times New Roman"/>
                        </a:rPr>
                        <a:t>E</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(k-1)(b-1)</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CM</a:t>
                      </a:r>
                      <a:r>
                        <a:rPr lang="en-US" sz="2800" baseline="-25000" dirty="0" smtClean="0">
                          <a:latin typeface="+mn-lt"/>
                          <a:ea typeface="Calibri"/>
                          <a:cs typeface="Times New Roman"/>
                        </a:rPr>
                        <a:t>E</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SC</a:t>
                      </a:r>
                      <a:r>
                        <a:rPr lang="en-US" sz="2800" b="1" baseline="-25000" dirty="0" smtClean="0">
                          <a:solidFill>
                            <a:schemeClr val="bg1"/>
                          </a:solidFill>
                          <a:latin typeface="Calibri"/>
                          <a:ea typeface="Calibri"/>
                          <a:cs typeface="Times New Roman"/>
                        </a:rPr>
                        <a:t>T</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N-1</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pic>
        <p:nvPicPr>
          <p:cNvPr id="36"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543800" y="3048000"/>
            <a:ext cx="914400" cy="721217"/>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por Bloques Incompletos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2" name="Rectangle 12"/>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4"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5" name="Rectangle 15"/>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98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11"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2" name="81 Marcador de contenido"/>
          <p:cNvSpPr>
            <a:spLocks noGrp="1"/>
          </p:cNvSpPr>
          <p:nvPr>
            <p:ph idx="1"/>
          </p:nvPr>
        </p:nvSpPr>
        <p:spPr>
          <a:xfrm>
            <a:off x="457200" y="1295401"/>
            <a:ext cx="8229600" cy="685799"/>
          </a:xfrm>
        </p:spPr>
        <p:txBody>
          <a:bodyPr/>
          <a:lstStyle/>
          <a:p>
            <a:r>
              <a:rPr lang="es-VE" dirty="0" smtClean="0"/>
              <a:t> Calculamos los cuadrados medios:</a:t>
            </a:r>
            <a:endParaRPr lang="en-US" dirty="0"/>
          </a:p>
        </p:txBody>
      </p:sp>
      <p:sp>
        <p:nvSpPr>
          <p:cNvPr id="1239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0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0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0" name="Rectangle 6"/>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3" name="Rectangle 9"/>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6" name="Rectangle 12"/>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8"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9" name="Rectangle 15"/>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55"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5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6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4" name="Rectangle 12"/>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00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8001"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143000" y="2286000"/>
            <a:ext cx="4900089" cy="762001"/>
          </a:xfrm>
          <a:prstGeom prst="rect">
            <a:avLst/>
          </a:prstGeom>
          <a:noFill/>
        </p:spPr>
      </p:pic>
      <p:sp>
        <p:nvSpPr>
          <p:cNvPr id="128003"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00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8004"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143001" y="3352801"/>
            <a:ext cx="3735916" cy="762000"/>
          </a:xfrm>
          <a:prstGeom prst="rect">
            <a:avLst/>
          </a:prstGeom>
          <a:noFill/>
        </p:spPr>
      </p:pic>
      <p:sp>
        <p:nvSpPr>
          <p:cNvPr id="128006" name="Rectangle 6"/>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00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28007"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143000" y="4419600"/>
            <a:ext cx="3778250" cy="762000"/>
          </a:xfrm>
          <a:prstGeom prst="rect">
            <a:avLst/>
          </a:prstGeom>
          <a:noFill/>
        </p:spPr>
      </p:pic>
      <p:sp>
        <p:nvSpPr>
          <p:cNvPr id="128009" name="Rectangle 9"/>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80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80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80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por Bloques Incompletos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704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838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1" name="Rectangle 3"/>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4" name="Rectangle 6"/>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57" name="Rectangle 9"/>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9"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0" name="Rectangle 12"/>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2"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3" name="Rectangle 15"/>
          <p:cNvSpPr>
            <a:spLocks noChangeArrowheads="1"/>
          </p:cNvSpPr>
          <p:nvPr/>
        </p:nvSpPr>
        <p:spPr bwMode="auto">
          <a:xfrm>
            <a:off x="0" y="15621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5" name="Rectangle 1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6" name="Rectangle 18"/>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68" name="Rectangle 20"/>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69" name="Rectangle 21"/>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1" name="Rectangle 2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2" name="Rectangle 24"/>
          <p:cNvSpPr>
            <a:spLocks noChangeArrowheads="1"/>
          </p:cNvSpPr>
          <p:nvPr/>
        </p:nvSpPr>
        <p:spPr bwMode="auto">
          <a:xfrm>
            <a:off x="0" y="11906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74" name="Rectangle 26"/>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075" name="Rectangle 27"/>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3"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6"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6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69"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2" name="Rectangle 12"/>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7774"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7775" name="Rectangle 15"/>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981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9811"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2" name="81 Marcador de contenido"/>
          <p:cNvSpPr>
            <a:spLocks noGrp="1"/>
          </p:cNvSpPr>
          <p:nvPr>
            <p:ph idx="1"/>
          </p:nvPr>
        </p:nvSpPr>
        <p:spPr>
          <a:xfrm>
            <a:off x="457200" y="1295401"/>
            <a:ext cx="8229600" cy="685799"/>
          </a:xfrm>
        </p:spPr>
        <p:txBody>
          <a:bodyPr/>
          <a:lstStyle/>
          <a:p>
            <a:r>
              <a:rPr lang="es-VE" dirty="0" smtClean="0"/>
              <a:t> La tabla ANDEVA será:</a:t>
            </a:r>
            <a:endParaRPr lang="en-US" dirty="0"/>
          </a:p>
        </p:txBody>
      </p:sp>
      <p:sp>
        <p:nvSpPr>
          <p:cNvPr id="1239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07" name="Rectangle 3"/>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0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0" name="Rectangle 6"/>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3" name="Rectangle 9"/>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6" name="Rectangle 12"/>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3918" name="Rectangle 1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3919" name="Rectangle 15"/>
          <p:cNvSpPr>
            <a:spLocks noChangeArrowheads="1"/>
          </p:cNvSpPr>
          <p:nvPr/>
        </p:nvSpPr>
        <p:spPr bwMode="auto">
          <a:xfrm>
            <a:off x="0" y="12954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55" name="Rectangle 3"/>
          <p:cNvSpPr>
            <a:spLocks noChangeArrowheads="1"/>
          </p:cNvSpPr>
          <p:nvPr/>
        </p:nvSpPr>
        <p:spPr bwMode="auto">
          <a:xfrm>
            <a:off x="0" y="12001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5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596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5964" name="Rectangle 12"/>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00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03" name="Rectangle 3"/>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00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06" name="Rectangle 6"/>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800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8009" name="Rectangle 9"/>
          <p:cNvSpPr>
            <a:spLocks noChangeArrowheads="1"/>
          </p:cNvSpPr>
          <p:nvPr/>
        </p:nvSpPr>
        <p:spPr bwMode="auto">
          <a:xfrm>
            <a:off x="0" y="1143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05" name="19 Marcador de contenido"/>
          <p:cNvGraphicFramePr>
            <a:graphicFrameLocks/>
          </p:cNvGraphicFramePr>
          <p:nvPr/>
        </p:nvGraphicFramePr>
        <p:xfrm>
          <a:off x="609600" y="1981200"/>
          <a:ext cx="8153400" cy="3348009"/>
        </p:xfrm>
        <a:graphic>
          <a:graphicData uri="http://schemas.openxmlformats.org/drawingml/2006/table">
            <a:tbl>
              <a:tblPr/>
              <a:tblGrid>
                <a:gridCol w="2209800"/>
                <a:gridCol w="1600200"/>
                <a:gridCol w="1524000"/>
                <a:gridCol w="1600200"/>
                <a:gridCol w="1219200"/>
              </a:tblGrid>
              <a:tr h="555171">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Fuente</a:t>
                      </a:r>
                      <a:r>
                        <a:rPr lang="en-US" sz="2400" b="1" dirty="0" smtClean="0">
                          <a:solidFill>
                            <a:srgbClr val="FFFFFF"/>
                          </a:solidFill>
                          <a:latin typeface="Calibri"/>
                          <a:ea typeface="Calibri"/>
                          <a:cs typeface="Times New Roman"/>
                        </a:rPr>
                        <a:t> de </a:t>
                      </a:r>
                      <a:r>
                        <a:rPr lang="en-US" sz="2400" b="1" dirty="0" err="1" smtClean="0">
                          <a:solidFill>
                            <a:srgbClr val="FFFFFF"/>
                          </a:solidFill>
                          <a:latin typeface="Calibri"/>
                          <a:ea typeface="Calibri"/>
                          <a:cs typeface="Times New Roman"/>
                        </a:rPr>
                        <a:t>variación</a:t>
                      </a:r>
                      <a:endParaRPr lang="en-US" sz="1200" dirty="0">
                        <a:latin typeface="Calibri"/>
                        <a:ea typeface="Calibri"/>
                        <a:cs typeface="Times New Roman"/>
                      </a:endParaRPr>
                    </a:p>
                  </a:txBody>
                  <a:tcPr marL="68580" marR="68580" marT="0" marB="0">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s-VE" sz="2400" b="1" dirty="0" smtClean="0">
                          <a:solidFill>
                            <a:srgbClr val="FFFFFF"/>
                          </a:solidFill>
                          <a:latin typeface="Calibri"/>
                          <a:ea typeface="Calibri"/>
                          <a:cs typeface="Times New Roman"/>
                        </a:rPr>
                        <a:t>Suma</a:t>
                      </a:r>
                      <a:r>
                        <a:rPr lang="es-VE" sz="2400" b="1" baseline="0" dirty="0" smtClean="0">
                          <a:solidFill>
                            <a:srgbClr val="FFFFFF"/>
                          </a:solidFill>
                          <a:latin typeface="Calibri"/>
                          <a:ea typeface="Calibri"/>
                          <a:cs typeface="Times New Roman"/>
                        </a:rPr>
                        <a:t> de Cuadrados</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Grados</a:t>
                      </a:r>
                      <a:r>
                        <a:rPr lang="en-US" sz="2400" b="1" baseline="0" dirty="0" smtClean="0">
                          <a:solidFill>
                            <a:srgbClr val="FFFFFF"/>
                          </a:solidFill>
                          <a:latin typeface="Calibri"/>
                          <a:ea typeface="Calibri"/>
                          <a:cs typeface="Times New Roman"/>
                        </a:rPr>
                        <a:t> de </a:t>
                      </a:r>
                      <a:r>
                        <a:rPr lang="en-US" sz="2400" b="1" baseline="0" dirty="0" err="1" smtClean="0">
                          <a:solidFill>
                            <a:srgbClr val="FFFFFF"/>
                          </a:solidFill>
                          <a:latin typeface="Calibri"/>
                          <a:ea typeface="Calibri"/>
                          <a:cs typeface="Times New Roman"/>
                        </a:rPr>
                        <a:t>libertad</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smtClean="0">
                          <a:solidFill>
                            <a:srgbClr val="FFFFFF"/>
                          </a:solidFill>
                          <a:latin typeface="Calibri"/>
                          <a:ea typeface="Calibri"/>
                          <a:cs typeface="Times New Roman"/>
                        </a:rPr>
                        <a:t>Media </a:t>
                      </a:r>
                      <a:r>
                        <a:rPr lang="en-US" sz="2400" b="1" dirty="0" err="1" smtClean="0">
                          <a:solidFill>
                            <a:srgbClr val="FFFFFF"/>
                          </a:solidFill>
                          <a:latin typeface="Calibri"/>
                          <a:ea typeface="Calibri"/>
                          <a:cs typeface="Times New Roman"/>
                        </a:rPr>
                        <a:t>Cuadrática</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400" b="1" dirty="0" err="1" smtClean="0">
                          <a:solidFill>
                            <a:srgbClr val="FFFFFF"/>
                          </a:solidFill>
                          <a:latin typeface="Calibri"/>
                          <a:ea typeface="Calibri"/>
                          <a:cs typeface="Times New Roman"/>
                        </a:rPr>
                        <a:t>fo</a:t>
                      </a:r>
                      <a:endParaRPr lang="en-US" sz="12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r h="555171">
                <a:tc>
                  <a:txBody>
                    <a:bodyPr/>
                    <a:lstStyle/>
                    <a:p>
                      <a:pPr marL="0" marR="0" algn="l">
                        <a:lnSpc>
                          <a:spcPct val="115000"/>
                        </a:lnSpc>
                        <a:spcBef>
                          <a:spcPts val="0"/>
                        </a:spcBef>
                        <a:spcAft>
                          <a:spcPts val="0"/>
                        </a:spcAft>
                      </a:pPr>
                      <a:r>
                        <a:rPr lang="es-VE" sz="2400" dirty="0" smtClean="0">
                          <a:latin typeface="Calibri"/>
                          <a:ea typeface="Calibri"/>
                          <a:cs typeface="Times New Roman"/>
                        </a:rPr>
                        <a:t>Tratamiento</a:t>
                      </a:r>
                    </a:p>
                    <a:p>
                      <a:pPr marL="0" marR="0" algn="l">
                        <a:lnSpc>
                          <a:spcPct val="115000"/>
                        </a:lnSpc>
                        <a:spcBef>
                          <a:spcPts val="0"/>
                        </a:spcBef>
                        <a:spcAft>
                          <a:spcPts val="0"/>
                        </a:spcAft>
                      </a:pPr>
                      <a:r>
                        <a:rPr lang="es-VE" sz="2400" dirty="0" smtClean="0">
                          <a:latin typeface="Calibri"/>
                          <a:ea typeface="Calibri"/>
                          <a:cs typeface="Times New Roman"/>
                        </a:rPr>
                        <a:t>(corregidos)</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22.75</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3</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mn-lt"/>
                          <a:ea typeface="Calibri"/>
                          <a:cs typeface="Times New Roman"/>
                        </a:rPr>
                        <a:t>7.583</a:t>
                      </a:r>
                      <a:endParaRPr lang="en-US" sz="2800" dirty="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11.667</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D3DFEE"/>
                    </a:solidFill>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Bloques</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55</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r>
                        <a:rPr lang="es-VE" sz="2800" dirty="0" smtClean="0">
                          <a:latin typeface="Calibri"/>
                          <a:ea typeface="Calibri"/>
                          <a:cs typeface="Times New Roman"/>
                        </a:rPr>
                        <a:t>3</a:t>
                      </a:r>
                      <a:endParaRPr lang="en-US" sz="28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18.333</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tcPr>
                </a:tc>
              </a:tr>
              <a:tr h="555171">
                <a:tc>
                  <a:txBody>
                    <a:bodyPr/>
                    <a:lstStyle/>
                    <a:p>
                      <a:pPr marL="0" marR="0">
                        <a:lnSpc>
                          <a:spcPct val="115000"/>
                        </a:lnSpc>
                        <a:spcBef>
                          <a:spcPts val="0"/>
                        </a:spcBef>
                        <a:spcAft>
                          <a:spcPts val="0"/>
                        </a:spcAft>
                      </a:pPr>
                      <a:r>
                        <a:rPr lang="es-VE" sz="2400" dirty="0" smtClean="0">
                          <a:latin typeface="Calibri"/>
                          <a:ea typeface="Calibri"/>
                          <a:cs typeface="Times New Roman"/>
                        </a:rPr>
                        <a:t>Error</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n-US" sz="2800" dirty="0" smtClean="0">
                          <a:latin typeface="Calibri"/>
                          <a:ea typeface="Calibri"/>
                          <a:cs typeface="Times New Roman"/>
                        </a:rPr>
                        <a:t>3.23</a:t>
                      </a: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r>
                        <a:rPr lang="es-VE" sz="2800" baseline="0" dirty="0" smtClean="0">
                          <a:latin typeface="Calibri"/>
                          <a:ea typeface="Calibri"/>
                          <a:cs typeface="Times New Roman"/>
                        </a:rPr>
                        <a:t>5</a:t>
                      </a:r>
                      <a:endParaRPr lang="en-US" sz="2800" baseline="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s-VE" sz="2800" dirty="0" smtClean="0">
                          <a:latin typeface="+mn-lt"/>
                          <a:ea typeface="Calibri"/>
                          <a:cs typeface="Times New Roman"/>
                        </a:rPr>
                        <a:t>0.650</a:t>
                      </a:r>
                      <a:endParaRPr lang="en-US" sz="2800" dirty="0" smtClean="0">
                        <a:latin typeface="+mn-lt"/>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c>
                  <a:txBody>
                    <a:bodyPr/>
                    <a:lstStyle/>
                    <a:p>
                      <a:pPr marL="0" marR="0" algn="ctr">
                        <a:lnSpc>
                          <a:spcPct val="115000"/>
                        </a:lnSpc>
                        <a:spcBef>
                          <a:spcPts val="0"/>
                        </a:spcBef>
                        <a:spcAft>
                          <a:spcPts val="0"/>
                        </a:spcAft>
                      </a:pPr>
                      <a:endParaRPr lang="en-US" sz="1400" dirty="0">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chemeClr val="accent1">
                        <a:lumMod val="20000"/>
                        <a:lumOff val="80000"/>
                      </a:schemeClr>
                    </a:solidFill>
                  </a:tcPr>
                </a:tc>
              </a:tr>
              <a:tr h="555171">
                <a:tc>
                  <a:txBody>
                    <a:bodyPr/>
                    <a:lstStyle/>
                    <a:p>
                      <a:pPr marL="0" marR="0">
                        <a:lnSpc>
                          <a:spcPct val="115000"/>
                        </a:lnSpc>
                        <a:spcBef>
                          <a:spcPts val="0"/>
                        </a:spcBef>
                        <a:spcAft>
                          <a:spcPts val="0"/>
                        </a:spcAft>
                      </a:pPr>
                      <a:r>
                        <a:rPr lang="en-US" sz="2400" b="1" dirty="0">
                          <a:solidFill>
                            <a:srgbClr val="FFFFFF"/>
                          </a:solidFill>
                          <a:latin typeface="Calibri"/>
                          <a:ea typeface="Calibri"/>
                          <a:cs typeface="Times New Roman"/>
                        </a:rPr>
                        <a:t>Total</a:t>
                      </a:r>
                      <a:endParaRPr lang="en-US" sz="2400" dirty="0">
                        <a:latin typeface="Calibri"/>
                        <a:ea typeface="Calibri"/>
                        <a:cs typeface="Times New Roman"/>
                      </a:endParaRPr>
                    </a:p>
                  </a:txBody>
                  <a:tcPr marL="68580" marR="68580" marT="0" marB="0" anchor="ctr">
                    <a:lnL w="12700" cap="flat" cmpd="sng" algn="ctr">
                      <a:solidFill>
                        <a:srgbClr val="7BA0CD"/>
                      </a:solidFill>
                      <a:prstDash val="solid"/>
                      <a:round/>
                      <a:headEnd type="none" w="med" len="med"/>
                      <a:tailEnd type="none" w="med" len="med"/>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81</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r>
                        <a:rPr lang="en-US" sz="2800" b="1" dirty="0" smtClean="0">
                          <a:solidFill>
                            <a:schemeClr val="bg1"/>
                          </a:solidFill>
                          <a:latin typeface="Calibri"/>
                          <a:ea typeface="Calibri"/>
                          <a:cs typeface="Times New Roman"/>
                        </a:rPr>
                        <a:t>11</a:t>
                      </a:r>
                      <a:endParaRPr lang="en-US" sz="1400" b="1" dirty="0">
                        <a:solidFill>
                          <a:schemeClr val="bg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c>
                  <a:txBody>
                    <a:bodyPr/>
                    <a:lstStyle/>
                    <a:p>
                      <a:pPr marL="0" marR="0" algn="ctr">
                        <a:lnSpc>
                          <a:spcPct val="115000"/>
                        </a:lnSpc>
                        <a:spcBef>
                          <a:spcPts val="0"/>
                        </a:spcBef>
                        <a:spcAft>
                          <a:spcPts val="0"/>
                        </a:spcAft>
                      </a:pPr>
                      <a:endParaRPr lang="en-US" sz="1400" dirty="0">
                        <a:solidFill>
                          <a:schemeClr val="tx1"/>
                        </a:solidFill>
                        <a:latin typeface="Calibri"/>
                        <a:ea typeface="Calibri"/>
                        <a:cs typeface="Times New Roman"/>
                      </a:endParaRPr>
                    </a:p>
                  </a:txBody>
                  <a:tcPr marL="68580" marR="68580" marT="0" marB="0" anchor="ctr">
                    <a:lnL>
                      <a:noFill/>
                    </a:lnL>
                    <a:lnR>
                      <a:noFill/>
                    </a:lnR>
                    <a:lnT w="12700" cap="flat" cmpd="sng" algn="ctr">
                      <a:solidFill>
                        <a:srgbClr val="7BA0CD"/>
                      </a:solidFill>
                      <a:prstDash val="solid"/>
                      <a:round/>
                      <a:headEnd type="none" w="med" len="med"/>
                      <a:tailEnd type="none" w="med" len="med"/>
                    </a:lnT>
                    <a:lnB w="12700" cap="flat" cmpd="sng" algn="ctr">
                      <a:solidFill>
                        <a:srgbClr val="7BA0CD"/>
                      </a:solidFill>
                      <a:prstDash val="solid"/>
                      <a:round/>
                      <a:headEnd type="none" w="med" len="med"/>
                      <a:tailEnd type="none" w="med" len="med"/>
                    </a:lnB>
                    <a:solidFill>
                      <a:srgbClr val="4F81BD"/>
                    </a:solidFill>
                  </a:tcPr>
                </a:tc>
              </a:tr>
            </a:tbl>
          </a:graphicData>
        </a:graphic>
      </p:graphicFrame>
      <p:sp>
        <p:nvSpPr>
          <p:cNvPr id="130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3004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1752600" y="5486400"/>
            <a:ext cx="5878286" cy="609600"/>
          </a:xfrm>
          <a:prstGeom prst="rect">
            <a:avLst/>
          </a:prstGeom>
          <a:noFill/>
        </p:spPr>
      </p:pic>
      <p:sp>
        <p:nvSpPr>
          <p:cNvPr id="130051" name="Rectangle 3"/>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00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2590800" y="457200"/>
            <a:ext cx="6324600" cy="3276600"/>
          </a:xfrm>
        </p:spPr>
        <p:txBody>
          <a:bodyPr/>
          <a:lstStyle/>
          <a:p>
            <a:r>
              <a:rPr lang="es-VE" dirty="0" smtClean="0"/>
              <a:t>Estocástica 3:</a:t>
            </a:r>
            <a:br>
              <a:rPr lang="es-VE" dirty="0" smtClean="0"/>
            </a:br>
            <a:r>
              <a:rPr lang="es-VE" dirty="0" smtClean="0"/>
              <a:t>Unidad II: Análisis de Varianza</a:t>
            </a:r>
            <a:br>
              <a:rPr lang="es-VE" dirty="0" smtClean="0"/>
            </a:br>
            <a:r>
              <a:rPr lang="es-VE" sz="4400" dirty="0" smtClean="0"/>
              <a:t>Tema: Comprobación de la idoneidad del Modelo</a:t>
            </a:r>
            <a:endParaRPr lang="en-US" dirty="0"/>
          </a:p>
        </p:txBody>
      </p:sp>
      <p:sp>
        <p:nvSpPr>
          <p:cNvPr id="3" name="2 Subtítulo"/>
          <p:cNvSpPr>
            <a:spLocks noGrp="1"/>
          </p:cNvSpPr>
          <p:nvPr>
            <p:ph type="subTitle" idx="1"/>
          </p:nvPr>
        </p:nvSpPr>
        <p:spPr/>
        <p:txBody>
          <a:bodyPr>
            <a:normAutofit lnSpcReduction="10000"/>
          </a:bodyPr>
          <a:lstStyle/>
          <a:p>
            <a:r>
              <a:rPr lang="es-VE" dirty="0" err="1" smtClean="0"/>
              <a:t>Profa</a:t>
            </a:r>
            <a:r>
              <a:rPr lang="es-VE" dirty="0" smtClean="0"/>
              <a:t>. Karla P. Ramírez</a:t>
            </a:r>
          </a:p>
          <a:p>
            <a:r>
              <a:rPr lang="es-VE" dirty="0" smtClean="0"/>
              <a:t>Dpto. Investigación de Operaciones</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Comprobación de la Idoneidad del Modelo</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0"/>
            <a:ext cx="8229600" cy="5211763"/>
          </a:xfrm>
        </p:spPr>
        <p:txBody>
          <a:bodyPr>
            <a:normAutofit/>
          </a:bodyPr>
          <a:lstStyle/>
          <a:p>
            <a:pPr algn="just"/>
            <a:r>
              <a:rPr lang="es-VE" dirty="0" smtClean="0"/>
              <a:t> Para que un modelo sea idóneo se deben cumplir los supuestos  de que los errores sean independientes y estén normalmente distribuidos con media cero y varianza constante.</a:t>
            </a:r>
          </a:p>
          <a:p>
            <a:pPr algn="just"/>
            <a:r>
              <a:rPr lang="es-VE" dirty="0" smtClean="0"/>
              <a:t> Usualmente la comprobación está basada en graficar los residuos.</a:t>
            </a:r>
          </a:p>
          <a:p>
            <a:pPr algn="just"/>
            <a:r>
              <a:rPr lang="es-VE" dirty="0" smtClean="0"/>
              <a:t> Se usan la gráfica de probabilidad normal y las gráficas de residuos contra el valor ajustado y contra otras variables.</a:t>
            </a:r>
          </a:p>
          <a:p>
            <a:pPr algn="just"/>
            <a:endParaRPr lang="es-VE" dirty="0" smtClean="0"/>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Eficiencia relativa de un Diseño </a:t>
            </a:r>
            <a:r>
              <a:rPr lang="es-VE" sz="4400" dirty="0" err="1" smtClean="0"/>
              <a:t>Aleatorizado</a:t>
            </a:r>
            <a:r>
              <a:rPr lang="es-VE" sz="4400" dirty="0" smtClean="0"/>
              <a:t> por Bloques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51485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 name="29 Marcador de contenido"/>
          <p:cNvSpPr>
            <a:spLocks noGrp="1"/>
          </p:cNvSpPr>
          <p:nvPr>
            <p:ph idx="1"/>
          </p:nvPr>
        </p:nvSpPr>
        <p:spPr>
          <a:xfrm>
            <a:off x="381000" y="3143250"/>
            <a:ext cx="8229600" cy="990600"/>
          </a:xfrm>
        </p:spPr>
        <p:txBody>
          <a:bodyPr>
            <a:normAutofit lnSpcReduction="10000"/>
          </a:bodyPr>
          <a:lstStyle/>
          <a:p>
            <a:pPr>
              <a:buNone/>
            </a:pPr>
            <a:r>
              <a:rPr lang="es-VE" sz="2800" dirty="0" smtClean="0"/>
              <a:t>Donde: </a:t>
            </a:r>
            <a:r>
              <a:rPr lang="es-VE" sz="2800" i="1" dirty="0" err="1" smtClean="0"/>
              <a:t>df</a:t>
            </a:r>
            <a:r>
              <a:rPr lang="es-VE" sz="2800" i="1" baseline="-25000" dirty="0" err="1" smtClean="0"/>
              <a:t>b</a:t>
            </a:r>
            <a:r>
              <a:rPr lang="es-VE" sz="2800" dirty="0" smtClean="0"/>
              <a:t> y </a:t>
            </a:r>
            <a:r>
              <a:rPr lang="es-VE" sz="2800" i="1" dirty="0" err="1" smtClean="0"/>
              <a:t>df</a:t>
            </a:r>
            <a:r>
              <a:rPr lang="es-VE" sz="2800" i="1" baseline="-25000" dirty="0" err="1" smtClean="0"/>
              <a:t>r</a:t>
            </a:r>
            <a:r>
              <a:rPr lang="es-VE" sz="2800" dirty="0" smtClean="0"/>
              <a:t> son los grados de libertad de los errores de   </a:t>
            </a:r>
          </a:p>
          <a:p>
            <a:pPr>
              <a:buNone/>
            </a:pPr>
            <a:r>
              <a:rPr lang="es-VE" sz="2800" dirty="0" smtClean="0"/>
              <a:t>          los modelos</a:t>
            </a:r>
            <a:endParaRPr lang="en-US" sz="2800" dirty="0"/>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49"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514600" y="1771650"/>
            <a:ext cx="3990975" cy="1019175"/>
          </a:xfrm>
          <a:prstGeom prst="rect">
            <a:avLst/>
          </a:prstGeom>
          <a:noFill/>
        </p:spPr>
      </p:pic>
      <p:sp>
        <p:nvSpPr>
          <p:cNvPr id="20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52"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1447800" y="4210050"/>
            <a:ext cx="1533525" cy="495300"/>
          </a:xfrm>
          <a:prstGeom prst="rect">
            <a:avLst/>
          </a:prstGeom>
          <a:noFill/>
        </p:spPr>
      </p:pic>
      <p:sp>
        <p:nvSpPr>
          <p:cNvPr id="2054" name="Rectangle 6"/>
          <p:cNvSpPr>
            <a:spLocks noChangeArrowheads="1"/>
          </p:cNvSpPr>
          <p:nvPr/>
        </p:nvSpPr>
        <p:spPr bwMode="auto">
          <a:xfrm>
            <a:off x="0" y="952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056"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055"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447800" y="4743450"/>
            <a:ext cx="5581650" cy="89535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sz="4400" dirty="0" smtClean="0"/>
              <a:t>Diseño </a:t>
            </a:r>
            <a:r>
              <a:rPr lang="es-VE" sz="4400" dirty="0" err="1" smtClean="0"/>
              <a:t>Aleatorizado</a:t>
            </a:r>
            <a:r>
              <a:rPr lang="es-VE" sz="4400" dirty="0" smtClean="0"/>
              <a:t> por Bloques Completos</a:t>
            </a:r>
            <a:endParaRPr lang="en-US" sz="4400"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371601"/>
            <a:ext cx="8229600" cy="533400"/>
          </a:xfrm>
        </p:spPr>
        <p:txBody>
          <a:bodyPr>
            <a:normAutofit/>
          </a:bodyPr>
          <a:lstStyle/>
          <a:p>
            <a:pPr algn="just"/>
            <a:r>
              <a:rPr lang="es-VE" sz="2800" dirty="0" smtClean="0"/>
              <a:t> Las sumas de cuadrados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4513"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62000" y="1828800"/>
            <a:ext cx="3324225" cy="1181100"/>
          </a:xfrm>
          <a:prstGeom prst="rect">
            <a:avLst/>
          </a:prstGeom>
          <a:noFill/>
        </p:spPr>
      </p:pic>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64516"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5105400" y="1828800"/>
            <a:ext cx="3371850" cy="1181100"/>
          </a:xfrm>
          <a:prstGeom prst="rect">
            <a:avLst/>
          </a:prstGeom>
          <a:noFill/>
        </p:spPr>
      </p:pic>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2819400" y="2971800"/>
            <a:ext cx="3514725" cy="1314450"/>
          </a:xfrm>
          <a:prstGeom prst="rect">
            <a:avLst/>
          </a:prstGeom>
          <a:noFill/>
        </p:spPr>
      </p:pic>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6" name="Picture 4"/>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838200" y="5000625"/>
            <a:ext cx="2705100" cy="866775"/>
          </a:xfrm>
          <a:prstGeom prst="rect">
            <a:avLst/>
          </a:prstGeom>
          <a:noFill/>
        </p:spPr>
      </p:pic>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9" name="Picture 7"/>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5105400" y="4924425"/>
            <a:ext cx="2714625" cy="866775"/>
          </a:xfrm>
          <a:prstGeom prst="rect">
            <a:avLst/>
          </a:prstGeom>
          <a:noFill/>
        </p:spPr>
      </p:pic>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82" name="Picture 10"/>
          <p:cNvPicPr>
            <a:picLocks noChangeAspect="1" noChangeArrowheads="1"/>
          </p:cNvPicPr>
          <p:nvPr/>
        </p:nvPicPr>
        <p:blipFill>
          <a:blip r:embed="rId11">
            <a:clrChange>
              <a:clrFrom>
                <a:srgbClr val="FFFFFF"/>
              </a:clrFrom>
              <a:clrTo>
                <a:srgbClr val="FFFFFF">
                  <a:alpha val="0"/>
                </a:srgbClr>
              </a:clrTo>
            </a:clrChange>
          </a:blip>
          <a:srcRect/>
          <a:stretch>
            <a:fillRect/>
          </a:stretch>
        </p:blipFill>
        <p:spPr bwMode="auto">
          <a:xfrm>
            <a:off x="2971800" y="5762625"/>
            <a:ext cx="3381375" cy="942975"/>
          </a:xfrm>
          <a:prstGeom prst="rect">
            <a:avLst/>
          </a:prstGeom>
          <a:noFill/>
        </p:spPr>
      </p:pic>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51" name="28 Marcador de contenido"/>
          <p:cNvSpPr txBox="1">
            <a:spLocks/>
          </p:cNvSpPr>
          <p:nvPr/>
        </p:nvSpPr>
        <p:spPr>
          <a:xfrm>
            <a:off x="457200" y="4343400"/>
            <a:ext cx="8229600" cy="533400"/>
          </a:xfrm>
          <a:prstGeom prst="rect">
            <a:avLst/>
          </a:prstGeom>
        </p:spPr>
        <p:txBody>
          <a:bodyPr vert="horz" lIns="91440" tIns="45720" rIns="91440" bIns="45720" rtlCol="0">
            <a:normAutofit/>
          </a:bodyPr>
          <a:lstStyle/>
          <a:p>
            <a:pPr marL="342900" marR="0" lvl="0" indent="-342900" algn="just" defTabSz="914400" rtl="0" eaLnBrk="1" fontAlgn="auto" latinLnBrk="0" hangingPunct="1">
              <a:lnSpc>
                <a:spcPct val="100000"/>
              </a:lnSpc>
              <a:spcBef>
                <a:spcPct val="20000"/>
              </a:spcBef>
              <a:spcAft>
                <a:spcPts val="0"/>
              </a:spcAft>
              <a:buClrTx/>
              <a:buSzTx/>
              <a:buFontTx/>
              <a:buBlip>
                <a:blip r:embed="rId12"/>
              </a:buBlip>
              <a:tabLst/>
              <a:defRPr/>
            </a:pPr>
            <a:r>
              <a:rPr kumimoji="0" lang="es-VE" sz="2800" b="0" i="0" u="none" strike="noStrike" kern="1200" cap="none" spc="0" normalizeH="0" baseline="0" noProof="0" dirty="0" smtClean="0">
                <a:ln>
                  <a:noFill/>
                </a:ln>
                <a:solidFill>
                  <a:schemeClr val="tx1"/>
                </a:solidFill>
                <a:effectLst/>
                <a:uLnTx/>
                <a:uFillTx/>
                <a:latin typeface="Nyala" pitchFamily="2" charset="0"/>
                <a:ea typeface="+mn-ea"/>
                <a:cs typeface="+mn-cs"/>
              </a:rPr>
              <a:t> Las medias cuadráticas son:</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457200" y="1219200"/>
            <a:ext cx="8229600" cy="5410200"/>
          </a:xfrm>
        </p:spPr>
        <p:txBody>
          <a:bodyPr>
            <a:normAutofit/>
          </a:bodyPr>
          <a:lstStyle/>
          <a:p>
            <a:pPr algn="just">
              <a:buNone/>
            </a:pPr>
            <a:r>
              <a:rPr lang="es-VE" sz="2400" dirty="0" smtClean="0"/>
              <a:t>Suponga  que se desea determinar si 4 diferentes puntas producen una diferencia en las lecturas de un equipo para medir la dureza. Hay 4 puntas y están  disponibles 4 probetas de metal. Cada punta es probada una vez en cada probeta, resultando un diseño </a:t>
            </a:r>
            <a:r>
              <a:rPr lang="es-VE" sz="2400" dirty="0" err="1" smtClean="0"/>
              <a:t>aleatorizado</a:t>
            </a:r>
            <a:r>
              <a:rPr lang="es-VE" sz="2400" dirty="0" smtClean="0"/>
              <a:t> por bloques completos. Los datos recopilados se muestra en la tabla.</a:t>
            </a:r>
          </a:p>
          <a:p>
            <a:pPr algn="just">
              <a:buNone/>
            </a:pPr>
            <a:endParaRPr lang="es-VE" sz="2400" dirty="0" smtClean="0"/>
          </a:p>
          <a:p>
            <a:pPr algn="just">
              <a:buNone/>
            </a:pPr>
            <a:endParaRPr lang="es-VE" sz="2400" dirty="0" smtClean="0"/>
          </a:p>
          <a:p>
            <a:pPr algn="just">
              <a:buNone/>
            </a:pPr>
            <a:endParaRPr lang="es-VE" sz="2400" dirty="0" smtClean="0"/>
          </a:p>
          <a:p>
            <a:pPr algn="just">
              <a:buNone/>
            </a:pPr>
            <a:endParaRPr lang="es-VE" sz="2400" dirty="0" smtClean="0"/>
          </a:p>
          <a:p>
            <a:pPr algn="just">
              <a:buNone/>
            </a:pPr>
            <a:endParaRPr lang="es-VE" sz="2400" dirty="0" smtClean="0"/>
          </a:p>
          <a:p>
            <a:pPr algn="just">
              <a:buNone/>
            </a:pPr>
            <a:r>
              <a:rPr lang="es-VE" sz="2400" dirty="0" smtClean="0"/>
              <a:t>¿Existe diferencia significativa entre las probetas?</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5" name="34 Tabla"/>
          <p:cNvGraphicFramePr>
            <a:graphicFrameLocks noGrp="1"/>
          </p:cNvGraphicFramePr>
          <p:nvPr/>
        </p:nvGraphicFramePr>
        <p:xfrm>
          <a:off x="457200" y="3429000"/>
          <a:ext cx="8382000" cy="2225040"/>
        </p:xfrm>
        <a:graphic>
          <a:graphicData uri="http://schemas.openxmlformats.org/drawingml/2006/table">
            <a:tbl>
              <a:tblPr firstRow="1" bandRow="1">
                <a:tableStyleId>{5C22544A-7EE6-4342-B048-85BDC9FD1C3A}</a:tableStyleId>
              </a:tblPr>
              <a:tblGrid>
                <a:gridCol w="1676400"/>
                <a:gridCol w="1676400"/>
                <a:gridCol w="1676400"/>
                <a:gridCol w="1676400"/>
                <a:gridCol w="1676400"/>
              </a:tblGrid>
              <a:tr h="370840">
                <a:tc rowSpan="2">
                  <a:txBody>
                    <a:bodyPr/>
                    <a:lstStyle/>
                    <a:p>
                      <a:pPr algn="ctr"/>
                      <a:r>
                        <a:rPr lang="es-VE" dirty="0" smtClean="0"/>
                        <a:t>Tipo de punta</a:t>
                      </a:r>
                      <a:endParaRPr lang="en-US" dirty="0"/>
                    </a:p>
                  </a:txBody>
                  <a:tcPr anchor="ctr"/>
                </a:tc>
                <a:tc gridSpan="4">
                  <a:txBody>
                    <a:bodyPr/>
                    <a:lstStyle/>
                    <a:p>
                      <a:pPr algn="ctr"/>
                      <a:r>
                        <a:rPr lang="es-VE" dirty="0" smtClean="0">
                          <a:solidFill>
                            <a:schemeClr val="bg1"/>
                          </a:solidFill>
                        </a:rPr>
                        <a:t>Probeta (Bloque)</a:t>
                      </a:r>
                      <a:endParaRPr lang="en-US" dirty="0">
                        <a:solidFill>
                          <a:schemeClr val="bg1"/>
                        </a:solidFill>
                      </a:endParaRPr>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r>
              <a:tr h="370840">
                <a:tc vMerge="1">
                  <a:txBody>
                    <a:bodyPr/>
                    <a:lstStyle/>
                    <a:p>
                      <a:pPr algn="ctr"/>
                      <a:endParaRPr lang="en-US" dirty="0"/>
                    </a:p>
                  </a:txBody>
                  <a:tcPr anchor="ct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r>
              <a:tr h="370840">
                <a:tc>
                  <a:txBody>
                    <a:bodyPr/>
                    <a:lstStyle/>
                    <a:p>
                      <a:pPr algn="ctr"/>
                      <a:r>
                        <a:rPr lang="es-VE" dirty="0" smtClean="0"/>
                        <a:t>1</a:t>
                      </a:r>
                      <a:endParaRPr lang="en-US" dirty="0"/>
                    </a:p>
                  </a:txBody>
                  <a:tcPr anchor="ctr"/>
                </a:tc>
                <a:tc>
                  <a:txBody>
                    <a:bodyPr/>
                    <a:lstStyle/>
                    <a:p>
                      <a:pPr algn="ctr"/>
                      <a:r>
                        <a:rPr lang="es-VE" dirty="0" smtClean="0"/>
                        <a:t>9.3</a:t>
                      </a:r>
                      <a:endParaRPr lang="en-US" dirty="0"/>
                    </a:p>
                  </a:txBody>
                  <a:tcPr anchor="ctr"/>
                </a:tc>
                <a:tc>
                  <a:txBody>
                    <a:bodyPr/>
                    <a:lstStyle/>
                    <a:p>
                      <a:pPr algn="ctr"/>
                      <a:r>
                        <a:rPr lang="es-VE" dirty="0" smtClean="0"/>
                        <a:t>9.4</a:t>
                      </a:r>
                      <a:endParaRPr lang="en-US" dirty="0"/>
                    </a:p>
                  </a:txBody>
                  <a:tcPr anchor="ctr"/>
                </a:tc>
                <a:tc>
                  <a:txBody>
                    <a:bodyPr/>
                    <a:lstStyle/>
                    <a:p>
                      <a:pPr algn="ctr"/>
                      <a:r>
                        <a:rPr lang="es-VE" dirty="0" smtClean="0"/>
                        <a:t>9.6</a:t>
                      </a:r>
                      <a:endParaRPr lang="en-US" dirty="0"/>
                    </a:p>
                  </a:txBody>
                  <a:tcPr anchor="ctr"/>
                </a:tc>
                <a:tc>
                  <a:txBody>
                    <a:bodyPr/>
                    <a:lstStyle/>
                    <a:p>
                      <a:pPr algn="ctr"/>
                      <a:r>
                        <a:rPr lang="es-VE" dirty="0" smtClean="0"/>
                        <a:t>10.0</a:t>
                      </a:r>
                      <a:endParaRPr lang="en-US" dirty="0"/>
                    </a:p>
                  </a:txBody>
                  <a:tcPr anchor="ctr"/>
                </a:tc>
              </a:tr>
              <a:tr h="370840">
                <a:tc>
                  <a:txBody>
                    <a:bodyPr/>
                    <a:lstStyle/>
                    <a:p>
                      <a:pPr algn="ctr"/>
                      <a:r>
                        <a:rPr lang="es-VE" dirty="0" smtClean="0"/>
                        <a:t>2</a:t>
                      </a:r>
                      <a:endParaRPr lang="en-US" dirty="0"/>
                    </a:p>
                  </a:txBody>
                  <a:tcPr anchor="ctr"/>
                </a:tc>
                <a:tc>
                  <a:txBody>
                    <a:bodyPr/>
                    <a:lstStyle/>
                    <a:p>
                      <a:pPr algn="ctr"/>
                      <a:r>
                        <a:rPr lang="es-VE" dirty="0" smtClean="0"/>
                        <a:t>9.4</a:t>
                      </a:r>
                      <a:endParaRPr lang="en-US" dirty="0"/>
                    </a:p>
                  </a:txBody>
                  <a:tcPr anchor="ctr"/>
                </a:tc>
                <a:tc>
                  <a:txBody>
                    <a:bodyPr/>
                    <a:lstStyle/>
                    <a:p>
                      <a:pPr algn="ctr"/>
                      <a:r>
                        <a:rPr lang="es-VE" dirty="0" smtClean="0"/>
                        <a:t>9.3</a:t>
                      </a:r>
                      <a:endParaRPr lang="en-US" dirty="0"/>
                    </a:p>
                  </a:txBody>
                  <a:tcPr anchor="ctr"/>
                </a:tc>
                <a:tc>
                  <a:txBody>
                    <a:bodyPr/>
                    <a:lstStyle/>
                    <a:p>
                      <a:pPr algn="ctr"/>
                      <a:r>
                        <a:rPr lang="es-VE" dirty="0" smtClean="0"/>
                        <a:t>9.8</a:t>
                      </a:r>
                      <a:endParaRPr lang="en-US" dirty="0"/>
                    </a:p>
                  </a:txBody>
                  <a:tcPr anchor="ctr"/>
                </a:tc>
                <a:tc>
                  <a:txBody>
                    <a:bodyPr/>
                    <a:lstStyle/>
                    <a:p>
                      <a:pPr algn="ctr"/>
                      <a:r>
                        <a:rPr lang="es-VE" dirty="0" smtClean="0"/>
                        <a:t>9.9</a:t>
                      </a:r>
                      <a:endParaRPr lang="en-US" dirty="0"/>
                    </a:p>
                  </a:txBody>
                  <a:tcPr anchor="ctr"/>
                </a:tc>
              </a:tr>
              <a:tr h="370840">
                <a:tc>
                  <a:txBody>
                    <a:bodyPr/>
                    <a:lstStyle/>
                    <a:p>
                      <a:pPr algn="ctr"/>
                      <a:r>
                        <a:rPr lang="es-VE" dirty="0" smtClean="0"/>
                        <a:t>3</a:t>
                      </a:r>
                      <a:endParaRPr lang="en-US" dirty="0"/>
                    </a:p>
                  </a:txBody>
                  <a:tcPr anchor="ctr"/>
                </a:tc>
                <a:tc>
                  <a:txBody>
                    <a:bodyPr/>
                    <a:lstStyle/>
                    <a:p>
                      <a:pPr algn="ctr"/>
                      <a:r>
                        <a:rPr lang="es-VE" dirty="0" smtClean="0"/>
                        <a:t>9.2</a:t>
                      </a:r>
                      <a:endParaRPr lang="en-US" dirty="0"/>
                    </a:p>
                  </a:txBody>
                  <a:tcPr anchor="ctr"/>
                </a:tc>
                <a:tc>
                  <a:txBody>
                    <a:bodyPr/>
                    <a:lstStyle/>
                    <a:p>
                      <a:pPr algn="ctr"/>
                      <a:r>
                        <a:rPr lang="es-VE" dirty="0" smtClean="0"/>
                        <a:t>9.4</a:t>
                      </a:r>
                      <a:endParaRPr lang="en-US" dirty="0"/>
                    </a:p>
                  </a:txBody>
                  <a:tcPr anchor="ctr"/>
                </a:tc>
                <a:tc>
                  <a:txBody>
                    <a:bodyPr/>
                    <a:lstStyle/>
                    <a:p>
                      <a:pPr algn="ctr"/>
                      <a:r>
                        <a:rPr lang="es-VE" dirty="0" smtClean="0"/>
                        <a:t>9.5</a:t>
                      </a:r>
                      <a:endParaRPr lang="en-US" dirty="0"/>
                    </a:p>
                  </a:txBody>
                  <a:tcPr anchor="ctr"/>
                </a:tc>
                <a:tc>
                  <a:txBody>
                    <a:bodyPr/>
                    <a:lstStyle/>
                    <a:p>
                      <a:pPr algn="ctr"/>
                      <a:r>
                        <a:rPr lang="es-VE" dirty="0" smtClean="0"/>
                        <a:t>9.7</a:t>
                      </a:r>
                      <a:endParaRPr lang="en-US" dirty="0"/>
                    </a:p>
                  </a:txBody>
                  <a:tcPr anchor="ctr"/>
                </a:tc>
              </a:tr>
              <a:tr h="370840">
                <a:tc>
                  <a:txBody>
                    <a:bodyPr/>
                    <a:lstStyle/>
                    <a:p>
                      <a:pPr algn="ctr"/>
                      <a:r>
                        <a:rPr lang="es-VE" dirty="0" smtClean="0"/>
                        <a:t>4</a:t>
                      </a:r>
                      <a:endParaRPr lang="en-US" dirty="0"/>
                    </a:p>
                  </a:txBody>
                  <a:tcPr anchor="ctr"/>
                </a:tc>
                <a:tc>
                  <a:txBody>
                    <a:bodyPr/>
                    <a:lstStyle/>
                    <a:p>
                      <a:pPr algn="ctr"/>
                      <a:r>
                        <a:rPr lang="es-VE" dirty="0" smtClean="0"/>
                        <a:t>9.7</a:t>
                      </a:r>
                      <a:endParaRPr lang="en-US" dirty="0"/>
                    </a:p>
                  </a:txBody>
                  <a:tcPr anchor="ctr"/>
                </a:tc>
                <a:tc>
                  <a:txBody>
                    <a:bodyPr/>
                    <a:lstStyle/>
                    <a:p>
                      <a:pPr algn="ctr"/>
                      <a:r>
                        <a:rPr lang="es-VE" dirty="0" smtClean="0"/>
                        <a:t>9.6</a:t>
                      </a:r>
                      <a:endParaRPr lang="en-US" dirty="0"/>
                    </a:p>
                  </a:txBody>
                  <a:tcPr anchor="ctr"/>
                </a:tc>
                <a:tc>
                  <a:txBody>
                    <a:bodyPr/>
                    <a:lstStyle/>
                    <a:p>
                      <a:pPr algn="ctr"/>
                      <a:r>
                        <a:rPr lang="es-VE" dirty="0" smtClean="0"/>
                        <a:t>10.0</a:t>
                      </a:r>
                      <a:endParaRPr lang="en-US" dirty="0"/>
                    </a:p>
                  </a:txBody>
                  <a:tcPr anchor="ctr"/>
                </a:tc>
                <a:tc>
                  <a:txBody>
                    <a:bodyPr/>
                    <a:lstStyle/>
                    <a:p>
                      <a:pPr algn="ctr"/>
                      <a:r>
                        <a:rPr lang="es-VE" dirty="0" smtClean="0"/>
                        <a:t>10.2</a:t>
                      </a:r>
                      <a:endParaRPr lang="en-US" dirty="0"/>
                    </a:p>
                  </a:txBody>
                  <a:tcPr anchor="ct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5066" name="Picture 10"/>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019800" y="4191000"/>
            <a:ext cx="323850" cy="381000"/>
          </a:xfrm>
          <a:prstGeom prst="rect">
            <a:avLst/>
          </a:prstGeom>
          <a:noFill/>
        </p:spPr>
      </p:pic>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381000" y="1295400"/>
            <a:ext cx="8229600" cy="457200"/>
          </a:xfrm>
        </p:spPr>
        <p:txBody>
          <a:bodyPr>
            <a:normAutofit/>
          </a:bodyPr>
          <a:lstStyle/>
          <a:p>
            <a:pPr algn="just">
              <a:buNone/>
            </a:pPr>
            <a:r>
              <a:rPr lang="es-VE" sz="2400" dirty="0" smtClean="0"/>
              <a:t>Se desea probar:</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993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9937"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133600" y="1752600"/>
            <a:ext cx="3495675" cy="895350"/>
          </a:xfrm>
          <a:prstGeom prst="rect">
            <a:avLst/>
          </a:prstGeom>
          <a:noFill/>
        </p:spPr>
      </p:pic>
      <p:sp>
        <p:nvSpPr>
          <p:cNvPr id="39939" name="Rectangle 3"/>
          <p:cNvSpPr>
            <a:spLocks noChangeArrowheads="1"/>
          </p:cNvSpPr>
          <p:nvPr/>
        </p:nvSpPr>
        <p:spPr bwMode="auto">
          <a:xfrm>
            <a:off x="0" y="13525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7" name="36 Tabla"/>
          <p:cNvGraphicFramePr>
            <a:graphicFrameLocks noGrp="1"/>
          </p:cNvGraphicFramePr>
          <p:nvPr/>
        </p:nvGraphicFramePr>
        <p:xfrm>
          <a:off x="304800" y="2743200"/>
          <a:ext cx="8610600" cy="3505200"/>
        </p:xfrm>
        <a:graphic>
          <a:graphicData uri="http://schemas.openxmlformats.org/drawingml/2006/table">
            <a:tbl>
              <a:tblPr firstRow="1" bandRow="1">
                <a:tableStyleId>{5C22544A-7EE6-4342-B048-85BDC9FD1C3A}</a:tableStyleId>
              </a:tblPr>
              <a:tblGrid>
                <a:gridCol w="1143000"/>
                <a:gridCol w="1222476"/>
                <a:gridCol w="1222476"/>
                <a:gridCol w="1222476"/>
                <a:gridCol w="1222476"/>
                <a:gridCol w="1288848"/>
                <a:gridCol w="1288848"/>
              </a:tblGrid>
              <a:tr h="370840">
                <a:tc rowSpan="2">
                  <a:txBody>
                    <a:bodyPr/>
                    <a:lstStyle/>
                    <a:p>
                      <a:pPr algn="ctr"/>
                      <a:r>
                        <a:rPr lang="es-VE" dirty="0" smtClean="0"/>
                        <a:t>Bloque</a:t>
                      </a:r>
                      <a:endParaRPr lang="en-US" dirty="0"/>
                    </a:p>
                  </a:txBody>
                  <a:tcPr anchor="ctr"/>
                </a:tc>
                <a:tc gridSpan="4">
                  <a:txBody>
                    <a:bodyPr/>
                    <a:lstStyle/>
                    <a:p>
                      <a:pPr algn="ctr"/>
                      <a:r>
                        <a:rPr lang="es-VE" dirty="0" smtClean="0">
                          <a:solidFill>
                            <a:schemeClr val="bg1"/>
                          </a:solidFill>
                        </a:rPr>
                        <a:t>Tratamiento </a:t>
                      </a:r>
                      <a:endParaRPr lang="en-US" dirty="0">
                        <a:solidFill>
                          <a:schemeClr val="bg1"/>
                        </a:solidFill>
                      </a:endParaRPr>
                    </a:p>
                  </a:txBody>
                  <a:tcPr anchor="ctr"/>
                </a:tc>
                <a:tc hMerge="1">
                  <a:txBody>
                    <a:bodyPr/>
                    <a:lstStyle/>
                    <a:p>
                      <a:pPr algn="ctr"/>
                      <a:endParaRPr lang="en-US" dirty="0"/>
                    </a:p>
                  </a:txBody>
                  <a:tcPr anchor="ctr"/>
                </a:tc>
                <a:tc hMerge="1">
                  <a:txBody>
                    <a:bodyPr/>
                    <a:lstStyle/>
                    <a:p>
                      <a:pPr algn="ctr"/>
                      <a:endParaRPr lang="en-US" dirty="0"/>
                    </a:p>
                  </a:txBody>
                  <a:tcPr anchor="ctr"/>
                </a:tc>
                <a:tc hMerge="1">
                  <a:txBody>
                    <a:bodyPr/>
                    <a:lstStyle/>
                    <a:p>
                      <a:pPr algn="ctr"/>
                      <a:endParaRPr lang="en-US" dirty="0"/>
                    </a:p>
                  </a:txBody>
                  <a:tcPr anchor="ctr"/>
                </a:tc>
                <a:tc rowSpan="2">
                  <a:txBody>
                    <a:bodyPr/>
                    <a:lstStyle/>
                    <a:p>
                      <a:pPr algn="ctr"/>
                      <a:r>
                        <a:rPr lang="es-VE" dirty="0" smtClean="0">
                          <a:solidFill>
                            <a:schemeClr val="bg1"/>
                          </a:solidFill>
                        </a:rPr>
                        <a:t>Bloque total (</a:t>
                      </a:r>
                      <a:r>
                        <a:rPr lang="es-VE" dirty="0" err="1" smtClean="0">
                          <a:solidFill>
                            <a:schemeClr val="bg1"/>
                          </a:solidFill>
                        </a:rPr>
                        <a:t>y.</a:t>
                      </a:r>
                      <a:r>
                        <a:rPr lang="es-VE" baseline="-25000" dirty="0" err="1" smtClean="0">
                          <a:solidFill>
                            <a:schemeClr val="bg1"/>
                          </a:solidFill>
                        </a:rPr>
                        <a:t>j</a:t>
                      </a:r>
                      <a:r>
                        <a:rPr lang="es-VE" baseline="0" dirty="0" smtClean="0">
                          <a:solidFill>
                            <a:schemeClr val="bg1"/>
                          </a:solidFill>
                        </a:rPr>
                        <a:t>)</a:t>
                      </a:r>
                      <a:endParaRPr lang="en-US" dirty="0">
                        <a:solidFill>
                          <a:schemeClr val="bg1"/>
                        </a:solidFill>
                      </a:endParaRPr>
                    </a:p>
                  </a:txBody>
                  <a:tcPr anchor="ctr"/>
                </a:tc>
                <a:tc rowSpan="2">
                  <a:txBody>
                    <a:bodyPr/>
                    <a:lstStyle/>
                    <a:p>
                      <a:pPr algn="ctr"/>
                      <a:r>
                        <a:rPr lang="es-VE" dirty="0" smtClean="0">
                          <a:solidFill>
                            <a:schemeClr val="bg1"/>
                          </a:solidFill>
                        </a:rPr>
                        <a:t>Media del bloque</a:t>
                      </a:r>
                      <a:endParaRPr lang="en-US" dirty="0">
                        <a:solidFill>
                          <a:schemeClr val="bg1"/>
                        </a:solidFill>
                      </a:endParaRPr>
                    </a:p>
                  </a:txBody>
                  <a:tcPr anchor="ctr"/>
                </a:tc>
              </a:tr>
              <a:tr h="370840">
                <a:tc vMerge="1">
                  <a:txBody>
                    <a:bodyPr/>
                    <a:lstStyle/>
                    <a:p>
                      <a:pPr algn="ctr"/>
                      <a:endParaRPr lang="en-US" dirty="0"/>
                    </a:p>
                  </a:txBody>
                  <a:tcPr anchor="ctr"/>
                </a:tc>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vMerge="1">
                  <a:txBody>
                    <a:bodyPr/>
                    <a:lstStyle/>
                    <a:p>
                      <a:pPr algn="ctr"/>
                      <a:endParaRPr lang="en-US" b="1" dirty="0">
                        <a:solidFill>
                          <a:schemeClr val="bg1"/>
                        </a:solidFill>
                      </a:endParaRPr>
                    </a:p>
                  </a:txBody>
                  <a:tcPr anchor="ctr">
                    <a:solidFill>
                      <a:schemeClr val="accent1"/>
                    </a:solidFill>
                  </a:tcPr>
                </a:tc>
                <a:tc vMerge="1">
                  <a:txBody>
                    <a:bodyPr/>
                    <a:lstStyle/>
                    <a:p>
                      <a:endParaRPr lang="en-US"/>
                    </a:p>
                  </a:txBody>
                  <a:tcPr/>
                </a:tc>
              </a:tr>
              <a:tr h="370840">
                <a:tc>
                  <a:txBody>
                    <a:bodyPr/>
                    <a:lstStyle/>
                    <a:p>
                      <a:pPr algn="ctr"/>
                      <a:r>
                        <a:rPr lang="es-VE" b="1" dirty="0" smtClean="0">
                          <a:solidFill>
                            <a:schemeClr val="bg1"/>
                          </a:solidFill>
                        </a:rPr>
                        <a:t>1</a:t>
                      </a:r>
                      <a:endParaRPr lang="en-US" b="1" dirty="0">
                        <a:solidFill>
                          <a:schemeClr val="bg1"/>
                        </a:solidFill>
                      </a:endParaRPr>
                    </a:p>
                  </a:txBody>
                  <a:tcPr anchor="ctr">
                    <a:solidFill>
                      <a:schemeClr val="accent1"/>
                    </a:solidFill>
                  </a:tcPr>
                </a:tc>
                <a:tc>
                  <a:txBody>
                    <a:bodyPr/>
                    <a:lstStyle/>
                    <a:p>
                      <a:pPr algn="ctr"/>
                      <a:r>
                        <a:rPr lang="es-VE" dirty="0" smtClean="0"/>
                        <a:t>9.3</a:t>
                      </a:r>
                      <a:endParaRPr lang="en-US" dirty="0"/>
                    </a:p>
                  </a:txBody>
                  <a:tcPr anchor="ctr"/>
                </a:tc>
                <a:tc>
                  <a:txBody>
                    <a:bodyPr/>
                    <a:lstStyle/>
                    <a:p>
                      <a:pPr algn="ctr"/>
                      <a:r>
                        <a:rPr lang="es-VE" dirty="0" smtClean="0"/>
                        <a:t>9.4</a:t>
                      </a:r>
                      <a:endParaRPr lang="en-US" dirty="0"/>
                    </a:p>
                  </a:txBody>
                  <a:tcPr anchor="ctr"/>
                </a:tc>
                <a:tc>
                  <a:txBody>
                    <a:bodyPr/>
                    <a:lstStyle/>
                    <a:p>
                      <a:pPr algn="ctr"/>
                      <a:r>
                        <a:rPr lang="es-VE" dirty="0" smtClean="0"/>
                        <a:t>9.2</a:t>
                      </a:r>
                      <a:endParaRPr lang="en-US" dirty="0"/>
                    </a:p>
                  </a:txBody>
                  <a:tcPr anchor="ctr"/>
                </a:tc>
                <a:tc>
                  <a:txBody>
                    <a:bodyPr/>
                    <a:lstStyle/>
                    <a:p>
                      <a:pPr algn="ctr"/>
                      <a:r>
                        <a:rPr lang="es-VE" dirty="0" smtClean="0"/>
                        <a:t>9.7</a:t>
                      </a:r>
                      <a:endParaRPr lang="en-US" dirty="0"/>
                    </a:p>
                  </a:txBody>
                  <a:tcPr anchor="ctr"/>
                </a:tc>
                <a:tc>
                  <a:txBody>
                    <a:bodyPr/>
                    <a:lstStyle/>
                    <a:p>
                      <a:pPr algn="ctr"/>
                      <a:r>
                        <a:rPr lang="es-VE" b="1" dirty="0" smtClean="0">
                          <a:solidFill>
                            <a:schemeClr val="bg1"/>
                          </a:solidFill>
                        </a:rPr>
                        <a:t>37.6</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9.4</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2</a:t>
                      </a:r>
                      <a:endParaRPr lang="en-US" b="1" dirty="0">
                        <a:solidFill>
                          <a:schemeClr val="bg1"/>
                        </a:solidFill>
                      </a:endParaRPr>
                    </a:p>
                  </a:txBody>
                  <a:tcPr anchor="ctr">
                    <a:solidFill>
                      <a:schemeClr val="accent1"/>
                    </a:solidFill>
                  </a:tcPr>
                </a:tc>
                <a:tc>
                  <a:txBody>
                    <a:bodyPr/>
                    <a:lstStyle/>
                    <a:p>
                      <a:pPr algn="ctr"/>
                      <a:r>
                        <a:rPr lang="es-VE" dirty="0" smtClean="0"/>
                        <a:t>9.4</a:t>
                      </a:r>
                      <a:endParaRPr lang="en-US" dirty="0"/>
                    </a:p>
                  </a:txBody>
                  <a:tcPr anchor="ctr"/>
                </a:tc>
                <a:tc>
                  <a:txBody>
                    <a:bodyPr/>
                    <a:lstStyle/>
                    <a:p>
                      <a:pPr algn="ctr"/>
                      <a:r>
                        <a:rPr lang="es-VE" dirty="0" smtClean="0"/>
                        <a:t>9.3</a:t>
                      </a:r>
                      <a:endParaRPr lang="en-US" dirty="0"/>
                    </a:p>
                  </a:txBody>
                  <a:tcPr anchor="ctr"/>
                </a:tc>
                <a:tc>
                  <a:txBody>
                    <a:bodyPr/>
                    <a:lstStyle/>
                    <a:p>
                      <a:pPr algn="ctr"/>
                      <a:r>
                        <a:rPr lang="es-VE" dirty="0" smtClean="0"/>
                        <a:t>9.4</a:t>
                      </a:r>
                      <a:endParaRPr lang="en-US" dirty="0"/>
                    </a:p>
                  </a:txBody>
                  <a:tcPr anchor="ctr"/>
                </a:tc>
                <a:tc>
                  <a:txBody>
                    <a:bodyPr/>
                    <a:lstStyle/>
                    <a:p>
                      <a:pPr algn="ctr"/>
                      <a:r>
                        <a:rPr lang="es-VE" dirty="0" smtClean="0"/>
                        <a:t>9.6</a:t>
                      </a:r>
                      <a:endParaRPr lang="en-US" dirty="0"/>
                    </a:p>
                  </a:txBody>
                  <a:tcPr anchor="ctr"/>
                </a:tc>
                <a:tc>
                  <a:txBody>
                    <a:bodyPr/>
                    <a:lstStyle/>
                    <a:p>
                      <a:pPr algn="ctr"/>
                      <a:r>
                        <a:rPr lang="es-VE" b="1" dirty="0" smtClean="0">
                          <a:solidFill>
                            <a:schemeClr val="bg1"/>
                          </a:solidFill>
                        </a:rPr>
                        <a:t>37.7</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9.425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3</a:t>
                      </a:r>
                      <a:endParaRPr lang="en-US" b="1" dirty="0">
                        <a:solidFill>
                          <a:schemeClr val="bg1"/>
                        </a:solidFill>
                      </a:endParaRPr>
                    </a:p>
                  </a:txBody>
                  <a:tcPr anchor="ctr">
                    <a:solidFill>
                      <a:schemeClr val="accent1"/>
                    </a:solidFill>
                  </a:tcPr>
                </a:tc>
                <a:tc>
                  <a:txBody>
                    <a:bodyPr/>
                    <a:lstStyle/>
                    <a:p>
                      <a:pPr algn="ctr"/>
                      <a:r>
                        <a:rPr lang="es-VE" dirty="0" smtClean="0"/>
                        <a:t>9.6</a:t>
                      </a:r>
                      <a:endParaRPr lang="en-US" dirty="0"/>
                    </a:p>
                  </a:txBody>
                  <a:tcPr anchor="ctr"/>
                </a:tc>
                <a:tc>
                  <a:txBody>
                    <a:bodyPr/>
                    <a:lstStyle/>
                    <a:p>
                      <a:pPr algn="ctr"/>
                      <a:r>
                        <a:rPr lang="es-VE" dirty="0" smtClean="0"/>
                        <a:t>9.8</a:t>
                      </a:r>
                      <a:endParaRPr lang="en-US" dirty="0"/>
                    </a:p>
                  </a:txBody>
                  <a:tcPr anchor="ctr"/>
                </a:tc>
                <a:tc>
                  <a:txBody>
                    <a:bodyPr/>
                    <a:lstStyle/>
                    <a:p>
                      <a:pPr algn="ctr"/>
                      <a:r>
                        <a:rPr lang="es-VE" dirty="0" smtClean="0"/>
                        <a:t>9.5</a:t>
                      </a:r>
                      <a:endParaRPr lang="en-US" dirty="0"/>
                    </a:p>
                  </a:txBody>
                  <a:tcPr anchor="ctr"/>
                </a:tc>
                <a:tc>
                  <a:txBody>
                    <a:bodyPr/>
                    <a:lstStyle/>
                    <a:p>
                      <a:pPr algn="ctr"/>
                      <a:r>
                        <a:rPr lang="es-VE" dirty="0" smtClean="0"/>
                        <a:t>10.0</a:t>
                      </a:r>
                      <a:endParaRPr lang="en-US" dirty="0"/>
                    </a:p>
                  </a:txBody>
                  <a:tcPr anchor="ctr"/>
                </a:tc>
                <a:tc>
                  <a:txBody>
                    <a:bodyPr/>
                    <a:lstStyle/>
                    <a:p>
                      <a:pPr algn="ctr"/>
                      <a:r>
                        <a:rPr lang="es-VE" b="1" dirty="0" smtClean="0">
                          <a:solidFill>
                            <a:schemeClr val="bg1"/>
                          </a:solidFill>
                        </a:rPr>
                        <a:t>38.9</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9.725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4</a:t>
                      </a:r>
                      <a:endParaRPr lang="en-US" b="1" dirty="0">
                        <a:solidFill>
                          <a:schemeClr val="bg1"/>
                        </a:solidFill>
                      </a:endParaRPr>
                    </a:p>
                  </a:txBody>
                  <a:tcPr anchor="ctr">
                    <a:solidFill>
                      <a:schemeClr val="accent1"/>
                    </a:solidFill>
                  </a:tcPr>
                </a:tc>
                <a:tc>
                  <a:txBody>
                    <a:bodyPr/>
                    <a:lstStyle/>
                    <a:p>
                      <a:pPr algn="ctr"/>
                      <a:r>
                        <a:rPr lang="es-VE" dirty="0" smtClean="0"/>
                        <a:t>10.0</a:t>
                      </a:r>
                      <a:endParaRPr lang="en-US" dirty="0"/>
                    </a:p>
                  </a:txBody>
                  <a:tcPr anchor="ctr"/>
                </a:tc>
                <a:tc>
                  <a:txBody>
                    <a:bodyPr/>
                    <a:lstStyle/>
                    <a:p>
                      <a:pPr algn="ctr"/>
                      <a:r>
                        <a:rPr lang="es-VE" dirty="0" smtClean="0"/>
                        <a:t>9.9</a:t>
                      </a:r>
                      <a:endParaRPr lang="en-US" dirty="0"/>
                    </a:p>
                  </a:txBody>
                  <a:tcPr anchor="ctr"/>
                </a:tc>
                <a:tc>
                  <a:txBody>
                    <a:bodyPr/>
                    <a:lstStyle/>
                    <a:p>
                      <a:pPr algn="ctr"/>
                      <a:r>
                        <a:rPr lang="es-VE" dirty="0" smtClean="0"/>
                        <a:t>9.7</a:t>
                      </a:r>
                      <a:endParaRPr lang="en-US" dirty="0"/>
                    </a:p>
                  </a:txBody>
                  <a:tcPr anchor="ctr"/>
                </a:tc>
                <a:tc>
                  <a:txBody>
                    <a:bodyPr/>
                    <a:lstStyle/>
                    <a:p>
                      <a:pPr algn="ctr"/>
                      <a:r>
                        <a:rPr lang="es-VE" dirty="0" smtClean="0"/>
                        <a:t>10.2</a:t>
                      </a:r>
                      <a:endParaRPr lang="en-US" dirty="0"/>
                    </a:p>
                  </a:txBody>
                  <a:tcPr anchor="ctr"/>
                </a:tc>
                <a:tc>
                  <a:txBody>
                    <a:bodyPr/>
                    <a:lstStyle/>
                    <a:p>
                      <a:pPr algn="ctr"/>
                      <a:r>
                        <a:rPr lang="es-VE" b="1" dirty="0" smtClean="0">
                          <a:solidFill>
                            <a:schemeClr val="bg1"/>
                          </a:solidFill>
                        </a:rPr>
                        <a:t>39.8</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9.95</a:t>
                      </a:r>
                      <a:endParaRPr lang="en-US" b="1" dirty="0">
                        <a:solidFill>
                          <a:schemeClr val="bg1"/>
                        </a:solidFill>
                      </a:endParaRPr>
                    </a:p>
                  </a:txBody>
                  <a:tcPr anchor="ctr">
                    <a:solidFill>
                      <a:schemeClr val="accent1"/>
                    </a:solidFill>
                  </a:tcPr>
                </a:tc>
              </a:tr>
              <a:tr h="370840">
                <a:tc>
                  <a:txBody>
                    <a:bodyPr/>
                    <a:lstStyle/>
                    <a:p>
                      <a:pPr algn="ctr"/>
                      <a:r>
                        <a:rPr lang="es-VE" b="1" dirty="0" smtClean="0">
                          <a:solidFill>
                            <a:schemeClr val="bg1"/>
                          </a:solidFill>
                        </a:rPr>
                        <a:t>Total </a:t>
                      </a:r>
                      <a:r>
                        <a:rPr lang="es-VE" b="1" dirty="0" err="1" smtClean="0">
                          <a:solidFill>
                            <a:schemeClr val="bg1"/>
                          </a:solidFill>
                        </a:rPr>
                        <a:t>Trat</a:t>
                      </a:r>
                      <a:r>
                        <a:rPr lang="es-VE" b="1" dirty="0" smtClean="0">
                          <a:solidFill>
                            <a:schemeClr val="bg1"/>
                          </a:solidFill>
                        </a:rPr>
                        <a:t> (</a:t>
                      </a:r>
                      <a:r>
                        <a:rPr lang="es-VE" b="1" dirty="0" err="1" smtClean="0">
                          <a:solidFill>
                            <a:schemeClr val="bg1"/>
                          </a:solidFill>
                        </a:rPr>
                        <a:t>Y</a:t>
                      </a:r>
                      <a:r>
                        <a:rPr lang="es-VE" b="1" baseline="-25000" dirty="0" err="1" smtClean="0">
                          <a:solidFill>
                            <a:schemeClr val="bg1"/>
                          </a:solidFill>
                        </a:rPr>
                        <a:t>i</a:t>
                      </a:r>
                      <a:r>
                        <a:rPr lang="es-VE" b="1" baseline="0" dirty="0" smtClean="0">
                          <a:solidFill>
                            <a:schemeClr val="bg1"/>
                          </a:solidFill>
                        </a:rPr>
                        <a:t>.)</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38.300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38.400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37.80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39.500</a:t>
                      </a:r>
                      <a:endParaRPr lang="en-US" b="1" dirty="0">
                        <a:solidFill>
                          <a:schemeClr val="bg1"/>
                        </a:solidFill>
                      </a:endParaRPr>
                    </a:p>
                  </a:txBody>
                  <a:tcPr anchor="ctr">
                    <a:solidFill>
                      <a:schemeClr val="accent1"/>
                    </a:solidFill>
                  </a:tcPr>
                </a:tc>
                <a:tc>
                  <a:txBody>
                    <a:bodyPr/>
                    <a:lstStyle/>
                    <a:p>
                      <a:pPr algn="ctr"/>
                      <a:r>
                        <a:rPr lang="es-VE" sz="2000" b="1" dirty="0" smtClean="0">
                          <a:solidFill>
                            <a:schemeClr val="bg1"/>
                          </a:solidFill>
                        </a:rPr>
                        <a:t>154</a:t>
                      </a:r>
                      <a:endParaRPr lang="en-US" sz="2000" b="1" dirty="0">
                        <a:solidFill>
                          <a:schemeClr val="bg1"/>
                        </a:solidFill>
                      </a:endParaRPr>
                    </a:p>
                  </a:txBody>
                  <a:tcPr anchor="ctr">
                    <a:solidFill>
                      <a:schemeClr val="accent1"/>
                    </a:solidFill>
                  </a:tcPr>
                </a:tc>
                <a:tc>
                  <a:txBody>
                    <a:bodyPr/>
                    <a:lstStyle/>
                    <a:p>
                      <a:pPr algn="ctr"/>
                      <a:endParaRPr lang="en-US" dirty="0"/>
                    </a:p>
                  </a:txBody>
                  <a:tcPr anchor="ctr">
                    <a:solidFill>
                      <a:schemeClr val="bg1"/>
                    </a:solidFill>
                  </a:tcPr>
                </a:tc>
              </a:tr>
              <a:tr h="370840">
                <a:tc>
                  <a:txBody>
                    <a:bodyPr/>
                    <a:lstStyle/>
                    <a:p>
                      <a:pPr algn="ctr"/>
                      <a:r>
                        <a:rPr lang="es-VE" b="1" dirty="0" smtClean="0">
                          <a:solidFill>
                            <a:schemeClr val="bg1"/>
                          </a:solidFill>
                        </a:rPr>
                        <a:t>Media </a:t>
                      </a:r>
                      <a:r>
                        <a:rPr lang="es-VE" b="1" dirty="0" err="1" smtClean="0">
                          <a:solidFill>
                            <a:schemeClr val="bg1"/>
                          </a:solidFill>
                        </a:rPr>
                        <a:t>Trat</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9.574</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9.600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9.450</a:t>
                      </a:r>
                      <a:endParaRPr lang="en-US" b="1" dirty="0">
                        <a:solidFill>
                          <a:schemeClr val="bg1"/>
                        </a:solidFill>
                      </a:endParaRPr>
                    </a:p>
                  </a:txBody>
                  <a:tcPr anchor="ctr">
                    <a:solidFill>
                      <a:schemeClr val="accent1"/>
                    </a:solidFill>
                  </a:tcPr>
                </a:tc>
                <a:tc>
                  <a:txBody>
                    <a:bodyPr/>
                    <a:lstStyle/>
                    <a:p>
                      <a:pPr algn="ctr"/>
                      <a:r>
                        <a:rPr lang="es-VE" b="1" dirty="0" smtClean="0">
                          <a:solidFill>
                            <a:schemeClr val="bg1"/>
                          </a:solidFill>
                        </a:rPr>
                        <a:t>9.875</a:t>
                      </a:r>
                      <a:endParaRPr lang="en-US" b="1" dirty="0">
                        <a:solidFill>
                          <a:schemeClr val="bg1"/>
                        </a:solidFill>
                      </a:endParaRPr>
                    </a:p>
                  </a:txBody>
                  <a:tcPr anchor="ctr">
                    <a:solidFill>
                      <a:schemeClr val="accent1"/>
                    </a:solidFill>
                  </a:tcPr>
                </a:tc>
                <a:tc>
                  <a:txBody>
                    <a:bodyPr/>
                    <a:lstStyle/>
                    <a:p>
                      <a:pPr algn="ctr"/>
                      <a:r>
                        <a:rPr lang="es-VE" sz="2000" b="1" dirty="0" smtClean="0">
                          <a:solidFill>
                            <a:schemeClr val="bg1"/>
                          </a:solidFill>
                        </a:rPr>
                        <a:t>9.625</a:t>
                      </a:r>
                      <a:endParaRPr lang="en-US" sz="2000" b="1" dirty="0">
                        <a:solidFill>
                          <a:schemeClr val="bg1"/>
                        </a:solidFill>
                      </a:endParaRPr>
                    </a:p>
                  </a:txBody>
                  <a:tcPr anchor="ctr">
                    <a:solidFill>
                      <a:schemeClr val="accent1"/>
                    </a:solidFill>
                  </a:tcPr>
                </a:tc>
                <a:tc>
                  <a:txBody>
                    <a:bodyPr/>
                    <a:lstStyle/>
                    <a:p>
                      <a:pPr algn="ctr"/>
                      <a:endParaRPr lang="en-US" dirty="0"/>
                    </a:p>
                  </a:txBody>
                  <a:tcPr anchor="ctr">
                    <a:solidFill>
                      <a:schemeClr val="bg1"/>
                    </a:solidFill>
                  </a:tcPr>
                </a:tc>
              </a:tr>
            </a:tbl>
          </a:graphicData>
        </a:graphic>
      </p:graphicFrame>
      <p:sp>
        <p:nvSpPr>
          <p:cNvPr id="3994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9942"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9944"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44" name="43 Grupo"/>
          <p:cNvGrpSpPr/>
          <p:nvPr/>
        </p:nvGrpSpPr>
        <p:grpSpPr>
          <a:xfrm>
            <a:off x="7696200" y="5105400"/>
            <a:ext cx="381000" cy="1095375"/>
            <a:chOff x="7696200" y="5105400"/>
            <a:chExt cx="381000" cy="1095375"/>
          </a:xfrm>
        </p:grpSpPr>
        <p:pic>
          <p:nvPicPr>
            <p:cNvPr id="39940"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7705725" y="5105400"/>
              <a:ext cx="371475" cy="476250"/>
            </a:xfrm>
            <a:prstGeom prst="rect">
              <a:avLst/>
            </a:prstGeom>
            <a:noFill/>
          </p:spPr>
        </p:pic>
        <p:pic>
          <p:nvPicPr>
            <p:cNvPr id="39943"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7696200" y="5715000"/>
              <a:ext cx="371475" cy="485775"/>
            </a:xfrm>
            <a:prstGeom prst="rect">
              <a:avLst/>
            </a:prstGeom>
            <a:noFill/>
          </p:spPr>
        </p:pic>
      </p:grpSp>
      <p:sp>
        <p:nvSpPr>
          <p:cNvPr id="39945" name="Rectangle 9"/>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99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95400" y="0"/>
            <a:ext cx="7848600" cy="1143000"/>
          </a:xfrm>
        </p:spPr>
        <p:txBody>
          <a:bodyPr/>
          <a:lstStyle/>
          <a:p>
            <a:r>
              <a:rPr lang="es-VE" dirty="0" smtClean="0"/>
              <a:t>Ejemplo Diseño </a:t>
            </a:r>
            <a:r>
              <a:rPr lang="es-VE" dirty="0" err="1" smtClean="0"/>
              <a:t>Aleatorizado</a:t>
            </a:r>
            <a:r>
              <a:rPr lang="es-VE" dirty="0" smtClean="0"/>
              <a:t> por Bloques Completos</a:t>
            </a:r>
            <a:endParaRPr lang="en-US" dirty="0"/>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67" name="Rectangle 3"/>
          <p:cNvSpPr>
            <a:spLocks noChangeArrowheads="1"/>
          </p:cNvSpPr>
          <p:nvPr/>
        </p:nvSpPr>
        <p:spPr bwMode="auto">
          <a:xfrm>
            <a:off x="0" y="838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0" name="Rectangle 6"/>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687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6873" name="Rectangle 9"/>
          <p:cNvSpPr>
            <a:spLocks noChangeArrowheads="1"/>
          </p:cNvSpPr>
          <p:nvPr/>
        </p:nvSpPr>
        <p:spPr bwMode="auto">
          <a:xfrm>
            <a:off x="0" y="11334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5060"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323850" cy="381000"/>
          </a:xfrm>
          <a:prstGeom prst="rect">
            <a:avLst/>
          </a:prstGeom>
          <a:noFill/>
        </p:spPr>
      </p:pic>
      <p:pic>
        <p:nvPicPr>
          <p:cNvPr id="4505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0" y="0"/>
            <a:ext cx="333375" cy="381000"/>
          </a:xfrm>
          <a:prstGeom prst="rect">
            <a:avLst/>
          </a:prstGeom>
          <a:noFill/>
        </p:spPr>
      </p:pic>
      <p:pic>
        <p:nvPicPr>
          <p:cNvPr id="4505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0" y="0"/>
            <a:ext cx="295275" cy="381000"/>
          </a:xfrm>
          <a:prstGeom prst="rect">
            <a:avLst/>
          </a:prstGeom>
          <a:noFill/>
        </p:spPr>
      </p:pic>
      <p:sp>
        <p:nvSpPr>
          <p:cNvPr id="45067" name="Rectangle 11"/>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69"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1" name="Rectangle 1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4" name="Rectangle 1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6" name="Rectangle 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78" name="Rectangle 2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5080" name="Rectangle 2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5" name="Rectangle 3"/>
          <p:cNvSpPr>
            <a:spLocks noChangeArrowheads="1"/>
          </p:cNvSpPr>
          <p:nvPr/>
        </p:nvSpPr>
        <p:spPr bwMode="auto">
          <a:xfrm>
            <a:off x="0" y="990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58" name="Rectangle 6"/>
          <p:cNvSpPr>
            <a:spLocks noChangeArrowheads="1"/>
          </p:cNvSpPr>
          <p:nvPr/>
        </p:nvSpPr>
        <p:spPr bwMode="auto">
          <a:xfrm>
            <a:off x="0" y="7429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91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9161" name="Rectangle 9"/>
          <p:cNvSpPr>
            <a:spLocks noChangeArrowheads="1"/>
          </p:cNvSpPr>
          <p:nvPr/>
        </p:nvSpPr>
        <p:spPr bwMode="auto">
          <a:xfrm>
            <a:off x="0" y="8572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 name="28 Marcador de contenido"/>
          <p:cNvSpPr>
            <a:spLocks noGrp="1"/>
          </p:cNvSpPr>
          <p:nvPr>
            <p:ph idx="1"/>
          </p:nvPr>
        </p:nvSpPr>
        <p:spPr>
          <a:xfrm>
            <a:off x="76200" y="1295400"/>
            <a:ext cx="8229600" cy="457200"/>
          </a:xfrm>
        </p:spPr>
        <p:txBody>
          <a:bodyPr>
            <a:normAutofit fontScale="92500" lnSpcReduction="10000"/>
          </a:bodyPr>
          <a:lstStyle/>
          <a:p>
            <a:pPr algn="just"/>
            <a:r>
              <a:rPr lang="es-VE" sz="2800" dirty="0" smtClean="0"/>
              <a:t> Las sumas de cuadrados son:</a:t>
            </a: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1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19" name="Rectangle 3"/>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042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0422" name="Rectangle 6"/>
          <p:cNvSpPr>
            <a:spLocks noChangeArrowheads="1"/>
          </p:cNvSpPr>
          <p:nvPr/>
        </p:nvSpPr>
        <p:spPr bwMode="auto">
          <a:xfrm>
            <a:off x="0" y="13716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5" name="Rectangle 3"/>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451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4518" name="Rectangle 6"/>
          <p:cNvSpPr>
            <a:spLocks noChangeArrowheads="1"/>
          </p:cNvSpPr>
          <p:nvPr/>
        </p:nvSpPr>
        <p:spPr bwMode="auto">
          <a:xfrm>
            <a:off x="0" y="1638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p:cNvSpPr>
            <a:spLocks noChangeArrowheads="1"/>
          </p:cNvSpPr>
          <p:nvPr/>
        </p:nvSpPr>
        <p:spPr bwMode="auto">
          <a:xfrm>
            <a:off x="0" y="1771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4" name="Rectangle 12"/>
          <p:cNvSpPr>
            <a:spLocks noChangeArrowheads="1"/>
          </p:cNvSpPr>
          <p:nvPr/>
        </p:nvSpPr>
        <p:spPr bwMode="auto">
          <a:xfrm>
            <a:off x="0" y="14001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4033" name="Picture 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04850" y="1981200"/>
            <a:ext cx="5686425" cy="1095375"/>
          </a:xfrm>
          <a:prstGeom prst="rect">
            <a:avLst/>
          </a:prstGeom>
          <a:noFill/>
        </p:spPr>
      </p:pic>
      <p:sp>
        <p:nvSpPr>
          <p:cNvPr id="44035" name="Rectangle 3"/>
          <p:cNvSpPr>
            <a:spLocks noChangeArrowheads="1"/>
          </p:cNvSpPr>
          <p:nvPr/>
        </p:nvSpPr>
        <p:spPr bwMode="auto">
          <a:xfrm>
            <a:off x="0" y="15525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4036" name="Picture 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704850" y="3200400"/>
            <a:ext cx="5772150" cy="1133475"/>
          </a:xfrm>
          <a:prstGeom prst="rect">
            <a:avLst/>
          </a:prstGeom>
          <a:noFill/>
        </p:spPr>
      </p:pic>
      <p:sp>
        <p:nvSpPr>
          <p:cNvPr id="44038" name="Rectangle 6"/>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4039"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704850" y="4419600"/>
            <a:ext cx="5724525" cy="1038225"/>
          </a:xfrm>
          <a:prstGeom prst="rect">
            <a:avLst/>
          </a:prstGeom>
          <a:noFill/>
        </p:spPr>
      </p:pic>
      <p:sp>
        <p:nvSpPr>
          <p:cNvPr id="44041" name="Rectangle 9"/>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404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44042" name="Picture 10"/>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704849" y="5686426"/>
            <a:ext cx="4191001" cy="474245"/>
          </a:xfrm>
          <a:prstGeom prst="rect">
            <a:avLst/>
          </a:prstGeom>
          <a:noFill/>
        </p:spPr>
      </p:pic>
      <p:sp>
        <p:nvSpPr>
          <p:cNvPr id="44044" name="Rectangle 12"/>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0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40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8002</TotalTime>
  <Words>2897</Words>
  <Application>Microsoft Office PowerPoint</Application>
  <PresentationFormat>Presentación en pantalla (4:3)</PresentationFormat>
  <Paragraphs>1069</Paragraphs>
  <Slides>54</Slides>
  <Notes>52</Notes>
  <HiddenSlides>0</HiddenSlides>
  <MMClips>0</MMClips>
  <ScaleCrop>false</ScaleCrop>
  <HeadingPairs>
    <vt:vector size="4" baseType="variant">
      <vt:variant>
        <vt:lpstr>Tema</vt:lpstr>
      </vt:variant>
      <vt:variant>
        <vt:i4>2</vt:i4>
      </vt:variant>
      <vt:variant>
        <vt:lpstr>Títulos de diapositiva</vt:lpstr>
      </vt:variant>
      <vt:variant>
        <vt:i4>54</vt:i4>
      </vt:variant>
    </vt:vector>
  </HeadingPairs>
  <TitlesOfParts>
    <vt:vector size="56" baseType="lpstr">
      <vt:lpstr>Tema de Office</vt:lpstr>
      <vt:lpstr>Diseño personalizado</vt:lpstr>
      <vt:lpstr>Estocástica 3: Unidad II: Análisis de Varianza Tema: Diseño Aleatorizado por Bloques Completos</vt:lpstr>
      <vt:lpstr>Diseño Aleatorizado por Bloques Completos</vt:lpstr>
      <vt:lpstr>Diseño Aleatorizado por Bloques Completos</vt:lpstr>
      <vt:lpstr>Diseño Aleatorizado por Bloques Completos</vt:lpstr>
      <vt:lpstr>Diseño Aleatorizado por Bloques Completos</vt:lpstr>
      <vt:lpstr>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Ejemplo Diseño Aleatorizado por Bloques Completos</vt:lpstr>
      <vt:lpstr>Diseño de Cuadrado Latinos</vt:lpstr>
      <vt:lpstr>Diseño de Cuadrado Latinos</vt:lpstr>
      <vt:lpstr>Diseño de Cuadrado Latinos</vt:lpstr>
      <vt:lpstr>Diseño de Cuadrado Latinos</vt:lpstr>
      <vt:lpstr>Diseño de Cuadrado Latinos</vt:lpstr>
      <vt:lpstr>Diseño de Cuadrado Latino</vt:lpstr>
      <vt:lpstr>Diseño de Cuadrado Latinos</vt:lpstr>
      <vt:lpstr>Diseño de Cuadrado Latinos</vt:lpstr>
      <vt:lpstr>Ejemplo Diseño de Cuadrado Latino</vt:lpstr>
      <vt:lpstr>Ejemplo Diseño de Cuadrado Latino</vt:lpstr>
      <vt:lpstr>Ejemplo Diseño de Cuadrado Latino</vt:lpstr>
      <vt:lpstr>Ejemplo Diseño de Cuadrado Latino</vt:lpstr>
      <vt:lpstr>Ejemplo Diseño de Cuadrado Latino</vt:lpstr>
      <vt:lpstr>Ejemplo Diseño de Cuadrado Latino</vt:lpstr>
      <vt:lpstr>Ejemplo Diseño de Cuadrado Latino</vt:lpstr>
      <vt:lpstr>Ejemplo Diseño de Cuadrado Latino</vt:lpstr>
      <vt:lpstr>Ejemplo Diseño de Cuadrado Latino</vt:lpstr>
      <vt:lpstr>Ejemplo Diseño de Cuadrado Latino</vt:lpstr>
      <vt:lpstr>Ejemplo Diseño de Cuadrado Latino</vt:lpstr>
      <vt:lpstr>Diseño por Bloques Incompletos</vt:lpstr>
      <vt:lpstr>Diseño por Bloques Incompletos</vt:lpstr>
      <vt:lpstr>Diseño por Bloques Incompletos</vt:lpstr>
      <vt:lpstr>Diseño por Bloques Incompletos</vt:lpstr>
      <vt:lpstr>Ejemplo Diseño por Bloques Incompletos</vt:lpstr>
      <vt:lpstr>Ejemplo Diseño por Bloques Incompletos</vt:lpstr>
      <vt:lpstr>Ejemplo Diseño por Bloques Incompletos</vt:lpstr>
      <vt:lpstr>Ejemplo Diseño por Bloques Incompletos</vt:lpstr>
      <vt:lpstr>Ejemplo Diseño por Bloques Incompletos</vt:lpstr>
      <vt:lpstr>Ejemplo Diseño por Bloques Incompletos</vt:lpstr>
      <vt:lpstr>Estocástica 3: Unidad II: Análisis de Varianza Tema: Comprobación de la idoneidad del Modelo</vt:lpstr>
      <vt:lpstr>Comprobación de la Idoneidad del Modelo</vt:lpstr>
      <vt:lpstr>Eficiencia relativa de un Diseño Aleatorizado por Bloques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usuario</cp:lastModifiedBy>
  <cp:revision>568</cp:revision>
  <dcterms:created xsi:type="dcterms:W3CDTF">2009-07-07T13:09:44Z</dcterms:created>
  <dcterms:modified xsi:type="dcterms:W3CDTF">2010-04-22T13:08:18Z</dcterms:modified>
</cp:coreProperties>
</file>