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259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5" r:id="rId14"/>
    <p:sldId id="272" r:id="rId15"/>
    <p:sldId id="274" r:id="rId16"/>
    <p:sldId id="273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3" r:id="rId34"/>
    <p:sldId id="301" r:id="rId35"/>
    <p:sldId id="294" r:id="rId36"/>
    <p:sldId id="302" r:id="rId37"/>
    <p:sldId id="303" r:id="rId38"/>
    <p:sldId id="297" r:id="rId39"/>
    <p:sldId id="298" r:id="rId40"/>
    <p:sldId id="299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16" r:id="rId54"/>
    <p:sldId id="317" r:id="rId55"/>
    <p:sldId id="318" r:id="rId56"/>
    <p:sldId id="319" r:id="rId57"/>
    <p:sldId id="320" r:id="rId58"/>
    <p:sldId id="321" r:id="rId59"/>
    <p:sldId id="322" r:id="rId60"/>
    <p:sldId id="323" r:id="rId61"/>
    <p:sldId id="324" r:id="rId62"/>
    <p:sldId id="327" r:id="rId63"/>
    <p:sldId id="328" r:id="rId64"/>
    <p:sldId id="325" r:id="rId65"/>
    <p:sldId id="326" r:id="rId66"/>
    <p:sldId id="329" r:id="rId67"/>
    <p:sldId id="330" r:id="rId68"/>
  </p:sldIdLst>
  <p:sldSz cx="10150475" cy="7589838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66"/>
    <a:srgbClr val="FF7C80"/>
    <a:srgbClr val="FF9999"/>
    <a:srgbClr val="339966"/>
    <a:srgbClr val="006666"/>
    <a:srgbClr val="009999"/>
    <a:srgbClr val="669900"/>
    <a:srgbClr val="FF0000"/>
    <a:srgbClr val="6699FF"/>
    <a:srgbClr val="FF99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1" autoAdjust="0"/>
    <p:restoredTop sz="98063" autoAdjust="0"/>
  </p:normalViewPr>
  <p:slideViewPr>
    <p:cSldViewPr>
      <p:cViewPr>
        <p:scale>
          <a:sx n="66" d="100"/>
          <a:sy n="66" d="100"/>
        </p:scale>
        <p:origin x="-1338" y="-102"/>
      </p:cViewPr>
      <p:guideLst>
        <p:guide orient="horz" pos="2390"/>
        <p:guide pos="319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Libro2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Libro2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Libro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strRef>
              <c:f>Hoja1!$B$1</c:f>
              <c:strCache>
                <c:ptCount val="1"/>
                <c:pt idx="0">
                  <c:v>B1</c:v>
                </c:pt>
              </c:strCache>
            </c:strRef>
          </c:tx>
          <c:spPr>
            <a:ln w="31750">
              <a:solidFill>
                <a:schemeClr val="tx1"/>
              </a:solidFill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cat>
            <c:strRef>
              <c:f>Hoja1!$A$2:$A$3</c:f>
              <c:strCache>
                <c:ptCount val="2"/>
                <c:pt idx="0">
                  <c:v>A1</c:v>
                </c:pt>
                <c:pt idx="1">
                  <c:v>A2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10</c:v>
                </c:pt>
                <c:pt idx="1">
                  <c:v>30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B2</c:v>
                </c:pt>
              </c:strCache>
            </c:strRef>
          </c:tx>
          <c:spPr>
            <a:ln w="31750">
              <a:solidFill>
                <a:srgbClr val="993366"/>
              </a:solidFill>
            </a:ln>
          </c:spPr>
          <c:marker>
            <c:symbol val="diamond"/>
            <c:size val="7"/>
            <c:spPr>
              <a:solidFill>
                <a:srgbClr val="993366"/>
              </a:solidFill>
              <a:ln>
                <a:solidFill>
                  <a:srgbClr val="993366"/>
                </a:solidFill>
              </a:ln>
            </c:spPr>
          </c:marker>
          <c:cat>
            <c:strRef>
              <c:f>Hoja1!$A$2:$A$3</c:f>
              <c:strCache>
                <c:ptCount val="2"/>
                <c:pt idx="0">
                  <c:v>A1</c:v>
                </c:pt>
                <c:pt idx="1">
                  <c:v>A2</c:v>
                </c:pt>
              </c:strCache>
            </c:strRef>
          </c:cat>
          <c:val>
            <c:numRef>
              <c:f>Hoja1!$C$2:$C$3</c:f>
              <c:numCache>
                <c:formatCode>General</c:formatCode>
                <c:ptCount val="2"/>
                <c:pt idx="0">
                  <c:v>20</c:v>
                </c:pt>
                <c:pt idx="1">
                  <c:v>40</c:v>
                </c:pt>
              </c:numCache>
            </c:numRef>
          </c:val>
        </c:ser>
        <c:marker val="1"/>
        <c:axId val="206323712"/>
        <c:axId val="206325632"/>
      </c:lineChart>
      <c:catAx>
        <c:axId val="206323712"/>
        <c:scaling>
          <c:orientation val="minMax"/>
        </c:scaling>
        <c:axPos val="b"/>
        <c:tickLblPos val="nextTo"/>
        <c:crossAx val="206325632"/>
        <c:crosses val="autoZero"/>
        <c:auto val="1"/>
        <c:lblAlgn val="ctr"/>
        <c:lblOffset val="100"/>
      </c:catAx>
      <c:valAx>
        <c:axId val="206325632"/>
        <c:scaling>
          <c:orientation val="minMax"/>
          <c:max val="40"/>
          <c:min val="5"/>
        </c:scaling>
        <c:axPos val="l"/>
        <c:majorGridlines/>
        <c:numFmt formatCode="General" sourceLinked="1"/>
        <c:tickLblPos val="nextTo"/>
        <c:crossAx val="20632371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11272782280141472"/>
          <c:y val="6.9205864825843011E-2"/>
          <c:w val="0.67508723447248975"/>
          <c:h val="0.73602684445653188"/>
        </c:manualLayout>
      </c:layout>
      <c:lineChart>
        <c:grouping val="standard"/>
        <c:ser>
          <c:idx val="0"/>
          <c:order val="0"/>
          <c:tx>
            <c:strRef>
              <c:f>Hoja1!$B$1</c:f>
              <c:strCache>
                <c:ptCount val="1"/>
                <c:pt idx="0">
                  <c:v>A1</c:v>
                </c:pt>
              </c:strCache>
            </c:strRef>
          </c:tx>
          <c:spPr>
            <a:ln w="31750">
              <a:solidFill>
                <a:schemeClr val="tx1"/>
              </a:solidFill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cat>
            <c:strRef>
              <c:f>Hoja1!$A$2:$A$3</c:f>
              <c:strCache>
                <c:ptCount val="2"/>
                <c:pt idx="0">
                  <c:v>B1</c:v>
                </c:pt>
                <c:pt idx="1">
                  <c:v>B2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10</c:v>
                </c:pt>
                <c:pt idx="1">
                  <c:v>20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A2</c:v>
                </c:pt>
              </c:strCache>
            </c:strRef>
          </c:tx>
          <c:spPr>
            <a:ln w="31750">
              <a:solidFill>
                <a:srgbClr val="993366"/>
              </a:solidFill>
            </a:ln>
          </c:spPr>
          <c:marker>
            <c:symbol val="diamond"/>
            <c:size val="7"/>
            <c:spPr>
              <a:solidFill>
                <a:srgbClr val="993366"/>
              </a:solidFill>
              <a:ln>
                <a:solidFill>
                  <a:srgbClr val="993366"/>
                </a:solidFill>
              </a:ln>
            </c:spPr>
          </c:marker>
          <c:cat>
            <c:strRef>
              <c:f>Hoja1!$A$2:$A$3</c:f>
              <c:strCache>
                <c:ptCount val="2"/>
                <c:pt idx="0">
                  <c:v>B1</c:v>
                </c:pt>
                <c:pt idx="1">
                  <c:v>B2</c:v>
                </c:pt>
              </c:strCache>
            </c:strRef>
          </c:cat>
          <c:val>
            <c:numRef>
              <c:f>Hoja1!$C$2:$C$3</c:f>
              <c:numCache>
                <c:formatCode>General</c:formatCode>
                <c:ptCount val="2"/>
                <c:pt idx="0">
                  <c:v>30</c:v>
                </c:pt>
                <c:pt idx="1">
                  <c:v>40</c:v>
                </c:pt>
              </c:numCache>
            </c:numRef>
          </c:val>
        </c:ser>
        <c:marker val="1"/>
        <c:axId val="206305152"/>
        <c:axId val="206176256"/>
      </c:lineChart>
      <c:catAx>
        <c:axId val="206305152"/>
        <c:scaling>
          <c:orientation val="minMax"/>
        </c:scaling>
        <c:axPos val="b"/>
        <c:tickLblPos val="nextTo"/>
        <c:crossAx val="206176256"/>
        <c:crosses val="autoZero"/>
        <c:auto val="1"/>
        <c:lblAlgn val="ctr"/>
        <c:lblOffset val="100"/>
      </c:catAx>
      <c:valAx>
        <c:axId val="206176256"/>
        <c:scaling>
          <c:orientation val="minMax"/>
          <c:max val="40"/>
          <c:min val="5"/>
        </c:scaling>
        <c:axPos val="l"/>
        <c:majorGridlines/>
        <c:numFmt formatCode="General" sourceLinked="1"/>
        <c:tickLblPos val="nextTo"/>
        <c:crossAx val="20630515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12706464325588063"/>
          <c:y val="6.9205864825843094E-2"/>
          <c:w val="0.67794014885457976"/>
          <c:h val="0.73602684445653255"/>
        </c:manualLayout>
      </c:layout>
      <c:lineChart>
        <c:grouping val="standard"/>
        <c:ser>
          <c:idx val="0"/>
          <c:order val="0"/>
          <c:tx>
            <c:strRef>
              <c:f>Hoja1!$B$1</c:f>
              <c:strCache>
                <c:ptCount val="1"/>
                <c:pt idx="0">
                  <c:v>B1</c:v>
                </c:pt>
              </c:strCache>
            </c:strRef>
          </c:tx>
          <c:spPr>
            <a:ln w="31750">
              <a:solidFill>
                <a:schemeClr val="tx1"/>
              </a:solidFill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cat>
            <c:strRef>
              <c:f>Hoja1!$A$2:$A$3</c:f>
              <c:strCache>
                <c:ptCount val="2"/>
                <c:pt idx="0">
                  <c:v>A1</c:v>
                </c:pt>
                <c:pt idx="1">
                  <c:v>A2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10</c:v>
                </c:pt>
                <c:pt idx="1">
                  <c:v>30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B2</c:v>
                </c:pt>
              </c:strCache>
            </c:strRef>
          </c:tx>
          <c:spPr>
            <a:ln w="31750">
              <a:solidFill>
                <a:srgbClr val="993366"/>
              </a:solidFill>
            </a:ln>
          </c:spPr>
          <c:marker>
            <c:symbol val="diamond"/>
            <c:size val="7"/>
            <c:spPr>
              <a:solidFill>
                <a:srgbClr val="993366"/>
              </a:solidFill>
              <a:ln>
                <a:solidFill>
                  <a:srgbClr val="993366"/>
                </a:solidFill>
              </a:ln>
            </c:spPr>
          </c:marker>
          <c:cat>
            <c:strRef>
              <c:f>Hoja1!$A$2:$A$3</c:f>
              <c:strCache>
                <c:ptCount val="2"/>
                <c:pt idx="0">
                  <c:v>A1</c:v>
                </c:pt>
                <c:pt idx="1">
                  <c:v>A2</c:v>
                </c:pt>
              </c:strCache>
            </c:strRef>
          </c:cat>
          <c:val>
            <c:numRef>
              <c:f>Hoja1!$C$2:$C$3</c:f>
              <c:numCache>
                <c:formatCode>General</c:formatCode>
                <c:ptCount val="2"/>
                <c:pt idx="0">
                  <c:v>20</c:v>
                </c:pt>
                <c:pt idx="1">
                  <c:v>0</c:v>
                </c:pt>
              </c:numCache>
            </c:numRef>
          </c:val>
        </c:ser>
        <c:marker val="1"/>
        <c:axId val="206728192"/>
        <c:axId val="206742656"/>
      </c:lineChart>
      <c:catAx>
        <c:axId val="206728192"/>
        <c:scaling>
          <c:orientation val="minMax"/>
        </c:scaling>
        <c:axPos val="b"/>
        <c:tickLblPos val="nextTo"/>
        <c:crossAx val="206742656"/>
        <c:crosses val="autoZero"/>
        <c:auto val="1"/>
        <c:lblAlgn val="ctr"/>
        <c:lblOffset val="100"/>
      </c:catAx>
      <c:valAx>
        <c:axId val="206742656"/>
        <c:scaling>
          <c:orientation val="minMax"/>
          <c:max val="40"/>
          <c:min val="0"/>
        </c:scaling>
        <c:axPos val="l"/>
        <c:majorGridlines/>
        <c:numFmt formatCode="General" sourceLinked="1"/>
        <c:tickLblPos val="nextTo"/>
        <c:crossAx val="20672819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lineChart>
        <c:grouping val="standard"/>
        <c:ser>
          <c:idx val="0"/>
          <c:order val="0"/>
          <c:tx>
            <c:strRef>
              <c:f>Hoja1!$B$1</c:f>
              <c:strCache>
                <c:ptCount val="1"/>
                <c:pt idx="0">
                  <c:v>A1</c:v>
                </c:pt>
              </c:strCache>
            </c:strRef>
          </c:tx>
          <c:spPr>
            <a:ln w="31750">
              <a:solidFill>
                <a:schemeClr val="tx1"/>
              </a:solidFill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cat>
            <c:strRef>
              <c:f>Hoja1!$A$2:$A$3</c:f>
              <c:strCache>
                <c:ptCount val="2"/>
                <c:pt idx="0">
                  <c:v>B1</c:v>
                </c:pt>
                <c:pt idx="1">
                  <c:v>B2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10</c:v>
                </c:pt>
                <c:pt idx="1">
                  <c:v>20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A2</c:v>
                </c:pt>
              </c:strCache>
            </c:strRef>
          </c:tx>
          <c:spPr>
            <a:ln w="31750">
              <a:solidFill>
                <a:srgbClr val="993366"/>
              </a:solidFill>
            </a:ln>
          </c:spPr>
          <c:marker>
            <c:symbol val="diamond"/>
            <c:size val="7"/>
            <c:spPr>
              <a:solidFill>
                <a:srgbClr val="993366"/>
              </a:solidFill>
              <a:ln>
                <a:solidFill>
                  <a:srgbClr val="993366"/>
                </a:solidFill>
              </a:ln>
            </c:spPr>
          </c:marker>
          <c:cat>
            <c:strRef>
              <c:f>Hoja1!$A$2:$A$3</c:f>
              <c:strCache>
                <c:ptCount val="2"/>
                <c:pt idx="0">
                  <c:v>B1</c:v>
                </c:pt>
                <c:pt idx="1">
                  <c:v>B2</c:v>
                </c:pt>
              </c:strCache>
            </c:strRef>
          </c:cat>
          <c:val>
            <c:numRef>
              <c:f>Hoja1!$C$2:$C$3</c:f>
              <c:numCache>
                <c:formatCode>General</c:formatCode>
                <c:ptCount val="2"/>
                <c:pt idx="0">
                  <c:v>30</c:v>
                </c:pt>
                <c:pt idx="1">
                  <c:v>0</c:v>
                </c:pt>
              </c:numCache>
            </c:numRef>
          </c:val>
        </c:ser>
        <c:marker val="1"/>
        <c:axId val="208130816"/>
        <c:axId val="208132736"/>
      </c:lineChart>
      <c:catAx>
        <c:axId val="208130816"/>
        <c:scaling>
          <c:orientation val="minMax"/>
        </c:scaling>
        <c:axPos val="b"/>
        <c:tickLblPos val="nextTo"/>
        <c:crossAx val="208132736"/>
        <c:crosses val="autoZero"/>
        <c:auto val="1"/>
        <c:lblAlgn val="ctr"/>
        <c:lblOffset val="100"/>
      </c:catAx>
      <c:valAx>
        <c:axId val="208132736"/>
        <c:scaling>
          <c:orientation val="minMax"/>
          <c:max val="40"/>
          <c:min val="0"/>
        </c:scaling>
        <c:axPos val="l"/>
        <c:majorGridlines/>
        <c:numFmt formatCode="General" sourceLinked="1"/>
        <c:tickLblPos val="nextTo"/>
        <c:crossAx val="20813081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7"/>
  <c:chart>
    <c:autoTitleDeleted val="1"/>
    <c:plotArea>
      <c:layout/>
      <c:lineChart>
        <c:grouping val="standard"/>
        <c:ser>
          <c:idx val="0"/>
          <c:order val="0"/>
          <c:tx>
            <c:strRef>
              <c:f>Hoja1!$B$1</c:f>
              <c:strCache>
                <c:ptCount val="1"/>
                <c:pt idx="0">
                  <c:v>Material 1</c:v>
                </c:pt>
              </c:strCache>
            </c:strRef>
          </c:tx>
          <c:cat>
            <c:numRef>
              <c:f>Hoja1!$A$2:$A$4</c:f>
              <c:numCache>
                <c:formatCode>General</c:formatCode>
                <c:ptCount val="3"/>
                <c:pt idx="0">
                  <c:v>15</c:v>
                </c:pt>
                <c:pt idx="1">
                  <c:v>70</c:v>
                </c:pt>
                <c:pt idx="2">
                  <c:v>125</c:v>
                </c:pt>
              </c:numCache>
            </c:numRef>
          </c:cat>
          <c:val>
            <c:numRef>
              <c:f>Hoja1!$B$2:$B$4</c:f>
              <c:numCache>
                <c:formatCode>General</c:formatCode>
                <c:ptCount val="3"/>
                <c:pt idx="0">
                  <c:v>134.75</c:v>
                </c:pt>
                <c:pt idx="1">
                  <c:v>57.25</c:v>
                </c:pt>
                <c:pt idx="2">
                  <c:v>57.5</c:v>
                </c:pt>
              </c:numCache>
            </c:numRef>
          </c:val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Material 2</c:v>
                </c:pt>
              </c:strCache>
            </c:strRef>
          </c:tx>
          <c:cat>
            <c:numRef>
              <c:f>Hoja1!$A$2:$A$4</c:f>
              <c:numCache>
                <c:formatCode>General</c:formatCode>
                <c:ptCount val="3"/>
                <c:pt idx="0">
                  <c:v>15</c:v>
                </c:pt>
                <c:pt idx="1">
                  <c:v>70</c:v>
                </c:pt>
                <c:pt idx="2">
                  <c:v>125</c:v>
                </c:pt>
              </c:numCache>
            </c:numRef>
          </c:cat>
          <c:val>
            <c:numRef>
              <c:f>Hoja1!$C$2:$C$4</c:f>
              <c:numCache>
                <c:formatCode>General</c:formatCode>
                <c:ptCount val="3"/>
                <c:pt idx="0">
                  <c:v>155.75</c:v>
                </c:pt>
                <c:pt idx="1">
                  <c:v>119.75</c:v>
                </c:pt>
                <c:pt idx="2">
                  <c:v>49.5</c:v>
                </c:pt>
              </c:numCache>
            </c:numRef>
          </c:val>
        </c:ser>
        <c:ser>
          <c:idx val="2"/>
          <c:order val="2"/>
          <c:tx>
            <c:strRef>
              <c:f>Hoja1!$D$1</c:f>
              <c:strCache>
                <c:ptCount val="1"/>
                <c:pt idx="0">
                  <c:v>Material 3</c:v>
                </c:pt>
              </c:strCache>
            </c:strRef>
          </c:tx>
          <c:spPr>
            <a:ln>
              <a:solidFill>
                <a:srgbClr val="993366"/>
              </a:solidFill>
            </a:ln>
          </c:spPr>
          <c:marker>
            <c:spPr>
              <a:solidFill>
                <a:srgbClr val="993366"/>
              </a:solidFill>
            </c:spPr>
          </c:marker>
          <c:cat>
            <c:numRef>
              <c:f>Hoja1!$A$2:$A$4</c:f>
              <c:numCache>
                <c:formatCode>General</c:formatCode>
                <c:ptCount val="3"/>
                <c:pt idx="0">
                  <c:v>15</c:v>
                </c:pt>
                <c:pt idx="1">
                  <c:v>70</c:v>
                </c:pt>
                <c:pt idx="2">
                  <c:v>125</c:v>
                </c:pt>
              </c:numCache>
            </c:numRef>
          </c:cat>
          <c:val>
            <c:numRef>
              <c:f>Hoja1!$D$2:$D$4</c:f>
              <c:numCache>
                <c:formatCode>General</c:formatCode>
                <c:ptCount val="3"/>
                <c:pt idx="0">
                  <c:v>144</c:v>
                </c:pt>
                <c:pt idx="1">
                  <c:v>145.75</c:v>
                </c:pt>
                <c:pt idx="2">
                  <c:v>85.5</c:v>
                </c:pt>
              </c:numCache>
            </c:numRef>
          </c:val>
        </c:ser>
        <c:marker val="1"/>
        <c:axId val="231873152"/>
        <c:axId val="231875328"/>
      </c:lineChart>
      <c:catAx>
        <c:axId val="231873152"/>
        <c:scaling>
          <c:orientation val="minMax"/>
        </c:scaling>
        <c:axPos val="b"/>
        <c:numFmt formatCode="General" sourceLinked="1"/>
        <c:majorTickMark val="none"/>
        <c:tickLblPos val="nextTo"/>
        <c:crossAx val="231875328"/>
        <c:crosses val="autoZero"/>
        <c:auto val="1"/>
        <c:lblAlgn val="ctr"/>
        <c:lblOffset val="100"/>
      </c:catAx>
      <c:valAx>
        <c:axId val="231875328"/>
        <c:scaling>
          <c:orientation val="minMax"/>
          <c:max val="170"/>
          <c:min val="20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Media</a:t>
                </a:r>
                <a:r>
                  <a:rPr lang="en-US" baseline="0" dirty="0" smtClean="0"/>
                  <a:t> </a:t>
                </a:r>
                <a:r>
                  <a:rPr lang="en-US" baseline="0" dirty="0" err="1" smtClean="0"/>
                  <a:t>Yij</a:t>
                </a:r>
                <a:r>
                  <a:rPr lang="en-US" baseline="0" dirty="0" smtClean="0"/>
                  <a:t>.</a:t>
                </a:r>
                <a:endParaRPr lang="en-US" dirty="0"/>
              </a:p>
            </c:rich>
          </c:tx>
        </c:title>
        <c:numFmt formatCode="General" sourceLinked="1"/>
        <c:maj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23187315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2400">
                <a:latin typeface="JasmineUPC" pitchFamily="18" charset="-34"/>
                <a:cs typeface="JasmineUPC" pitchFamily="18" charset="-34"/>
              </a:defRPr>
            </a:pPr>
            <a:endParaRPr lang="en-US"/>
          </a:p>
        </c:txPr>
      </c:dTable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sz="2800">
                <a:latin typeface="JasmineUPC" pitchFamily="18" charset="-34"/>
                <a:cs typeface="JasmineUPC" pitchFamily="18" charset="-34"/>
              </a:rPr>
              <a:t>Gráfica de Residuos</a:t>
            </a:r>
            <a:r>
              <a:rPr lang="en-US" sz="2800" baseline="0">
                <a:latin typeface="JasmineUPC" pitchFamily="18" charset="-34"/>
                <a:cs typeface="JasmineUPC" pitchFamily="18" charset="-34"/>
              </a:rPr>
              <a:t> contra Operador</a:t>
            </a:r>
            <a:endParaRPr lang="en-US" sz="2800">
              <a:latin typeface="JasmineUPC" pitchFamily="18" charset="-34"/>
              <a:cs typeface="JasmineUPC" pitchFamily="18" charset="-34"/>
            </a:endParaRP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strRef>
              <c:f>Hoja1!$D$19</c:f>
              <c:strCache>
                <c:ptCount val="1"/>
                <c:pt idx="0">
                  <c:v>Residuo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11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xVal>
            <c:numRef>
              <c:f>Hoja1!$A$20:$A$43</c:f>
              <c:numCache>
                <c:formatCode>General</c:formatCode>
                <c:ptCount val="2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2</c:v>
                </c:pt>
                <c:pt idx="9">
                  <c:v>2</c:v>
                </c:pt>
                <c:pt idx="10">
                  <c:v>2</c:v>
                </c:pt>
                <c:pt idx="11">
                  <c:v>2</c:v>
                </c:pt>
                <c:pt idx="12">
                  <c:v>2</c:v>
                </c:pt>
                <c:pt idx="13">
                  <c:v>2</c:v>
                </c:pt>
                <c:pt idx="14">
                  <c:v>2</c:v>
                </c:pt>
                <c:pt idx="15">
                  <c:v>2</c:v>
                </c:pt>
                <c:pt idx="16">
                  <c:v>3</c:v>
                </c:pt>
                <c:pt idx="17">
                  <c:v>3</c:v>
                </c:pt>
                <c:pt idx="18">
                  <c:v>3</c:v>
                </c:pt>
                <c:pt idx="19">
                  <c:v>3</c:v>
                </c:pt>
                <c:pt idx="20">
                  <c:v>3</c:v>
                </c:pt>
                <c:pt idx="21">
                  <c:v>3</c:v>
                </c:pt>
                <c:pt idx="22">
                  <c:v>3</c:v>
                </c:pt>
                <c:pt idx="23">
                  <c:v>3</c:v>
                </c:pt>
              </c:numCache>
            </c:numRef>
          </c:xVal>
          <c:yVal>
            <c:numRef>
              <c:f>Hoja1!$D$20:$D$43</c:f>
              <c:numCache>
                <c:formatCode>General</c:formatCode>
                <c:ptCount val="24"/>
                <c:pt idx="0">
                  <c:v>-0.5</c:v>
                </c:pt>
                <c:pt idx="1">
                  <c:v>0.5</c:v>
                </c:pt>
                <c:pt idx="2">
                  <c:v>-2.5</c:v>
                </c:pt>
                <c:pt idx="3">
                  <c:v>2.5</c:v>
                </c:pt>
                <c:pt idx="4">
                  <c:v>-0.5</c:v>
                </c:pt>
                <c:pt idx="5">
                  <c:v>0.5</c:v>
                </c:pt>
                <c:pt idx="6">
                  <c:v>1</c:v>
                </c:pt>
                <c:pt idx="7">
                  <c:v>-1</c:v>
                </c:pt>
                <c:pt idx="8">
                  <c:v>-1</c:v>
                </c:pt>
                <c:pt idx="9">
                  <c:v>1</c:v>
                </c:pt>
                <c:pt idx="10">
                  <c:v>-0.5</c:v>
                </c:pt>
                <c:pt idx="11">
                  <c:v>0.5</c:v>
                </c:pt>
                <c:pt idx="12">
                  <c:v>1</c:v>
                </c:pt>
                <c:pt idx="13">
                  <c:v>-1</c:v>
                </c:pt>
                <c:pt idx="14">
                  <c:v>1</c:v>
                </c:pt>
                <c:pt idx="15">
                  <c:v>-1</c:v>
                </c:pt>
                <c:pt idx="16">
                  <c:v>1</c:v>
                </c:pt>
                <c:pt idx="17">
                  <c:v>-1</c:v>
                </c:pt>
                <c:pt idx="18">
                  <c:v>-1.5</c:v>
                </c:pt>
                <c:pt idx="19">
                  <c:v>1.5</c:v>
                </c:pt>
                <c:pt idx="20">
                  <c:v>-2.5</c:v>
                </c:pt>
                <c:pt idx="21">
                  <c:v>2.5</c:v>
                </c:pt>
                <c:pt idx="22">
                  <c:v>1.5</c:v>
                </c:pt>
                <c:pt idx="23">
                  <c:v>-1.5</c:v>
                </c:pt>
              </c:numCache>
            </c:numRef>
          </c:yVal>
        </c:ser>
        <c:axId val="155845760"/>
        <c:axId val="155848064"/>
      </c:scatterChart>
      <c:valAx>
        <c:axId val="155845760"/>
        <c:scaling>
          <c:orientation val="minMax"/>
          <c:max val="3"/>
        </c:scaling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/>
                  <a:t>Operario</a:t>
                </a:r>
              </a:p>
            </c:rich>
          </c:tx>
          <c:layout>
            <c:manualLayout>
              <c:xMode val="edge"/>
              <c:yMode val="edge"/>
              <c:x val="0.90417877308409556"/>
              <c:y val="0.48502685369289605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55848064"/>
        <c:crosses val="autoZero"/>
        <c:crossBetween val="midCat"/>
        <c:majorUnit val="1"/>
      </c:valAx>
      <c:valAx>
        <c:axId val="155848064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1400"/>
                  <a:t>Residuos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55845760"/>
        <c:crosses val="autoZero"/>
        <c:crossBetween val="midCat"/>
      </c:valAx>
    </c:plotArea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 sz="2800">
                <a:latin typeface="JasmineUPC" pitchFamily="18" charset="-34"/>
                <a:cs typeface="JasmineUPC" pitchFamily="18" charset="-34"/>
              </a:rPr>
              <a:t>Gráfico de Residuos contra Máquina</a:t>
            </a:r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strRef>
              <c:f>Hoja1!$D$19</c:f>
              <c:strCache>
                <c:ptCount val="1"/>
                <c:pt idx="0">
                  <c:v>Residuo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9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xVal>
            <c:numRef>
              <c:f>Hoja1!$B$20:$B$43</c:f>
              <c:numCache>
                <c:formatCode>General</c:formatCode>
                <c:ptCount val="24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3</c:v>
                </c:pt>
                <c:pt idx="5">
                  <c:v>3</c:v>
                </c:pt>
                <c:pt idx="6">
                  <c:v>4</c:v>
                </c:pt>
                <c:pt idx="7">
                  <c:v>4</c:v>
                </c:pt>
                <c:pt idx="8">
                  <c:v>1</c:v>
                </c:pt>
                <c:pt idx="9">
                  <c:v>1</c:v>
                </c:pt>
                <c:pt idx="10">
                  <c:v>2</c:v>
                </c:pt>
                <c:pt idx="11">
                  <c:v>2</c:v>
                </c:pt>
                <c:pt idx="12">
                  <c:v>3</c:v>
                </c:pt>
                <c:pt idx="13">
                  <c:v>3</c:v>
                </c:pt>
                <c:pt idx="14">
                  <c:v>4</c:v>
                </c:pt>
                <c:pt idx="15">
                  <c:v>4</c:v>
                </c:pt>
                <c:pt idx="16">
                  <c:v>1</c:v>
                </c:pt>
                <c:pt idx="17">
                  <c:v>1</c:v>
                </c:pt>
                <c:pt idx="18">
                  <c:v>2</c:v>
                </c:pt>
                <c:pt idx="19">
                  <c:v>2</c:v>
                </c:pt>
                <c:pt idx="20">
                  <c:v>3</c:v>
                </c:pt>
                <c:pt idx="21">
                  <c:v>3</c:v>
                </c:pt>
                <c:pt idx="22">
                  <c:v>4</c:v>
                </c:pt>
                <c:pt idx="23">
                  <c:v>4</c:v>
                </c:pt>
              </c:numCache>
            </c:numRef>
          </c:xVal>
          <c:yVal>
            <c:numRef>
              <c:f>Hoja1!$D$20:$D$43</c:f>
              <c:numCache>
                <c:formatCode>General</c:formatCode>
                <c:ptCount val="24"/>
                <c:pt idx="0">
                  <c:v>-0.5</c:v>
                </c:pt>
                <c:pt idx="1">
                  <c:v>0.5</c:v>
                </c:pt>
                <c:pt idx="2">
                  <c:v>-2.5</c:v>
                </c:pt>
                <c:pt idx="3">
                  <c:v>2.5</c:v>
                </c:pt>
                <c:pt idx="4">
                  <c:v>-0.5</c:v>
                </c:pt>
                <c:pt idx="5">
                  <c:v>0.5</c:v>
                </c:pt>
                <c:pt idx="6">
                  <c:v>1</c:v>
                </c:pt>
                <c:pt idx="7">
                  <c:v>-1</c:v>
                </c:pt>
                <c:pt idx="8">
                  <c:v>-1</c:v>
                </c:pt>
                <c:pt idx="9">
                  <c:v>1</c:v>
                </c:pt>
                <c:pt idx="10">
                  <c:v>-0.5</c:v>
                </c:pt>
                <c:pt idx="11">
                  <c:v>0.5</c:v>
                </c:pt>
                <c:pt idx="12">
                  <c:v>1</c:v>
                </c:pt>
                <c:pt idx="13">
                  <c:v>-1</c:v>
                </c:pt>
                <c:pt idx="14">
                  <c:v>1</c:v>
                </c:pt>
                <c:pt idx="15">
                  <c:v>-1</c:v>
                </c:pt>
                <c:pt idx="16">
                  <c:v>1</c:v>
                </c:pt>
                <c:pt idx="17">
                  <c:v>-1</c:v>
                </c:pt>
                <c:pt idx="18">
                  <c:v>-1.5</c:v>
                </c:pt>
                <c:pt idx="19">
                  <c:v>1.5</c:v>
                </c:pt>
                <c:pt idx="20">
                  <c:v>-2.5</c:v>
                </c:pt>
                <c:pt idx="21">
                  <c:v>2.5</c:v>
                </c:pt>
                <c:pt idx="22">
                  <c:v>1.5</c:v>
                </c:pt>
                <c:pt idx="23">
                  <c:v>-1.5</c:v>
                </c:pt>
              </c:numCache>
            </c:numRef>
          </c:yVal>
        </c:ser>
        <c:axId val="148108032"/>
        <c:axId val="148109952"/>
      </c:scatterChart>
      <c:valAx>
        <c:axId val="148108032"/>
        <c:scaling>
          <c:orientation val="minMax"/>
          <c:max val="4"/>
          <c:min val="0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Máquina</a:t>
                </a:r>
              </a:p>
            </c:rich>
          </c:tx>
          <c:layout>
            <c:manualLayout>
              <c:xMode val="edge"/>
              <c:yMode val="edge"/>
              <c:x val="0.86975132876438743"/>
              <c:y val="0.5276344694580356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48109952"/>
        <c:crosses val="autoZero"/>
        <c:crossBetween val="midCat"/>
        <c:majorUnit val="1"/>
      </c:valAx>
      <c:valAx>
        <c:axId val="148109952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1400"/>
                  <a:t>Residuos</a:t>
                </a:r>
              </a:p>
            </c:rich>
          </c:tx>
          <c:layout/>
        </c:title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48108032"/>
        <c:crosses val="autoZero"/>
        <c:crossBetween val="midCat"/>
      </c:valAx>
    </c:plotArea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Gráfica</a:t>
            </a:r>
            <a:r>
              <a:rPr lang="en-US" baseline="0"/>
              <a:t> de </a:t>
            </a:r>
            <a:r>
              <a:rPr lang="en-US"/>
              <a:t>Residuo contra  la</a:t>
            </a:r>
            <a:r>
              <a:rPr lang="en-US" baseline="0"/>
              <a:t> Media</a:t>
            </a:r>
            <a:endParaRPr lang="en-US"/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strRef>
              <c:f>Hoja1!$D$19</c:f>
              <c:strCache>
                <c:ptCount val="1"/>
                <c:pt idx="0">
                  <c:v>Residuo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9"/>
            <c:spPr>
              <a:solidFill>
                <a:srgbClr val="C00000"/>
              </a:solidFill>
              <a:ln>
                <a:solidFill>
                  <a:srgbClr val="C00000"/>
                </a:solidFill>
              </a:ln>
            </c:spPr>
          </c:marker>
          <c:xVal>
            <c:numRef>
              <c:f>Hoja1!$C$20:$C$43</c:f>
              <c:numCache>
                <c:formatCode>General</c:formatCode>
                <c:ptCount val="24"/>
                <c:pt idx="0">
                  <c:v>109.5</c:v>
                </c:pt>
                <c:pt idx="1">
                  <c:v>109.5</c:v>
                </c:pt>
                <c:pt idx="2">
                  <c:v>112.5</c:v>
                </c:pt>
                <c:pt idx="3">
                  <c:v>112.5</c:v>
                </c:pt>
                <c:pt idx="4">
                  <c:v>108.5</c:v>
                </c:pt>
                <c:pt idx="5">
                  <c:v>108.5</c:v>
                </c:pt>
                <c:pt idx="6">
                  <c:v>109</c:v>
                </c:pt>
                <c:pt idx="7">
                  <c:v>109</c:v>
                </c:pt>
                <c:pt idx="8">
                  <c:v>111</c:v>
                </c:pt>
                <c:pt idx="9">
                  <c:v>111</c:v>
                </c:pt>
                <c:pt idx="10">
                  <c:v>110.5</c:v>
                </c:pt>
                <c:pt idx="11">
                  <c:v>110.5</c:v>
                </c:pt>
                <c:pt idx="12">
                  <c:v>110</c:v>
                </c:pt>
                <c:pt idx="13">
                  <c:v>110</c:v>
                </c:pt>
                <c:pt idx="14">
                  <c:v>113</c:v>
                </c:pt>
                <c:pt idx="15">
                  <c:v>113</c:v>
                </c:pt>
                <c:pt idx="16">
                  <c:v>115</c:v>
                </c:pt>
                <c:pt idx="17">
                  <c:v>115</c:v>
                </c:pt>
                <c:pt idx="18">
                  <c:v>113.5</c:v>
                </c:pt>
                <c:pt idx="19">
                  <c:v>113.5</c:v>
                </c:pt>
                <c:pt idx="20">
                  <c:v>116.5</c:v>
                </c:pt>
                <c:pt idx="21">
                  <c:v>116.5</c:v>
                </c:pt>
                <c:pt idx="22">
                  <c:v>118.5</c:v>
                </c:pt>
                <c:pt idx="23">
                  <c:v>118.5</c:v>
                </c:pt>
              </c:numCache>
            </c:numRef>
          </c:xVal>
          <c:yVal>
            <c:numRef>
              <c:f>Hoja1!$D$20:$D$43</c:f>
              <c:numCache>
                <c:formatCode>General</c:formatCode>
                <c:ptCount val="24"/>
                <c:pt idx="0">
                  <c:v>-0.5</c:v>
                </c:pt>
                <c:pt idx="1">
                  <c:v>0.5</c:v>
                </c:pt>
                <c:pt idx="2">
                  <c:v>-2.5</c:v>
                </c:pt>
                <c:pt idx="3">
                  <c:v>2.5</c:v>
                </c:pt>
                <c:pt idx="4">
                  <c:v>-0.5</c:v>
                </c:pt>
                <c:pt idx="5">
                  <c:v>0.5</c:v>
                </c:pt>
                <c:pt idx="6">
                  <c:v>1</c:v>
                </c:pt>
                <c:pt idx="7">
                  <c:v>-1</c:v>
                </c:pt>
                <c:pt idx="8">
                  <c:v>-1</c:v>
                </c:pt>
                <c:pt idx="9">
                  <c:v>1</c:v>
                </c:pt>
                <c:pt idx="10">
                  <c:v>-0.5</c:v>
                </c:pt>
                <c:pt idx="11">
                  <c:v>0.5</c:v>
                </c:pt>
                <c:pt idx="12">
                  <c:v>1</c:v>
                </c:pt>
                <c:pt idx="13">
                  <c:v>-1</c:v>
                </c:pt>
                <c:pt idx="14">
                  <c:v>1</c:v>
                </c:pt>
                <c:pt idx="15">
                  <c:v>-1</c:v>
                </c:pt>
                <c:pt idx="16">
                  <c:v>1</c:v>
                </c:pt>
                <c:pt idx="17">
                  <c:v>-1</c:v>
                </c:pt>
                <c:pt idx="18">
                  <c:v>-1.5</c:v>
                </c:pt>
                <c:pt idx="19">
                  <c:v>1.5</c:v>
                </c:pt>
                <c:pt idx="20">
                  <c:v>-2.5</c:v>
                </c:pt>
                <c:pt idx="21">
                  <c:v>2.5</c:v>
                </c:pt>
                <c:pt idx="22">
                  <c:v>1.5</c:v>
                </c:pt>
                <c:pt idx="23">
                  <c:v>-1.5</c:v>
                </c:pt>
              </c:numCache>
            </c:numRef>
          </c:yVal>
        </c:ser>
        <c:axId val="156039808"/>
        <c:axId val="156250880"/>
      </c:scatterChart>
      <c:valAx>
        <c:axId val="1560398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56250880"/>
        <c:crosses val="autoZero"/>
        <c:crossBetween val="midCat"/>
      </c:valAx>
      <c:valAx>
        <c:axId val="15625088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56039808"/>
        <c:crosses val="autoZero"/>
        <c:crossBetween val="midCat"/>
      </c:valAx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1.xml"/><Relationship Id="rId1" Type="http://schemas.openxmlformats.org/officeDocument/2006/relationships/video" Target="file:///C:\Users\usuario\Videos\Documents\Documents\Control%20de%20Calidad\Clase%202_1\Cityscape_Title.avi" TargetMode="External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Cityscape_Title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0128250" cy="1519238"/>
          </a:xfrm>
          <a:prstGeom prst="rect">
            <a:avLst/>
          </a:prstGeom>
          <a:noFill/>
        </p:spPr>
      </p:pic>
      <p:sp>
        <p:nvSpPr>
          <p:cNvPr id="4103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762000" y="2057399"/>
            <a:ext cx="8610600" cy="1737519"/>
          </a:xfrm>
          <a:effectLst>
            <a:outerShdw blurRad="254000" dist="127000" dir="2340000" algn="ctr" rotWithShape="0">
              <a:schemeClr val="tx1">
                <a:lumMod val="50000"/>
                <a:lumOff val="50000"/>
                <a:alpha val="91000"/>
              </a:schemeClr>
            </a:outerShdw>
          </a:effectLst>
        </p:spPr>
        <p:txBody>
          <a:bodyPr/>
          <a:lstStyle>
            <a:lvl1pPr algn="ctr">
              <a:defRPr sz="8000" b="1" spc="0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JasmineUPC" pitchFamily="18" charset="-34"/>
                <a:cs typeface="JasmineUPC" pitchFamily="18" charset="-34"/>
              </a:defRPr>
            </a:lvl1pPr>
          </a:lstStyle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cambiar</a:t>
            </a:r>
            <a:r>
              <a:rPr lang="en-US" dirty="0"/>
              <a:t> el </a:t>
            </a:r>
            <a:r>
              <a:rPr lang="en-US" dirty="0" err="1"/>
              <a:t>estilo</a:t>
            </a:r>
            <a:r>
              <a:rPr lang="en-US" dirty="0"/>
              <a:t> de </a:t>
            </a:r>
            <a:r>
              <a:rPr lang="en-US" dirty="0" err="1"/>
              <a:t>título</a:t>
            </a:r>
            <a:r>
              <a:rPr lang="en-US" dirty="0"/>
              <a:t>	</a:t>
            </a: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524000" y="3810000"/>
            <a:ext cx="7086600" cy="1981200"/>
          </a:xfrm>
        </p:spPr>
        <p:txBody>
          <a:bodyPr/>
          <a:lstStyle>
            <a:lvl1pPr marL="0" indent="0" algn="ctr">
              <a:buFontTx/>
              <a:buNone/>
              <a:defRPr sz="4400">
                <a:latin typeface="JasmineUPC" pitchFamily="18" charset="-34"/>
                <a:cs typeface="JasmineUPC" pitchFamily="18" charset="-34"/>
              </a:defRPr>
            </a:lvl1pPr>
          </a:lstStyle>
          <a:p>
            <a:r>
              <a:rPr lang="en-US" dirty="0" err="1"/>
              <a:t>Haga</a:t>
            </a:r>
            <a:r>
              <a:rPr lang="en-US" dirty="0"/>
              <a:t> </a:t>
            </a:r>
            <a:r>
              <a:rPr lang="en-US" dirty="0" err="1"/>
              <a:t>clic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modificar</a:t>
            </a:r>
            <a:r>
              <a:rPr lang="en-US" dirty="0"/>
              <a:t> el </a:t>
            </a:r>
            <a:r>
              <a:rPr lang="en-US" dirty="0" err="1"/>
              <a:t>estilo</a:t>
            </a:r>
            <a:r>
              <a:rPr lang="en-US" dirty="0"/>
              <a:t> de </a:t>
            </a:r>
            <a:r>
              <a:rPr lang="en-US" dirty="0" err="1"/>
              <a:t>subtítulo</a:t>
            </a:r>
            <a:r>
              <a:rPr lang="en-US" dirty="0"/>
              <a:t> del </a:t>
            </a:r>
            <a:r>
              <a:rPr lang="en-US" dirty="0" err="1"/>
              <a:t>patrón</a:t>
            </a:r>
            <a:endParaRPr lang="en-US" dirty="0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dt" sz="quarter" idx="2"/>
          </p:nvPr>
        </p:nvSpPr>
        <p:spPr>
          <a:xfrm>
            <a:off x="762000" y="62484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3505200" y="6248400"/>
            <a:ext cx="3124200" cy="533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62484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fld id="{369B8CFB-CA86-46FC-9E81-70C494032B86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10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4FA6CF-0B4C-42BE-ABAF-4532E9745326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505700" y="228600"/>
            <a:ext cx="2019300" cy="65532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447800" y="228600"/>
            <a:ext cx="5905500" cy="65532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E4585C-94E2-419D-9FC3-324151FF03F7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1447800" y="228600"/>
            <a:ext cx="8077200" cy="6553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1447800" y="69342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886200" y="6934200"/>
            <a:ext cx="3124200" cy="533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391400" y="69342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fld id="{47BAC7B4-2D80-46E1-9D26-4A5DDF72CF8C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ítulo y diagrama u organi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47800" y="228600"/>
            <a:ext cx="8077200" cy="12192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SmartArt"/>
          <p:cNvSpPr>
            <a:spLocks noGrp="1"/>
          </p:cNvSpPr>
          <p:nvPr>
            <p:ph type="dgm" idx="1"/>
          </p:nvPr>
        </p:nvSpPr>
        <p:spPr>
          <a:xfrm>
            <a:off x="1447800" y="1905000"/>
            <a:ext cx="8077200" cy="4876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1447800" y="69342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886200" y="6934200"/>
            <a:ext cx="3124200" cy="5334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391400" y="6934200"/>
            <a:ext cx="2133600" cy="533400"/>
          </a:xfrm>
        </p:spPr>
        <p:txBody>
          <a:bodyPr/>
          <a:lstStyle>
            <a:lvl1pPr>
              <a:defRPr/>
            </a:lvl1pPr>
          </a:lstStyle>
          <a:p>
            <a:fld id="{78C444D0-B747-4D70-8B53-3D98ED87377B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99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n-U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AB0F2D-ABCF-4F30-BBDA-A45100A55692}" type="slidenum">
              <a:rPr lang="en-US"/>
              <a:pPr/>
              <a:t>‹Nº›</a:t>
            </a:fld>
            <a:endParaRPr lang="en-US"/>
          </a:p>
        </p:txBody>
      </p:sp>
      <p:sp>
        <p:nvSpPr>
          <p:cNvPr id="7" name="Line 15"/>
          <p:cNvSpPr>
            <a:spLocks noChangeShapeType="1"/>
          </p:cNvSpPr>
          <p:nvPr userDrawn="1"/>
        </p:nvSpPr>
        <p:spPr bwMode="auto">
          <a:xfrm>
            <a:off x="2627313" y="1508903"/>
            <a:ext cx="7523162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01688" y="4876800"/>
            <a:ext cx="8628062" cy="15081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01688" y="3216275"/>
            <a:ext cx="8628062" cy="166052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E424D6-8ED7-4FB6-BC59-4ED31C384EAA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447800" y="1905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562600" y="1905000"/>
            <a:ext cx="39624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E566F3-0B0B-4900-8B6B-43E303EA0245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8000" y="303213"/>
            <a:ext cx="9134475" cy="1265237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08000" y="1698625"/>
            <a:ext cx="4484688" cy="7080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08000" y="2406650"/>
            <a:ext cx="4484688" cy="43735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156200" y="1698625"/>
            <a:ext cx="4486275" cy="7080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156200" y="2406650"/>
            <a:ext cx="4486275" cy="43735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02061-6786-40BF-8B11-4AC964099928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FAC737-4D3B-4A72-845C-97FFB76824DF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91038-2716-4BC0-83A6-A8C1180A3D34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8000" y="301625"/>
            <a:ext cx="3338513" cy="12858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68750" y="301625"/>
            <a:ext cx="5673725" cy="64785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08000" y="1587500"/>
            <a:ext cx="3338513" cy="51927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EE0070-A17B-4908-B3E3-C54049470C7B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89138" y="5313363"/>
            <a:ext cx="6091237" cy="6270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989138" y="677863"/>
            <a:ext cx="6091237" cy="45545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989138" y="5940425"/>
            <a:ext cx="6091237" cy="8905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2FACCA-3F10-47DD-A2BC-4BFF5BA3D245}" type="slidenum">
              <a:rPr lang="en-US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ideo" Target="file:///C:\Users\usuario\Videos\Documents\Documents\Control%20de%20Calidad\Clase%202_1\Cityscape_Text.avi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gi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Cityscape_Text.avi">
            <a:hlinkClick r:id="" action="ppaction://media"/>
          </p:cNvPr>
          <p:cNvPicPr>
            <a:picLocks noRot="1" noChangeAspect="1" noChangeArrowheads="1"/>
          </p:cNvPicPr>
          <p:nvPr>
            <a:videoFile r:link="rId15"/>
          </p:nvPr>
        </p:nvPicPr>
        <p:blipFill>
          <a:blip r:embed="rId17"/>
          <a:srcRect/>
          <a:stretch>
            <a:fillRect/>
          </a:stretch>
        </p:blipFill>
        <p:spPr bwMode="auto">
          <a:xfrm>
            <a:off x="0" y="0"/>
            <a:ext cx="1517650" cy="7588250"/>
          </a:xfrm>
          <a:prstGeom prst="rect">
            <a:avLst/>
          </a:prstGeom>
          <a:noFill/>
        </p:spPr>
      </p:pic>
      <p:sp>
        <p:nvSpPr>
          <p:cNvPr id="1040" name="Rectangle 16"/>
          <p:cNvSpPr>
            <a:spLocks noGrp="1" noChangeArrowheads="1"/>
          </p:cNvSpPr>
          <p:nvPr>
            <p:ph type="title"/>
          </p:nvPr>
        </p:nvSpPr>
        <p:spPr bwMode="auto">
          <a:xfrm>
            <a:off x="1503337" y="0"/>
            <a:ext cx="8077200" cy="149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 smtClean="0"/>
              <a:t>Haga</a:t>
            </a:r>
            <a:r>
              <a:rPr lang="en-US" dirty="0" smtClean="0"/>
              <a:t> </a:t>
            </a:r>
            <a:r>
              <a:rPr lang="en-US" dirty="0" err="1" smtClean="0"/>
              <a:t>clic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cambiar</a:t>
            </a:r>
            <a:r>
              <a:rPr lang="en-US" dirty="0" smtClean="0"/>
              <a:t> el </a:t>
            </a:r>
            <a:r>
              <a:rPr lang="en-US" dirty="0" err="1" smtClean="0"/>
              <a:t>estilo</a:t>
            </a:r>
            <a:r>
              <a:rPr lang="en-US" dirty="0" smtClean="0"/>
              <a:t> de </a:t>
            </a:r>
            <a:r>
              <a:rPr lang="en-US" dirty="0" err="1" smtClean="0"/>
              <a:t>título</a:t>
            </a:r>
            <a:r>
              <a:rPr lang="en-US" dirty="0" smtClean="0"/>
              <a:t>	</a:t>
            </a: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905000"/>
            <a:ext cx="8077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err="1" smtClean="0"/>
              <a:t>Haga</a:t>
            </a:r>
            <a:r>
              <a:rPr lang="en-US" dirty="0" smtClean="0"/>
              <a:t> </a:t>
            </a:r>
            <a:r>
              <a:rPr lang="en-US" dirty="0" err="1" smtClean="0"/>
              <a:t>clic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modificar</a:t>
            </a:r>
            <a:r>
              <a:rPr lang="en-US" dirty="0" smtClean="0"/>
              <a:t> el </a:t>
            </a:r>
            <a:r>
              <a:rPr lang="en-US" dirty="0" err="1" smtClean="0"/>
              <a:t>estilo</a:t>
            </a:r>
            <a:r>
              <a:rPr lang="en-US" dirty="0" smtClean="0"/>
              <a:t> de </a:t>
            </a:r>
            <a:r>
              <a:rPr lang="en-US" dirty="0" err="1" smtClean="0"/>
              <a:t>texto</a:t>
            </a:r>
            <a:r>
              <a:rPr lang="en-US" dirty="0" smtClean="0"/>
              <a:t> del </a:t>
            </a:r>
            <a:r>
              <a:rPr lang="en-US" dirty="0" err="1" smtClean="0"/>
              <a:t>patrón</a:t>
            </a:r>
            <a:endParaRPr lang="en-US" dirty="0" smtClean="0"/>
          </a:p>
          <a:p>
            <a:pPr lvl="1"/>
            <a:r>
              <a:rPr lang="en-US" dirty="0" smtClean="0"/>
              <a:t>Segundo </a:t>
            </a:r>
            <a:r>
              <a:rPr lang="en-US" dirty="0" err="1" smtClean="0"/>
              <a:t>nivel</a:t>
            </a:r>
            <a:endParaRPr lang="en-US" dirty="0" smtClean="0"/>
          </a:p>
          <a:p>
            <a:pPr lvl="2"/>
            <a:r>
              <a:rPr lang="en-US" dirty="0" err="1" smtClean="0"/>
              <a:t>Tercer</a:t>
            </a:r>
            <a:r>
              <a:rPr lang="en-US" dirty="0" smtClean="0"/>
              <a:t> </a:t>
            </a:r>
            <a:r>
              <a:rPr lang="en-US" dirty="0" err="1" smtClean="0"/>
              <a:t>nivel</a:t>
            </a:r>
            <a:endParaRPr lang="en-US" dirty="0" smtClean="0"/>
          </a:p>
          <a:p>
            <a:pPr lvl="3"/>
            <a:r>
              <a:rPr lang="en-US" dirty="0" smtClean="0"/>
              <a:t>Cuarto </a:t>
            </a:r>
            <a:r>
              <a:rPr lang="en-US" dirty="0" err="1" smtClean="0"/>
              <a:t>nivel</a:t>
            </a:r>
            <a:endParaRPr lang="en-US" dirty="0" smtClean="0"/>
          </a:p>
          <a:p>
            <a:pPr lvl="4"/>
            <a:r>
              <a:rPr lang="en-US" dirty="0" err="1" smtClean="0"/>
              <a:t>Quinto</a:t>
            </a:r>
            <a:r>
              <a:rPr lang="en-US" dirty="0" smtClean="0"/>
              <a:t> </a:t>
            </a:r>
            <a:r>
              <a:rPr lang="en-US" dirty="0" err="1" smtClean="0"/>
              <a:t>nivel</a:t>
            </a:r>
            <a:endParaRPr lang="en-US" dirty="0" smtClean="0"/>
          </a:p>
        </p:txBody>
      </p:sp>
      <p:sp>
        <p:nvSpPr>
          <p:cNvPr id="1042" name="Rectangle 1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31833" y="7223943"/>
            <a:ext cx="3627438" cy="365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r>
              <a:rPr lang="es-VE" dirty="0" smtClean="0"/>
              <a:t>https://webdelprofesor.ula.ve/ingenieria/karlap</a:t>
            </a:r>
            <a:endParaRPr lang="en-US" dirty="0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86200" y="6934200"/>
            <a:ext cx="3124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44" name="Rectangle 2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16875" y="7262047"/>
            <a:ext cx="2133600" cy="327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r>
              <a:rPr lang="es-VE" dirty="0" smtClean="0"/>
              <a:t>Mérida, Abril 2010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3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</p:childTnLst>
        </p:cTn>
      </p:par>
    </p:tnLst>
  </p:timing>
  <p:txStyles>
    <p:titleStyle>
      <a:lvl1pPr algn="ctr" defTabSz="1014413" rtl="0" eaLnBrk="0" fontAlgn="base" hangingPunct="0">
        <a:spcBef>
          <a:spcPct val="0"/>
        </a:spcBef>
        <a:spcAft>
          <a:spcPts val="0"/>
        </a:spcAft>
        <a:defRPr sz="6600">
          <a:solidFill>
            <a:schemeClr val="tx2"/>
          </a:solidFill>
          <a:latin typeface="JasmineUPC" pitchFamily="18" charset="-34"/>
          <a:ea typeface="+mj-ea"/>
          <a:cs typeface="JasmineUPC" pitchFamily="18" charset="-34"/>
        </a:defRPr>
      </a:lvl1pPr>
      <a:lvl2pPr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2pPr>
      <a:lvl3pPr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3pPr>
      <a:lvl4pPr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4pPr>
      <a:lvl5pPr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5pPr>
      <a:lvl6pPr marL="457200"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6pPr>
      <a:lvl7pPr marL="914400"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7pPr>
      <a:lvl8pPr marL="1371600"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8pPr>
      <a:lvl9pPr marL="1828800" algn="l" defTabSz="1014413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0"/>
        </a:defRPr>
      </a:lvl9pPr>
    </p:titleStyle>
    <p:bodyStyle>
      <a:lvl1pPr marL="379413" indent="-379413" algn="l" defTabSz="1014413" rtl="0" eaLnBrk="0" fontAlgn="base" hangingPunct="0">
        <a:spcBef>
          <a:spcPct val="20000"/>
        </a:spcBef>
        <a:spcAft>
          <a:spcPct val="0"/>
        </a:spcAft>
        <a:buFontTx/>
        <a:buBlip>
          <a:blip r:embed="rId18"/>
        </a:buBlip>
        <a:defRPr sz="3500">
          <a:solidFill>
            <a:schemeClr val="tx1"/>
          </a:solidFill>
          <a:latin typeface="JasmineUPC" pitchFamily="18" charset="-34"/>
          <a:ea typeface="+mn-ea"/>
          <a:cs typeface="JasmineUPC" pitchFamily="18" charset="-34"/>
        </a:defRPr>
      </a:lvl1pPr>
      <a:lvl2pPr marL="823913" indent="-317500" algn="l" defTabSz="1014413" rtl="0" eaLnBrk="0" fontAlgn="base" hangingPunct="0">
        <a:spcBef>
          <a:spcPct val="20000"/>
        </a:spcBef>
        <a:spcAft>
          <a:spcPct val="0"/>
        </a:spcAft>
        <a:buFontTx/>
        <a:buBlip>
          <a:blip r:embed="rId19"/>
        </a:buBlip>
        <a:defRPr sz="3100">
          <a:solidFill>
            <a:schemeClr val="tx1"/>
          </a:solidFill>
          <a:latin typeface="JasmineUPC" pitchFamily="18" charset="-34"/>
          <a:cs typeface="JasmineUPC" pitchFamily="18" charset="-34"/>
        </a:defRPr>
      </a:lvl2pPr>
      <a:lvl3pPr marL="1266825" indent="-252413" algn="l" defTabSz="1014413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JasmineUPC" pitchFamily="18" charset="-34"/>
          <a:cs typeface="JasmineUPC" pitchFamily="18" charset="-34"/>
        </a:defRPr>
      </a:lvl3pPr>
      <a:lvl4pPr marL="1773238" indent="-252413" algn="l" defTabSz="1014413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JasmineUPC" pitchFamily="18" charset="-34"/>
          <a:cs typeface="JasmineUPC" pitchFamily="18" charset="-34"/>
        </a:defRPr>
      </a:lvl4pPr>
      <a:lvl5pPr marL="2281238" indent="-254000" algn="l" defTabSz="101441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JasmineUPC" pitchFamily="18" charset="-34"/>
          <a:cs typeface="JasmineUPC" pitchFamily="18" charset="-34"/>
        </a:defRPr>
      </a:lvl5pPr>
      <a:lvl6pPr marL="2738438" indent="-254000" algn="l" defTabSz="101441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195638" indent="-254000" algn="l" defTabSz="101441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52838" indent="-254000" algn="l" defTabSz="101441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10038" indent="-254000" algn="l" defTabSz="1014413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1.png"/><Relationship Id="rId4" Type="http://schemas.openxmlformats.org/officeDocument/2006/relationships/image" Target="../media/image19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102.pn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12" Type="http://schemas.openxmlformats.org/officeDocument/2006/relationships/image" Target="../media/image101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11" Type="http://schemas.openxmlformats.org/officeDocument/2006/relationships/image" Target="../media/image3.gif"/><Relationship Id="rId5" Type="http://schemas.openxmlformats.org/officeDocument/2006/relationships/image" Target="../media/image95.png"/><Relationship Id="rId15" Type="http://schemas.openxmlformats.org/officeDocument/2006/relationships/image" Target="../media/image104.png"/><Relationship Id="rId10" Type="http://schemas.openxmlformats.org/officeDocument/2006/relationships/image" Target="../media/image100.png"/><Relationship Id="rId4" Type="http://schemas.openxmlformats.org/officeDocument/2006/relationships/image" Target="../media/image94.png"/><Relationship Id="rId9" Type="http://schemas.openxmlformats.org/officeDocument/2006/relationships/image" Target="../media/image99.png"/><Relationship Id="rId14" Type="http://schemas.openxmlformats.org/officeDocument/2006/relationships/image" Target="../media/image10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105.png"/><Relationship Id="rId4" Type="http://schemas.openxmlformats.org/officeDocument/2006/relationships/image" Target="../media/image93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93.png"/><Relationship Id="rId3" Type="http://schemas.openxmlformats.org/officeDocument/2006/relationships/image" Target="../media/image99.png"/><Relationship Id="rId7" Type="http://schemas.openxmlformats.org/officeDocument/2006/relationships/image" Target="../media/image102.png"/><Relationship Id="rId12" Type="http://schemas.openxmlformats.org/officeDocument/2006/relationships/image" Target="../media/image92.png"/><Relationship Id="rId2" Type="http://schemas.openxmlformats.org/officeDocument/2006/relationships/image" Target="../media/image98.png"/><Relationship Id="rId16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11" Type="http://schemas.openxmlformats.org/officeDocument/2006/relationships/image" Target="../media/image123.png"/><Relationship Id="rId5" Type="http://schemas.openxmlformats.org/officeDocument/2006/relationships/image" Target="../media/image3.gif"/><Relationship Id="rId15" Type="http://schemas.openxmlformats.org/officeDocument/2006/relationships/image" Target="../media/image125.png"/><Relationship Id="rId10" Type="http://schemas.openxmlformats.org/officeDocument/2006/relationships/image" Target="../media/image97.png"/><Relationship Id="rId4" Type="http://schemas.openxmlformats.org/officeDocument/2006/relationships/image" Target="../media/image100.png"/><Relationship Id="rId9" Type="http://schemas.openxmlformats.org/officeDocument/2006/relationships/image" Target="../media/image96.png"/><Relationship Id="rId14" Type="http://schemas.openxmlformats.org/officeDocument/2006/relationships/image" Target="../media/image12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7" Type="http://schemas.openxmlformats.org/officeDocument/2006/relationships/image" Target="../media/image134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openxmlformats.org/officeDocument/2006/relationships/image" Target="../media/image13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ubtítulo"/>
          <p:cNvSpPr>
            <a:spLocks noGrp="1"/>
          </p:cNvSpPr>
          <p:nvPr>
            <p:ph type="subTitle" sz="quarter" idx="1"/>
          </p:nvPr>
        </p:nvSpPr>
        <p:spPr>
          <a:xfrm>
            <a:off x="5495907" y="6009496"/>
            <a:ext cx="4654568" cy="1580341"/>
          </a:xfrm>
        </p:spPr>
        <p:txBody>
          <a:bodyPr/>
          <a:lstStyle/>
          <a:p>
            <a:r>
              <a:rPr lang="es-VE" dirty="0" err="1" smtClean="0"/>
              <a:t>Profa</a:t>
            </a:r>
            <a:r>
              <a:rPr lang="es-VE" dirty="0" smtClean="0"/>
              <a:t>. Karla P. Ramírez</a:t>
            </a:r>
          </a:p>
          <a:p>
            <a:r>
              <a:rPr lang="es-VE" sz="3600" dirty="0" smtClean="0"/>
              <a:t>Universidad de Los Andes</a:t>
            </a:r>
            <a:endParaRPr lang="en-US" sz="3600" dirty="0"/>
          </a:p>
        </p:txBody>
      </p:sp>
      <p:sp>
        <p:nvSpPr>
          <p:cNvPr id="5" name="4 Título"/>
          <p:cNvSpPr>
            <a:spLocks noGrp="1"/>
          </p:cNvSpPr>
          <p:nvPr>
            <p:ph type="ctrTitle" sz="quarter"/>
          </p:nvPr>
        </p:nvSpPr>
        <p:spPr>
          <a:xfrm>
            <a:off x="0" y="2580473"/>
            <a:ext cx="10150475" cy="3357586"/>
          </a:xfrm>
        </p:spPr>
        <p:txBody>
          <a:bodyPr/>
          <a:lstStyle/>
          <a:p>
            <a:r>
              <a:rPr lang="es-VE" dirty="0" smtClean="0"/>
              <a:t>Unidad III: Diseño de Experimentos</a:t>
            </a:r>
            <a:br>
              <a:rPr lang="es-VE" dirty="0" smtClean="0"/>
            </a:br>
            <a:r>
              <a:rPr lang="es-VE" dirty="0" smtClean="0"/>
              <a:t>Tema: Diseño Factoriales</a:t>
            </a:r>
            <a:endParaRPr lang="en-US" dirty="0"/>
          </a:p>
        </p:txBody>
      </p:sp>
      <p:sp>
        <p:nvSpPr>
          <p:cNvPr id="6" name="3 Subtítulo"/>
          <p:cNvSpPr txBox="1">
            <a:spLocks/>
          </p:cNvSpPr>
          <p:nvPr/>
        </p:nvSpPr>
        <p:spPr bwMode="auto">
          <a:xfrm>
            <a:off x="1503337" y="1794655"/>
            <a:ext cx="708660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014413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6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Estocástica 3:</a:t>
            </a:r>
            <a:endParaRPr kumimoji="0" lang="en-US" sz="6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860527" y="1928826"/>
            <a:ext cx="8715436" cy="4723613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Para el nivel B</a:t>
            </a:r>
            <a:r>
              <a:rPr lang="es-VE" sz="3600" baseline="-25000" dirty="0" smtClean="0"/>
              <a:t>1</a:t>
            </a:r>
            <a:r>
              <a:rPr lang="es-VE" sz="3600" dirty="0" smtClean="0"/>
              <a:t> el efecto del factor A es: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 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Para el nivel B</a:t>
            </a:r>
            <a:r>
              <a:rPr lang="es-VE" sz="3600" baseline="-25000" dirty="0" smtClean="0"/>
              <a:t>2</a:t>
            </a:r>
            <a:r>
              <a:rPr lang="es-VE" sz="3600" dirty="0" smtClean="0"/>
              <a:t> el efecto del factor A es:</a:t>
            </a:r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El efecto de interacción es:</a:t>
            </a:r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sz="7200" dirty="0" smtClean="0"/>
              <a:t>Interacción</a:t>
            </a:r>
            <a:endParaRPr lang="en-US" sz="72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73437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73437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9419" y="2500330"/>
            <a:ext cx="3648075" cy="476250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135337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135337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0" y="135337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0" y="135337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0" y="135337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0" y="173437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Cerrar llave"/>
          <p:cNvSpPr/>
          <p:nvPr/>
        </p:nvSpPr>
        <p:spPr bwMode="auto">
          <a:xfrm>
            <a:off x="8218509" y="2643206"/>
            <a:ext cx="357190" cy="1357322"/>
          </a:xfrm>
          <a:prstGeom prst="rightBrace">
            <a:avLst>
              <a:gd name="adj1" fmla="val 67857"/>
              <a:gd name="adj2" fmla="val 51069"/>
            </a:avLst>
          </a:prstGeom>
          <a:noFill/>
          <a:ln w="28575" cap="flat" cmpd="sng" algn="ctr">
            <a:solidFill>
              <a:srgbClr val="9933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9419" y="3643338"/>
            <a:ext cx="3200400" cy="476250"/>
          </a:xfrm>
          <a:prstGeom prst="rect">
            <a:avLst/>
          </a:prstGeom>
          <a:noFill/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135337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0" y="135337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0" y="173437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60725" y="5429288"/>
            <a:ext cx="4781550" cy="857250"/>
          </a:xfrm>
          <a:prstGeom prst="rect">
            <a:avLst/>
          </a:prstGeom>
          <a:noFill/>
        </p:spPr>
      </p:pic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0" y="173437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3646477" y="1508903"/>
            <a:ext cx="3714776" cy="571504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Los gráficos de perfil son:</a:t>
            </a:r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sz="7200" dirty="0" smtClean="0"/>
              <a:t>Interacción</a:t>
            </a:r>
            <a:endParaRPr lang="en-US" sz="72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314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314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0" y="1314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5" name="24 Gráfico"/>
          <p:cNvGraphicFramePr/>
          <p:nvPr/>
        </p:nvGraphicFramePr>
        <p:xfrm>
          <a:off x="1789089" y="2151845"/>
          <a:ext cx="4429155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6" name="25 Gráfico"/>
          <p:cNvGraphicFramePr/>
          <p:nvPr/>
        </p:nvGraphicFramePr>
        <p:xfrm>
          <a:off x="5721320" y="4366423"/>
          <a:ext cx="4429155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717651" y="2080406"/>
            <a:ext cx="8358246" cy="4857785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Es el tipo más sencillo e implican sólo 2 factores o conjuntos de tratamientos. 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Hay </a:t>
            </a:r>
            <a:r>
              <a:rPr lang="es-VE" sz="3600" b="1" i="1" dirty="0" smtClean="0"/>
              <a:t>a</a:t>
            </a:r>
            <a:r>
              <a:rPr lang="es-VE" sz="3600" dirty="0" smtClean="0"/>
              <a:t> niveles del factor A y </a:t>
            </a:r>
            <a:r>
              <a:rPr lang="es-VE" sz="3600" b="1" i="1" dirty="0" smtClean="0"/>
              <a:t>b</a:t>
            </a:r>
            <a:r>
              <a:rPr lang="es-VE" sz="3600" dirty="0" smtClean="0"/>
              <a:t> niveles del factor B, dispuestos en un diseño factorial, donde cada réplica del experimento contiene todas las combinaciones de tratamiento </a:t>
            </a:r>
            <a:r>
              <a:rPr lang="es-VE" sz="3600" b="1" i="1" dirty="0" smtClean="0"/>
              <a:t>ab</a:t>
            </a:r>
            <a:r>
              <a:rPr lang="es-VE" sz="3600" dirty="0" smtClean="0"/>
              <a:t>.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Hay </a:t>
            </a:r>
            <a:r>
              <a:rPr lang="es-VE" sz="3600" i="1" dirty="0" smtClean="0"/>
              <a:t>n</a:t>
            </a:r>
            <a:r>
              <a:rPr lang="es-VE" sz="3600" dirty="0" smtClean="0"/>
              <a:t> repeticiones.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Se parte del supuesto de que los tamaños </a:t>
            </a:r>
            <a:r>
              <a:rPr lang="es-VE" sz="3600" dirty="0" err="1" smtClean="0"/>
              <a:t>muestrales</a:t>
            </a:r>
            <a:r>
              <a:rPr lang="es-VE" sz="3600" dirty="0" smtClean="0"/>
              <a:t> son iguales.</a:t>
            </a:r>
            <a:endParaRPr lang="es-VE" sz="3200" dirty="0" smtClean="0"/>
          </a:p>
          <a:p>
            <a:pPr algn="just">
              <a:spcBef>
                <a:spcPts val="0"/>
              </a:spcBef>
            </a:pPr>
            <a:endParaRPr lang="en-US" sz="36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 de 2 Factores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 de 2 Factores</a:t>
            </a:r>
            <a:endParaRPr lang="en-US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1906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4 Marcador de contenido"/>
          <p:cNvSpPr>
            <a:spLocks noGrp="1"/>
          </p:cNvSpPr>
          <p:nvPr>
            <p:ph idx="1"/>
          </p:nvPr>
        </p:nvSpPr>
        <p:spPr>
          <a:xfrm>
            <a:off x="1431899" y="1723218"/>
            <a:ext cx="8858312" cy="4857783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200" dirty="0" smtClean="0"/>
              <a:t> Las observaciones pueden describir mediante el modelo estadístico lineal:</a:t>
            </a:r>
          </a:p>
          <a:p>
            <a:pPr algn="just">
              <a:spcBef>
                <a:spcPts val="0"/>
              </a:spcBef>
            </a:pPr>
            <a:endParaRPr lang="es-VE" sz="3200" dirty="0" smtClean="0"/>
          </a:p>
          <a:p>
            <a:pPr algn="just">
              <a:spcBef>
                <a:spcPts val="0"/>
              </a:spcBef>
            </a:pPr>
            <a:endParaRPr lang="es-VE" sz="3200" dirty="0" smtClean="0"/>
          </a:p>
          <a:p>
            <a:pPr algn="just">
              <a:spcBef>
                <a:spcPts val="0"/>
              </a:spcBef>
            </a:pPr>
            <a:endParaRPr lang="es-VE" sz="3200" dirty="0" smtClean="0"/>
          </a:p>
          <a:p>
            <a:pPr algn="just">
              <a:spcBef>
                <a:spcPts val="0"/>
              </a:spcBef>
            </a:pPr>
            <a:r>
              <a:rPr lang="es-VE" sz="3200" dirty="0" smtClean="0"/>
              <a:t> Donde: </a:t>
            </a:r>
            <a:r>
              <a:rPr lang="el-GR" sz="3200" dirty="0" smtClean="0"/>
              <a:t>μ</a:t>
            </a:r>
            <a:r>
              <a:rPr lang="es-VE" sz="3200" dirty="0" smtClean="0"/>
              <a:t> = efecto medio general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3200" dirty="0" smtClean="0"/>
              <a:t>		   </a:t>
            </a:r>
            <a:r>
              <a:rPr lang="el-GR" sz="3200" dirty="0" smtClean="0">
                <a:latin typeface="Calibri"/>
              </a:rPr>
              <a:t>α</a:t>
            </a:r>
            <a:r>
              <a:rPr lang="es-VE" sz="3200" dirty="0" smtClean="0"/>
              <a:t>i = efecto sobre la media por el i-</a:t>
            </a:r>
            <a:r>
              <a:rPr lang="es-VE" sz="3200" dirty="0" err="1" smtClean="0"/>
              <a:t>ésimo</a:t>
            </a:r>
            <a:r>
              <a:rPr lang="es-VE" sz="3200" dirty="0" smtClean="0"/>
              <a:t> nivel del factor A  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3200" dirty="0" smtClean="0">
                <a:latin typeface="Calibri"/>
              </a:rPr>
              <a:t>		</a:t>
            </a:r>
            <a:r>
              <a:rPr lang="es-VE" sz="3200" dirty="0" smtClean="0"/>
              <a:t>   </a:t>
            </a:r>
            <a:r>
              <a:rPr lang="el-GR" sz="3200" dirty="0" smtClean="0">
                <a:latin typeface="Calibri"/>
              </a:rPr>
              <a:t>τ</a:t>
            </a:r>
            <a:r>
              <a:rPr lang="es-VE" sz="3200" dirty="0" smtClean="0"/>
              <a:t>j = efecto sobre la media por el j-</a:t>
            </a:r>
            <a:r>
              <a:rPr lang="es-VE" sz="3200" dirty="0" err="1" smtClean="0"/>
              <a:t>ésimo</a:t>
            </a:r>
            <a:r>
              <a:rPr lang="es-VE" sz="3200" dirty="0" smtClean="0"/>
              <a:t> nivel del factor B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3200" dirty="0" smtClean="0">
                <a:latin typeface="Calibri"/>
              </a:rPr>
              <a:t>		   </a:t>
            </a:r>
            <a:r>
              <a:rPr lang="es-VE" sz="3200" dirty="0" smtClean="0"/>
              <a:t>(</a:t>
            </a:r>
            <a:r>
              <a:rPr lang="el-GR" sz="3200" dirty="0" smtClean="0">
                <a:latin typeface="Calibri"/>
              </a:rPr>
              <a:t>ατ</a:t>
            </a:r>
            <a:r>
              <a:rPr lang="es-VE" sz="3200" dirty="0" smtClean="0"/>
              <a:t>)</a:t>
            </a:r>
            <a:r>
              <a:rPr lang="es-VE" sz="3200" dirty="0" err="1" smtClean="0"/>
              <a:t>ij</a:t>
            </a:r>
            <a:r>
              <a:rPr lang="es-VE" sz="3200" dirty="0" smtClean="0"/>
              <a:t> = efecto sobre la media por la interacción entre </a:t>
            </a:r>
            <a:r>
              <a:rPr lang="el-GR" sz="3200" dirty="0" smtClean="0">
                <a:latin typeface="Calibri"/>
              </a:rPr>
              <a:t>α</a:t>
            </a:r>
            <a:r>
              <a:rPr lang="es-VE" sz="3200" dirty="0" smtClean="0"/>
              <a:t>i y </a:t>
            </a:r>
            <a:r>
              <a:rPr lang="el-GR" sz="3200" dirty="0" smtClean="0">
                <a:latin typeface="Calibri"/>
              </a:rPr>
              <a:t>τ</a:t>
            </a:r>
            <a:r>
              <a:rPr lang="es-VE" sz="3200" dirty="0" smtClean="0"/>
              <a:t>j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3200" dirty="0" smtClean="0"/>
              <a:t>		   </a:t>
            </a:r>
            <a:r>
              <a:rPr lang="el-GR" sz="3200" dirty="0" smtClean="0">
                <a:latin typeface="Calibri"/>
              </a:rPr>
              <a:t>ε</a:t>
            </a:r>
            <a:r>
              <a:rPr lang="es-VE" sz="3200" dirty="0" err="1" smtClean="0"/>
              <a:t>ijk</a:t>
            </a:r>
            <a:r>
              <a:rPr lang="es-VE" sz="3200" dirty="0" smtClean="0"/>
              <a:t> = error aleatorio</a:t>
            </a:r>
          </a:p>
          <a:p>
            <a:pPr algn="just">
              <a:spcBef>
                <a:spcPts val="0"/>
              </a:spcBef>
            </a:pPr>
            <a:endParaRPr lang="en-US" sz="3200" dirty="0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7717" y="2651911"/>
            <a:ext cx="4981575" cy="523875"/>
          </a:xfrm>
          <a:prstGeom prst="rect">
            <a:avLst/>
          </a:prstGeom>
          <a:noFill/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981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8443" y="2509035"/>
            <a:ext cx="1785950" cy="1016144"/>
          </a:xfrm>
          <a:prstGeom prst="rect">
            <a:avLst/>
          </a:prstGeom>
          <a:noFill/>
        </p:spPr>
      </p:pic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0" y="17145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</p:nvPr>
        </p:nvGraphicFramePr>
        <p:xfrm>
          <a:off x="1646213" y="1148899"/>
          <a:ext cx="8432827" cy="628935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63598"/>
                <a:gridCol w="992545"/>
                <a:gridCol w="992545"/>
                <a:gridCol w="992545"/>
                <a:gridCol w="992545"/>
                <a:gridCol w="992545"/>
                <a:gridCol w="951756"/>
                <a:gridCol w="954748"/>
              </a:tblGrid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1800" dirty="0" smtClean="0"/>
                        <a:t>Nivel del factor B</a:t>
                      </a:r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VE" sz="1800" dirty="0" smtClean="0"/>
                        <a:t>Nivel del factor</a:t>
                      </a:r>
                      <a:r>
                        <a:rPr lang="es-VE" sz="1800" baseline="0" dirty="0" smtClean="0"/>
                        <a:t> A</a:t>
                      </a:r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1800" dirty="0" smtClean="0"/>
                        <a:t>Totales </a:t>
                      </a:r>
                    </a:p>
                    <a:p>
                      <a:pPr algn="ctr"/>
                      <a:r>
                        <a:rPr lang="es-VE" sz="1800" dirty="0" smtClean="0"/>
                        <a:t>(B)</a:t>
                      </a:r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1800" dirty="0" smtClean="0"/>
                        <a:t>Medias (B)</a:t>
                      </a:r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b="1" dirty="0" smtClean="0">
                          <a:solidFill>
                            <a:schemeClr val="bg1"/>
                          </a:solidFill>
                        </a:rPr>
                        <a:t>…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b="1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/>
                </a:tc>
              </a:tr>
              <a:tr h="336179">
                <a:tc rowSpan="4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111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211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311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…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a11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Y.</a:t>
                      </a:r>
                      <a:r>
                        <a:rPr lang="es-VE" sz="2400" b="1" i="0" baseline="-2500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.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112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212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312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…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a12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: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: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: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: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11n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21n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31n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…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a1n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rowSpan="4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121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221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321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…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a21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VE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Y.</a:t>
                      </a:r>
                      <a:r>
                        <a:rPr kumimoji="0" lang="es-VE" sz="2400" b="1" i="0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2</a:t>
                      </a:r>
                      <a:r>
                        <a:rPr kumimoji="0" lang="es-VE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.</a:t>
                      </a: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122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222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322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…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a22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: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: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: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: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12n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22n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32n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…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a2n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1800" b="1" dirty="0" smtClean="0">
                          <a:solidFill>
                            <a:schemeClr val="bg1"/>
                          </a:solidFill>
                        </a:rPr>
                        <a:t>: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VE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Cambria Math" pitchFamily="18" charset="0"/>
                          <a:cs typeface="+mn-cs"/>
                        </a:rPr>
                        <a:t>:</a:t>
                      </a:r>
                      <a:endParaRPr kumimoji="0" lang="en-US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b="1" dirty="0" smtClean="0">
                          <a:solidFill>
                            <a:schemeClr val="bg1"/>
                          </a:solidFill>
                        </a:rPr>
                        <a:t>: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rowSpan="4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1b1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2b1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3b1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…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ab1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VE" sz="2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Y.</a:t>
                      </a:r>
                      <a:r>
                        <a:rPr kumimoji="0" lang="es-VE" sz="2400" b="1" i="0" u="none" strike="noStrike" kern="1200" cap="none" spc="0" normalizeH="0" baseline="-25000" noProof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b</a:t>
                      </a:r>
                      <a:r>
                        <a:rPr kumimoji="0" lang="es-VE" sz="2400" b="1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.</a:t>
                      </a: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65760"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1b2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2b2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3b2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…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ab2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: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: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: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: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1bn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2bn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3bn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i="0" dirty="0" smtClean="0">
                          <a:latin typeface="Cambria Math" pitchFamily="18" charset="0"/>
                          <a:ea typeface="Cambria Math" pitchFamily="18" charset="0"/>
                        </a:rPr>
                        <a:t>…</a:t>
                      </a:r>
                      <a:endParaRPr lang="en-US" sz="18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i="0" dirty="0" err="1" smtClean="0"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i="0" baseline="-25000" dirty="0" err="1" smtClean="0">
                          <a:latin typeface="Cambria Math" pitchFamily="18" charset="0"/>
                          <a:ea typeface="Cambria Math" pitchFamily="18" charset="0"/>
                        </a:rPr>
                        <a:t>abn</a:t>
                      </a:r>
                      <a:endParaRPr lang="en-US" sz="18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1800" b="1" dirty="0" smtClean="0">
                          <a:solidFill>
                            <a:schemeClr val="bg1"/>
                          </a:solidFill>
                        </a:rPr>
                        <a:t>Totales (A)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18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Y</a:t>
                      </a:r>
                      <a:r>
                        <a:rPr lang="es-VE" sz="1800" b="1" i="0" baseline="-2500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r>
                        <a:rPr lang="es-VE" sz="18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..</a:t>
                      </a:r>
                      <a:endParaRPr lang="en-US" sz="18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VE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Y</a:t>
                      </a:r>
                      <a:r>
                        <a:rPr kumimoji="0" lang="es-VE" sz="1800" b="1" i="0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2</a:t>
                      </a:r>
                      <a:r>
                        <a:rPr kumimoji="0" lang="es-VE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..</a:t>
                      </a:r>
                      <a:endParaRPr kumimoji="0" lang="en-US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VE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Y</a:t>
                      </a:r>
                      <a:r>
                        <a:rPr kumimoji="0" lang="es-VE" sz="1800" b="1" i="0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3</a:t>
                      </a:r>
                      <a:r>
                        <a:rPr kumimoji="0" lang="es-VE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..</a:t>
                      </a:r>
                      <a:endParaRPr kumimoji="0" lang="en-US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b="1" dirty="0" smtClean="0">
                          <a:solidFill>
                            <a:schemeClr val="bg1"/>
                          </a:solidFill>
                        </a:rPr>
                        <a:t>…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VE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Y</a:t>
                      </a:r>
                      <a:r>
                        <a:rPr kumimoji="0" lang="es-VE" sz="1800" b="1" i="0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a</a:t>
                      </a:r>
                      <a:r>
                        <a:rPr kumimoji="0" lang="es-VE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..</a:t>
                      </a:r>
                      <a:endParaRPr kumimoji="0" lang="en-US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437198">
                <a:tc>
                  <a:txBody>
                    <a:bodyPr/>
                    <a:lstStyle/>
                    <a:p>
                      <a:pPr algn="ctr"/>
                      <a:r>
                        <a:rPr lang="es-VE" sz="1800" b="1" dirty="0" smtClean="0">
                          <a:solidFill>
                            <a:schemeClr val="bg1"/>
                          </a:solidFill>
                        </a:rPr>
                        <a:t>Medias (A)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800" b="1" dirty="0" smtClean="0">
                          <a:solidFill>
                            <a:schemeClr val="bg1"/>
                          </a:solidFill>
                        </a:rPr>
                        <a:t>…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</a:tbl>
          </a:graphicData>
        </a:graphic>
      </p:graphicFrame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1503337" y="94429"/>
            <a:ext cx="8077200" cy="914408"/>
          </a:xfrm>
        </p:spPr>
        <p:txBody>
          <a:bodyPr/>
          <a:lstStyle/>
          <a:p>
            <a:r>
              <a:rPr lang="es-VE" dirty="0" smtClean="0"/>
              <a:t>Diseño Factorial de 2 Factores</a:t>
            </a:r>
            <a:endParaRPr lang="en-US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3601" y="7009629"/>
            <a:ext cx="373214" cy="365895"/>
          </a:xfrm>
          <a:prstGeom prst="rect">
            <a:avLst/>
          </a:prstGeom>
          <a:noFill/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3733" y="7011601"/>
            <a:ext cx="428628" cy="412142"/>
          </a:xfrm>
          <a:prstGeom prst="rect">
            <a:avLst/>
          </a:prstGeom>
          <a:noFill/>
        </p:spPr>
      </p:pic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3865" y="7070989"/>
            <a:ext cx="357190" cy="343452"/>
          </a:xfrm>
          <a:prstGeom prst="rect">
            <a:avLst/>
          </a:prstGeom>
          <a:noFill/>
        </p:spPr>
      </p:pic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7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4129" y="7026115"/>
            <a:ext cx="428628" cy="412142"/>
          </a:xfrm>
          <a:prstGeom prst="rect">
            <a:avLst/>
          </a:prstGeom>
          <a:noFill/>
        </p:spPr>
      </p:pic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10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90013" y="7072362"/>
            <a:ext cx="497359" cy="437333"/>
          </a:xfrm>
          <a:prstGeom prst="rect">
            <a:avLst/>
          </a:prstGeom>
          <a:noFill/>
        </p:spPr>
      </p:pic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0" y="9429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13" name="Picture 1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861451" y="6652439"/>
            <a:ext cx="469582" cy="404812"/>
          </a:xfrm>
          <a:prstGeom prst="rect">
            <a:avLst/>
          </a:prstGeom>
          <a:noFill/>
        </p:spPr>
      </p:pic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16" name="Picture 1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90079" y="2366159"/>
            <a:ext cx="504825" cy="476250"/>
          </a:xfrm>
          <a:prstGeom prst="rect">
            <a:avLst/>
          </a:prstGeom>
          <a:noFill/>
        </p:spPr>
      </p:pic>
      <p:sp>
        <p:nvSpPr>
          <p:cNvPr id="25618" name="Rectangle 18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20" name="Rectangle 20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19" name="Picture 19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90079" y="3866357"/>
            <a:ext cx="514350" cy="476250"/>
          </a:xfrm>
          <a:prstGeom prst="rect">
            <a:avLst/>
          </a:prstGeom>
          <a:noFill/>
        </p:spPr>
      </p:pic>
      <p:sp>
        <p:nvSpPr>
          <p:cNvPr id="25621" name="Rectangle 21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22" name="Picture 22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18641" y="5723745"/>
            <a:ext cx="523875" cy="476250"/>
          </a:xfrm>
          <a:prstGeom prst="rect">
            <a:avLst/>
          </a:prstGeom>
          <a:noFill/>
        </p:spPr>
      </p:pic>
      <p:sp>
        <p:nvSpPr>
          <p:cNvPr id="25624" name="Rectangle 24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 de 2 Factores</a:t>
            </a:r>
            <a:endParaRPr lang="en-US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16859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0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21 Grupo"/>
          <p:cNvGrpSpPr/>
          <p:nvPr/>
        </p:nvGrpSpPr>
        <p:grpSpPr>
          <a:xfrm>
            <a:off x="1957439" y="1937531"/>
            <a:ext cx="8039036" cy="1219200"/>
            <a:chOff x="1360461" y="1508903"/>
            <a:chExt cx="8039036" cy="1219200"/>
          </a:xfrm>
        </p:grpSpPr>
        <p:pic>
          <p:nvPicPr>
            <p:cNvPr id="28679" name="Picture 7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60461" y="1508903"/>
              <a:ext cx="1809750" cy="1219200"/>
            </a:xfrm>
            <a:prstGeom prst="rect">
              <a:avLst/>
            </a:prstGeom>
            <a:noFill/>
          </p:spPr>
        </p:pic>
        <p:sp>
          <p:nvSpPr>
            <p:cNvPr id="20" name="19 Flecha derecha"/>
            <p:cNvSpPr/>
            <p:nvPr/>
          </p:nvSpPr>
          <p:spPr bwMode="auto">
            <a:xfrm>
              <a:off x="3308277" y="2008969"/>
              <a:ext cx="428628" cy="285752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" name="20 CuadroTexto"/>
            <p:cNvSpPr txBox="1"/>
            <p:nvPr/>
          </p:nvSpPr>
          <p:spPr>
            <a:xfrm>
              <a:off x="3879781" y="2008969"/>
              <a:ext cx="5519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>
                  <a:latin typeface="Footlight MT Light" pitchFamily="18" charset="0"/>
                </a:rPr>
                <a:t>Total de todas las respuestas al i</a:t>
              </a:r>
              <a:r>
                <a:rPr lang="es-VE" dirty="0" smtClean="0">
                  <a:latin typeface="Calibri"/>
                </a:rPr>
                <a:t>–</a:t>
              </a:r>
              <a:r>
                <a:rPr lang="es-VE" dirty="0" err="1" smtClean="0">
                  <a:latin typeface="Footlight MT Light" pitchFamily="18" charset="0"/>
                </a:rPr>
                <a:t>ésimo</a:t>
              </a:r>
              <a:r>
                <a:rPr lang="es-VE" dirty="0" smtClean="0">
                  <a:latin typeface="Footlight MT Light" pitchFamily="18" charset="0"/>
                </a:rPr>
                <a:t> nivel del factor A</a:t>
              </a:r>
              <a:endParaRPr lang="en-US" dirty="0">
                <a:latin typeface="Footlight MT Light" pitchFamily="18" charset="0"/>
              </a:endParaRPr>
            </a:p>
          </p:txBody>
        </p:sp>
      </p:grp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1906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27 Grupo"/>
          <p:cNvGrpSpPr/>
          <p:nvPr/>
        </p:nvGrpSpPr>
        <p:grpSpPr>
          <a:xfrm>
            <a:off x="1909823" y="3437729"/>
            <a:ext cx="7397746" cy="733425"/>
            <a:chOff x="1312845" y="2794787"/>
            <a:chExt cx="7397746" cy="733425"/>
          </a:xfrm>
        </p:grpSpPr>
        <p:pic>
          <p:nvPicPr>
            <p:cNvPr id="28682" name="Picture 10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12845" y="2794787"/>
              <a:ext cx="1333500" cy="733425"/>
            </a:xfrm>
            <a:prstGeom prst="rect">
              <a:avLst/>
            </a:prstGeom>
            <a:noFill/>
          </p:spPr>
        </p:pic>
        <p:sp>
          <p:nvSpPr>
            <p:cNvPr id="26" name="25 Flecha derecha"/>
            <p:cNvSpPr/>
            <p:nvPr/>
          </p:nvSpPr>
          <p:spPr bwMode="auto">
            <a:xfrm>
              <a:off x="3308277" y="3009101"/>
              <a:ext cx="428628" cy="285752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7" name="26 CuadroTexto"/>
            <p:cNvSpPr txBox="1"/>
            <p:nvPr/>
          </p:nvSpPr>
          <p:spPr>
            <a:xfrm>
              <a:off x="3879781" y="2937663"/>
              <a:ext cx="48308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>
                  <a:latin typeface="Footlight MT Light" pitchFamily="18" charset="0"/>
                </a:rPr>
                <a:t>Media </a:t>
              </a:r>
              <a:r>
                <a:rPr lang="es-VE" dirty="0" err="1" smtClean="0">
                  <a:latin typeface="Footlight MT Light" pitchFamily="18" charset="0"/>
                </a:rPr>
                <a:t>muestral</a:t>
              </a:r>
              <a:r>
                <a:rPr lang="es-VE" dirty="0" smtClean="0">
                  <a:latin typeface="Footlight MT Light" pitchFamily="18" charset="0"/>
                </a:rPr>
                <a:t> para el i</a:t>
              </a:r>
              <a:r>
                <a:rPr lang="es-VE" dirty="0" smtClean="0">
                  <a:latin typeface="Calibri"/>
                </a:rPr>
                <a:t>–</a:t>
              </a:r>
              <a:r>
                <a:rPr lang="es-VE" dirty="0" err="1" smtClean="0">
                  <a:latin typeface="Footlight MT Light" pitchFamily="18" charset="0"/>
                </a:rPr>
                <a:t>ésimo</a:t>
              </a:r>
              <a:r>
                <a:rPr lang="es-VE" dirty="0" smtClean="0">
                  <a:latin typeface="Footlight MT Light" pitchFamily="18" charset="0"/>
                </a:rPr>
                <a:t> nivel del factor A</a:t>
              </a:r>
              <a:endParaRPr lang="en-US" dirty="0">
                <a:latin typeface="Footlight MT Light" pitchFamily="18" charset="0"/>
              </a:endParaRPr>
            </a:p>
          </p:txBody>
        </p:sp>
      </p:grp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0" y="16002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33 Grupo"/>
          <p:cNvGrpSpPr/>
          <p:nvPr/>
        </p:nvGrpSpPr>
        <p:grpSpPr>
          <a:xfrm>
            <a:off x="1886001" y="4437869"/>
            <a:ext cx="7948608" cy="1143000"/>
            <a:chOff x="1289023" y="3580605"/>
            <a:chExt cx="7948608" cy="1143000"/>
          </a:xfrm>
        </p:grpSpPr>
        <p:pic>
          <p:nvPicPr>
            <p:cNvPr id="28685" name="Picture 1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89023" y="3580605"/>
              <a:ext cx="1857375" cy="1143000"/>
            </a:xfrm>
            <a:prstGeom prst="rect">
              <a:avLst/>
            </a:prstGeom>
            <a:noFill/>
          </p:spPr>
        </p:pic>
        <p:sp>
          <p:nvSpPr>
            <p:cNvPr id="32" name="31 Flecha derecha"/>
            <p:cNvSpPr/>
            <p:nvPr/>
          </p:nvSpPr>
          <p:spPr bwMode="auto">
            <a:xfrm>
              <a:off x="3276031" y="4037129"/>
              <a:ext cx="428628" cy="285752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" name="32 CuadroTexto"/>
            <p:cNvSpPr txBox="1"/>
            <p:nvPr/>
          </p:nvSpPr>
          <p:spPr>
            <a:xfrm>
              <a:off x="3717915" y="4009233"/>
              <a:ext cx="5519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>
                  <a:latin typeface="Footlight MT Light" pitchFamily="18" charset="0"/>
                </a:rPr>
                <a:t>Total de todas las respuestas al j</a:t>
              </a:r>
              <a:r>
                <a:rPr lang="es-VE" dirty="0" smtClean="0">
                  <a:latin typeface="Calibri"/>
                </a:rPr>
                <a:t>–</a:t>
              </a:r>
              <a:r>
                <a:rPr lang="es-VE" dirty="0" err="1" smtClean="0">
                  <a:latin typeface="Footlight MT Light" pitchFamily="18" charset="0"/>
                </a:rPr>
                <a:t>ésimo</a:t>
              </a:r>
              <a:r>
                <a:rPr lang="es-VE" dirty="0" smtClean="0">
                  <a:latin typeface="Footlight MT Light" pitchFamily="18" charset="0"/>
                </a:rPr>
                <a:t> nivel del factor B</a:t>
              </a:r>
              <a:endParaRPr lang="en-US" dirty="0">
                <a:latin typeface="Footlight MT Light" pitchFamily="18" charset="0"/>
              </a:endParaRPr>
            </a:p>
          </p:txBody>
        </p:sp>
      </p:grp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39 Grupo"/>
          <p:cNvGrpSpPr/>
          <p:nvPr/>
        </p:nvGrpSpPr>
        <p:grpSpPr>
          <a:xfrm>
            <a:off x="1860527" y="6052365"/>
            <a:ext cx="7375604" cy="742950"/>
            <a:chOff x="1289023" y="4795051"/>
            <a:chExt cx="7375604" cy="742950"/>
          </a:xfrm>
        </p:grpSpPr>
        <p:pic>
          <p:nvPicPr>
            <p:cNvPr id="28688" name="Picture 16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89023" y="4795051"/>
              <a:ext cx="1419225" cy="742950"/>
            </a:xfrm>
            <a:prstGeom prst="rect">
              <a:avLst/>
            </a:prstGeom>
            <a:noFill/>
          </p:spPr>
        </p:pic>
        <p:sp>
          <p:nvSpPr>
            <p:cNvPr id="38" name="37 Flecha derecha"/>
            <p:cNvSpPr/>
            <p:nvPr/>
          </p:nvSpPr>
          <p:spPr bwMode="auto">
            <a:xfrm>
              <a:off x="3333751" y="4966497"/>
              <a:ext cx="428628" cy="285752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9" name="38 CuadroTexto"/>
            <p:cNvSpPr txBox="1"/>
            <p:nvPr/>
          </p:nvSpPr>
          <p:spPr>
            <a:xfrm>
              <a:off x="3833817" y="4895059"/>
              <a:ext cx="48308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>
                  <a:latin typeface="Footlight MT Light" pitchFamily="18" charset="0"/>
                </a:rPr>
                <a:t>Media </a:t>
              </a:r>
              <a:r>
                <a:rPr lang="es-VE" dirty="0" err="1" smtClean="0">
                  <a:latin typeface="Footlight MT Light" pitchFamily="18" charset="0"/>
                </a:rPr>
                <a:t>muestral</a:t>
              </a:r>
              <a:r>
                <a:rPr lang="es-VE" dirty="0" smtClean="0">
                  <a:latin typeface="Footlight MT Light" pitchFamily="18" charset="0"/>
                </a:rPr>
                <a:t> para el j</a:t>
              </a:r>
              <a:r>
                <a:rPr lang="es-VE" dirty="0" smtClean="0">
                  <a:latin typeface="Calibri"/>
                </a:rPr>
                <a:t>–</a:t>
              </a:r>
              <a:r>
                <a:rPr lang="es-VE" dirty="0" err="1" smtClean="0">
                  <a:latin typeface="Footlight MT Light" pitchFamily="18" charset="0"/>
                </a:rPr>
                <a:t>ésimo</a:t>
              </a:r>
              <a:r>
                <a:rPr lang="es-VE" dirty="0" smtClean="0">
                  <a:latin typeface="Footlight MT Light" pitchFamily="18" charset="0"/>
                </a:rPr>
                <a:t> nivel del factor B</a:t>
              </a:r>
              <a:endParaRPr lang="en-US" dirty="0">
                <a:latin typeface="Footlight MT Light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 de 2 Factores</a:t>
            </a:r>
            <a:endParaRPr lang="en-US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425488" y="16859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14 Grupo"/>
          <p:cNvGrpSpPr/>
          <p:nvPr/>
        </p:nvGrpSpPr>
        <p:grpSpPr>
          <a:xfrm>
            <a:off x="1730907" y="1723217"/>
            <a:ext cx="8431197" cy="1214446"/>
            <a:chOff x="1074709" y="5489567"/>
            <a:chExt cx="8431197" cy="1214446"/>
          </a:xfrm>
        </p:grpSpPr>
        <p:pic>
          <p:nvPicPr>
            <p:cNvPr id="28673" name="Picture 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4709" y="5489567"/>
              <a:ext cx="1785950" cy="1214446"/>
            </a:xfrm>
            <a:prstGeom prst="rect">
              <a:avLst/>
            </a:prstGeom>
            <a:noFill/>
          </p:spPr>
        </p:pic>
        <p:sp>
          <p:nvSpPr>
            <p:cNvPr id="8" name="7 Flecha derecha"/>
            <p:cNvSpPr/>
            <p:nvPr/>
          </p:nvSpPr>
          <p:spPr bwMode="auto">
            <a:xfrm>
              <a:off x="3487205" y="5989633"/>
              <a:ext cx="428628" cy="285752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8 CuadroTexto"/>
            <p:cNvSpPr txBox="1"/>
            <p:nvPr/>
          </p:nvSpPr>
          <p:spPr>
            <a:xfrm>
              <a:off x="4058709" y="5918195"/>
              <a:ext cx="544719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>
                  <a:latin typeface="Footlight MT Light" pitchFamily="18" charset="0"/>
                </a:rPr>
                <a:t>Total de todas las muestras para la (</a:t>
              </a:r>
              <a:r>
                <a:rPr lang="es-VE" dirty="0" err="1" smtClean="0">
                  <a:latin typeface="Footlight MT Light" pitchFamily="18" charset="0"/>
                </a:rPr>
                <a:t>i,j</a:t>
              </a:r>
              <a:r>
                <a:rPr lang="es-VE" dirty="0" err="1" smtClean="0">
                  <a:latin typeface="Calibri"/>
                </a:rPr>
                <a:t>–</a:t>
              </a:r>
              <a:r>
                <a:rPr lang="es-VE" dirty="0" err="1" smtClean="0">
                  <a:latin typeface="Footlight MT Light" pitchFamily="18" charset="0"/>
                </a:rPr>
                <a:t>ésima</a:t>
              </a:r>
              <a:r>
                <a:rPr lang="es-VE" dirty="0" smtClean="0">
                  <a:latin typeface="Footlight MT Light" pitchFamily="18" charset="0"/>
                </a:rPr>
                <a:t>) </a:t>
              </a:r>
              <a:r>
                <a:rPr lang="es-VE" dirty="0" err="1" smtClean="0">
                  <a:latin typeface="Footlight MT Light" pitchFamily="18" charset="0"/>
                </a:rPr>
                <a:t>comb</a:t>
              </a:r>
              <a:r>
                <a:rPr lang="es-VE" dirty="0" smtClean="0">
                  <a:latin typeface="Footlight MT Light" pitchFamily="18" charset="0"/>
                </a:rPr>
                <a:t>. de </a:t>
              </a:r>
            </a:p>
            <a:p>
              <a:r>
                <a:rPr lang="es-VE" dirty="0" smtClean="0">
                  <a:latin typeface="Footlight MT Light" pitchFamily="18" charset="0"/>
                </a:rPr>
                <a:t>tratamiento</a:t>
              </a:r>
              <a:endParaRPr lang="en-US" dirty="0">
                <a:latin typeface="Footlight MT Light" pitchFamily="18" charset="0"/>
              </a:endParaRPr>
            </a:p>
          </p:txBody>
        </p:sp>
      </p:grp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15 Grupo"/>
          <p:cNvGrpSpPr/>
          <p:nvPr/>
        </p:nvGrpSpPr>
        <p:grpSpPr>
          <a:xfrm>
            <a:off x="1714511" y="3280571"/>
            <a:ext cx="8413023" cy="742950"/>
            <a:chOff x="1074709" y="6846888"/>
            <a:chExt cx="8413023" cy="742950"/>
          </a:xfrm>
        </p:grpSpPr>
        <p:pic>
          <p:nvPicPr>
            <p:cNvPr id="28676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74709" y="6846888"/>
              <a:ext cx="1304925" cy="742950"/>
            </a:xfrm>
            <a:prstGeom prst="rect">
              <a:avLst/>
            </a:prstGeom>
            <a:noFill/>
          </p:spPr>
        </p:pic>
        <p:sp>
          <p:nvSpPr>
            <p:cNvPr id="13" name="12 Flecha derecha"/>
            <p:cNvSpPr/>
            <p:nvPr/>
          </p:nvSpPr>
          <p:spPr bwMode="auto">
            <a:xfrm>
              <a:off x="3503601" y="7075484"/>
              <a:ext cx="428628" cy="285752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" name="13 CuadroTexto"/>
            <p:cNvSpPr txBox="1"/>
            <p:nvPr/>
          </p:nvSpPr>
          <p:spPr>
            <a:xfrm>
              <a:off x="4003667" y="7004046"/>
              <a:ext cx="548406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>
                  <a:latin typeface="Footlight MT Light" pitchFamily="18" charset="0"/>
                </a:rPr>
                <a:t>Media </a:t>
              </a:r>
              <a:r>
                <a:rPr lang="es-VE" dirty="0" err="1" smtClean="0">
                  <a:latin typeface="Footlight MT Light" pitchFamily="18" charset="0"/>
                </a:rPr>
                <a:t>muestral</a:t>
              </a:r>
              <a:r>
                <a:rPr lang="es-VE" dirty="0" smtClean="0">
                  <a:latin typeface="Footlight MT Light" pitchFamily="18" charset="0"/>
                </a:rPr>
                <a:t> para la (</a:t>
              </a:r>
              <a:r>
                <a:rPr lang="es-VE" dirty="0" err="1" smtClean="0">
                  <a:latin typeface="Footlight MT Light" pitchFamily="18" charset="0"/>
                </a:rPr>
                <a:t>i,j</a:t>
              </a:r>
              <a:r>
                <a:rPr lang="es-VE" dirty="0" err="1" smtClean="0">
                  <a:latin typeface="Calibri"/>
                </a:rPr>
                <a:t>–</a:t>
              </a:r>
              <a:r>
                <a:rPr lang="es-VE" dirty="0" err="1" smtClean="0">
                  <a:latin typeface="Footlight MT Light" pitchFamily="18" charset="0"/>
                </a:rPr>
                <a:t>ésima</a:t>
              </a:r>
              <a:r>
                <a:rPr lang="es-VE" dirty="0" smtClean="0">
                  <a:latin typeface="Footlight MT Light" pitchFamily="18" charset="0"/>
                </a:rPr>
                <a:t>) </a:t>
              </a:r>
              <a:r>
                <a:rPr lang="es-VE" dirty="0" err="1" smtClean="0">
                  <a:latin typeface="Footlight MT Light" pitchFamily="18" charset="0"/>
                </a:rPr>
                <a:t>comb</a:t>
              </a:r>
              <a:r>
                <a:rPr lang="es-VE" dirty="0" smtClean="0">
                  <a:latin typeface="Footlight MT Light" pitchFamily="18" charset="0"/>
                </a:rPr>
                <a:t>. de tratamiento</a:t>
              </a:r>
              <a:endParaRPr lang="en-US" dirty="0">
                <a:latin typeface="Footlight MT Light" pitchFamily="18" charset="0"/>
              </a:endParaRPr>
            </a:p>
          </p:txBody>
        </p:sp>
      </p:grp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425488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0" y="11906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425488" y="16002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425488" y="1676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6" name="45 Grupo"/>
          <p:cNvGrpSpPr/>
          <p:nvPr/>
        </p:nvGrpSpPr>
        <p:grpSpPr>
          <a:xfrm>
            <a:off x="1714511" y="4290231"/>
            <a:ext cx="5769416" cy="1219200"/>
            <a:chOff x="1289023" y="4009233"/>
            <a:chExt cx="5769416" cy="1219200"/>
          </a:xfrm>
        </p:grpSpPr>
        <p:pic>
          <p:nvPicPr>
            <p:cNvPr id="28691" name="Picture 1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89023" y="4009233"/>
              <a:ext cx="2352675" cy="1219200"/>
            </a:xfrm>
            <a:prstGeom prst="rect">
              <a:avLst/>
            </a:prstGeom>
            <a:noFill/>
          </p:spPr>
        </p:pic>
        <p:sp>
          <p:nvSpPr>
            <p:cNvPr id="44" name="43 Flecha derecha"/>
            <p:cNvSpPr/>
            <p:nvPr/>
          </p:nvSpPr>
          <p:spPr bwMode="auto">
            <a:xfrm>
              <a:off x="3717915" y="4509299"/>
              <a:ext cx="428628" cy="285752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5" name="44 CuadroTexto"/>
            <p:cNvSpPr txBox="1"/>
            <p:nvPr/>
          </p:nvSpPr>
          <p:spPr>
            <a:xfrm>
              <a:off x="4217981" y="4442615"/>
              <a:ext cx="28404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>
                  <a:latin typeface="Footlight MT Light" pitchFamily="18" charset="0"/>
                </a:rPr>
                <a:t>Total de todas las respuestas</a:t>
              </a:r>
              <a:endParaRPr lang="en-US" dirty="0">
                <a:latin typeface="Footlight MT Light" pitchFamily="18" charset="0"/>
              </a:endParaRPr>
            </a:p>
          </p:txBody>
        </p:sp>
      </p:grpSp>
      <p:sp>
        <p:nvSpPr>
          <p:cNvPr id="28695" name="Rectangle 23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8696" name="Rectangle 24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2" name="51 Grupo"/>
          <p:cNvGrpSpPr/>
          <p:nvPr/>
        </p:nvGrpSpPr>
        <p:grpSpPr>
          <a:xfrm>
            <a:off x="1785949" y="5852339"/>
            <a:ext cx="7222642" cy="800100"/>
            <a:chOff x="1360461" y="5366555"/>
            <a:chExt cx="7222642" cy="800100"/>
          </a:xfrm>
        </p:grpSpPr>
        <p:pic>
          <p:nvPicPr>
            <p:cNvPr id="28694" name="Picture 22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60461" y="5366555"/>
              <a:ext cx="1457325" cy="800100"/>
            </a:xfrm>
            <a:prstGeom prst="rect">
              <a:avLst/>
            </a:prstGeom>
            <a:noFill/>
          </p:spPr>
        </p:pic>
        <p:sp>
          <p:nvSpPr>
            <p:cNvPr id="50" name="49 Flecha derecha"/>
            <p:cNvSpPr/>
            <p:nvPr/>
          </p:nvSpPr>
          <p:spPr bwMode="auto">
            <a:xfrm>
              <a:off x="3717915" y="5666589"/>
              <a:ext cx="428628" cy="285752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1" name="50 CuadroTexto"/>
            <p:cNvSpPr txBox="1"/>
            <p:nvPr/>
          </p:nvSpPr>
          <p:spPr>
            <a:xfrm>
              <a:off x="4360857" y="5595151"/>
              <a:ext cx="42222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>
                  <a:latin typeface="Footlight MT Light" pitchFamily="18" charset="0"/>
                </a:rPr>
                <a:t>Media </a:t>
              </a:r>
              <a:r>
                <a:rPr lang="es-VE" dirty="0" err="1" smtClean="0">
                  <a:latin typeface="Footlight MT Light" pitchFamily="18" charset="0"/>
                </a:rPr>
                <a:t>muestral</a:t>
              </a:r>
              <a:r>
                <a:rPr lang="es-VE" dirty="0" smtClean="0">
                  <a:latin typeface="Footlight MT Light" pitchFamily="18" charset="0"/>
                </a:rPr>
                <a:t> para todas las respuestas</a:t>
              </a:r>
              <a:endParaRPr lang="en-US" dirty="0">
                <a:latin typeface="Footlight MT Light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649352" y="1366026"/>
            <a:ext cx="8497983" cy="6223811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200" dirty="0" smtClean="0"/>
              <a:t>  Se supone que ambos factores son fijos</a:t>
            </a:r>
          </a:p>
          <a:p>
            <a:pPr algn="just">
              <a:spcBef>
                <a:spcPts val="0"/>
              </a:spcBef>
            </a:pPr>
            <a:endParaRPr lang="es-VE" sz="3200" dirty="0" smtClean="0"/>
          </a:p>
          <a:p>
            <a:pPr algn="just">
              <a:spcBef>
                <a:spcPts val="0"/>
              </a:spcBef>
            </a:pPr>
            <a:endParaRPr lang="es-VE" sz="3200" dirty="0" smtClean="0"/>
          </a:p>
          <a:p>
            <a:pPr algn="just">
              <a:spcBef>
                <a:spcPts val="0"/>
              </a:spcBef>
            </a:pPr>
            <a:r>
              <a:rPr lang="es-VE" sz="3200" dirty="0" smtClean="0"/>
              <a:t> En un diseño de 2 factores, tanto los tratamientos de los factores de fila como los de columna tienen la misma importancia.</a:t>
            </a:r>
          </a:p>
          <a:p>
            <a:pPr algn="just">
              <a:spcBef>
                <a:spcPts val="0"/>
              </a:spcBef>
            </a:pPr>
            <a:r>
              <a:rPr lang="es-VE" sz="3200" dirty="0" smtClean="0"/>
              <a:t> El interés consiste en probar la hipótesis acerca de la igualdad de los efectos de tratamientos de fila:</a:t>
            </a:r>
          </a:p>
          <a:p>
            <a:pPr algn="just">
              <a:spcBef>
                <a:spcPts val="0"/>
              </a:spcBef>
            </a:pPr>
            <a:endParaRPr lang="es-VE" sz="3200" dirty="0" smtClean="0"/>
          </a:p>
          <a:p>
            <a:pPr algn="just">
              <a:spcBef>
                <a:spcPts val="0"/>
              </a:spcBef>
              <a:buNone/>
            </a:pPr>
            <a:r>
              <a:rPr lang="es-VE" sz="3200" dirty="0" smtClean="0"/>
              <a:t>     y de la igualdad de los efectos de tratamientos de columna:</a:t>
            </a:r>
            <a:endParaRPr lang="es-VE" sz="2800" dirty="0" smtClean="0"/>
          </a:p>
          <a:p>
            <a:pPr algn="just">
              <a:spcBef>
                <a:spcPts val="0"/>
              </a:spcBef>
            </a:pPr>
            <a:endParaRPr lang="es-VE" sz="3200" dirty="0" smtClean="0"/>
          </a:p>
          <a:p>
            <a:pPr algn="just">
              <a:spcBef>
                <a:spcPts val="0"/>
              </a:spcBef>
              <a:buNone/>
            </a:pPr>
            <a:r>
              <a:rPr lang="es-VE" sz="3200" dirty="0" smtClean="0"/>
              <a:t>     También se determina si los tratamientos de fila y columna interaccionan:</a:t>
            </a:r>
            <a:endParaRPr lang="en-US" sz="32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9616" y="1866093"/>
            <a:ext cx="4286280" cy="844482"/>
          </a:xfrm>
          <a:prstGeom prst="rect">
            <a:avLst/>
          </a:prstGeom>
          <a:noFill/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46015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21120" y="4761718"/>
            <a:ext cx="3228975" cy="676275"/>
          </a:xfrm>
          <a:prstGeom prst="rect">
            <a:avLst/>
          </a:prstGeom>
          <a:noFill/>
        </p:spPr>
      </p:pic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21120" y="5723750"/>
            <a:ext cx="3105150" cy="714375"/>
          </a:xfrm>
          <a:prstGeom prst="rect">
            <a:avLst/>
          </a:prstGeom>
          <a:noFill/>
        </p:spPr>
      </p:pic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146015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1754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21120" y="6789738"/>
            <a:ext cx="3581400" cy="800100"/>
          </a:xfrm>
          <a:prstGeom prst="rect">
            <a:avLst/>
          </a:prstGeom>
          <a:noFill/>
        </p:spPr>
      </p:pic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146015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</p:nvPr>
        </p:nvGraphicFramePr>
        <p:xfrm>
          <a:off x="1574775" y="2614785"/>
          <a:ext cx="8429684" cy="3108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37173"/>
                <a:gridCol w="1598128"/>
                <a:gridCol w="1531279"/>
                <a:gridCol w="1620030"/>
                <a:gridCol w="1643074"/>
              </a:tblGrid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Fuente de Variación</a:t>
                      </a:r>
                      <a:endParaRPr lang="en-US" sz="24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SC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err="1" smtClean="0">
                          <a:solidFill>
                            <a:schemeClr val="bg1"/>
                          </a:solidFill>
                        </a:rPr>
                        <a:t>g.l.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CM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err="1" smtClean="0">
                          <a:solidFill>
                            <a:schemeClr val="bg1"/>
                          </a:solidFill>
                        </a:rPr>
                        <a:t>fo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Tratamiento A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a-1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r>
                        <a:rPr lang="en-US" sz="2400" i="0" baseline="0" dirty="0" smtClean="0">
                          <a:latin typeface="Cambria Math" pitchFamily="18" charset="0"/>
                          <a:ea typeface="Cambria Math" pitchFamily="18" charset="0"/>
                        </a:rPr>
                        <a:t> /</a:t>
                      </a: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Tratamiento</a:t>
                      </a:r>
                      <a:r>
                        <a:rPr lang="es-VE" sz="2000" b="1" baseline="0" dirty="0" smtClean="0">
                          <a:solidFill>
                            <a:schemeClr val="bg1"/>
                          </a:solidFill>
                        </a:rPr>
                        <a:t> B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b-1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</a:t>
                      </a:r>
                      <a:r>
                        <a:rPr lang="en-US" sz="2400" i="0" baseline="0" dirty="0" smtClean="0">
                          <a:latin typeface="Cambria Math" pitchFamily="18" charset="0"/>
                          <a:ea typeface="Cambria Math" pitchFamily="18" charset="0"/>
                        </a:rPr>
                        <a:t> /</a:t>
                      </a: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Interacción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SC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AB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(a-1)(b-1)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AB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AB</a:t>
                      </a:r>
                      <a:r>
                        <a:rPr lang="en-US" sz="2400" i="0" baseline="0" dirty="0" smtClean="0">
                          <a:latin typeface="Cambria Math" pitchFamily="18" charset="0"/>
                          <a:ea typeface="Cambria Math" pitchFamily="18" charset="0"/>
                        </a:rPr>
                        <a:t> /</a:t>
                      </a: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Error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ab(n-1)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b="1" i="0" baseline="-2500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T</a:t>
                      </a:r>
                      <a:endParaRPr lang="en-US" sz="24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VE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abn-1</a:t>
                      </a: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1503337" y="294457"/>
            <a:ext cx="8077200" cy="914408"/>
          </a:xfrm>
        </p:spPr>
        <p:txBody>
          <a:bodyPr/>
          <a:lstStyle/>
          <a:p>
            <a:r>
              <a:rPr lang="es-VE" dirty="0" smtClean="0"/>
              <a:t>Tabla ANDEVA de Modelos Fijos</a:t>
            </a:r>
            <a:endParaRPr lang="en-US" dirty="0"/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11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12" name="Rectangle 12"/>
          <p:cNvSpPr>
            <a:spLocks noChangeArrowheads="1"/>
          </p:cNvSpPr>
          <p:nvPr/>
        </p:nvSpPr>
        <p:spPr bwMode="auto">
          <a:xfrm>
            <a:off x="0" y="9429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1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18" name="Rectangle 18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20" name="Rectangle 20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21" name="Rectangle 21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5624" name="Rectangle 24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574774" y="1437464"/>
            <a:ext cx="8858312" cy="642943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200" dirty="0" smtClean="0"/>
              <a:t>  Las suma de cuadrados son:</a:t>
            </a:r>
            <a:endParaRPr lang="en-US" sz="32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Tabla ANDEVA de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57189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288891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357189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6" name="25 Grupo"/>
          <p:cNvGrpSpPr/>
          <p:nvPr/>
        </p:nvGrpSpPr>
        <p:grpSpPr>
          <a:xfrm>
            <a:off x="2171236" y="2047076"/>
            <a:ext cx="7929618" cy="962025"/>
            <a:chOff x="1289023" y="1832762"/>
            <a:chExt cx="7929618" cy="962025"/>
          </a:xfrm>
        </p:grpSpPr>
        <p:pic>
          <p:nvPicPr>
            <p:cNvPr id="32769" name="Picture 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89023" y="1832762"/>
              <a:ext cx="2638425" cy="962025"/>
            </a:xfrm>
            <a:prstGeom prst="rect">
              <a:avLst/>
            </a:prstGeom>
            <a:noFill/>
          </p:spPr>
        </p:pic>
        <p:sp>
          <p:nvSpPr>
            <p:cNvPr id="19" name="18 Flecha derecha"/>
            <p:cNvSpPr/>
            <p:nvPr/>
          </p:nvSpPr>
          <p:spPr bwMode="auto">
            <a:xfrm>
              <a:off x="4075105" y="2151845"/>
              <a:ext cx="428628" cy="285752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" name="19 CuadroTexto"/>
            <p:cNvSpPr txBox="1"/>
            <p:nvPr/>
          </p:nvSpPr>
          <p:spPr>
            <a:xfrm>
              <a:off x="4581794" y="2080407"/>
              <a:ext cx="46368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>
                  <a:latin typeface="Footlight MT Light" pitchFamily="18" charset="0"/>
                </a:rPr>
                <a:t>Suma de cuadrado explicada debido al factor A</a:t>
              </a:r>
              <a:endParaRPr lang="en-US" dirty="0">
                <a:latin typeface="Footlight MT Light" pitchFamily="18" charset="0"/>
              </a:endParaRPr>
            </a:p>
          </p:txBody>
        </p:sp>
      </p:grp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357189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7" name="26 Grupo"/>
          <p:cNvGrpSpPr/>
          <p:nvPr/>
        </p:nvGrpSpPr>
        <p:grpSpPr>
          <a:xfrm>
            <a:off x="2171236" y="3009101"/>
            <a:ext cx="7929618" cy="1038225"/>
            <a:chOff x="1289023" y="2794787"/>
            <a:chExt cx="7929618" cy="1038225"/>
          </a:xfrm>
        </p:grpSpPr>
        <p:pic>
          <p:nvPicPr>
            <p:cNvPr id="32772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89023" y="2794787"/>
              <a:ext cx="2695575" cy="1038225"/>
            </a:xfrm>
            <a:prstGeom prst="rect">
              <a:avLst/>
            </a:prstGeom>
            <a:noFill/>
          </p:spPr>
        </p:pic>
        <p:sp>
          <p:nvSpPr>
            <p:cNvPr id="24" name="23 Flecha derecha"/>
            <p:cNvSpPr/>
            <p:nvPr/>
          </p:nvSpPr>
          <p:spPr bwMode="auto">
            <a:xfrm>
              <a:off x="4075105" y="3151977"/>
              <a:ext cx="428628" cy="285752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5" name="24 CuadroTexto"/>
            <p:cNvSpPr txBox="1"/>
            <p:nvPr/>
          </p:nvSpPr>
          <p:spPr>
            <a:xfrm>
              <a:off x="4581794" y="3080539"/>
              <a:ext cx="46368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>
                  <a:latin typeface="Footlight MT Light" pitchFamily="18" charset="0"/>
                </a:rPr>
                <a:t>Suma de cuadrado explicada debido al factor B</a:t>
              </a:r>
              <a:endParaRPr lang="en-US" dirty="0">
                <a:latin typeface="Footlight MT Light" pitchFamily="18" charset="0"/>
              </a:endParaRPr>
            </a:p>
          </p:txBody>
        </p:sp>
      </p:grp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357189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6" name="35 Grupo"/>
          <p:cNvGrpSpPr/>
          <p:nvPr/>
        </p:nvGrpSpPr>
        <p:grpSpPr>
          <a:xfrm>
            <a:off x="2099798" y="4080671"/>
            <a:ext cx="8193552" cy="1643074"/>
            <a:chOff x="1217585" y="3866357"/>
            <a:chExt cx="8193552" cy="1643074"/>
          </a:xfrm>
        </p:grpSpPr>
        <p:pic>
          <p:nvPicPr>
            <p:cNvPr id="32775" name="Picture 7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17585" y="3866357"/>
              <a:ext cx="3409950" cy="1038225"/>
            </a:xfrm>
            <a:prstGeom prst="rect">
              <a:avLst/>
            </a:prstGeom>
            <a:noFill/>
          </p:spPr>
        </p:pic>
        <p:pic>
          <p:nvPicPr>
            <p:cNvPr id="32778" name="Picture 10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17585" y="4937927"/>
              <a:ext cx="3590925" cy="409575"/>
            </a:xfrm>
            <a:prstGeom prst="rect">
              <a:avLst/>
            </a:prstGeom>
            <a:noFill/>
          </p:spPr>
        </p:pic>
        <p:sp>
          <p:nvSpPr>
            <p:cNvPr id="34" name="33 Flecha derecha"/>
            <p:cNvSpPr/>
            <p:nvPr/>
          </p:nvSpPr>
          <p:spPr bwMode="auto">
            <a:xfrm>
              <a:off x="4854300" y="5009365"/>
              <a:ext cx="428628" cy="285752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5" name="34 CuadroTexto"/>
            <p:cNvSpPr txBox="1"/>
            <p:nvPr/>
          </p:nvSpPr>
          <p:spPr>
            <a:xfrm>
              <a:off x="5360989" y="4863100"/>
              <a:ext cx="40501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>
                  <a:latin typeface="Footlight MT Light" pitchFamily="18" charset="0"/>
                </a:rPr>
                <a:t>Suma de cuadrado explicada debido a la </a:t>
              </a:r>
            </a:p>
            <a:p>
              <a:r>
                <a:rPr lang="es-VE" dirty="0" smtClean="0">
                  <a:latin typeface="Footlight MT Light" pitchFamily="18" charset="0"/>
                </a:rPr>
                <a:t>interacción</a:t>
              </a:r>
              <a:endParaRPr lang="en-US" dirty="0">
                <a:latin typeface="Footlight MT Light" pitchFamily="18" charset="0"/>
              </a:endParaRPr>
            </a:p>
          </p:txBody>
        </p:sp>
      </p:grp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2781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28360" y="5723745"/>
            <a:ext cx="3571875" cy="1038225"/>
          </a:xfrm>
          <a:prstGeom prst="rect">
            <a:avLst/>
          </a:prstGeom>
          <a:noFill/>
        </p:spPr>
      </p:pic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357189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5" name="44 Grupo"/>
          <p:cNvGrpSpPr/>
          <p:nvPr/>
        </p:nvGrpSpPr>
        <p:grpSpPr>
          <a:xfrm>
            <a:off x="2028360" y="6866753"/>
            <a:ext cx="7405380" cy="428628"/>
            <a:chOff x="1146147" y="6866753"/>
            <a:chExt cx="7405380" cy="428628"/>
          </a:xfrm>
        </p:grpSpPr>
        <p:pic>
          <p:nvPicPr>
            <p:cNvPr id="32784" name="Picture 16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46147" y="6866753"/>
              <a:ext cx="4057650" cy="409575"/>
            </a:xfrm>
            <a:prstGeom prst="rect">
              <a:avLst/>
            </a:prstGeom>
            <a:noFill/>
          </p:spPr>
        </p:pic>
        <p:sp>
          <p:nvSpPr>
            <p:cNvPr id="43" name="42 Flecha derecha"/>
            <p:cNvSpPr/>
            <p:nvPr/>
          </p:nvSpPr>
          <p:spPr bwMode="auto">
            <a:xfrm>
              <a:off x="5282928" y="6941580"/>
              <a:ext cx="428628" cy="285752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4" name="43 CuadroTexto"/>
            <p:cNvSpPr txBox="1"/>
            <p:nvPr/>
          </p:nvSpPr>
          <p:spPr>
            <a:xfrm>
              <a:off x="5789617" y="6926049"/>
              <a:ext cx="27619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>
                  <a:latin typeface="Footlight MT Light" pitchFamily="18" charset="0"/>
                </a:rPr>
                <a:t>Suma de cuadrado residual</a:t>
              </a:r>
              <a:endParaRPr lang="en-US" dirty="0">
                <a:latin typeface="Footlight MT Light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574775" y="2080406"/>
            <a:ext cx="8501122" cy="4857785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Se usa cuando se desea estudiar el efecto conjunto de 2 o más factores sobre la respuesta.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En estos diseños el conjunto de tratamientos está conformado por todas las posibles combinaciones de los distintos niveles de los factores involucrados.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Se investigan todas estas posibles combinaciones de los niveles de los factores en cada ensayo completo.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En este caso se dice que están cruzados.</a:t>
            </a:r>
            <a:endParaRPr lang="es-VE" sz="3200" dirty="0" smtClean="0"/>
          </a:p>
          <a:p>
            <a:pPr algn="just">
              <a:spcBef>
                <a:spcPts val="0"/>
              </a:spcBef>
            </a:pPr>
            <a:endParaRPr lang="en-US" sz="36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717651" y="1723217"/>
            <a:ext cx="8858312" cy="642943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200" dirty="0" smtClean="0"/>
              <a:t>  Los cuadrados medios son:</a:t>
            </a:r>
            <a:endParaRPr lang="en-US" sz="32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Tabla ANDEVA de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79704" y="2528096"/>
            <a:ext cx="1676400" cy="742950"/>
          </a:xfrm>
          <a:prstGeom prst="rect">
            <a:avLst/>
          </a:prstGeom>
          <a:noFill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08266" y="3528228"/>
            <a:ext cx="1695450" cy="742950"/>
          </a:xfrm>
          <a:prstGeom prst="rect">
            <a:avLst/>
          </a:prstGeom>
          <a:noFill/>
        </p:spPr>
      </p:pic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4826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08266" y="4528360"/>
            <a:ext cx="3038475" cy="809625"/>
          </a:xfrm>
          <a:prstGeom prst="rect">
            <a:avLst/>
          </a:prstGeom>
          <a:noFill/>
        </p:spPr>
      </p:pic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3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4832" name="Picture 1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08266" y="5628500"/>
            <a:ext cx="2286000" cy="809625"/>
          </a:xfrm>
          <a:prstGeom prst="rect">
            <a:avLst/>
          </a:prstGeom>
          <a:noFill/>
        </p:spPr>
      </p:pic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89023" y="1651778"/>
            <a:ext cx="8858312" cy="5643603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200" dirty="0" smtClean="0"/>
              <a:t>  Las regiones de rechazo serán:</a:t>
            </a:r>
          </a:p>
          <a:p>
            <a:pPr lvl="1" algn="just">
              <a:spcBef>
                <a:spcPts val="0"/>
              </a:spcBef>
            </a:pPr>
            <a:r>
              <a:rPr lang="es-VE" sz="3200" dirty="0" smtClean="0"/>
              <a:t>Rechazamos                                          si:</a:t>
            </a:r>
          </a:p>
          <a:p>
            <a:pPr lvl="1" algn="just">
              <a:spcBef>
                <a:spcPts val="0"/>
              </a:spcBef>
            </a:pPr>
            <a:endParaRPr lang="es-VE" sz="3200" dirty="0" smtClean="0"/>
          </a:p>
          <a:p>
            <a:pPr lvl="1" algn="just">
              <a:spcBef>
                <a:spcPts val="0"/>
              </a:spcBef>
            </a:pPr>
            <a:r>
              <a:rPr lang="es-VE" sz="3200" dirty="0" smtClean="0"/>
              <a:t> Rechazamos                                         si:</a:t>
            </a:r>
            <a:endParaRPr lang="en-US" sz="3200" dirty="0" smtClean="0"/>
          </a:p>
          <a:p>
            <a:pPr lvl="1" algn="just">
              <a:spcBef>
                <a:spcPts val="0"/>
              </a:spcBef>
            </a:pPr>
            <a:endParaRPr lang="es-VE" sz="3200" dirty="0" smtClean="0"/>
          </a:p>
          <a:p>
            <a:pPr lvl="1" algn="just">
              <a:spcBef>
                <a:spcPts val="0"/>
              </a:spcBef>
            </a:pPr>
            <a:r>
              <a:rPr lang="es-VE" sz="3200" dirty="0" smtClean="0"/>
              <a:t> Rechazamos                        si:</a:t>
            </a:r>
          </a:p>
          <a:p>
            <a:pPr lvl="1" algn="just">
              <a:spcBef>
                <a:spcPts val="0"/>
              </a:spcBef>
            </a:pPr>
            <a:endParaRPr lang="es-VE" sz="3200" dirty="0" smtClean="0"/>
          </a:p>
          <a:p>
            <a:pPr lvl="1" algn="just">
              <a:spcBef>
                <a:spcPts val="0"/>
              </a:spcBef>
            </a:pPr>
            <a:r>
              <a:rPr lang="es-VE" sz="3200" dirty="0" smtClean="0"/>
              <a:t> Si la Ho es verdadera, entonces CM</a:t>
            </a:r>
            <a:r>
              <a:rPr lang="es-VE" sz="3200" baseline="-25000" dirty="0" smtClean="0"/>
              <a:t>A</a:t>
            </a:r>
            <a:r>
              <a:rPr lang="es-VE" sz="3200" dirty="0" smtClean="0"/>
              <a:t>, CM</a:t>
            </a:r>
            <a:r>
              <a:rPr lang="es-VE" sz="3200" baseline="-25000" dirty="0" smtClean="0"/>
              <a:t>B</a:t>
            </a:r>
            <a:r>
              <a:rPr lang="es-VE" sz="3200" dirty="0" smtClean="0"/>
              <a:t>, CM</a:t>
            </a:r>
            <a:r>
              <a:rPr lang="es-VE" sz="3200" baseline="-25000" dirty="0" smtClean="0"/>
              <a:t>AB</a:t>
            </a:r>
            <a:r>
              <a:rPr lang="es-VE" sz="3200" dirty="0" smtClean="0"/>
              <a:t> y CM</a:t>
            </a:r>
            <a:r>
              <a:rPr lang="es-VE" sz="3200" baseline="-25000" dirty="0" smtClean="0"/>
              <a:t>E</a:t>
            </a:r>
            <a:r>
              <a:rPr lang="es-VE" sz="3200" dirty="0" smtClean="0"/>
              <a:t> son estimadores de </a:t>
            </a:r>
            <a:r>
              <a:rPr lang="el-GR" sz="2400" dirty="0" smtClean="0">
                <a:latin typeface="Calibri"/>
              </a:rPr>
              <a:t>σ²</a:t>
            </a:r>
            <a:r>
              <a:rPr lang="es-VE" sz="2400" dirty="0" smtClean="0">
                <a:latin typeface="Calibri"/>
              </a:rPr>
              <a:t>.</a:t>
            </a:r>
            <a:endParaRPr lang="es-VE" sz="2400" dirty="0" smtClean="0"/>
          </a:p>
          <a:p>
            <a:pPr lvl="1" algn="just">
              <a:spcBef>
                <a:spcPts val="0"/>
              </a:spcBef>
            </a:pPr>
            <a:r>
              <a:rPr lang="es-VE" sz="2400" dirty="0" smtClean="0"/>
              <a:t> </a:t>
            </a:r>
            <a:r>
              <a:rPr lang="es-VE" sz="3200" dirty="0" smtClean="0"/>
              <a:t>Si existe diferencia entre los tratamientos fila CM</a:t>
            </a:r>
            <a:r>
              <a:rPr lang="es-VE" sz="3200" baseline="-25000" dirty="0" smtClean="0"/>
              <a:t>A</a:t>
            </a:r>
            <a:r>
              <a:rPr lang="es-VE" sz="3200" dirty="0" smtClean="0"/>
              <a:t> </a:t>
            </a:r>
            <a:r>
              <a:rPr lang="es-VE" sz="3200" dirty="0" smtClean="0">
                <a:latin typeface="Calibri"/>
              </a:rPr>
              <a:t>&gt;</a:t>
            </a:r>
            <a:r>
              <a:rPr lang="es-VE" sz="3200" dirty="0" smtClean="0"/>
              <a:t> CM</a:t>
            </a:r>
            <a:r>
              <a:rPr lang="es-VE" sz="3200" baseline="-25000" dirty="0" smtClean="0"/>
              <a:t>E</a:t>
            </a:r>
            <a:r>
              <a:rPr lang="es-VE" sz="3200" dirty="0" smtClean="0"/>
              <a:t> </a:t>
            </a:r>
          </a:p>
          <a:p>
            <a:pPr lvl="1" algn="just">
              <a:spcBef>
                <a:spcPts val="0"/>
              </a:spcBef>
            </a:pPr>
            <a:r>
              <a:rPr lang="es-VE" sz="3200" dirty="0" smtClean="0"/>
              <a:t> Si existe diferencia entre los tratamientos columna CM</a:t>
            </a:r>
            <a:r>
              <a:rPr lang="es-VE" sz="3200" baseline="-25000" dirty="0" smtClean="0"/>
              <a:t>B</a:t>
            </a:r>
            <a:r>
              <a:rPr lang="es-VE" sz="3200" dirty="0" smtClean="0"/>
              <a:t> </a:t>
            </a:r>
            <a:r>
              <a:rPr lang="es-VE" sz="3200" dirty="0" smtClean="0">
                <a:latin typeface="Calibri"/>
              </a:rPr>
              <a:t>&gt;</a:t>
            </a:r>
            <a:r>
              <a:rPr lang="es-VE" sz="3200" dirty="0" smtClean="0"/>
              <a:t> CM</a:t>
            </a:r>
            <a:r>
              <a:rPr lang="es-VE" sz="3200" baseline="-25000" dirty="0" smtClean="0"/>
              <a:t>E</a:t>
            </a:r>
            <a:r>
              <a:rPr lang="es-VE" sz="3200" dirty="0" smtClean="0"/>
              <a:t> 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Tabla ANDEVA de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11174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142876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142876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142876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11174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11174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211174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142876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11174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142876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142876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142876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142876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142876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142876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9353" y="3223414"/>
            <a:ext cx="3364730" cy="428628"/>
          </a:xfrm>
          <a:prstGeom prst="rect">
            <a:avLst/>
          </a:prstGeom>
          <a:noFill/>
        </p:spPr>
      </p:pic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7915" y="2236664"/>
            <a:ext cx="3504034" cy="428628"/>
          </a:xfrm>
          <a:prstGeom prst="rect">
            <a:avLst/>
          </a:prstGeom>
          <a:noFill/>
        </p:spPr>
      </p:pic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6477" y="2580472"/>
            <a:ext cx="3442419" cy="642942"/>
          </a:xfrm>
          <a:prstGeom prst="rect">
            <a:avLst/>
          </a:prstGeom>
          <a:noFill/>
        </p:spPr>
      </p:pic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142876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5039" y="3580604"/>
            <a:ext cx="3455813" cy="642942"/>
          </a:xfrm>
          <a:prstGeom prst="rect">
            <a:avLst/>
          </a:prstGeom>
          <a:noFill/>
        </p:spPr>
      </p:pic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142876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5851" name="Picture 1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9353" y="4201332"/>
            <a:ext cx="1928826" cy="468585"/>
          </a:xfrm>
          <a:prstGeom prst="rect">
            <a:avLst/>
          </a:prstGeom>
          <a:noFill/>
        </p:spPr>
      </p:pic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5853" name="Picture 1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32097" y="4580736"/>
            <a:ext cx="4781881" cy="642942"/>
          </a:xfrm>
          <a:prstGeom prst="rect">
            <a:avLst/>
          </a:prstGeom>
          <a:noFill/>
        </p:spPr>
      </p:pic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142876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360461" y="1508903"/>
            <a:ext cx="8858312" cy="5938060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3200" dirty="0" smtClean="0"/>
              <a:t>Un ingeniero diseña una batería para su uso en un dispositivo que será sometido a ciertas variaciones extremas de temperatura. El único parámetro de diseño que él puede seleccionar en este punto es el material de la cubierta de la batería, y tiene 3 alternativas. Cuando el dispositivo se manufactura y se envía al campo, el ingeniero no tiene control sobre los extremos de temperatura a que será expuesto el dispositivo, y sabe por experiencia que es probable que la temperatura influya en la duración efectiva de la batería.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3200" dirty="0" smtClean="0"/>
              <a:t>El ingeniero decide probar los 3 materiales de la cubierta a 3 niveles de temperatura (15, 70, 125°F) consistentes en el entorno de uso final del producto. Se prueban 4 baterías a cada combinación de material de la cubierta y temperatura, y las 36 pruebas se ejecutan al azar.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577915" y="5795183"/>
            <a:ext cx="8569420" cy="1071570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3200" dirty="0" smtClean="0"/>
              <a:t>¿Qué efecto tienen el tipo de material y la temperatura sobre la duración de la batería?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3" name="6 Marcador de contenido"/>
          <p:cNvGraphicFramePr>
            <a:graphicFrameLocks/>
          </p:cNvGraphicFramePr>
          <p:nvPr/>
        </p:nvGraphicFramePr>
        <p:xfrm>
          <a:off x="1931966" y="1937531"/>
          <a:ext cx="8001055" cy="36576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397649"/>
                <a:gridCol w="940457"/>
                <a:gridCol w="940457"/>
                <a:gridCol w="901119"/>
                <a:gridCol w="901119"/>
                <a:gridCol w="960127"/>
                <a:gridCol w="960127"/>
              </a:tblGrid>
              <a:tr h="228600"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Tipo de material</a:t>
                      </a:r>
                      <a:endParaRPr lang="en-US" sz="24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Temperatura (°F)</a:t>
                      </a:r>
                      <a:endParaRPr lang="en-US" sz="24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70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125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130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155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40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70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74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180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80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75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82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58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150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188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126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122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25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70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159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126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106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58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45</a:t>
                      </a:r>
                      <a:endParaRPr lang="en-US" sz="2400" dirty="0"/>
                    </a:p>
                  </a:txBody>
                  <a:tcPr anchor="ctr"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138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174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120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96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168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160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150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139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82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60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360461" y="1346166"/>
            <a:ext cx="8569420" cy="1071570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3200" dirty="0" smtClean="0"/>
              <a:t>Se desea probar: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199944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5171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37438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39936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0419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0419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0419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180288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180288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180288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24696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180288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7585" y="2008974"/>
            <a:ext cx="2786082" cy="676275"/>
          </a:xfrm>
          <a:prstGeom prst="rect">
            <a:avLst/>
          </a:prstGeom>
          <a:noFill/>
        </p:spPr>
      </p:pic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60857" y="2008974"/>
            <a:ext cx="2500330" cy="714375"/>
          </a:xfrm>
          <a:prstGeom prst="rect">
            <a:avLst/>
          </a:prstGeom>
          <a:noFill/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8377" y="2008974"/>
            <a:ext cx="2714644" cy="642942"/>
          </a:xfrm>
          <a:prstGeom prst="rect">
            <a:avLst/>
          </a:prstGeom>
          <a:noFill/>
        </p:spPr>
      </p:pic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3" name="6 Marcador de contenido"/>
          <p:cNvGraphicFramePr>
            <a:graphicFrameLocks/>
          </p:cNvGraphicFramePr>
          <p:nvPr/>
        </p:nvGraphicFramePr>
        <p:xfrm>
          <a:off x="714379" y="3341551"/>
          <a:ext cx="9432956" cy="35966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105045"/>
                <a:gridCol w="834923"/>
                <a:gridCol w="834923"/>
                <a:gridCol w="834923"/>
                <a:gridCol w="834923"/>
                <a:gridCol w="834923"/>
                <a:gridCol w="834923"/>
                <a:gridCol w="834923"/>
                <a:gridCol w="834923"/>
                <a:gridCol w="834923"/>
                <a:gridCol w="813604"/>
              </a:tblGrid>
              <a:tr h="411480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Tipo de material</a:t>
                      </a:r>
                      <a:endParaRPr lang="en-US" sz="20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Temperatura</a:t>
                      </a:r>
                      <a:r>
                        <a:rPr lang="es-VE" sz="2000" baseline="0" dirty="0" smtClean="0"/>
                        <a:t> (°F)</a:t>
                      </a:r>
                      <a:endParaRPr lang="en-US" sz="20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err="1" smtClean="0">
                          <a:solidFill>
                            <a:schemeClr val="bg1"/>
                          </a:solidFill>
                        </a:rPr>
                        <a:t>Y</a:t>
                      </a:r>
                      <a:r>
                        <a:rPr lang="es-VE" sz="2000" b="1" baseline="-25000" dirty="0" err="1" smtClean="0">
                          <a:solidFill>
                            <a:schemeClr val="bg1"/>
                          </a:solidFill>
                        </a:rPr>
                        <a:t>i</a:t>
                      </a:r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..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4114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70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125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130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155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539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40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229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70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230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998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74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180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80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75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82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58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150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188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623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126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122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479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25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70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198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1300</a:t>
                      </a:r>
                      <a:endParaRPr lang="en-US" sz="20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159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126</a:t>
                      </a:r>
                      <a:endParaRPr lang="en-US" sz="20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106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115</a:t>
                      </a:r>
                      <a:endParaRPr lang="en-US" sz="20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58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45</a:t>
                      </a:r>
                      <a:endParaRPr lang="en-US" sz="20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138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576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174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120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583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96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104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342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1501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168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160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150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139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82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60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err="1" smtClean="0">
                          <a:solidFill>
                            <a:schemeClr val="bg1"/>
                          </a:solidFill>
                        </a:rPr>
                        <a:t>Y.</a:t>
                      </a:r>
                      <a:r>
                        <a:rPr lang="es-VE" sz="2000" b="1" baseline="-25000" dirty="0" err="1" smtClean="0">
                          <a:solidFill>
                            <a:schemeClr val="bg1"/>
                          </a:solidFill>
                        </a:rPr>
                        <a:t>j</a:t>
                      </a:r>
                      <a:r>
                        <a:rPr lang="es-VE" sz="2000" b="1" dirty="0" err="1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1738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1291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770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3799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352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7651" y="5366555"/>
            <a:ext cx="5476875" cy="904875"/>
          </a:xfrm>
          <a:prstGeom prst="rect">
            <a:avLst/>
          </a:prstGeom>
          <a:noFill/>
        </p:spPr>
      </p:pic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9946" name="Picture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6213" y="6551613"/>
            <a:ext cx="5772150" cy="1038225"/>
          </a:xfrm>
          <a:prstGeom prst="rect">
            <a:avLst/>
          </a:prstGeom>
          <a:noFill/>
        </p:spPr>
      </p:pic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0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7" name="6 Marcador de contenido"/>
          <p:cNvGraphicFramePr>
            <a:graphicFrameLocks/>
          </p:cNvGraphicFramePr>
          <p:nvPr/>
        </p:nvGraphicFramePr>
        <p:xfrm>
          <a:off x="788960" y="1580341"/>
          <a:ext cx="9290082" cy="35966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53536"/>
                <a:gridCol w="710368"/>
                <a:gridCol w="710368"/>
                <a:gridCol w="710368"/>
                <a:gridCol w="710368"/>
                <a:gridCol w="710368"/>
                <a:gridCol w="710368"/>
                <a:gridCol w="710368"/>
                <a:gridCol w="710368"/>
                <a:gridCol w="710368"/>
                <a:gridCol w="743234"/>
              </a:tblGrid>
              <a:tr h="411480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Tipo de </a:t>
                      </a:r>
                    </a:p>
                    <a:p>
                      <a:pPr algn="ctr"/>
                      <a:r>
                        <a:rPr lang="es-VE" sz="2000" dirty="0" smtClean="0"/>
                        <a:t>material</a:t>
                      </a:r>
                      <a:endParaRPr lang="en-US" sz="20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Temperatura</a:t>
                      </a:r>
                      <a:r>
                        <a:rPr lang="es-VE" sz="2000" baseline="0" dirty="0" smtClean="0"/>
                        <a:t> (°F)</a:t>
                      </a:r>
                      <a:endParaRPr lang="en-US" sz="20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err="1" smtClean="0">
                          <a:solidFill>
                            <a:schemeClr val="bg1"/>
                          </a:solidFill>
                        </a:rPr>
                        <a:t>Y</a:t>
                      </a:r>
                      <a:r>
                        <a:rPr lang="es-VE" sz="2000" b="1" baseline="-25000" dirty="0" err="1" smtClean="0">
                          <a:solidFill>
                            <a:schemeClr val="bg1"/>
                          </a:solidFill>
                        </a:rPr>
                        <a:t>i</a:t>
                      </a:r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..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4114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70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125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130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155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539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40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229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70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230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998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74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180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80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75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82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58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150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188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623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126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122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479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25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70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198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1300</a:t>
                      </a:r>
                      <a:endParaRPr lang="en-US" sz="20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159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126</a:t>
                      </a:r>
                      <a:endParaRPr lang="en-US" sz="20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106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115</a:t>
                      </a:r>
                      <a:endParaRPr lang="en-US" sz="20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58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45</a:t>
                      </a:r>
                      <a:endParaRPr lang="en-US" sz="20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138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576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174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120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583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96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104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342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1501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168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160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150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139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82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60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err="1" smtClean="0">
                          <a:solidFill>
                            <a:schemeClr val="bg1"/>
                          </a:solidFill>
                        </a:rPr>
                        <a:t>Y.</a:t>
                      </a:r>
                      <a:r>
                        <a:rPr lang="es-VE" sz="2000" b="1" baseline="-25000" dirty="0" err="1" smtClean="0">
                          <a:solidFill>
                            <a:schemeClr val="bg1"/>
                          </a:solidFill>
                        </a:rPr>
                        <a:t>j</a:t>
                      </a:r>
                      <a:r>
                        <a:rPr lang="es-VE" sz="2000" b="1" dirty="0" err="1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1738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1291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770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3799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352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9949" name="Picture 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6279" y="5366555"/>
            <a:ext cx="5848350" cy="942975"/>
          </a:xfrm>
          <a:prstGeom prst="rect">
            <a:avLst/>
          </a:prstGeom>
          <a:noFill/>
        </p:spPr>
      </p:pic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0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7" name="6 Marcador de contenido"/>
          <p:cNvGraphicFramePr>
            <a:graphicFrameLocks/>
          </p:cNvGraphicFramePr>
          <p:nvPr/>
        </p:nvGraphicFramePr>
        <p:xfrm>
          <a:off x="428627" y="1580341"/>
          <a:ext cx="9647270" cy="35966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68730"/>
                <a:gridCol w="827854"/>
                <a:gridCol w="827854"/>
                <a:gridCol w="827854"/>
                <a:gridCol w="827854"/>
                <a:gridCol w="827854"/>
                <a:gridCol w="827854"/>
                <a:gridCol w="827854"/>
                <a:gridCol w="827854"/>
                <a:gridCol w="723874"/>
                <a:gridCol w="931834"/>
              </a:tblGrid>
              <a:tr h="411480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Tipo de material</a:t>
                      </a:r>
                      <a:endParaRPr lang="en-US" sz="20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Temperatura</a:t>
                      </a:r>
                      <a:r>
                        <a:rPr lang="es-VE" sz="2000" baseline="0" dirty="0" smtClean="0"/>
                        <a:t> (°F)</a:t>
                      </a:r>
                      <a:endParaRPr lang="en-US" sz="20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err="1" smtClean="0">
                          <a:solidFill>
                            <a:schemeClr val="bg1"/>
                          </a:solidFill>
                        </a:rPr>
                        <a:t>Y</a:t>
                      </a:r>
                      <a:r>
                        <a:rPr lang="es-VE" sz="2000" b="1" baseline="-25000" dirty="0" err="1" smtClean="0">
                          <a:solidFill>
                            <a:schemeClr val="bg1"/>
                          </a:solidFill>
                        </a:rPr>
                        <a:t>i</a:t>
                      </a:r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..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4114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70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125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130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155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539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40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229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70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230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998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74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180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80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75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82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58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150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188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623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126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122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479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25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70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198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1300</a:t>
                      </a:r>
                      <a:endParaRPr lang="en-US" sz="20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159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126</a:t>
                      </a:r>
                      <a:endParaRPr lang="en-US" sz="20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106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115</a:t>
                      </a:r>
                      <a:endParaRPr lang="en-US" sz="20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58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45</a:t>
                      </a:r>
                      <a:endParaRPr lang="en-US" sz="20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138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576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174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120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583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96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104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342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1501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168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160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150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139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82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60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err="1" smtClean="0">
                          <a:solidFill>
                            <a:schemeClr val="bg1"/>
                          </a:solidFill>
                        </a:rPr>
                        <a:t>Y.</a:t>
                      </a:r>
                      <a:r>
                        <a:rPr lang="es-VE" sz="2000" b="1" baseline="-25000" dirty="0" err="1" smtClean="0">
                          <a:solidFill>
                            <a:schemeClr val="bg1"/>
                          </a:solidFill>
                        </a:rPr>
                        <a:t>j</a:t>
                      </a:r>
                      <a:r>
                        <a:rPr lang="es-VE" sz="2000" b="1" dirty="0" err="1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1738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1291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770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3799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</a:tbl>
          </a:graphicData>
        </a:graphic>
      </p:graphicFrame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6279" y="6652439"/>
            <a:ext cx="4886325" cy="447675"/>
          </a:xfrm>
          <a:prstGeom prst="rect">
            <a:avLst/>
          </a:prstGeom>
          <a:noFill/>
        </p:spPr>
      </p:pic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352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0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7" name="6 Marcador de contenido"/>
          <p:cNvGraphicFramePr>
            <a:graphicFrameLocks/>
          </p:cNvGraphicFramePr>
          <p:nvPr/>
        </p:nvGraphicFramePr>
        <p:xfrm>
          <a:off x="428627" y="1580341"/>
          <a:ext cx="9647270" cy="359664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68730"/>
                <a:gridCol w="827854"/>
                <a:gridCol w="827854"/>
                <a:gridCol w="827854"/>
                <a:gridCol w="827854"/>
                <a:gridCol w="827854"/>
                <a:gridCol w="827854"/>
                <a:gridCol w="827854"/>
                <a:gridCol w="827854"/>
                <a:gridCol w="723874"/>
                <a:gridCol w="931834"/>
              </a:tblGrid>
              <a:tr h="411480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Tipo de material</a:t>
                      </a:r>
                      <a:endParaRPr lang="en-US" sz="20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Temperatura</a:t>
                      </a:r>
                      <a:r>
                        <a:rPr lang="es-VE" sz="2000" baseline="0" dirty="0" smtClean="0"/>
                        <a:t> (°F)</a:t>
                      </a:r>
                      <a:endParaRPr lang="en-US" sz="20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err="1" smtClean="0">
                          <a:solidFill>
                            <a:schemeClr val="bg1"/>
                          </a:solidFill>
                        </a:rPr>
                        <a:t>Y</a:t>
                      </a:r>
                      <a:r>
                        <a:rPr lang="es-VE" sz="2000" b="1" baseline="-25000" dirty="0" err="1" smtClean="0">
                          <a:solidFill>
                            <a:schemeClr val="bg1"/>
                          </a:solidFill>
                        </a:rPr>
                        <a:t>i</a:t>
                      </a:r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..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4114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70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125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130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155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539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40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229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70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230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998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74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180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80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75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82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58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150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188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623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126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122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479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25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70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198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1300</a:t>
                      </a:r>
                      <a:endParaRPr lang="en-US" sz="20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159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126</a:t>
                      </a:r>
                      <a:endParaRPr lang="en-US" sz="20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106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115</a:t>
                      </a:r>
                      <a:endParaRPr lang="en-US" sz="20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58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45</a:t>
                      </a:r>
                      <a:endParaRPr lang="en-US" sz="20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138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576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174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120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583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96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104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342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1501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168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160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150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139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82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60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err="1" smtClean="0">
                          <a:solidFill>
                            <a:schemeClr val="bg1"/>
                          </a:solidFill>
                        </a:rPr>
                        <a:t>Y.</a:t>
                      </a:r>
                      <a:r>
                        <a:rPr lang="es-VE" sz="2000" b="1" baseline="-25000" dirty="0" err="1" smtClean="0">
                          <a:solidFill>
                            <a:schemeClr val="bg1"/>
                          </a:solidFill>
                        </a:rPr>
                        <a:t>j</a:t>
                      </a:r>
                      <a:r>
                        <a:rPr lang="es-VE" sz="2000" b="1" dirty="0" err="1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1738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1291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770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3799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</a:tbl>
          </a:graphicData>
        </a:graphic>
      </p:graphicFrame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98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1965" y="5366555"/>
            <a:ext cx="5800725" cy="847725"/>
          </a:xfrm>
          <a:prstGeom prst="rect">
            <a:avLst/>
          </a:prstGeom>
          <a:noFill/>
        </p:spPr>
      </p:pic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0" y="13049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1965" y="6581001"/>
            <a:ext cx="5362575" cy="447675"/>
          </a:xfrm>
          <a:prstGeom prst="rect">
            <a:avLst/>
          </a:prstGeom>
          <a:noFill/>
        </p:spPr>
      </p:pic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42941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574643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42941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42941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42941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42941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574643" y="1352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574643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574643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574643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574643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574643" y="13049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300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9418" y="1723217"/>
            <a:ext cx="3114675" cy="742950"/>
          </a:xfrm>
          <a:prstGeom prst="rect">
            <a:avLst/>
          </a:prstGeom>
          <a:noFill/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20856" y="2756692"/>
            <a:ext cx="2409825" cy="752475"/>
          </a:xfrm>
          <a:prstGeom prst="rect">
            <a:avLst/>
          </a:prstGeom>
          <a:noFill/>
        </p:spPr>
      </p:pic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0" y="1209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20856" y="3842550"/>
            <a:ext cx="3028950" cy="809625"/>
          </a:xfrm>
          <a:prstGeom prst="rect">
            <a:avLst/>
          </a:prstGeom>
          <a:noFill/>
        </p:spPr>
      </p:pic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574643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3018" name="Picture 1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20856" y="4914120"/>
            <a:ext cx="2562225" cy="809625"/>
          </a:xfrm>
          <a:prstGeom prst="rect">
            <a:avLst/>
          </a:prstGeom>
          <a:noFill/>
        </p:spPr>
      </p:pic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574643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2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3021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7980" y="6209529"/>
            <a:ext cx="1285875" cy="800100"/>
          </a:xfrm>
          <a:prstGeom prst="rect">
            <a:avLst/>
          </a:prstGeom>
          <a:noFill/>
        </p:spPr>
      </p:pic>
      <p:sp>
        <p:nvSpPr>
          <p:cNvPr id="43023" name="Rectangle 15"/>
          <p:cNvSpPr>
            <a:spLocks noChangeArrowheads="1"/>
          </p:cNvSpPr>
          <p:nvPr/>
        </p:nvSpPr>
        <p:spPr bwMode="auto">
          <a:xfrm>
            <a:off x="574643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2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3024" name="Picture 1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07334" y="6080935"/>
            <a:ext cx="1571625" cy="800100"/>
          </a:xfrm>
          <a:prstGeom prst="rect">
            <a:avLst/>
          </a:prstGeom>
          <a:noFill/>
        </p:spPr>
      </p:pic>
      <p:sp>
        <p:nvSpPr>
          <p:cNvPr id="43026" name="Rectangle 18"/>
          <p:cNvSpPr>
            <a:spLocks noChangeArrowheads="1"/>
          </p:cNvSpPr>
          <p:nvPr/>
        </p:nvSpPr>
        <p:spPr bwMode="auto">
          <a:xfrm>
            <a:off x="574643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28" name="Rectangle 20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3027" name="Picture 1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6938" y="6138091"/>
            <a:ext cx="1314450" cy="800100"/>
          </a:xfrm>
          <a:prstGeom prst="rect">
            <a:avLst/>
          </a:prstGeom>
          <a:noFill/>
        </p:spPr>
      </p:pic>
      <p:sp>
        <p:nvSpPr>
          <p:cNvPr id="43029" name="Rectangle 21"/>
          <p:cNvSpPr>
            <a:spLocks noChangeArrowheads="1"/>
          </p:cNvSpPr>
          <p:nvPr/>
        </p:nvSpPr>
        <p:spPr bwMode="auto">
          <a:xfrm>
            <a:off x="574643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352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0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0" y="13049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0" y="1209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3" name="6 Marcador de contenido"/>
          <p:cNvGraphicFramePr>
            <a:graphicFrameLocks noGrp="1"/>
          </p:cNvGraphicFramePr>
          <p:nvPr>
            <p:ph idx="1"/>
          </p:nvPr>
        </p:nvGraphicFramePr>
        <p:xfrm>
          <a:off x="1574774" y="1866093"/>
          <a:ext cx="8501123" cy="34747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262395"/>
                <a:gridCol w="1645379"/>
                <a:gridCol w="1508264"/>
                <a:gridCol w="1713936"/>
                <a:gridCol w="1371149"/>
              </a:tblGrid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Fuente de Variación</a:t>
                      </a:r>
                      <a:endParaRPr lang="en-US" sz="24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Suma de Cuadrados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Grados de libertad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Media Cuadrática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err="1" smtClean="0">
                          <a:solidFill>
                            <a:schemeClr val="bg1"/>
                          </a:solidFill>
                        </a:rPr>
                        <a:t>fo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Material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10633.167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5316.583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7.983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Temperatura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39083.167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19541.583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29.343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Interacción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9437.667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4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2359.417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3.543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Error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17980.75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665.954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77134.75</a:t>
                      </a:r>
                      <a:endParaRPr lang="en-US" sz="24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VE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35</a:t>
                      </a: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403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9353" y="5509431"/>
            <a:ext cx="2643206" cy="524084"/>
          </a:xfrm>
          <a:prstGeom prst="rect">
            <a:avLst/>
          </a:prstGeom>
          <a:noFill/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9353" y="6295249"/>
            <a:ext cx="2714644" cy="538249"/>
          </a:xfrm>
          <a:prstGeom prst="rect">
            <a:avLst/>
          </a:prstGeom>
          <a:noFill/>
        </p:spPr>
      </p:pic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574775" y="1794655"/>
            <a:ext cx="8358246" cy="5509431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600" dirty="0" smtClean="0"/>
              <a:t> Se emplea la siguiente metodología</a:t>
            </a:r>
          </a:p>
          <a:p>
            <a:pPr lvl="1" algn="just">
              <a:spcBef>
                <a:spcPts val="0"/>
              </a:spcBef>
            </a:pPr>
            <a:r>
              <a:rPr lang="es-VE" sz="3200" dirty="0" smtClean="0"/>
              <a:t> Identificar los factores que pueden influir en la variable respuesta.</a:t>
            </a:r>
          </a:p>
          <a:p>
            <a:pPr lvl="1" algn="just">
              <a:spcBef>
                <a:spcPts val="0"/>
              </a:spcBef>
            </a:pPr>
            <a:r>
              <a:rPr lang="es-VE" sz="3200" dirty="0" smtClean="0"/>
              <a:t> Realizar el experimento, tomando las observaciones necesarias.</a:t>
            </a:r>
          </a:p>
          <a:p>
            <a:pPr lvl="1" algn="just">
              <a:spcBef>
                <a:spcPts val="0"/>
              </a:spcBef>
            </a:pPr>
            <a:r>
              <a:rPr lang="es-VE" sz="3200" dirty="0" smtClean="0"/>
              <a:t> Estimar los parámetros del modelo.</a:t>
            </a:r>
          </a:p>
          <a:p>
            <a:pPr lvl="1" algn="just">
              <a:spcBef>
                <a:spcPts val="0"/>
              </a:spcBef>
            </a:pPr>
            <a:r>
              <a:rPr lang="es-VE" sz="3200" dirty="0" smtClean="0"/>
              <a:t> Contrastar si los factores influyen en la respuesta.</a:t>
            </a:r>
          </a:p>
          <a:p>
            <a:pPr lvl="1" algn="just">
              <a:spcBef>
                <a:spcPts val="0"/>
              </a:spcBef>
            </a:pPr>
            <a:r>
              <a:rPr lang="es-VE" sz="3200" dirty="0" smtClean="0"/>
              <a:t> Si los factores influyen en la respuesta, detectar donde radican las diferencias.</a:t>
            </a:r>
          </a:p>
          <a:p>
            <a:pPr lvl="1" algn="just">
              <a:spcBef>
                <a:spcPts val="0"/>
              </a:spcBef>
            </a:pPr>
            <a:r>
              <a:rPr lang="es-VE" sz="3200" dirty="0" smtClean="0"/>
              <a:t> Si algún factor no influye, simplificar el modelo y repetir los pasos anteriores.</a:t>
            </a:r>
          </a:p>
          <a:p>
            <a:pPr lvl="1" algn="just">
              <a:spcBef>
                <a:spcPts val="0"/>
              </a:spcBef>
            </a:pPr>
            <a:r>
              <a:rPr lang="es-VE" sz="3200" dirty="0" smtClean="0"/>
              <a:t> Realizar la diagnosis del modelo mediante el análisis de los residuos.</a:t>
            </a:r>
          </a:p>
          <a:p>
            <a:pPr lvl="1" algn="just">
              <a:spcBef>
                <a:spcPts val="0"/>
              </a:spcBef>
            </a:pPr>
            <a:endParaRPr lang="es-VE" sz="3200" dirty="0" smtClean="0"/>
          </a:p>
          <a:p>
            <a:pPr algn="just">
              <a:spcBef>
                <a:spcPts val="0"/>
              </a:spcBef>
            </a:pPr>
            <a:endParaRPr lang="en-US" sz="36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352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0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0" y="13049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0" y="1209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55 Marcador de contenido"/>
          <p:cNvSpPr>
            <a:spLocks noGrp="1"/>
          </p:cNvSpPr>
          <p:nvPr>
            <p:ph idx="1"/>
          </p:nvPr>
        </p:nvSpPr>
        <p:spPr>
          <a:xfrm>
            <a:off x="1447799" y="1905000"/>
            <a:ext cx="8342345" cy="5176067"/>
          </a:xfrm>
        </p:spPr>
        <p:txBody>
          <a:bodyPr/>
          <a:lstStyle/>
          <a:p>
            <a:pPr algn="just"/>
            <a:r>
              <a:rPr lang="es-VE" dirty="0" smtClean="0"/>
              <a:t> Conclusiones:</a:t>
            </a:r>
          </a:p>
          <a:p>
            <a:pPr lvl="1" algn="just"/>
            <a:r>
              <a:rPr lang="es-VE" dirty="0" smtClean="0"/>
              <a:t> </a:t>
            </a:r>
            <a:r>
              <a:rPr lang="es-VE" b="1" dirty="0" smtClean="0"/>
              <a:t>Material:</a:t>
            </a:r>
            <a:r>
              <a:rPr lang="es-VE" dirty="0" smtClean="0"/>
              <a:t> como </a:t>
            </a:r>
            <a:r>
              <a:rPr lang="es-VE" dirty="0" err="1" smtClean="0"/>
              <a:t>f</a:t>
            </a:r>
            <a:r>
              <a:rPr lang="es-VE" baseline="-25000" dirty="0" err="1" smtClean="0"/>
              <a:t>A</a:t>
            </a:r>
            <a:r>
              <a:rPr lang="es-VE" dirty="0" smtClean="0"/>
              <a:t> &gt; f</a:t>
            </a:r>
            <a:r>
              <a:rPr lang="el-GR" baseline="-25000" dirty="0" smtClean="0">
                <a:latin typeface="Calibri"/>
              </a:rPr>
              <a:t>α</a:t>
            </a:r>
            <a:r>
              <a:rPr lang="es-VE" dirty="0" smtClean="0"/>
              <a:t> son significativos los efectos principales del tipo de material. Además como </a:t>
            </a:r>
            <a:r>
              <a:rPr lang="es-VE" sz="2800" dirty="0" err="1" smtClean="0"/>
              <a:t>CM</a:t>
            </a:r>
            <a:r>
              <a:rPr lang="es-VE" sz="2800" baseline="-25000" dirty="0" err="1" smtClean="0"/>
              <a:t>Material</a:t>
            </a:r>
            <a:r>
              <a:rPr lang="es-VE" sz="2800" dirty="0" smtClean="0"/>
              <a:t> </a:t>
            </a:r>
            <a:r>
              <a:rPr lang="es-VE" sz="2800" dirty="0" smtClean="0">
                <a:latin typeface="Calibri"/>
              </a:rPr>
              <a:t>&gt;</a:t>
            </a:r>
            <a:r>
              <a:rPr lang="es-VE" sz="2800" dirty="0" smtClean="0"/>
              <a:t> CM</a:t>
            </a:r>
            <a:r>
              <a:rPr lang="es-VE" sz="2800" baseline="-25000" dirty="0" smtClean="0"/>
              <a:t>E</a:t>
            </a:r>
            <a:r>
              <a:rPr lang="es-VE" sz="2800" dirty="0" smtClean="0"/>
              <a:t> existe diferencia entre los niveles del tipo de tela.</a:t>
            </a:r>
            <a:endParaRPr lang="es-VE" dirty="0" smtClean="0"/>
          </a:p>
          <a:p>
            <a:pPr lvl="1" algn="just"/>
            <a:r>
              <a:rPr lang="es-VE" dirty="0" smtClean="0"/>
              <a:t> </a:t>
            </a:r>
            <a:r>
              <a:rPr lang="es-VE" b="1" dirty="0" smtClean="0"/>
              <a:t>Temperatura:</a:t>
            </a:r>
            <a:r>
              <a:rPr lang="es-VE" dirty="0" smtClean="0"/>
              <a:t> como </a:t>
            </a:r>
            <a:r>
              <a:rPr lang="es-VE" dirty="0" err="1" smtClean="0"/>
              <a:t>f</a:t>
            </a:r>
            <a:r>
              <a:rPr lang="es-VE" baseline="-25000" dirty="0" err="1" smtClean="0"/>
              <a:t>B</a:t>
            </a:r>
            <a:r>
              <a:rPr lang="es-VE" dirty="0" smtClean="0"/>
              <a:t> &gt; f</a:t>
            </a:r>
            <a:r>
              <a:rPr lang="el-GR" baseline="-25000" dirty="0" smtClean="0">
                <a:latin typeface="Calibri"/>
              </a:rPr>
              <a:t>α</a:t>
            </a:r>
            <a:r>
              <a:rPr lang="es-VE" dirty="0" smtClean="0"/>
              <a:t> son significativos los efectos principales del tipo de la temperatura. También </a:t>
            </a:r>
            <a:r>
              <a:rPr lang="es-VE" sz="3200" dirty="0" err="1" smtClean="0"/>
              <a:t>CM</a:t>
            </a:r>
            <a:r>
              <a:rPr lang="es-VE" sz="3200" baseline="-25000" dirty="0" err="1" smtClean="0"/>
              <a:t>Temp</a:t>
            </a:r>
            <a:r>
              <a:rPr lang="es-VE" sz="3200" dirty="0" smtClean="0"/>
              <a:t> </a:t>
            </a:r>
            <a:r>
              <a:rPr lang="es-VE" sz="3200" dirty="0" smtClean="0">
                <a:latin typeface="Calibri"/>
              </a:rPr>
              <a:t>&gt;</a:t>
            </a:r>
            <a:r>
              <a:rPr lang="es-VE" sz="3200" dirty="0" smtClean="0"/>
              <a:t> CM</a:t>
            </a:r>
            <a:r>
              <a:rPr lang="es-VE" sz="3200" baseline="-25000" dirty="0" smtClean="0"/>
              <a:t>E</a:t>
            </a:r>
            <a:r>
              <a:rPr lang="es-VE" sz="3200" dirty="0" smtClean="0"/>
              <a:t> existe diferencia entre los niveles.</a:t>
            </a:r>
            <a:endParaRPr lang="es-VE" dirty="0" smtClean="0"/>
          </a:p>
          <a:p>
            <a:pPr lvl="1" algn="just"/>
            <a:r>
              <a:rPr lang="es-VE" dirty="0" smtClean="0"/>
              <a:t> </a:t>
            </a:r>
            <a:r>
              <a:rPr lang="es-VE" b="1" dirty="0" smtClean="0"/>
              <a:t>Interacción:</a:t>
            </a:r>
            <a:r>
              <a:rPr lang="es-VE" dirty="0" smtClean="0"/>
              <a:t> como </a:t>
            </a:r>
            <a:r>
              <a:rPr lang="es-VE" dirty="0" err="1" smtClean="0"/>
              <a:t>f</a:t>
            </a:r>
            <a:r>
              <a:rPr lang="es-VE" baseline="-25000" dirty="0" err="1" smtClean="0"/>
              <a:t>AB</a:t>
            </a:r>
            <a:r>
              <a:rPr lang="es-VE" dirty="0" smtClean="0"/>
              <a:t> &gt; f</a:t>
            </a:r>
            <a:r>
              <a:rPr lang="el-GR" baseline="-25000" dirty="0" smtClean="0">
                <a:latin typeface="Calibri"/>
              </a:rPr>
              <a:t>α</a:t>
            </a:r>
            <a:r>
              <a:rPr lang="es-VE" dirty="0" smtClean="0"/>
              <a:t> hay una interacción significativa entre el tipo de material y la temperatura.</a:t>
            </a:r>
          </a:p>
          <a:p>
            <a:pPr lvl="1" algn="just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54050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354050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354050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354050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354050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352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285752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285752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0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0" y="13049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0" y="1209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55 Marcador de contenido"/>
          <p:cNvSpPr>
            <a:spLocks noGrp="1"/>
          </p:cNvSpPr>
          <p:nvPr>
            <p:ph idx="1"/>
          </p:nvPr>
        </p:nvSpPr>
        <p:spPr>
          <a:xfrm>
            <a:off x="1789089" y="1508903"/>
            <a:ext cx="8342345" cy="1175539"/>
          </a:xfrm>
        </p:spPr>
        <p:txBody>
          <a:bodyPr/>
          <a:lstStyle/>
          <a:p>
            <a:pPr algn="just"/>
            <a:r>
              <a:rPr lang="es-VE" dirty="0" smtClean="0"/>
              <a:t> Elaboramos la gráfica de las respuestas promedio de cada combinación de tratamiento:</a:t>
            </a:r>
          </a:p>
          <a:p>
            <a:pPr lvl="1" algn="just">
              <a:buNone/>
            </a:pPr>
            <a:endParaRPr lang="en-US" dirty="0"/>
          </a:p>
        </p:txBody>
      </p:sp>
      <p:graphicFrame>
        <p:nvGraphicFramePr>
          <p:cNvPr id="54" name="53 Gráfico"/>
          <p:cNvGraphicFramePr/>
          <p:nvPr/>
        </p:nvGraphicFramePr>
        <p:xfrm>
          <a:off x="1574775" y="2723348"/>
          <a:ext cx="8072494" cy="4866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360461" y="1508903"/>
            <a:ext cx="8858312" cy="5938060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3200" dirty="0" smtClean="0"/>
              <a:t>Se realiza un estudio para investigar el efecto de la temperatura (factor A) y la humedad (factor B) en la fuerza necesaria para separar un producto adhesivo de cierto material. El experimentador se interesa en 4 niveles de temperatura específicos y 2 niveles de humedad igualmente específicos. Se realizan 3 mediciones de cada una de las 8 combinaciones (a*b) de tratamiento. Los datos resultantes y las estadísticas de resumen están en la tabla. 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3200" dirty="0" smtClean="0"/>
              <a:t>Al parecer, difieren las medias </a:t>
            </a:r>
            <a:r>
              <a:rPr lang="es-VE" sz="3200" dirty="0" err="1" smtClean="0"/>
              <a:t>muestrales</a:t>
            </a:r>
            <a:r>
              <a:rPr lang="es-VE" sz="3200" dirty="0" smtClean="0"/>
              <a:t> del factor A, al igual que las del factor B. La pregunta ahora es: ¿son estas diferencias suficientemente extremas para llegar a la conclusión de que existen diferencias reales entre las respuestas promedio obtenidas con estos niveles de los factores A y B?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82612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214314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214314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214314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82612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82612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282612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214314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282612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214314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214314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214314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214314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214314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214314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214314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214314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214314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1503337" y="-205609"/>
            <a:ext cx="8077200" cy="1494617"/>
          </a:xfrm>
        </p:spPr>
        <p:txBody>
          <a:bodyPr/>
          <a:lstStyle/>
          <a:p>
            <a:r>
              <a:rPr lang="es-VE" dirty="0" smtClean="0"/>
              <a:t>Ejemplo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199944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5171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37438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39936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0419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0419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0419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180288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180288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180288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24696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180288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3" name="6 Marcador de contenido"/>
          <p:cNvGraphicFramePr>
            <a:graphicFrameLocks/>
          </p:cNvGraphicFramePr>
          <p:nvPr/>
        </p:nvGraphicFramePr>
        <p:xfrm>
          <a:off x="1560279" y="1080275"/>
          <a:ext cx="8515618" cy="63703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785952"/>
                <a:gridCol w="1500198"/>
                <a:gridCol w="928694"/>
                <a:gridCol w="1516035"/>
                <a:gridCol w="856525"/>
                <a:gridCol w="964107"/>
                <a:gridCol w="964107"/>
              </a:tblGrid>
              <a:tr h="411480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Temperatura</a:t>
                      </a:r>
                      <a:endParaRPr lang="en-US" sz="20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Humedad</a:t>
                      </a:r>
                      <a:endParaRPr lang="en-US" sz="20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Media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4114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40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119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36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99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218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36.33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36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43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29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39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32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83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191</a:t>
                      </a:r>
                      <a:endParaRPr lang="en-US" sz="20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31.83</a:t>
                      </a:r>
                      <a:endParaRPr lang="en-US" sz="20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36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26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33</a:t>
                      </a:r>
                      <a:endParaRPr lang="en-US" sz="2000" dirty="0"/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25</a:t>
                      </a:r>
                      <a:endParaRPr lang="en-US" sz="2000" dirty="0"/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32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95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26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73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168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28.00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23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29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33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85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60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145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24.17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27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22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25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18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407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315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722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30.08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Media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33.917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26.25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581055" y="2223283"/>
            <a:ext cx="8569420" cy="500066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3200" dirty="0" smtClean="0"/>
              <a:t>Se desea probar: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88891" y="282902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285752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5171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37438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354050" y="139936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354050" y="190419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354050" y="190419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354050" y="190419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180288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180288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180288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246963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180288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5062" name="Rectangle 6"/>
          <p:cNvSpPr>
            <a:spLocks noChangeArrowheads="1"/>
          </p:cNvSpPr>
          <p:nvPr/>
        </p:nvSpPr>
        <p:spPr bwMode="auto">
          <a:xfrm>
            <a:off x="0" y="12287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285752" y="20002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285752" y="2771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0" name="69 Grupo"/>
          <p:cNvGrpSpPr/>
          <p:nvPr/>
        </p:nvGrpSpPr>
        <p:grpSpPr>
          <a:xfrm>
            <a:off x="1652492" y="2882317"/>
            <a:ext cx="8358246" cy="1384995"/>
            <a:chOff x="1431899" y="2052734"/>
            <a:chExt cx="8358246" cy="1384995"/>
          </a:xfrm>
        </p:grpSpPr>
        <p:pic>
          <p:nvPicPr>
            <p:cNvPr id="45060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31899" y="2280455"/>
              <a:ext cx="4380094" cy="914401"/>
            </a:xfrm>
            <a:prstGeom prst="rect">
              <a:avLst/>
            </a:prstGeom>
            <a:noFill/>
          </p:spPr>
        </p:pic>
        <p:sp>
          <p:nvSpPr>
            <p:cNvPr id="62" name="61 Flecha derecha"/>
            <p:cNvSpPr/>
            <p:nvPr/>
          </p:nvSpPr>
          <p:spPr bwMode="auto">
            <a:xfrm>
              <a:off x="5861055" y="2580473"/>
              <a:ext cx="428628" cy="357190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6" name="65 CuadroTexto"/>
            <p:cNvSpPr txBox="1"/>
            <p:nvPr/>
          </p:nvSpPr>
          <p:spPr>
            <a:xfrm>
              <a:off x="6361121" y="2052734"/>
              <a:ext cx="342902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VE" sz="2800" dirty="0" smtClean="0">
                  <a:latin typeface="JasmineUPC" pitchFamily="18" charset="-34"/>
                  <a:cs typeface="JasmineUPC" pitchFamily="18" charset="-34"/>
                </a:rPr>
                <a:t>No existe diferencia entre los niveles de temperatura con el nivel de humedad 1</a:t>
              </a:r>
              <a:endParaRPr lang="en-US" sz="2800" dirty="0">
                <a:latin typeface="JasmineUPC" pitchFamily="18" charset="-34"/>
                <a:cs typeface="JasmineUPC" pitchFamily="18" charset="-34"/>
              </a:endParaRPr>
            </a:p>
          </p:txBody>
        </p:sp>
      </p:grpSp>
      <p:grpSp>
        <p:nvGrpSpPr>
          <p:cNvPr id="71" name="70 Grupo"/>
          <p:cNvGrpSpPr/>
          <p:nvPr/>
        </p:nvGrpSpPr>
        <p:grpSpPr>
          <a:xfrm>
            <a:off x="1652492" y="4267312"/>
            <a:ext cx="8358246" cy="1384995"/>
            <a:chOff x="1431899" y="3437729"/>
            <a:chExt cx="8358246" cy="1384995"/>
          </a:xfrm>
        </p:grpSpPr>
        <p:pic>
          <p:nvPicPr>
            <p:cNvPr id="45059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31899" y="3594898"/>
              <a:ext cx="4380094" cy="914401"/>
            </a:xfrm>
            <a:prstGeom prst="rect">
              <a:avLst/>
            </a:prstGeom>
            <a:noFill/>
          </p:spPr>
        </p:pic>
        <p:sp>
          <p:nvSpPr>
            <p:cNvPr id="63" name="62 Flecha derecha"/>
            <p:cNvSpPr/>
            <p:nvPr/>
          </p:nvSpPr>
          <p:spPr bwMode="auto">
            <a:xfrm>
              <a:off x="5861055" y="3937795"/>
              <a:ext cx="428628" cy="357190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7" name="66 CuadroTexto"/>
            <p:cNvSpPr txBox="1"/>
            <p:nvPr/>
          </p:nvSpPr>
          <p:spPr>
            <a:xfrm>
              <a:off x="6361121" y="3437729"/>
              <a:ext cx="342902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s-VE" sz="2800" dirty="0" smtClean="0">
                  <a:latin typeface="JasmineUPC" pitchFamily="18" charset="-34"/>
                  <a:cs typeface="JasmineUPC" pitchFamily="18" charset="-34"/>
                </a:rPr>
                <a:t>No existe diferencia entre los niveles de temperatura con el nivel de humedad 2</a:t>
              </a:r>
              <a:endParaRPr lang="en-US" sz="2800" dirty="0">
                <a:latin typeface="JasmineUPC" pitchFamily="18" charset="-34"/>
                <a:cs typeface="JasmineUPC" pitchFamily="18" charset="-34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352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0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6" name="6 Marcador de contenido"/>
          <p:cNvGraphicFramePr>
            <a:graphicFrameLocks/>
          </p:cNvGraphicFramePr>
          <p:nvPr/>
        </p:nvGraphicFramePr>
        <p:xfrm>
          <a:off x="2003403" y="0"/>
          <a:ext cx="7551511" cy="59436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785952"/>
                <a:gridCol w="1500198"/>
                <a:gridCol w="928694"/>
                <a:gridCol w="1516035"/>
                <a:gridCol w="856525"/>
                <a:gridCol w="964107"/>
              </a:tblGrid>
              <a:tr h="386346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Temperatura</a:t>
                      </a:r>
                      <a:endParaRPr lang="en-US" sz="20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Humedad</a:t>
                      </a:r>
                      <a:endParaRPr lang="en-US" sz="20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6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40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119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36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99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218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36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43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29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39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32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83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191</a:t>
                      </a:r>
                      <a:endParaRPr lang="en-US" sz="20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36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26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33</a:t>
                      </a:r>
                      <a:endParaRPr lang="en-US" sz="2000" dirty="0"/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25</a:t>
                      </a:r>
                      <a:endParaRPr lang="en-US" sz="2000" dirty="0"/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6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32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95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26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73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168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23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29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33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85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60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145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27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22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25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18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407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315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722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</a:tbl>
          </a:graphicData>
        </a:graphic>
      </p:graphicFrame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13310" y="6614346"/>
            <a:ext cx="5534025" cy="1038225"/>
          </a:xfrm>
          <a:prstGeom prst="rect">
            <a:avLst/>
          </a:prstGeom>
          <a:noFill/>
        </p:spPr>
      </p:pic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9023" y="5938059"/>
            <a:ext cx="5038725" cy="895350"/>
          </a:xfrm>
          <a:prstGeom prst="rect">
            <a:avLst/>
          </a:prstGeom>
          <a:noFill/>
        </p:spPr>
      </p:pic>
      <p:sp>
        <p:nvSpPr>
          <p:cNvPr id="52233" name="Rectangle 9"/>
          <p:cNvSpPr>
            <a:spLocks noChangeArrowheads="1"/>
          </p:cNvSpPr>
          <p:nvPr/>
        </p:nvSpPr>
        <p:spPr bwMode="auto">
          <a:xfrm>
            <a:off x="0" y="1352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352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0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6" name="6 Marcador de contenido"/>
          <p:cNvGraphicFramePr>
            <a:graphicFrameLocks/>
          </p:cNvGraphicFramePr>
          <p:nvPr/>
        </p:nvGraphicFramePr>
        <p:xfrm>
          <a:off x="2003403" y="0"/>
          <a:ext cx="7551511" cy="59436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785952"/>
                <a:gridCol w="1500198"/>
                <a:gridCol w="928694"/>
                <a:gridCol w="1516035"/>
                <a:gridCol w="856525"/>
                <a:gridCol w="964107"/>
              </a:tblGrid>
              <a:tr h="386346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Temperatura</a:t>
                      </a:r>
                      <a:endParaRPr lang="en-US" sz="20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Humedad</a:t>
                      </a:r>
                      <a:endParaRPr lang="en-US" sz="20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6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40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119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36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99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218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36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43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29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39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32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83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191</a:t>
                      </a:r>
                      <a:endParaRPr lang="en-US" sz="20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36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26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33</a:t>
                      </a:r>
                      <a:endParaRPr lang="en-US" sz="2000" dirty="0"/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25</a:t>
                      </a:r>
                      <a:endParaRPr lang="en-US" sz="2000" dirty="0"/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6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32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95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26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73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168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23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29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33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85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60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145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27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22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25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18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407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315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722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</a:tbl>
          </a:graphicData>
        </a:graphic>
      </p:graphicFrame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4709" y="5938059"/>
            <a:ext cx="5715000" cy="942975"/>
          </a:xfrm>
          <a:prstGeom prst="rect">
            <a:avLst/>
          </a:prstGeom>
          <a:noFill/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3733" y="7081067"/>
            <a:ext cx="5429250" cy="447675"/>
          </a:xfrm>
          <a:prstGeom prst="rect">
            <a:avLst/>
          </a:prstGeom>
          <a:noFill/>
        </p:spPr>
      </p:pic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352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0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6" name="6 Marcador de contenido"/>
          <p:cNvGraphicFramePr>
            <a:graphicFrameLocks/>
          </p:cNvGraphicFramePr>
          <p:nvPr/>
        </p:nvGraphicFramePr>
        <p:xfrm>
          <a:off x="2003403" y="0"/>
          <a:ext cx="7551511" cy="59436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785952"/>
                <a:gridCol w="1500198"/>
                <a:gridCol w="928694"/>
                <a:gridCol w="1516035"/>
                <a:gridCol w="856525"/>
                <a:gridCol w="964107"/>
              </a:tblGrid>
              <a:tr h="386346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Temperatura</a:t>
                      </a:r>
                      <a:endParaRPr lang="en-US" sz="20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Humedad</a:t>
                      </a:r>
                      <a:endParaRPr lang="en-US" sz="20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6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40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119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36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99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218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36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43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29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39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32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83</a:t>
                      </a:r>
                      <a:endParaRPr lang="en-US" sz="2000" b="1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191</a:t>
                      </a:r>
                      <a:endParaRPr lang="en-US" sz="20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36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26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33</a:t>
                      </a:r>
                      <a:endParaRPr lang="en-US" sz="2000" dirty="0"/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dirty="0" smtClean="0"/>
                        <a:t>25</a:t>
                      </a:r>
                      <a:endParaRPr lang="en-US" sz="2000" dirty="0"/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6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32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95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26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73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168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23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29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24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33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85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20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latin typeface="Cambria Math" pitchFamily="18" charset="0"/>
                          <a:ea typeface="Cambria Math" pitchFamily="18" charset="0"/>
                        </a:rPr>
                        <a:t>60</a:t>
                      </a:r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145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27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22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25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18</a:t>
                      </a:r>
                      <a:endParaRPr lang="en-US" sz="20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86346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407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315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000" b="1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0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722</a:t>
                      </a:r>
                      <a:endParaRPr lang="en-US" sz="20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</a:tbl>
          </a:graphicData>
        </a:graphic>
      </p:graphicFrame>
      <p:sp>
        <p:nvSpPr>
          <p:cNvPr id="522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836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4709" y="5947590"/>
            <a:ext cx="5676900" cy="847725"/>
          </a:xfrm>
          <a:prstGeom prst="rect">
            <a:avLst/>
          </a:prstGeom>
          <a:noFill/>
        </p:spPr>
      </p:pic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0" y="13049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3667" y="7142163"/>
            <a:ext cx="5895975" cy="447675"/>
          </a:xfrm>
          <a:prstGeom prst="rect">
            <a:avLst/>
          </a:prstGeom>
          <a:noFill/>
        </p:spPr>
      </p:pic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568364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500066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500066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500066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68364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568364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568364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568364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500066" y="1352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500066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500066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500066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500066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500066" y="13049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500066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500066" y="1209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500066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500066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2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23" name="Rectangle 15"/>
          <p:cNvSpPr>
            <a:spLocks noChangeArrowheads="1"/>
          </p:cNvSpPr>
          <p:nvPr/>
        </p:nvSpPr>
        <p:spPr bwMode="auto">
          <a:xfrm>
            <a:off x="500066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2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26" name="Rectangle 18"/>
          <p:cNvSpPr>
            <a:spLocks noChangeArrowheads="1"/>
          </p:cNvSpPr>
          <p:nvPr/>
        </p:nvSpPr>
        <p:spPr bwMode="auto">
          <a:xfrm>
            <a:off x="500066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28" name="Rectangle 20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29" name="Rectangle 21"/>
          <p:cNvSpPr>
            <a:spLocks noChangeArrowheads="1"/>
          </p:cNvSpPr>
          <p:nvPr/>
        </p:nvSpPr>
        <p:spPr bwMode="auto">
          <a:xfrm>
            <a:off x="500066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03" y="1651779"/>
            <a:ext cx="2409825" cy="742950"/>
          </a:xfrm>
          <a:prstGeom prst="rect">
            <a:avLst/>
          </a:prstGeom>
          <a:noFill/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03" y="2551903"/>
            <a:ext cx="2219325" cy="742950"/>
          </a:xfrm>
          <a:prstGeom prst="rect">
            <a:avLst/>
          </a:prstGeom>
          <a:noFill/>
        </p:spPr>
      </p:pic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1965" y="3366291"/>
            <a:ext cx="4019550" cy="809625"/>
          </a:xfrm>
          <a:prstGeom prst="rect">
            <a:avLst/>
          </a:prstGeom>
          <a:noFill/>
        </p:spPr>
      </p:pic>
      <p:pic>
        <p:nvPicPr>
          <p:cNvPr id="49153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1965" y="4294985"/>
            <a:ext cx="2562225" cy="809625"/>
          </a:xfrm>
          <a:prstGeom prst="rect">
            <a:avLst/>
          </a:prstGeom>
          <a:noFill/>
        </p:spPr>
      </p:pic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500066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9" name="Rectangle 7"/>
          <p:cNvSpPr>
            <a:spLocks noChangeArrowheads="1"/>
          </p:cNvSpPr>
          <p:nvPr/>
        </p:nvSpPr>
        <p:spPr bwMode="auto">
          <a:xfrm>
            <a:off x="500066" y="1943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500066" y="27527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2" name="Rectangle 10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9161" name="Picture 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03" y="5509431"/>
            <a:ext cx="2238375" cy="809625"/>
          </a:xfrm>
          <a:prstGeom prst="rect">
            <a:avLst/>
          </a:prstGeom>
          <a:noFill/>
        </p:spPr>
      </p:pic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500066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5" name="Rectangle 13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9164" name="Picture 1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4841" y="6581001"/>
            <a:ext cx="2047875" cy="800100"/>
          </a:xfrm>
          <a:prstGeom prst="rect">
            <a:avLst/>
          </a:prstGeom>
          <a:noFill/>
        </p:spPr>
      </p:pic>
      <p:sp>
        <p:nvSpPr>
          <p:cNvPr id="49166" name="Rectangle 14"/>
          <p:cNvSpPr>
            <a:spLocks noChangeArrowheads="1"/>
          </p:cNvSpPr>
          <p:nvPr/>
        </p:nvSpPr>
        <p:spPr bwMode="auto">
          <a:xfrm>
            <a:off x="500066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68" name="Rectangle 1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9167" name="Picture 1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3931" y="5938059"/>
            <a:ext cx="3543300" cy="800100"/>
          </a:xfrm>
          <a:prstGeom prst="rect">
            <a:avLst/>
          </a:prstGeom>
          <a:noFill/>
        </p:spPr>
      </p:pic>
      <p:sp>
        <p:nvSpPr>
          <p:cNvPr id="49169" name="Rectangle 17"/>
          <p:cNvSpPr>
            <a:spLocks noChangeArrowheads="1"/>
          </p:cNvSpPr>
          <p:nvPr/>
        </p:nvSpPr>
        <p:spPr bwMode="auto">
          <a:xfrm>
            <a:off x="500066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1352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0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0" y="13049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0" y="1209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3" name="6 Marcador de contenido"/>
          <p:cNvGraphicFramePr>
            <a:graphicFrameLocks noGrp="1"/>
          </p:cNvGraphicFramePr>
          <p:nvPr>
            <p:ph idx="1"/>
          </p:nvPr>
        </p:nvGraphicFramePr>
        <p:xfrm>
          <a:off x="1217586" y="2080407"/>
          <a:ext cx="8858311" cy="3108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40758"/>
                <a:gridCol w="1679388"/>
                <a:gridCol w="1609141"/>
                <a:gridCol w="1714512"/>
                <a:gridCol w="1714512"/>
              </a:tblGrid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Fuente de Variación</a:t>
                      </a:r>
                      <a:endParaRPr lang="en-US" sz="24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Suma de Cuadrados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Grados de libertad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Media Cuadrática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err="1" smtClean="0">
                          <a:solidFill>
                            <a:schemeClr val="bg1"/>
                          </a:solidFill>
                        </a:rPr>
                        <a:t>fo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Material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488.833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162.944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16.570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Temperatura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352.667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352.667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35.870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Interacción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3.000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3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1.000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0.102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Error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157.333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16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9.833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1001.833</a:t>
                      </a:r>
                      <a:endParaRPr lang="en-US" sz="24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VE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23</a:t>
                      </a: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812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5105" y="5509431"/>
            <a:ext cx="2209800" cy="438150"/>
          </a:xfrm>
          <a:prstGeom prst="rect">
            <a:avLst/>
          </a:prstGeom>
          <a:noFill/>
        </p:spPr>
      </p:pic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3667" y="6152373"/>
            <a:ext cx="2209800" cy="438150"/>
          </a:xfrm>
          <a:prstGeom prst="rect">
            <a:avLst/>
          </a:prstGeom>
          <a:noFill/>
        </p:spPr>
      </p:pic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3667" y="6795315"/>
            <a:ext cx="2209800" cy="438150"/>
          </a:xfrm>
          <a:prstGeom prst="rect">
            <a:avLst/>
          </a:prstGeom>
          <a:noFill/>
        </p:spPr>
      </p:pic>
      <p:sp>
        <p:nvSpPr>
          <p:cNvPr id="48137" name="Rectangle 9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789089" y="1294589"/>
            <a:ext cx="8215370" cy="6223811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3200" b="1" dirty="0" smtClean="0"/>
              <a:t>Ventajas: </a:t>
            </a:r>
          </a:p>
          <a:p>
            <a:pPr algn="just">
              <a:spcBef>
                <a:spcPts val="0"/>
              </a:spcBef>
            </a:pPr>
            <a:r>
              <a:rPr lang="es-VE" sz="3200" dirty="0" smtClean="0"/>
              <a:t>Son eficientes, por lo general la eficiencia relativa aumenta a medida que aumenta los factores.</a:t>
            </a:r>
          </a:p>
          <a:p>
            <a:pPr algn="just">
              <a:spcBef>
                <a:spcPts val="0"/>
              </a:spcBef>
            </a:pPr>
            <a:r>
              <a:rPr lang="es-VE" sz="3200" dirty="0" smtClean="0"/>
              <a:t> Todos los datos son usados.</a:t>
            </a:r>
          </a:p>
          <a:p>
            <a:pPr algn="just">
              <a:spcBef>
                <a:spcPts val="0"/>
              </a:spcBef>
            </a:pPr>
            <a:r>
              <a:rPr lang="es-VE" sz="3200" dirty="0" smtClean="0"/>
              <a:t> Son necesarios cuando alguna interacción puede estar presente.</a:t>
            </a:r>
          </a:p>
          <a:p>
            <a:pPr algn="just">
              <a:spcBef>
                <a:spcPts val="0"/>
              </a:spcBef>
            </a:pPr>
            <a:r>
              <a:rPr lang="es-VE" sz="3200" dirty="0" smtClean="0"/>
              <a:t> Permite estimar los efectos de un factor en diversos niveles de los otros factores</a:t>
            </a:r>
            <a:endParaRPr lang="es-VE" sz="2800" dirty="0" smtClean="0"/>
          </a:p>
          <a:p>
            <a:pPr algn="just">
              <a:spcBef>
                <a:spcPts val="0"/>
              </a:spcBef>
              <a:buNone/>
            </a:pPr>
            <a:r>
              <a:rPr lang="es-VE" sz="3200" b="1" dirty="0" smtClean="0"/>
              <a:t>Desventajas:</a:t>
            </a:r>
          </a:p>
          <a:p>
            <a:pPr algn="just">
              <a:spcBef>
                <a:spcPts val="0"/>
              </a:spcBef>
            </a:pPr>
            <a:r>
              <a:rPr lang="es-VE" sz="3200" dirty="0" smtClean="0"/>
              <a:t> Incremento en el número de unidades experimentales necesarias para llevar a cabo una realización completa de un diseño factorial.</a:t>
            </a:r>
          </a:p>
          <a:p>
            <a:pPr algn="just">
              <a:spcBef>
                <a:spcPts val="0"/>
              </a:spcBef>
            </a:pPr>
            <a:r>
              <a:rPr lang="es-VE" sz="3200" dirty="0" smtClean="0"/>
              <a:t>Al incrementarse el número de niveles de algunos factores o el número de factores es grande, puede ser difícil la detección de efectos significativos en el experimento.</a:t>
            </a:r>
            <a:endParaRPr lang="en-US" sz="32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Fijos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425488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35719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425488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42548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42548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42548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357190" y="1352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35719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35719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48" name="Rectangle 12"/>
          <p:cNvSpPr>
            <a:spLocks noChangeArrowheads="1"/>
          </p:cNvSpPr>
          <p:nvPr/>
        </p:nvSpPr>
        <p:spPr bwMode="auto">
          <a:xfrm>
            <a:off x="35719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5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357190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357190" y="13049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0" y="1209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35719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01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35719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55 Marcador de contenido"/>
          <p:cNvSpPr>
            <a:spLocks noGrp="1"/>
          </p:cNvSpPr>
          <p:nvPr>
            <p:ph idx="1"/>
          </p:nvPr>
        </p:nvSpPr>
        <p:spPr>
          <a:xfrm>
            <a:off x="1804989" y="1905000"/>
            <a:ext cx="8342345" cy="5176067"/>
          </a:xfrm>
        </p:spPr>
        <p:txBody>
          <a:bodyPr/>
          <a:lstStyle/>
          <a:p>
            <a:pPr algn="just"/>
            <a:r>
              <a:rPr lang="es-VE" dirty="0" smtClean="0"/>
              <a:t> Conclusiones:</a:t>
            </a:r>
          </a:p>
          <a:p>
            <a:pPr lvl="1" algn="just"/>
            <a:r>
              <a:rPr lang="es-VE" dirty="0" smtClean="0"/>
              <a:t> </a:t>
            </a:r>
            <a:r>
              <a:rPr lang="es-VE" b="1" dirty="0" smtClean="0"/>
              <a:t>Temperatura:</a:t>
            </a:r>
            <a:r>
              <a:rPr lang="es-VE" dirty="0" smtClean="0"/>
              <a:t> como </a:t>
            </a:r>
            <a:r>
              <a:rPr lang="es-VE" dirty="0" err="1" smtClean="0"/>
              <a:t>f</a:t>
            </a:r>
            <a:r>
              <a:rPr lang="es-VE" baseline="-25000" dirty="0" err="1" smtClean="0"/>
              <a:t>Temp</a:t>
            </a:r>
            <a:r>
              <a:rPr lang="es-VE" dirty="0" smtClean="0"/>
              <a:t> &gt; f</a:t>
            </a:r>
            <a:r>
              <a:rPr lang="el-GR" baseline="-25000" dirty="0" smtClean="0">
                <a:latin typeface="Calibri"/>
              </a:rPr>
              <a:t>α</a:t>
            </a:r>
            <a:r>
              <a:rPr lang="es-VE" dirty="0" smtClean="0"/>
              <a:t>  rechazamos Ho, ya que existe diferencias en los valores medios entre los 4 niveles de temperatura. </a:t>
            </a:r>
          </a:p>
          <a:p>
            <a:pPr lvl="1" algn="just"/>
            <a:r>
              <a:rPr lang="es-VE" b="1" dirty="0" smtClean="0"/>
              <a:t>Humedad:</a:t>
            </a:r>
            <a:r>
              <a:rPr lang="es-VE" dirty="0" smtClean="0"/>
              <a:t> como </a:t>
            </a:r>
            <a:r>
              <a:rPr lang="es-VE" dirty="0" err="1" smtClean="0"/>
              <a:t>f</a:t>
            </a:r>
            <a:r>
              <a:rPr lang="es-VE" baseline="-25000" dirty="0" err="1" smtClean="0"/>
              <a:t>Hum</a:t>
            </a:r>
            <a:r>
              <a:rPr lang="es-VE" dirty="0" smtClean="0"/>
              <a:t> &gt; f</a:t>
            </a:r>
            <a:r>
              <a:rPr lang="el-GR" baseline="-25000" dirty="0" smtClean="0">
                <a:latin typeface="Calibri"/>
              </a:rPr>
              <a:t>α</a:t>
            </a:r>
            <a:r>
              <a:rPr lang="es-VE" dirty="0" smtClean="0"/>
              <a:t> rechazamos Ho, ya que existe diferencias en los valores medios entre los 2 niveles de humedad. </a:t>
            </a:r>
          </a:p>
          <a:p>
            <a:pPr lvl="1" algn="just"/>
            <a:r>
              <a:rPr lang="es-VE" dirty="0" smtClean="0"/>
              <a:t> </a:t>
            </a:r>
            <a:r>
              <a:rPr lang="es-VE" b="1" dirty="0" smtClean="0"/>
              <a:t>Interacción:</a:t>
            </a:r>
            <a:r>
              <a:rPr lang="es-VE" dirty="0" smtClean="0"/>
              <a:t> como </a:t>
            </a:r>
            <a:r>
              <a:rPr lang="es-VE" dirty="0" err="1" smtClean="0"/>
              <a:t>f</a:t>
            </a:r>
            <a:r>
              <a:rPr lang="es-VE" baseline="-25000" dirty="0" err="1" smtClean="0"/>
              <a:t>Interacción</a:t>
            </a:r>
            <a:r>
              <a:rPr lang="es-VE" dirty="0" smtClean="0"/>
              <a:t> &lt; f</a:t>
            </a:r>
            <a:r>
              <a:rPr lang="el-GR" baseline="-25000" dirty="0" smtClean="0">
                <a:latin typeface="Calibri"/>
              </a:rPr>
              <a:t>α</a:t>
            </a:r>
            <a:r>
              <a:rPr lang="es-VE" dirty="0" smtClean="0"/>
              <a:t> no rechazamos Ho, ya que se carece de datos estadísticos de interacción de la temperatura con la humedad.</a:t>
            </a:r>
          </a:p>
          <a:p>
            <a:pPr lvl="1" algn="just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545477" y="1580341"/>
            <a:ext cx="8569421" cy="5857917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200" dirty="0" smtClean="0"/>
              <a:t>  Se considera la situación en la que los niveles de los factores A y B se eligen al azar de poblaciones más grandes.</a:t>
            </a:r>
          </a:p>
          <a:p>
            <a:pPr algn="just">
              <a:spcBef>
                <a:spcPts val="0"/>
              </a:spcBef>
            </a:pPr>
            <a:r>
              <a:rPr lang="es-VE" sz="3200" dirty="0" smtClean="0"/>
              <a:t> Este es el modelo de efectos aleatorios o de componentes de variancia.</a:t>
            </a:r>
          </a:p>
          <a:p>
            <a:pPr algn="just">
              <a:spcBef>
                <a:spcPts val="0"/>
              </a:spcBef>
            </a:pPr>
            <a:r>
              <a:rPr lang="es-VE" sz="3200" dirty="0" smtClean="0"/>
              <a:t> Las observaciones se pueden representar mediante el modelo lineal:</a:t>
            </a:r>
            <a:endParaRPr lang="en-US" sz="32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Modelos Aleatorios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27892" y="1590675"/>
            <a:ext cx="98194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327892" y="1171575"/>
            <a:ext cx="98194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327892" y="1257300"/>
            <a:ext cx="98194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4 Marcador de contenido"/>
          <p:cNvSpPr txBox="1">
            <a:spLocks/>
          </p:cNvSpPr>
          <p:nvPr/>
        </p:nvSpPr>
        <p:spPr bwMode="auto">
          <a:xfrm>
            <a:off x="1474039" y="4866489"/>
            <a:ext cx="8569421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Donde: 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μ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= efecto medio general</a:t>
            </a:r>
          </a:p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		   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α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i = efecto sobre la media por el i-</a:t>
            </a:r>
            <a:r>
              <a:rPr kumimoji="0" lang="es-VE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ésimo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nivel del factor A  </a:t>
            </a:r>
          </a:p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		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  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τ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j = efecto sobre la media por el j-</a:t>
            </a:r>
            <a:r>
              <a:rPr kumimoji="0" lang="es-VE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ésimo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nivel del factor B</a:t>
            </a:r>
          </a:p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		   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(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ατ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)</a:t>
            </a:r>
            <a:r>
              <a:rPr kumimoji="0" lang="es-VE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ij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= efecto sobre la media por la interacción entre 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α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i y 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τ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j</a:t>
            </a:r>
          </a:p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		   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ε</a:t>
            </a:r>
            <a:r>
              <a:rPr kumimoji="0" lang="es-VE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ijk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= error aleatorio</a:t>
            </a:r>
          </a:p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2734" y="3866357"/>
            <a:ext cx="4819114" cy="523875"/>
          </a:xfrm>
          <a:prstGeom prst="rect">
            <a:avLst/>
          </a:prstGeom>
          <a:noFill/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89145" y="3723481"/>
            <a:ext cx="1727706" cy="101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437466"/>
            <a:ext cx="8858312" cy="2071702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200" dirty="0" smtClean="0"/>
              <a:t>  Se considera la situación en la que los niveles de los factores A y B se eligen al azar de poblaciones más grandes.</a:t>
            </a:r>
          </a:p>
          <a:p>
            <a:pPr algn="just">
              <a:spcBef>
                <a:spcPts val="0"/>
              </a:spcBef>
            </a:pPr>
            <a:r>
              <a:rPr lang="es-VE" sz="3200" dirty="0" smtClean="0"/>
              <a:t> Este es el modelo de efectos aleatorios o de componentes de variancia.</a:t>
            </a:r>
          </a:p>
          <a:p>
            <a:pPr algn="just">
              <a:spcBef>
                <a:spcPts val="0"/>
              </a:spcBef>
            </a:pPr>
            <a:r>
              <a:rPr lang="es-VE" sz="3200" dirty="0" smtClean="0"/>
              <a:t> Las observaciones se pueden representar mediante el modelo lineal:</a:t>
            </a:r>
            <a:endParaRPr lang="en-US" sz="32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Modelos Aleatorios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4 Marcador de contenido"/>
          <p:cNvSpPr txBox="1">
            <a:spLocks/>
          </p:cNvSpPr>
          <p:nvPr/>
        </p:nvSpPr>
        <p:spPr bwMode="auto">
          <a:xfrm>
            <a:off x="1292163" y="4286280"/>
            <a:ext cx="8858312" cy="3223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Donde: 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α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i ~ NID(0;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cs typeface="JasmineUPC" pitchFamily="18" charset="-34"/>
              </a:rPr>
              <a:t>σ</a:t>
            </a:r>
            <a:r>
              <a:rPr kumimoji="0" lang="el-GR" sz="3200" b="0" i="0" u="none" strike="noStrike" kern="0" cap="none" spc="0" normalizeH="0" baseline="-25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cs typeface="JasmineUPC" pitchFamily="18" charset="-34"/>
              </a:rPr>
              <a:t>α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cs typeface="JasmineUPC" pitchFamily="18" charset="-34"/>
              </a:rPr>
              <a:t>²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</a:rPr>
              <a:t>)</a:t>
            </a:r>
          </a:p>
          <a:p>
            <a:pPr marL="379413" lvl="0" indent="-379413" algn="just" defTabSz="1014413">
              <a:spcBef>
                <a:spcPts val="0"/>
              </a:spcBef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		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   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τ</a:t>
            </a:r>
            <a:r>
              <a:rPr lang="es-VE" sz="3200" kern="0" dirty="0" smtClean="0">
                <a:latin typeface="JasmineUPC" pitchFamily="18" charset="-34"/>
                <a:cs typeface="JasmineUPC" pitchFamily="18" charset="-34"/>
              </a:rPr>
              <a:t>j ~ NID(0;</a:t>
            </a:r>
            <a:r>
              <a:rPr lang="el-GR" sz="3200" kern="0" dirty="0" smtClean="0">
                <a:latin typeface="Calibri"/>
                <a:cs typeface="JasmineUPC" pitchFamily="18" charset="-34"/>
              </a:rPr>
              <a:t>σ</a:t>
            </a:r>
            <a:r>
              <a:rPr lang="el-GR" sz="3200" kern="0" baseline="-25000" dirty="0" smtClean="0">
                <a:latin typeface="Calibri"/>
                <a:cs typeface="JasmineUPC" pitchFamily="18" charset="-34"/>
              </a:rPr>
              <a:t>τ</a:t>
            </a:r>
            <a:r>
              <a:rPr lang="el-GR" sz="3200" kern="0" dirty="0" smtClean="0">
                <a:latin typeface="Calibri"/>
                <a:cs typeface="JasmineUPC" pitchFamily="18" charset="-34"/>
              </a:rPr>
              <a:t>²</a:t>
            </a:r>
            <a:r>
              <a:rPr lang="es-VE" sz="3200" kern="0" dirty="0" smtClean="0">
                <a:latin typeface="JasmineUPC" pitchFamily="18" charset="-34"/>
                <a:cs typeface="JasmineUPC" pitchFamily="18" charset="-34"/>
              </a:rPr>
              <a:t>)</a:t>
            </a: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  <a:p>
            <a:pPr marL="379413" lvl="0" indent="-379413" algn="just" defTabSz="1014413">
              <a:spcBef>
                <a:spcPts val="0"/>
              </a:spcBef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		   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(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ατ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)</a:t>
            </a:r>
            <a:r>
              <a:rPr kumimoji="0" lang="es-VE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ij</a:t>
            </a:r>
            <a:r>
              <a:rPr lang="es-VE" sz="3200" kern="0" dirty="0" smtClean="0">
                <a:latin typeface="JasmineUPC" pitchFamily="18" charset="-34"/>
                <a:cs typeface="JasmineUPC" pitchFamily="18" charset="-34"/>
              </a:rPr>
              <a:t> ~ NID(0;</a:t>
            </a:r>
            <a:r>
              <a:rPr lang="el-GR" sz="3200" kern="0" dirty="0" smtClean="0">
                <a:latin typeface="Calibri"/>
                <a:cs typeface="JasmineUPC" pitchFamily="18" charset="-34"/>
              </a:rPr>
              <a:t>σ</a:t>
            </a:r>
            <a:r>
              <a:rPr lang="el-GR" sz="3200" kern="0" baseline="-25000" dirty="0" smtClean="0">
                <a:latin typeface="Calibri"/>
                <a:cs typeface="JasmineUPC" pitchFamily="18" charset="-34"/>
              </a:rPr>
              <a:t>ατ </a:t>
            </a:r>
            <a:r>
              <a:rPr lang="el-GR" sz="3200" kern="0" dirty="0" smtClean="0">
                <a:latin typeface="Calibri"/>
                <a:cs typeface="JasmineUPC" pitchFamily="18" charset="-34"/>
              </a:rPr>
              <a:t>²</a:t>
            </a:r>
            <a:r>
              <a:rPr lang="es-VE" sz="3200" kern="0" dirty="0" smtClean="0">
                <a:latin typeface="JasmineUPC" pitchFamily="18" charset="-34"/>
                <a:cs typeface="JasmineUPC" pitchFamily="18" charset="-34"/>
              </a:rPr>
              <a:t>)</a:t>
            </a: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  <a:p>
            <a:pPr marL="379413" lvl="0" indent="-379413" algn="just" defTabSz="1014413">
              <a:spcBef>
                <a:spcPts val="0"/>
              </a:spcBef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		   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ε</a:t>
            </a:r>
            <a:r>
              <a:rPr kumimoji="0" lang="es-VE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ijk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</a:t>
            </a:r>
            <a:r>
              <a:rPr lang="es-VE" sz="3200" kern="0" dirty="0" smtClean="0">
                <a:latin typeface="JasmineUPC" pitchFamily="18" charset="-34"/>
                <a:cs typeface="JasmineUPC" pitchFamily="18" charset="-34"/>
              </a:rPr>
              <a:t>~ NID(0;</a:t>
            </a:r>
            <a:r>
              <a:rPr lang="el-GR" sz="3200" kern="0" dirty="0" smtClean="0">
                <a:latin typeface="Calibri"/>
                <a:cs typeface="JasmineUPC" pitchFamily="18" charset="-34"/>
              </a:rPr>
              <a:t>σ</a:t>
            </a:r>
            <a:r>
              <a:rPr lang="el-GR" sz="3200" kern="0" baseline="-25000" dirty="0" smtClean="0">
                <a:latin typeface="Calibri"/>
                <a:cs typeface="JasmineUPC" pitchFamily="18" charset="-34"/>
              </a:rPr>
              <a:t> </a:t>
            </a:r>
            <a:r>
              <a:rPr lang="el-GR" sz="3200" kern="0" dirty="0" smtClean="0">
                <a:latin typeface="Calibri"/>
                <a:cs typeface="JasmineUPC" pitchFamily="18" charset="-34"/>
              </a:rPr>
              <a:t>²</a:t>
            </a:r>
            <a:r>
              <a:rPr lang="es-VE" sz="3200" kern="0" dirty="0" smtClean="0">
                <a:latin typeface="JasmineUPC" pitchFamily="18" charset="-34"/>
                <a:cs typeface="JasmineUPC" pitchFamily="18" charset="-34"/>
              </a:rPr>
              <a:t>)</a:t>
            </a:r>
          </a:p>
          <a:p>
            <a:pPr marL="379413" lvl="0" indent="-379413" algn="just" defTabSz="1014413">
              <a:spcBef>
                <a:spcPts val="0"/>
              </a:spcBef>
              <a:buBlip>
                <a:blip r:embed="rId2"/>
              </a:buBlip>
            </a:pPr>
            <a:r>
              <a:rPr lang="es-VE" sz="3200" dirty="0" smtClean="0">
                <a:latin typeface="JasmineUPC" pitchFamily="18" charset="-34"/>
                <a:cs typeface="JasmineUPC" pitchFamily="18" charset="-34"/>
              </a:rPr>
              <a:t> La varianza de cualquier observación es:</a:t>
            </a: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cs typeface="JasmineUPC" pitchFamily="18" charset="-34"/>
            </a:endParaRPr>
          </a:p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4841" y="3580605"/>
            <a:ext cx="4981575" cy="523875"/>
          </a:xfrm>
          <a:prstGeom prst="rect">
            <a:avLst/>
          </a:prstGeom>
          <a:noFill/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32691" y="3437729"/>
            <a:ext cx="1785950" cy="1016144"/>
          </a:xfrm>
          <a:prstGeom prst="rect">
            <a:avLst/>
          </a:prstGeom>
          <a:noFill/>
        </p:spPr>
      </p:pic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0417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3601" y="6838181"/>
            <a:ext cx="3886200" cy="457200"/>
          </a:xfrm>
          <a:prstGeom prst="rect">
            <a:avLst/>
          </a:prstGeom>
          <a:noFill/>
        </p:spPr>
      </p:pic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0" y="914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394609"/>
            <a:ext cx="8858312" cy="642942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200" dirty="0" smtClean="0"/>
              <a:t>  Las hipótesis que deben probarse y sus valores de contraste son:</a:t>
            </a:r>
          </a:p>
          <a:p>
            <a:pPr algn="just">
              <a:spcBef>
                <a:spcPts val="0"/>
              </a:spcBef>
              <a:buNone/>
            </a:pPr>
            <a:endParaRPr lang="en-US" sz="32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Modelos Aleatorios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1285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2114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0" name="39 Grupo"/>
          <p:cNvGrpSpPr/>
          <p:nvPr/>
        </p:nvGrpSpPr>
        <p:grpSpPr>
          <a:xfrm>
            <a:off x="1717651" y="2108988"/>
            <a:ext cx="7367621" cy="828675"/>
            <a:chOff x="1717651" y="2294721"/>
            <a:chExt cx="7367621" cy="828675"/>
          </a:xfrm>
        </p:grpSpPr>
        <p:pic>
          <p:nvPicPr>
            <p:cNvPr id="59395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17651" y="2294721"/>
              <a:ext cx="1609725" cy="828675"/>
            </a:xfrm>
            <a:prstGeom prst="rect">
              <a:avLst/>
            </a:prstGeom>
            <a:noFill/>
          </p:spPr>
        </p:pic>
        <p:pic>
          <p:nvPicPr>
            <p:cNvPr id="59399" name="Picture 7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89419" y="2294721"/>
              <a:ext cx="1381125" cy="800100"/>
            </a:xfrm>
            <a:prstGeom prst="rect">
              <a:avLst/>
            </a:prstGeom>
            <a:noFill/>
          </p:spPr>
        </p:pic>
        <p:pic>
          <p:nvPicPr>
            <p:cNvPr id="59402" name="Picture 10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03997" y="2437597"/>
              <a:ext cx="2581275" cy="457200"/>
            </a:xfrm>
            <a:prstGeom prst="rect">
              <a:avLst/>
            </a:prstGeom>
            <a:noFill/>
          </p:spPr>
        </p:pic>
      </p:grpSp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0" y="914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6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7" name="Rectangle 15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9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1" name="40 Grupo"/>
          <p:cNvGrpSpPr/>
          <p:nvPr/>
        </p:nvGrpSpPr>
        <p:grpSpPr>
          <a:xfrm>
            <a:off x="1717651" y="3109120"/>
            <a:ext cx="6715172" cy="900113"/>
            <a:chOff x="1717651" y="3580605"/>
            <a:chExt cx="6715172" cy="900113"/>
          </a:xfrm>
        </p:grpSpPr>
        <p:pic>
          <p:nvPicPr>
            <p:cNvPr id="59394" name="Picture 2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17651" y="3652043"/>
              <a:ext cx="1514475" cy="828675"/>
            </a:xfrm>
            <a:prstGeom prst="rect">
              <a:avLst/>
            </a:prstGeom>
            <a:noFill/>
          </p:spPr>
        </p:pic>
        <p:pic>
          <p:nvPicPr>
            <p:cNvPr id="59405" name="Picture 1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17981" y="3580605"/>
              <a:ext cx="1381125" cy="800100"/>
            </a:xfrm>
            <a:prstGeom prst="rect">
              <a:avLst/>
            </a:prstGeom>
            <a:noFill/>
          </p:spPr>
        </p:pic>
        <p:pic>
          <p:nvPicPr>
            <p:cNvPr id="59408" name="Picture 16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318273" y="3723481"/>
              <a:ext cx="2114550" cy="447675"/>
            </a:xfrm>
            <a:prstGeom prst="rect">
              <a:avLst/>
            </a:prstGeom>
            <a:noFill/>
          </p:spPr>
        </p:pic>
      </p:grpSp>
      <p:sp>
        <p:nvSpPr>
          <p:cNvPr id="59410" name="Rectangle 18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3" name="Rectangle 21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5" name="Rectangle 23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2" name="41 Grupo"/>
          <p:cNvGrpSpPr/>
          <p:nvPr/>
        </p:nvGrpSpPr>
        <p:grpSpPr>
          <a:xfrm>
            <a:off x="1717651" y="4152109"/>
            <a:ext cx="6677057" cy="828675"/>
            <a:chOff x="1717651" y="5152241"/>
            <a:chExt cx="6677057" cy="828675"/>
          </a:xfrm>
        </p:grpSpPr>
        <p:pic>
          <p:nvPicPr>
            <p:cNvPr id="59393" name="Picture 1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17651" y="5152241"/>
              <a:ext cx="1514475" cy="828675"/>
            </a:xfrm>
            <a:prstGeom prst="rect">
              <a:avLst/>
            </a:prstGeom>
            <a:noFill/>
          </p:spPr>
        </p:pic>
        <p:pic>
          <p:nvPicPr>
            <p:cNvPr id="59411" name="Picture 19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75105" y="5180816"/>
              <a:ext cx="1381125" cy="800100"/>
            </a:xfrm>
            <a:prstGeom prst="rect">
              <a:avLst/>
            </a:prstGeom>
            <a:noFill/>
          </p:spPr>
        </p:pic>
        <p:pic>
          <p:nvPicPr>
            <p:cNvPr id="59414" name="Picture 22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9683" y="5318927"/>
              <a:ext cx="2105025" cy="447675"/>
            </a:xfrm>
            <a:prstGeom prst="rect">
              <a:avLst/>
            </a:prstGeom>
            <a:noFill/>
          </p:spPr>
        </p:pic>
      </p:grpSp>
      <p:sp>
        <p:nvSpPr>
          <p:cNvPr id="59416" name="Rectangle 24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4 Marcador de contenido"/>
          <p:cNvSpPr txBox="1">
            <a:spLocks/>
          </p:cNvSpPr>
          <p:nvPr/>
        </p:nvSpPr>
        <p:spPr bwMode="auto">
          <a:xfrm>
            <a:off x="1217585" y="5009365"/>
            <a:ext cx="885831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Blip>
                <a:blip r:embed="rId11"/>
              </a:buBlip>
              <a:tabLst/>
              <a:defRPr/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 Los componentes de variación pueden</a:t>
            </a:r>
            <a:r>
              <a:rPr kumimoji="0" lang="es-VE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estimarse usando el método de ANDEVA:</a:t>
            </a: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</p:txBody>
      </p:sp>
      <p:sp>
        <p:nvSpPr>
          <p:cNvPr id="59418" name="Rectangle 2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9417" name="Picture 25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7651" y="6080935"/>
            <a:ext cx="1323975" cy="419100"/>
          </a:xfrm>
          <a:prstGeom prst="rect">
            <a:avLst/>
          </a:prstGeom>
          <a:noFill/>
        </p:spPr>
      </p:pic>
      <p:sp>
        <p:nvSpPr>
          <p:cNvPr id="59419" name="Rectangle 27"/>
          <p:cNvSpPr>
            <a:spLocks noChangeArrowheads="1"/>
          </p:cNvSpPr>
          <p:nvPr/>
        </p:nvSpPr>
        <p:spPr bwMode="auto">
          <a:xfrm>
            <a:off x="0" y="876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1" name="Rectangle 2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9420" name="Picture 28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6213" y="6695307"/>
            <a:ext cx="2505075" cy="742950"/>
          </a:xfrm>
          <a:prstGeom prst="rect">
            <a:avLst/>
          </a:prstGeom>
          <a:noFill/>
        </p:spPr>
      </p:pic>
      <p:sp>
        <p:nvSpPr>
          <p:cNvPr id="59422" name="Rectangle 30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4" name="Rectangle 3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9423" name="Picture 31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6807" y="5838051"/>
            <a:ext cx="2390775" cy="742950"/>
          </a:xfrm>
          <a:prstGeom prst="rect">
            <a:avLst/>
          </a:prstGeom>
          <a:noFill/>
        </p:spPr>
      </p:pic>
      <p:sp>
        <p:nvSpPr>
          <p:cNvPr id="59425" name="Rectangle 33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7" name="Rectangle 3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9426" name="Picture 34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349" y="6695307"/>
            <a:ext cx="2419350" cy="742950"/>
          </a:xfrm>
          <a:prstGeom prst="rect">
            <a:avLst/>
          </a:prstGeom>
          <a:noFill/>
        </p:spPr>
      </p:pic>
      <p:sp>
        <p:nvSpPr>
          <p:cNvPr id="59428" name="Rectangle 36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146147" y="1508903"/>
            <a:ext cx="8858312" cy="2143140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2800" dirty="0" smtClean="0"/>
              <a:t>Un ingeniero diseña una batería para su uso en un dispositivo utilizando un tipo de material y este será sometido a ciertas variaciones extremas de temperatura. 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2800" dirty="0" smtClean="0"/>
              <a:t>El ingeniero prueba 4 baterías a cada combinación de material de la cubierta (3 niveles) y temperatura (3 niveles), sabiendo que se eligieron al azar de un gran número de materiales y niveles de temperatura.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Aleatorios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3" name="6 Marcador de contenido"/>
          <p:cNvGraphicFramePr>
            <a:graphicFrameLocks/>
          </p:cNvGraphicFramePr>
          <p:nvPr/>
        </p:nvGraphicFramePr>
        <p:xfrm>
          <a:off x="1574776" y="3780657"/>
          <a:ext cx="8001055" cy="36576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397649"/>
                <a:gridCol w="940457"/>
                <a:gridCol w="940457"/>
                <a:gridCol w="901119"/>
                <a:gridCol w="901119"/>
                <a:gridCol w="960127"/>
                <a:gridCol w="960127"/>
              </a:tblGrid>
              <a:tr h="228600"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Tipo de material</a:t>
                      </a:r>
                      <a:endParaRPr lang="en-US" sz="24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Temperatura (°F)</a:t>
                      </a:r>
                      <a:endParaRPr lang="en-US" sz="24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15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70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125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130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155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40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70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74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180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80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75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82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58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150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188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126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122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25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70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159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126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106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58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45</a:t>
                      </a:r>
                      <a:endParaRPr lang="en-US" sz="2400" dirty="0"/>
                    </a:p>
                  </a:txBody>
                  <a:tcPr anchor="ctr"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138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174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120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96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168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160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150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139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82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60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Aleatorios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5" name="6 Marcador de contenido"/>
          <p:cNvGraphicFramePr>
            <a:graphicFrameLocks noGrp="1"/>
          </p:cNvGraphicFramePr>
          <p:nvPr>
            <p:ph idx="1"/>
          </p:nvPr>
        </p:nvGraphicFramePr>
        <p:xfrm>
          <a:off x="931833" y="1866093"/>
          <a:ext cx="8858311" cy="3108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40758"/>
                <a:gridCol w="1679388"/>
                <a:gridCol w="1609141"/>
                <a:gridCol w="1714512"/>
                <a:gridCol w="1714512"/>
              </a:tblGrid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Fuente de Variación</a:t>
                      </a:r>
                      <a:endParaRPr lang="en-US" sz="24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Suma de Cuadrados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Grados de libertad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Media Cuadrática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err="1" smtClean="0">
                          <a:solidFill>
                            <a:schemeClr val="bg1"/>
                          </a:solidFill>
                        </a:rPr>
                        <a:t>fo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Material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10633.167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5316.583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Temperatura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39083.167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19541.583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Interacción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9437.667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4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2359.417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Error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17980.75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665.954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77134.75</a:t>
                      </a:r>
                      <a:endParaRPr lang="en-US" sz="24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VE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35</a:t>
                      </a: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  <p:pic>
        <p:nvPicPr>
          <p:cNvPr id="46" name="Picture 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9089" y="5009365"/>
            <a:ext cx="1381125" cy="800100"/>
          </a:xfrm>
          <a:prstGeom prst="rect">
            <a:avLst/>
          </a:prstGeom>
          <a:noFill/>
        </p:spPr>
      </p:pic>
      <p:pic>
        <p:nvPicPr>
          <p:cNvPr id="47" name="Picture 1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7651" y="5938059"/>
            <a:ext cx="1381125" cy="800100"/>
          </a:xfrm>
          <a:prstGeom prst="rect">
            <a:avLst/>
          </a:prstGeom>
          <a:noFill/>
        </p:spPr>
      </p:pic>
      <p:pic>
        <p:nvPicPr>
          <p:cNvPr id="48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7651" y="6789738"/>
            <a:ext cx="1381125" cy="800100"/>
          </a:xfrm>
          <a:prstGeom prst="rect">
            <a:avLst/>
          </a:prstGeom>
          <a:noFill/>
        </p:spPr>
      </p:pic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32559" y="5285595"/>
            <a:ext cx="2076450" cy="438150"/>
          </a:xfrm>
          <a:prstGeom prst="rect">
            <a:avLst/>
          </a:prstGeom>
          <a:noFill/>
        </p:spPr>
      </p:pic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2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32559" y="5999975"/>
            <a:ext cx="2076450" cy="438150"/>
          </a:xfrm>
          <a:prstGeom prst="rect">
            <a:avLst/>
          </a:prstGeom>
          <a:noFill/>
        </p:spPr>
      </p:pic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37337" y="6642917"/>
            <a:ext cx="2209800" cy="438150"/>
          </a:xfrm>
          <a:prstGeom prst="rect">
            <a:avLst/>
          </a:prstGeom>
          <a:noFill/>
        </p:spPr>
      </p:pic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431899" y="1723217"/>
            <a:ext cx="8572560" cy="5214974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Conclusiones:</a:t>
            </a:r>
          </a:p>
          <a:p>
            <a:pPr algn="just">
              <a:spcBef>
                <a:spcPts val="0"/>
              </a:spcBef>
            </a:pPr>
            <a:r>
              <a:rPr lang="es-VE" sz="3600" b="1" dirty="0" smtClean="0"/>
              <a:t>Para los niveles de tipo de material: </a:t>
            </a:r>
            <a:r>
              <a:rPr lang="es-VE" sz="3600" dirty="0" smtClean="0"/>
              <a:t>como </a:t>
            </a:r>
            <a:r>
              <a:rPr lang="es-VE" sz="3600" dirty="0" err="1" smtClean="0"/>
              <a:t>fo</a:t>
            </a:r>
            <a:r>
              <a:rPr lang="es-VE" sz="3600" dirty="0" smtClean="0"/>
              <a:t> &lt; f</a:t>
            </a:r>
            <a:r>
              <a:rPr lang="el-GR" sz="3600" baseline="-25000" dirty="0" smtClean="0">
                <a:latin typeface="Calibri"/>
              </a:rPr>
              <a:t>α</a:t>
            </a:r>
            <a:r>
              <a:rPr lang="es-VE" sz="3600" baseline="-25000" dirty="0" smtClean="0"/>
              <a:t> </a:t>
            </a:r>
            <a:r>
              <a:rPr lang="es-VE" sz="3600" dirty="0" smtClean="0"/>
              <a:t> no rechazamos Ho, lo que significa que los tipos de material no afectan significativamente la duración de la batería.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</a:t>
            </a:r>
            <a:r>
              <a:rPr lang="es-VE" sz="3600" b="1" dirty="0" smtClean="0"/>
              <a:t>Para los niveles de temperatura: </a:t>
            </a:r>
            <a:r>
              <a:rPr lang="es-VE" sz="3600" dirty="0" smtClean="0"/>
              <a:t>como </a:t>
            </a:r>
            <a:r>
              <a:rPr lang="es-VE" sz="3600" dirty="0" err="1" smtClean="0"/>
              <a:t>fo</a:t>
            </a:r>
            <a:r>
              <a:rPr lang="es-VE" sz="3600" dirty="0" smtClean="0"/>
              <a:t> &gt; f</a:t>
            </a:r>
            <a:r>
              <a:rPr lang="el-GR" sz="3600" baseline="-25000" dirty="0" smtClean="0">
                <a:latin typeface="Calibri"/>
              </a:rPr>
              <a:t>α</a:t>
            </a:r>
            <a:r>
              <a:rPr lang="es-VE" sz="3600" baseline="-25000" dirty="0" smtClean="0"/>
              <a:t> </a:t>
            </a:r>
            <a:r>
              <a:rPr lang="es-VE" sz="3600" dirty="0" smtClean="0"/>
              <a:t> rechazamos Ho, lo que significa que el efecto temperatura si es significativo.</a:t>
            </a:r>
          </a:p>
          <a:p>
            <a:pPr algn="just">
              <a:spcBef>
                <a:spcPts val="0"/>
              </a:spcBef>
            </a:pPr>
            <a:r>
              <a:rPr lang="es-VE" sz="3600" dirty="0" smtClean="0"/>
              <a:t> </a:t>
            </a:r>
            <a:r>
              <a:rPr lang="es-VE" sz="3600" b="1" dirty="0" smtClean="0"/>
              <a:t>Para la interacción: </a:t>
            </a:r>
            <a:r>
              <a:rPr lang="es-VE" sz="3600" dirty="0" smtClean="0"/>
              <a:t>como </a:t>
            </a:r>
            <a:r>
              <a:rPr lang="es-VE" sz="3600" dirty="0" err="1" smtClean="0"/>
              <a:t>fo</a:t>
            </a:r>
            <a:r>
              <a:rPr lang="es-VE" sz="3600" dirty="0" smtClean="0"/>
              <a:t> &gt; f</a:t>
            </a:r>
            <a:r>
              <a:rPr lang="el-GR" sz="3600" baseline="-25000" dirty="0" smtClean="0">
                <a:latin typeface="Calibri"/>
              </a:rPr>
              <a:t>α</a:t>
            </a:r>
            <a:r>
              <a:rPr lang="es-VE" sz="3600" baseline="-25000" dirty="0" smtClean="0"/>
              <a:t> </a:t>
            </a:r>
            <a:r>
              <a:rPr lang="es-VE" sz="3600" dirty="0" smtClean="0"/>
              <a:t> rechazamos Ho, por lo que la interacción es significativa.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Aleatorios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431899" y="1508903"/>
            <a:ext cx="8786874" cy="1357322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2800" dirty="0" smtClean="0"/>
              <a:t>Se están estudiando los factores que influyen en la resistencia de ruptura de una fibra sintética. Se eligen al azar 4 máquinas y 3 operadoras y se realiza un experimento factorial usando fibras de un mismo lote de producción. Los resultados son: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Aleatorios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3" name="6 Marcador de contenido"/>
          <p:cNvGraphicFramePr>
            <a:graphicFrameLocks/>
          </p:cNvGraphicFramePr>
          <p:nvPr/>
        </p:nvGraphicFramePr>
        <p:xfrm>
          <a:off x="2074837" y="2794787"/>
          <a:ext cx="7858184" cy="36576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00264"/>
                <a:gridCol w="1464480"/>
                <a:gridCol w="1464480"/>
                <a:gridCol w="1464480"/>
                <a:gridCol w="1464480"/>
              </a:tblGrid>
              <a:tr h="228600">
                <a:tc rowSpan="2">
                  <a:txBody>
                    <a:bodyPr/>
                    <a:lstStyle/>
                    <a:p>
                      <a:pPr algn="ctr"/>
                      <a:r>
                        <a:rPr lang="es-VE" sz="3600" dirty="0" smtClean="0">
                          <a:latin typeface="JasmineUPC" pitchFamily="18" charset="-34"/>
                          <a:cs typeface="JasmineUPC" pitchFamily="18" charset="-34"/>
                        </a:rPr>
                        <a:t>Operario</a:t>
                      </a:r>
                      <a:endParaRPr lang="en-US" sz="36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Footlight MT Light" pitchFamily="18" charset="0"/>
                        </a:rPr>
                        <a:t>Máquina</a:t>
                      </a:r>
                      <a:endParaRPr lang="en-US" sz="2400" dirty="0">
                        <a:latin typeface="Footlight MT Light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112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109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112</a:t>
                      </a:r>
                      <a:endParaRPr lang="en-US" sz="2400" dirty="0"/>
                    </a:p>
                  </a:txBody>
                  <a:tcPr anchor="ctr"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116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112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120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4" name="4 Marcador de contenido"/>
          <p:cNvSpPr txBox="1">
            <a:spLocks/>
          </p:cNvSpPr>
          <p:nvPr/>
        </p:nvSpPr>
        <p:spPr bwMode="auto">
          <a:xfrm>
            <a:off x="1646213" y="6295249"/>
            <a:ext cx="814393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514350" marR="0" lvl="0" indent="-514350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lang="es-VE" sz="2800" kern="0" dirty="0" smtClean="0">
                <a:latin typeface="JasmineUPC" pitchFamily="18" charset="-34"/>
                <a:cs typeface="JasmineUPC" pitchFamily="18" charset="-34"/>
              </a:rPr>
              <a:t>Analice los datos y obtenga las conclusiones apropiadas.</a:t>
            </a:r>
          </a:p>
          <a:p>
            <a:pPr marL="514350" marR="0" lvl="0" indent="-514350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es-VE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Estime</a:t>
            </a:r>
            <a:r>
              <a:rPr kumimoji="0" lang="es-VE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los componentes de varianza</a:t>
            </a:r>
          </a:p>
          <a:p>
            <a:pPr marL="514350" marR="0" lvl="0" indent="-514350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lang="es-VE" sz="2800" kern="0" baseline="0" dirty="0" smtClean="0">
                <a:latin typeface="JasmineUPC" pitchFamily="18" charset="-34"/>
                <a:cs typeface="JasmineUPC" pitchFamily="18" charset="-34"/>
              </a:rPr>
              <a:t>Elabore</a:t>
            </a:r>
            <a:r>
              <a:rPr lang="es-VE" sz="2800" kern="0" dirty="0" smtClean="0">
                <a:latin typeface="JasmineUPC" pitchFamily="18" charset="-34"/>
                <a:cs typeface="JasmineUPC" pitchFamily="18" charset="-34"/>
              </a:rPr>
              <a:t> las gráficas apropiadas de los residuos y comente.</a:t>
            </a:r>
            <a:endParaRPr kumimoji="0" lang="es-VE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394609"/>
            <a:ext cx="8858312" cy="642942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200" dirty="0" smtClean="0"/>
              <a:t>  Se quiere probar:</a:t>
            </a:r>
            <a:endParaRPr lang="en-US" sz="32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Aleatorios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1285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2114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0" y="914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6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7" name="Rectangle 15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9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0" name="Rectangle 18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3" name="Rectangle 21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5" name="Rectangle 23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3" name="52 Grupo"/>
          <p:cNvGrpSpPr/>
          <p:nvPr/>
        </p:nvGrpSpPr>
        <p:grpSpPr>
          <a:xfrm>
            <a:off x="2274878" y="2008969"/>
            <a:ext cx="5943631" cy="857256"/>
            <a:chOff x="1717651" y="2080407"/>
            <a:chExt cx="5943631" cy="857256"/>
          </a:xfrm>
        </p:grpSpPr>
        <p:pic>
          <p:nvPicPr>
            <p:cNvPr id="59395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17651" y="2108988"/>
              <a:ext cx="1609725" cy="828675"/>
            </a:xfrm>
            <a:prstGeom prst="rect">
              <a:avLst/>
            </a:prstGeom>
            <a:noFill/>
          </p:spPr>
        </p:pic>
        <p:pic>
          <p:nvPicPr>
            <p:cNvPr id="59394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60791" y="2080407"/>
              <a:ext cx="1514475" cy="828675"/>
            </a:xfrm>
            <a:prstGeom prst="rect">
              <a:avLst/>
            </a:prstGeom>
            <a:noFill/>
          </p:spPr>
        </p:pic>
        <p:pic>
          <p:nvPicPr>
            <p:cNvPr id="59393" name="Picture 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146807" y="2080407"/>
              <a:ext cx="1514475" cy="828675"/>
            </a:xfrm>
            <a:prstGeom prst="rect">
              <a:avLst/>
            </a:prstGeom>
            <a:noFill/>
          </p:spPr>
        </p:pic>
      </p:grpSp>
      <p:sp>
        <p:nvSpPr>
          <p:cNvPr id="59416" name="Rectangle 24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8" name="Rectangle 2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9" name="Rectangle 27"/>
          <p:cNvSpPr>
            <a:spLocks noChangeArrowheads="1"/>
          </p:cNvSpPr>
          <p:nvPr/>
        </p:nvSpPr>
        <p:spPr bwMode="auto">
          <a:xfrm>
            <a:off x="0" y="876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1" name="Rectangle 2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22" name="Rectangle 30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4" name="Rectangle 3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25" name="Rectangle 33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7" name="Rectangle 3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28" name="Rectangle 36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2" name="6 Marcador de contenido"/>
          <p:cNvGraphicFramePr>
            <a:graphicFrameLocks/>
          </p:cNvGraphicFramePr>
          <p:nvPr/>
        </p:nvGraphicFramePr>
        <p:xfrm>
          <a:off x="646080" y="3151977"/>
          <a:ext cx="9501255" cy="4175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61138"/>
                <a:gridCol w="879998"/>
                <a:gridCol w="879998"/>
                <a:gridCol w="879998"/>
                <a:gridCol w="879998"/>
                <a:gridCol w="879998"/>
                <a:gridCol w="879998"/>
                <a:gridCol w="879998"/>
                <a:gridCol w="879998"/>
                <a:gridCol w="1000133"/>
              </a:tblGrid>
              <a:tr h="228600">
                <a:tc rowSpan="2">
                  <a:txBody>
                    <a:bodyPr/>
                    <a:lstStyle/>
                    <a:p>
                      <a:pPr algn="ctr"/>
                      <a:r>
                        <a:rPr lang="es-VE" sz="3600" dirty="0" smtClean="0">
                          <a:latin typeface="JasmineUPC" pitchFamily="18" charset="-34"/>
                          <a:cs typeface="JasmineUPC" pitchFamily="18" charset="-34"/>
                        </a:rPr>
                        <a:t>Operario</a:t>
                      </a:r>
                      <a:endParaRPr lang="en-US" sz="36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Footlight MT Light" pitchFamily="18" charset="0"/>
                        </a:rPr>
                        <a:t>Máquina</a:t>
                      </a:r>
                      <a:endParaRPr lang="en-US" sz="2400" dirty="0">
                        <a:latin typeface="Footlight MT Light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dirty="0" smtClean="0">
                          <a:latin typeface="JasmineUPC" pitchFamily="18" charset="-34"/>
                          <a:cs typeface="JasmineUPC" pitchFamily="18" charset="-34"/>
                        </a:rPr>
                        <a:t>Total</a:t>
                      </a:r>
                      <a:endParaRPr lang="en-US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879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222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226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889</a:t>
                      </a:r>
                      <a:endParaRPr lang="en-US" sz="24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112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111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109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112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116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112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233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120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927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Total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671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673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670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681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2695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Aleatorios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1285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2114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0" y="914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6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7" name="Rectangle 15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9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0" name="Rectangle 18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3" name="Rectangle 21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5" name="Rectangle 23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6" name="Rectangle 24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8" name="Rectangle 2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9" name="Rectangle 27"/>
          <p:cNvSpPr>
            <a:spLocks noChangeArrowheads="1"/>
          </p:cNvSpPr>
          <p:nvPr/>
        </p:nvSpPr>
        <p:spPr bwMode="auto">
          <a:xfrm>
            <a:off x="0" y="876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1" name="Rectangle 2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22" name="Rectangle 30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4" name="Rectangle 3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25" name="Rectangle 33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7" name="Rectangle 3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28" name="Rectangle 36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2" name="6 Marcador de contenido"/>
          <p:cNvGraphicFramePr>
            <a:graphicFrameLocks/>
          </p:cNvGraphicFramePr>
          <p:nvPr/>
        </p:nvGraphicFramePr>
        <p:xfrm>
          <a:off x="646080" y="1223151"/>
          <a:ext cx="9501255" cy="4175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61138"/>
                <a:gridCol w="879998"/>
                <a:gridCol w="879998"/>
                <a:gridCol w="879998"/>
                <a:gridCol w="879998"/>
                <a:gridCol w="879998"/>
                <a:gridCol w="879998"/>
                <a:gridCol w="879998"/>
                <a:gridCol w="879998"/>
                <a:gridCol w="1000133"/>
              </a:tblGrid>
              <a:tr h="228600">
                <a:tc rowSpan="2">
                  <a:txBody>
                    <a:bodyPr/>
                    <a:lstStyle/>
                    <a:p>
                      <a:pPr algn="ctr"/>
                      <a:r>
                        <a:rPr lang="es-VE" sz="3600" dirty="0" smtClean="0">
                          <a:latin typeface="JasmineUPC" pitchFamily="18" charset="-34"/>
                          <a:cs typeface="JasmineUPC" pitchFamily="18" charset="-34"/>
                        </a:rPr>
                        <a:t>Operario</a:t>
                      </a:r>
                      <a:endParaRPr lang="en-US" sz="36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Footlight MT Light" pitchFamily="18" charset="0"/>
                        </a:rPr>
                        <a:t>Máquina</a:t>
                      </a:r>
                      <a:endParaRPr lang="en-US" sz="2400" dirty="0">
                        <a:latin typeface="Footlight MT Light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dirty="0" smtClean="0">
                          <a:latin typeface="JasmineUPC" pitchFamily="18" charset="-34"/>
                          <a:cs typeface="JasmineUPC" pitchFamily="18" charset="-34"/>
                        </a:rPr>
                        <a:t>Total</a:t>
                      </a:r>
                      <a:endParaRPr lang="en-US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879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222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226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889</a:t>
                      </a:r>
                      <a:endParaRPr lang="en-US" sz="24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112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111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109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112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116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112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233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120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927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Total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671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673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670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681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2695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</a:tbl>
          </a:graphicData>
        </a:graphic>
      </p:graphicFrame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451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7651" y="5509431"/>
            <a:ext cx="5229225" cy="904875"/>
          </a:xfrm>
          <a:prstGeom prst="rect">
            <a:avLst/>
          </a:prstGeom>
          <a:noFill/>
        </p:spPr>
      </p:pic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451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7651" y="6581001"/>
            <a:ext cx="5638800" cy="1038225"/>
          </a:xfrm>
          <a:prstGeom prst="rect">
            <a:avLst/>
          </a:prstGeom>
          <a:noFill/>
        </p:spPr>
      </p:pic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789089" y="1580342"/>
            <a:ext cx="8215370" cy="5143535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4000" b="1" dirty="0" smtClean="0"/>
              <a:t>Efecto principal: 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4000" dirty="0" smtClean="0"/>
              <a:t>Es el cambio promedio en la respuesta cuando el factor es cambiado a los distinto niveles.</a:t>
            </a:r>
          </a:p>
          <a:p>
            <a:pPr algn="just">
              <a:spcBef>
                <a:spcPts val="0"/>
              </a:spcBef>
              <a:buNone/>
            </a:pPr>
            <a:endParaRPr lang="es-VE" sz="4000" dirty="0" smtClean="0"/>
          </a:p>
          <a:p>
            <a:pPr algn="just">
              <a:spcBef>
                <a:spcPts val="0"/>
              </a:spcBef>
              <a:buNone/>
            </a:pPr>
            <a:r>
              <a:rPr lang="es-VE" sz="4000" b="1" dirty="0" smtClean="0"/>
              <a:t>Efecto secundario: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4000" dirty="0" smtClean="0"/>
              <a:t>Es el cambio en la respuesta entre los niveles de un factor para los distintos niveles de algunos factores, promediado sobre los niveles de los factores restantes.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sz="7200" dirty="0" smtClean="0"/>
              <a:t>Efectos</a:t>
            </a:r>
            <a:endParaRPr lang="en-US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Aleatorios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1285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2114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0" y="914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6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7" name="Rectangle 15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9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0" name="Rectangle 18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3" name="Rectangle 21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5" name="Rectangle 23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6" name="Rectangle 24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8" name="Rectangle 2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9" name="Rectangle 27"/>
          <p:cNvSpPr>
            <a:spLocks noChangeArrowheads="1"/>
          </p:cNvSpPr>
          <p:nvPr/>
        </p:nvSpPr>
        <p:spPr bwMode="auto">
          <a:xfrm>
            <a:off x="0" y="876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1" name="Rectangle 2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22" name="Rectangle 30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4" name="Rectangle 3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25" name="Rectangle 33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7" name="Rectangle 3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28" name="Rectangle 36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2" name="6 Marcador de contenido"/>
          <p:cNvGraphicFramePr>
            <a:graphicFrameLocks/>
          </p:cNvGraphicFramePr>
          <p:nvPr/>
        </p:nvGraphicFramePr>
        <p:xfrm>
          <a:off x="646080" y="1223151"/>
          <a:ext cx="9501255" cy="4175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61138"/>
                <a:gridCol w="879998"/>
                <a:gridCol w="879998"/>
                <a:gridCol w="879998"/>
                <a:gridCol w="879998"/>
                <a:gridCol w="879998"/>
                <a:gridCol w="879998"/>
                <a:gridCol w="879998"/>
                <a:gridCol w="879998"/>
                <a:gridCol w="1000133"/>
              </a:tblGrid>
              <a:tr h="228600">
                <a:tc rowSpan="2">
                  <a:txBody>
                    <a:bodyPr/>
                    <a:lstStyle/>
                    <a:p>
                      <a:pPr algn="ctr"/>
                      <a:r>
                        <a:rPr lang="es-VE" sz="3600" dirty="0" smtClean="0">
                          <a:latin typeface="JasmineUPC" pitchFamily="18" charset="-34"/>
                          <a:cs typeface="JasmineUPC" pitchFamily="18" charset="-34"/>
                        </a:rPr>
                        <a:t>Operario</a:t>
                      </a:r>
                      <a:endParaRPr lang="en-US" sz="36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Footlight MT Light" pitchFamily="18" charset="0"/>
                        </a:rPr>
                        <a:t>Máquina</a:t>
                      </a:r>
                      <a:endParaRPr lang="en-US" sz="2400" dirty="0">
                        <a:latin typeface="Footlight MT Light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dirty="0" smtClean="0">
                          <a:latin typeface="JasmineUPC" pitchFamily="18" charset="-34"/>
                          <a:cs typeface="JasmineUPC" pitchFamily="18" charset="-34"/>
                        </a:rPr>
                        <a:t>Total</a:t>
                      </a:r>
                      <a:endParaRPr lang="en-US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879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222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226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889</a:t>
                      </a:r>
                      <a:endParaRPr lang="en-US" sz="24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112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111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109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112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116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112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233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120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927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Total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671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673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670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681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2695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</a:tbl>
          </a:graphicData>
        </a:graphic>
      </p:graphicFrame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6213" y="5652307"/>
            <a:ext cx="5848350" cy="942975"/>
          </a:xfrm>
          <a:prstGeom prst="rect">
            <a:avLst/>
          </a:prstGeom>
          <a:noFill/>
        </p:spPr>
      </p:pic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6213" y="6795315"/>
            <a:ext cx="5295900" cy="447675"/>
          </a:xfrm>
          <a:prstGeom prst="rect">
            <a:avLst/>
          </a:prstGeom>
          <a:noFill/>
        </p:spPr>
      </p:pic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Aleatorios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1285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2114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0" y="914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6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7" name="Rectangle 15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9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0" name="Rectangle 18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3" name="Rectangle 21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5" name="Rectangle 23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6" name="Rectangle 24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8" name="Rectangle 2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9" name="Rectangle 27"/>
          <p:cNvSpPr>
            <a:spLocks noChangeArrowheads="1"/>
          </p:cNvSpPr>
          <p:nvPr/>
        </p:nvSpPr>
        <p:spPr bwMode="auto">
          <a:xfrm>
            <a:off x="0" y="876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1" name="Rectangle 2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22" name="Rectangle 30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4" name="Rectangle 3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25" name="Rectangle 33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7" name="Rectangle 3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28" name="Rectangle 36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2" name="6 Marcador de contenido"/>
          <p:cNvGraphicFramePr>
            <a:graphicFrameLocks/>
          </p:cNvGraphicFramePr>
          <p:nvPr/>
        </p:nvGraphicFramePr>
        <p:xfrm>
          <a:off x="646080" y="1223151"/>
          <a:ext cx="9501255" cy="4175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61138"/>
                <a:gridCol w="879998"/>
                <a:gridCol w="879998"/>
                <a:gridCol w="879998"/>
                <a:gridCol w="879998"/>
                <a:gridCol w="879998"/>
                <a:gridCol w="879998"/>
                <a:gridCol w="879998"/>
                <a:gridCol w="879998"/>
                <a:gridCol w="1000133"/>
              </a:tblGrid>
              <a:tr h="228600">
                <a:tc rowSpan="2">
                  <a:txBody>
                    <a:bodyPr/>
                    <a:lstStyle/>
                    <a:p>
                      <a:pPr algn="ctr"/>
                      <a:r>
                        <a:rPr lang="es-VE" sz="3600" dirty="0" smtClean="0">
                          <a:latin typeface="JasmineUPC" pitchFamily="18" charset="-34"/>
                          <a:cs typeface="JasmineUPC" pitchFamily="18" charset="-34"/>
                        </a:rPr>
                        <a:t>Operario</a:t>
                      </a:r>
                      <a:endParaRPr lang="en-US" sz="36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Footlight MT Light" pitchFamily="18" charset="0"/>
                        </a:rPr>
                        <a:t>Máquina</a:t>
                      </a:r>
                      <a:endParaRPr lang="en-US" sz="2400" dirty="0">
                        <a:latin typeface="Footlight MT Light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dirty="0" smtClean="0">
                          <a:latin typeface="JasmineUPC" pitchFamily="18" charset="-34"/>
                          <a:cs typeface="JasmineUPC" pitchFamily="18" charset="-34"/>
                        </a:rPr>
                        <a:t>Total</a:t>
                      </a:r>
                      <a:endParaRPr lang="en-US" sz="28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879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222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226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889</a:t>
                      </a:r>
                      <a:endParaRPr lang="en-US" sz="24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112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111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109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112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116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112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233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120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927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  <a:latin typeface="JasmineUPC" pitchFamily="18" charset="-34"/>
                          <a:cs typeface="JasmineUPC" pitchFamily="18" charset="-34"/>
                        </a:rPr>
                        <a:t>Total</a:t>
                      </a:r>
                      <a:endParaRPr lang="en-US" sz="2800" b="1" dirty="0">
                        <a:solidFill>
                          <a:schemeClr val="bg1"/>
                        </a:solidFill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671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673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670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681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2695</a:t>
                      </a:r>
                      <a:endParaRPr lang="en-US" sz="2400" b="1" i="0" dirty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</a:tbl>
          </a:graphicData>
        </a:graphic>
      </p:graphicFrame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0" y="13620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0" y="1495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14001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6279" y="5509431"/>
            <a:ext cx="6000792" cy="1071570"/>
          </a:xfrm>
          <a:prstGeom prst="rect">
            <a:avLst/>
          </a:prstGeom>
          <a:noFill/>
        </p:spPr>
      </p:pic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0" y="13049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6279" y="6723877"/>
            <a:ext cx="5772150" cy="447675"/>
          </a:xfrm>
          <a:prstGeom prst="rect">
            <a:avLst/>
          </a:prstGeom>
          <a:noFill/>
        </p:spPr>
      </p:pic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Aleatorios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4775" y="1866093"/>
            <a:ext cx="2247900" cy="752475"/>
          </a:xfrm>
          <a:prstGeom prst="rect">
            <a:avLst/>
          </a:prstGeom>
          <a:noFill/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4775" y="3080539"/>
            <a:ext cx="2124075" cy="742950"/>
          </a:xfrm>
          <a:prstGeom prst="rect">
            <a:avLst/>
          </a:prstGeom>
          <a:noFill/>
        </p:spPr>
      </p:pic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5303" y="1866093"/>
            <a:ext cx="4019550" cy="809625"/>
          </a:xfrm>
          <a:prstGeom prst="rect">
            <a:avLst/>
          </a:prstGeom>
          <a:noFill/>
        </p:spPr>
      </p:pic>
      <p:pic>
        <p:nvPicPr>
          <p:cNvPr id="70657" name="Picture 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6807" y="3009101"/>
            <a:ext cx="2562225" cy="809625"/>
          </a:xfrm>
          <a:prstGeom prst="rect">
            <a:avLst/>
          </a:prstGeom>
          <a:noFill/>
        </p:spPr>
      </p:pic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0" y="1209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0" y="19526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4" name="Rectangle 8"/>
          <p:cNvSpPr>
            <a:spLocks noChangeArrowheads="1"/>
          </p:cNvSpPr>
          <p:nvPr/>
        </p:nvSpPr>
        <p:spPr bwMode="auto">
          <a:xfrm>
            <a:off x="0" y="27622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5" name="Rectangle 9"/>
          <p:cNvSpPr>
            <a:spLocks noChangeArrowheads="1"/>
          </p:cNvSpPr>
          <p:nvPr/>
        </p:nvSpPr>
        <p:spPr bwMode="auto">
          <a:xfrm>
            <a:off x="0" y="3571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0666" name="Picture 1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3337" y="4937927"/>
            <a:ext cx="2371725" cy="809625"/>
          </a:xfrm>
          <a:prstGeom prst="rect">
            <a:avLst/>
          </a:prstGeom>
          <a:noFill/>
        </p:spPr>
      </p:pic>
      <p:sp>
        <p:nvSpPr>
          <p:cNvPr id="70668" name="Rectangle 12"/>
          <p:cNvSpPr>
            <a:spLocks noChangeArrowheads="1"/>
          </p:cNvSpPr>
          <p:nvPr/>
        </p:nvSpPr>
        <p:spPr bwMode="auto">
          <a:xfrm>
            <a:off x="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7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0669" name="Picture 1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3337" y="6152373"/>
            <a:ext cx="2371725" cy="809625"/>
          </a:xfrm>
          <a:prstGeom prst="rect">
            <a:avLst/>
          </a:prstGeom>
          <a:noFill/>
        </p:spPr>
      </p:pic>
      <p:sp>
        <p:nvSpPr>
          <p:cNvPr id="70671" name="Rectangle 15"/>
          <p:cNvSpPr>
            <a:spLocks noChangeArrowheads="1"/>
          </p:cNvSpPr>
          <p:nvPr/>
        </p:nvSpPr>
        <p:spPr bwMode="auto">
          <a:xfrm>
            <a:off x="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73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0672" name="Picture 1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6741" y="5652307"/>
            <a:ext cx="2371725" cy="800100"/>
          </a:xfrm>
          <a:prstGeom prst="rect">
            <a:avLst/>
          </a:prstGeom>
          <a:noFill/>
        </p:spPr>
      </p:pic>
      <p:sp>
        <p:nvSpPr>
          <p:cNvPr id="70674" name="Rectangle 18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Aleatorios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5" name="6 Marcador de contenido"/>
          <p:cNvGraphicFramePr>
            <a:graphicFrameLocks noGrp="1"/>
          </p:cNvGraphicFramePr>
          <p:nvPr>
            <p:ph idx="1"/>
          </p:nvPr>
        </p:nvGraphicFramePr>
        <p:xfrm>
          <a:off x="1146147" y="1794655"/>
          <a:ext cx="8858311" cy="3108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40758"/>
                <a:gridCol w="1679388"/>
                <a:gridCol w="1609141"/>
                <a:gridCol w="1714512"/>
                <a:gridCol w="1714512"/>
              </a:tblGrid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Fuente de Variación</a:t>
                      </a:r>
                      <a:endParaRPr lang="en-US" sz="24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Suma de Cuadrados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Grados de libertad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Media Cuadrática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err="1" smtClean="0">
                          <a:solidFill>
                            <a:schemeClr val="bg1"/>
                          </a:solidFill>
                        </a:rPr>
                        <a:t>fo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1800" b="1" dirty="0" smtClean="0">
                          <a:solidFill>
                            <a:schemeClr val="bg1"/>
                          </a:solidFill>
                        </a:rPr>
                        <a:t>Operario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160.333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80.167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10.77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Máquina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12.458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4.153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0.56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Interacción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44.667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6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7.445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1.98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Error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45.5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12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3.767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262.985</a:t>
                      </a:r>
                      <a:endParaRPr lang="en-US" sz="24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VE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23</a:t>
                      </a: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0" y="1209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0" y="19526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4" name="Rectangle 8"/>
          <p:cNvSpPr>
            <a:spLocks noChangeArrowheads="1"/>
          </p:cNvSpPr>
          <p:nvPr/>
        </p:nvSpPr>
        <p:spPr bwMode="auto">
          <a:xfrm>
            <a:off x="0" y="27622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0665" name="Rectangle 9"/>
          <p:cNvSpPr>
            <a:spLocks noChangeArrowheads="1"/>
          </p:cNvSpPr>
          <p:nvPr/>
        </p:nvSpPr>
        <p:spPr bwMode="auto">
          <a:xfrm>
            <a:off x="0" y="3571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168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60791" y="5295117"/>
            <a:ext cx="2076450" cy="438150"/>
          </a:xfrm>
          <a:prstGeom prst="rect">
            <a:avLst/>
          </a:prstGeom>
          <a:noFill/>
        </p:spPr>
      </p:pic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9353" y="6080935"/>
            <a:ext cx="2076450" cy="438150"/>
          </a:xfrm>
          <a:prstGeom prst="rect">
            <a:avLst/>
          </a:prstGeom>
          <a:noFill/>
        </p:spPr>
      </p:pic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1687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94131" y="6795315"/>
            <a:ext cx="2209800" cy="438150"/>
          </a:xfrm>
          <a:prstGeom prst="rect">
            <a:avLst/>
          </a:prstGeom>
          <a:noFill/>
        </p:spPr>
      </p:pic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431899" y="1723217"/>
            <a:ext cx="8572560" cy="5214974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4000" dirty="0" smtClean="0"/>
              <a:t>Conclusiones:</a:t>
            </a:r>
          </a:p>
          <a:p>
            <a:pPr algn="just">
              <a:spcBef>
                <a:spcPts val="0"/>
              </a:spcBef>
            </a:pPr>
            <a:r>
              <a:rPr lang="es-VE" sz="4000" b="1" dirty="0" smtClean="0"/>
              <a:t> Para el factor operario: </a:t>
            </a:r>
            <a:r>
              <a:rPr lang="es-VE" sz="4000" dirty="0" smtClean="0"/>
              <a:t>como </a:t>
            </a:r>
            <a:r>
              <a:rPr lang="es-VE" sz="4000" dirty="0" err="1" smtClean="0"/>
              <a:t>fo</a:t>
            </a:r>
            <a:r>
              <a:rPr lang="es-VE" sz="4000" dirty="0" smtClean="0"/>
              <a:t> &gt; f</a:t>
            </a:r>
            <a:r>
              <a:rPr lang="el-GR" sz="4000" baseline="-25000" dirty="0" smtClean="0">
                <a:latin typeface="Calibri"/>
              </a:rPr>
              <a:t>α</a:t>
            </a:r>
            <a:r>
              <a:rPr lang="es-VE" sz="4000" baseline="-25000" dirty="0" smtClean="0"/>
              <a:t> </a:t>
            </a:r>
            <a:r>
              <a:rPr lang="es-VE" sz="4000" dirty="0" smtClean="0"/>
              <a:t>rechazamos Ho, lo que significa que el operario si es significativo.</a:t>
            </a:r>
          </a:p>
          <a:p>
            <a:pPr algn="just">
              <a:spcBef>
                <a:spcPts val="0"/>
              </a:spcBef>
            </a:pPr>
            <a:r>
              <a:rPr lang="es-VE" sz="4000" dirty="0" smtClean="0"/>
              <a:t> </a:t>
            </a:r>
            <a:r>
              <a:rPr lang="es-VE" sz="4000" b="1" dirty="0" smtClean="0"/>
              <a:t>Para el factor máquina:</a:t>
            </a:r>
            <a:r>
              <a:rPr lang="es-VE" sz="4000" dirty="0" smtClean="0"/>
              <a:t> como </a:t>
            </a:r>
            <a:r>
              <a:rPr lang="es-VE" sz="4000" dirty="0" err="1" smtClean="0"/>
              <a:t>fo</a:t>
            </a:r>
            <a:r>
              <a:rPr lang="es-VE" sz="4000" dirty="0" smtClean="0"/>
              <a:t> &lt; f</a:t>
            </a:r>
            <a:r>
              <a:rPr lang="el-GR" sz="4000" baseline="-25000" dirty="0" smtClean="0">
                <a:latin typeface="Calibri"/>
              </a:rPr>
              <a:t>α</a:t>
            </a:r>
            <a:r>
              <a:rPr lang="es-VE" sz="4000" baseline="-25000" dirty="0" smtClean="0"/>
              <a:t> </a:t>
            </a:r>
            <a:r>
              <a:rPr lang="es-VE" sz="4000" dirty="0" smtClean="0"/>
              <a:t> no rechazamos Ho, lo que significa que las máquinas no afectan significativamente.</a:t>
            </a:r>
          </a:p>
          <a:p>
            <a:pPr algn="just">
              <a:spcBef>
                <a:spcPts val="0"/>
              </a:spcBef>
            </a:pPr>
            <a:r>
              <a:rPr lang="es-VE" sz="4000" dirty="0" smtClean="0"/>
              <a:t> </a:t>
            </a:r>
            <a:r>
              <a:rPr lang="es-VE" sz="4000" b="1" dirty="0" smtClean="0"/>
              <a:t>Para la interacción: </a:t>
            </a:r>
            <a:r>
              <a:rPr lang="es-VE" sz="4000" dirty="0" smtClean="0"/>
              <a:t>como </a:t>
            </a:r>
            <a:r>
              <a:rPr lang="es-VE" sz="4000" dirty="0" err="1" smtClean="0"/>
              <a:t>fo</a:t>
            </a:r>
            <a:r>
              <a:rPr lang="es-VE" sz="4000" dirty="0" smtClean="0"/>
              <a:t> &lt; f</a:t>
            </a:r>
            <a:r>
              <a:rPr lang="el-GR" sz="4000" baseline="-25000" dirty="0" smtClean="0">
                <a:latin typeface="Calibri"/>
              </a:rPr>
              <a:t>α</a:t>
            </a:r>
            <a:r>
              <a:rPr lang="es-VE" sz="4000" baseline="-25000" dirty="0" smtClean="0"/>
              <a:t> </a:t>
            </a:r>
            <a:r>
              <a:rPr lang="es-VE" sz="4000" dirty="0" smtClean="0"/>
              <a:t> no rechazamos Ho, por lo que la interacción no es significativa.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Aleatorios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431899" y="1723217"/>
            <a:ext cx="8572560" cy="714380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3200" dirty="0" smtClean="0"/>
              <a:t>Comprobamos la aleatoriedad del modelo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Ejemplo Modelos Aleatorios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1943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0" y="2686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2712" name="Picture 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5039" y="2366159"/>
            <a:ext cx="3914775" cy="447675"/>
          </a:xfrm>
          <a:prstGeom prst="rect">
            <a:avLst/>
          </a:prstGeom>
          <a:noFill/>
        </p:spPr>
      </p:pic>
      <p:sp>
        <p:nvSpPr>
          <p:cNvPr id="72714" name="Rectangle 10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3" name="6 Marcador de contenido"/>
          <p:cNvGraphicFramePr>
            <a:graphicFrameLocks/>
          </p:cNvGraphicFramePr>
          <p:nvPr/>
        </p:nvGraphicFramePr>
        <p:xfrm>
          <a:off x="503205" y="3137715"/>
          <a:ext cx="9504396" cy="36576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28756"/>
                <a:gridCol w="1009455"/>
                <a:gridCol w="1009455"/>
                <a:gridCol w="1009455"/>
                <a:gridCol w="1009455"/>
                <a:gridCol w="1009455"/>
                <a:gridCol w="1009455"/>
                <a:gridCol w="1009455"/>
                <a:gridCol w="1009455"/>
              </a:tblGrid>
              <a:tr h="228600">
                <a:tc rowSpan="2">
                  <a:txBody>
                    <a:bodyPr/>
                    <a:lstStyle/>
                    <a:p>
                      <a:pPr algn="ctr"/>
                      <a:r>
                        <a:rPr lang="es-VE" sz="3600" dirty="0" smtClean="0">
                          <a:latin typeface="JasmineUPC" pitchFamily="18" charset="-34"/>
                          <a:cs typeface="JasmineUPC" pitchFamily="18" charset="-34"/>
                        </a:rPr>
                        <a:t>Operario</a:t>
                      </a:r>
                      <a:endParaRPr lang="en-US" sz="36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Footlight MT Light" pitchFamily="18" charset="0"/>
                        </a:rPr>
                        <a:t>Máquina</a:t>
                      </a:r>
                      <a:endParaRPr lang="en-US" sz="2400" dirty="0">
                        <a:latin typeface="Footlight MT Light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219</a:t>
                      </a:r>
                    </a:p>
                    <a:p>
                      <a:pPr algn="ctr"/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109.5</a:t>
                      </a:r>
                      <a:endParaRPr lang="en-US" sz="2400" i="0" dirty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225</a:t>
                      </a:r>
                    </a:p>
                    <a:p>
                      <a:pPr algn="ctr"/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112.5</a:t>
                      </a:r>
                      <a:endParaRPr lang="en-US" sz="2400" i="0" dirty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217</a:t>
                      </a:r>
                    </a:p>
                    <a:p>
                      <a:pPr algn="ctr"/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108.5</a:t>
                      </a:r>
                      <a:endParaRPr lang="en-US" sz="2400" i="0" dirty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218</a:t>
                      </a:r>
                    </a:p>
                    <a:p>
                      <a:pPr algn="ctr"/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109</a:t>
                      </a:r>
                      <a:endParaRPr lang="en-US" sz="2400" i="0" dirty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111</a:t>
                      </a:r>
                      <a:endParaRPr lang="en-US" sz="2400" i="0" dirty="0" smtClean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110.5</a:t>
                      </a:r>
                      <a:endParaRPr lang="en-US" sz="2400" i="0" dirty="0" smtClean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 smtClean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113</a:t>
                      </a:r>
                      <a:endParaRPr lang="en-US" sz="2400" i="0" dirty="0" smtClean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112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111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109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112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116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230</a:t>
                      </a:r>
                    </a:p>
                    <a:p>
                      <a:pPr algn="ctr"/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115</a:t>
                      </a:r>
                      <a:endParaRPr lang="en-US" sz="2400" i="0" dirty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112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227</a:t>
                      </a:r>
                    </a:p>
                    <a:p>
                      <a:pPr algn="ctr"/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113.5</a:t>
                      </a:r>
                      <a:endParaRPr lang="en-US" sz="2400" i="0" dirty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233</a:t>
                      </a:r>
                    </a:p>
                    <a:p>
                      <a:pPr algn="ctr"/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116.5</a:t>
                      </a:r>
                      <a:endParaRPr lang="en-US" sz="2400" i="0" dirty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120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237</a:t>
                      </a:r>
                    </a:p>
                    <a:p>
                      <a:pPr algn="ctr"/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118.5</a:t>
                      </a:r>
                      <a:endParaRPr lang="en-US" sz="2400" i="0" dirty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1943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0" y="2686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14" name="Rectangle 10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3" name="6 Marcador de contenido"/>
          <p:cNvGraphicFramePr>
            <a:graphicFrameLocks/>
          </p:cNvGraphicFramePr>
          <p:nvPr/>
        </p:nvGraphicFramePr>
        <p:xfrm>
          <a:off x="574643" y="65881"/>
          <a:ext cx="9504396" cy="36576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28756"/>
                <a:gridCol w="1009455"/>
                <a:gridCol w="1009455"/>
                <a:gridCol w="1009455"/>
                <a:gridCol w="1009455"/>
                <a:gridCol w="1009455"/>
                <a:gridCol w="1009455"/>
                <a:gridCol w="1009455"/>
                <a:gridCol w="1009455"/>
              </a:tblGrid>
              <a:tr h="228600">
                <a:tc rowSpan="2">
                  <a:txBody>
                    <a:bodyPr/>
                    <a:lstStyle/>
                    <a:p>
                      <a:pPr algn="ctr"/>
                      <a:r>
                        <a:rPr lang="es-VE" sz="3600" dirty="0" smtClean="0">
                          <a:latin typeface="JasmineUPC" pitchFamily="18" charset="-34"/>
                          <a:cs typeface="JasmineUPC" pitchFamily="18" charset="-34"/>
                        </a:rPr>
                        <a:t>Operario</a:t>
                      </a:r>
                      <a:endParaRPr lang="en-US" sz="36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Footlight MT Light" pitchFamily="18" charset="0"/>
                        </a:rPr>
                        <a:t>Máquina</a:t>
                      </a:r>
                      <a:endParaRPr lang="en-US" sz="2400" dirty="0">
                        <a:latin typeface="Footlight MT Light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219</a:t>
                      </a:r>
                    </a:p>
                    <a:p>
                      <a:pPr algn="ctr"/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109.5</a:t>
                      </a:r>
                      <a:endParaRPr lang="en-US" sz="2400" i="0" dirty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225</a:t>
                      </a:r>
                    </a:p>
                    <a:p>
                      <a:pPr algn="ctr"/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112.5</a:t>
                      </a:r>
                      <a:endParaRPr lang="en-US" sz="2400" i="0" dirty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217</a:t>
                      </a:r>
                    </a:p>
                    <a:p>
                      <a:pPr algn="ctr"/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108.5</a:t>
                      </a:r>
                      <a:endParaRPr lang="en-US" sz="2400" i="0" dirty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218</a:t>
                      </a:r>
                    </a:p>
                    <a:p>
                      <a:pPr algn="ctr"/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109</a:t>
                      </a:r>
                      <a:endParaRPr lang="en-US" sz="2400" i="0" dirty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108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111</a:t>
                      </a:r>
                      <a:endParaRPr lang="en-US" sz="2400" i="0" dirty="0" smtClean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221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110.5</a:t>
                      </a:r>
                      <a:endParaRPr lang="en-US" sz="2400" i="0" dirty="0" smtClean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110</a:t>
                      </a:r>
                      <a:endParaRPr lang="en-US" sz="2400" i="0" dirty="0" smtClean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226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113</a:t>
                      </a:r>
                      <a:endParaRPr lang="en-US" sz="2400" i="0" dirty="0" smtClean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112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111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109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112</a:t>
                      </a:r>
                      <a:endParaRPr lang="en-US" sz="24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116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230</a:t>
                      </a:r>
                    </a:p>
                    <a:p>
                      <a:pPr algn="ctr"/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115</a:t>
                      </a:r>
                      <a:endParaRPr lang="en-US" sz="2400" i="0" dirty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112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227</a:t>
                      </a:r>
                    </a:p>
                    <a:p>
                      <a:pPr algn="ctr"/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113.5</a:t>
                      </a:r>
                      <a:endParaRPr lang="en-US" sz="2400" i="0" dirty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233</a:t>
                      </a:r>
                    </a:p>
                    <a:p>
                      <a:pPr algn="ctr"/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116.5</a:t>
                      </a:r>
                      <a:endParaRPr lang="en-US" sz="2400" i="0" dirty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120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237</a:t>
                      </a:r>
                    </a:p>
                    <a:p>
                      <a:pPr algn="ctr"/>
                      <a:r>
                        <a:rPr lang="es-VE" sz="2400" i="0" dirty="0" smtClean="0">
                          <a:solidFill>
                            <a:srgbClr val="993366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118.5</a:t>
                      </a:r>
                      <a:endParaRPr lang="en-US" sz="2400" i="0" dirty="0">
                        <a:solidFill>
                          <a:srgbClr val="993366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114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119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117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4" name="6 Marcador de contenido"/>
          <p:cNvGraphicFramePr>
            <a:graphicFrameLocks/>
          </p:cNvGraphicFramePr>
          <p:nvPr/>
        </p:nvGraphicFramePr>
        <p:xfrm>
          <a:off x="2289155" y="3852095"/>
          <a:ext cx="5466576" cy="36576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28756"/>
                <a:gridCol w="1009455"/>
                <a:gridCol w="1009455"/>
                <a:gridCol w="1009455"/>
                <a:gridCol w="1009455"/>
              </a:tblGrid>
              <a:tr h="228600">
                <a:tc rowSpan="2">
                  <a:txBody>
                    <a:bodyPr/>
                    <a:lstStyle/>
                    <a:p>
                      <a:pPr algn="ctr"/>
                      <a:r>
                        <a:rPr lang="es-VE" sz="3600" dirty="0" smtClean="0">
                          <a:latin typeface="JasmineUPC" pitchFamily="18" charset="-34"/>
                          <a:cs typeface="JasmineUPC" pitchFamily="18" charset="-34"/>
                        </a:rPr>
                        <a:t>Operario</a:t>
                      </a:r>
                      <a:endParaRPr lang="en-US" sz="3600" dirty="0">
                        <a:latin typeface="JasmineUPC" pitchFamily="18" charset="-34"/>
                        <a:cs typeface="JasmineUPC" pitchFamily="18" charset="-34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Footlight MT Light" pitchFamily="18" charset="0"/>
                        </a:rPr>
                        <a:t>Máquina</a:t>
                      </a:r>
                      <a:endParaRPr lang="en-US" sz="2400" dirty="0">
                        <a:latin typeface="Footlight MT Light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-0.5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-2.5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-0.5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0.5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2.5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0.5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-1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-1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-0.5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0.5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-1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-1</a:t>
                      </a:r>
                      <a:endParaRPr lang="en-US" sz="2400" dirty="0"/>
                    </a:p>
                  </a:txBody>
                  <a:tcPr anchor="ctr"/>
                </a:tc>
              </a:tr>
              <a:tr h="336179">
                <a:tc rowSpan="2">
                  <a:txBody>
                    <a:bodyPr/>
                    <a:lstStyle/>
                    <a:p>
                      <a:pPr algn="ctr"/>
                      <a:r>
                        <a:rPr lang="es-VE" sz="2800" b="1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en-US" sz="2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-1.5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-2.5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1.5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 vMerge="1">
                  <a:txBody>
                    <a:bodyPr/>
                    <a:lstStyle/>
                    <a:p>
                      <a:pPr algn="ctr"/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-1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1.5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2.5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-1.5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1943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0" y="2686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14" name="Rectangle 10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5 Título"/>
          <p:cNvSpPr>
            <a:spLocks noGrp="1"/>
          </p:cNvSpPr>
          <p:nvPr>
            <p:ph type="title"/>
          </p:nvPr>
        </p:nvSpPr>
        <p:spPr>
          <a:xfrm>
            <a:off x="1503337" y="0"/>
            <a:ext cx="8077200" cy="1494617"/>
          </a:xfrm>
        </p:spPr>
        <p:txBody>
          <a:bodyPr/>
          <a:lstStyle/>
          <a:p>
            <a:r>
              <a:rPr lang="es-VE" dirty="0" smtClean="0"/>
              <a:t>Ejemplo Modelos Aleatorios</a:t>
            </a:r>
            <a:endParaRPr lang="en-US" dirty="0"/>
          </a:p>
        </p:txBody>
      </p:sp>
      <p:graphicFrame>
        <p:nvGraphicFramePr>
          <p:cNvPr id="51" name="1 Gráfico"/>
          <p:cNvGraphicFramePr>
            <a:graphicFrameLocks noGrp="1"/>
          </p:cNvGraphicFramePr>
          <p:nvPr/>
        </p:nvGraphicFramePr>
        <p:xfrm>
          <a:off x="1503337" y="1651778"/>
          <a:ext cx="7906378" cy="5290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1943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0" y="2686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14" name="Rectangle 10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5 Título"/>
          <p:cNvSpPr>
            <a:spLocks noGrp="1"/>
          </p:cNvSpPr>
          <p:nvPr>
            <p:ph type="title"/>
          </p:nvPr>
        </p:nvSpPr>
        <p:spPr>
          <a:xfrm>
            <a:off x="1503337" y="0"/>
            <a:ext cx="8077200" cy="1494617"/>
          </a:xfrm>
        </p:spPr>
        <p:txBody>
          <a:bodyPr/>
          <a:lstStyle/>
          <a:p>
            <a:r>
              <a:rPr lang="es-VE" dirty="0" smtClean="0"/>
              <a:t>Ejemplo Modelos Aleatorios</a:t>
            </a:r>
            <a:endParaRPr lang="en-US" dirty="0"/>
          </a:p>
        </p:txBody>
      </p:sp>
      <p:graphicFrame>
        <p:nvGraphicFramePr>
          <p:cNvPr id="51" name="1 Gráfico"/>
          <p:cNvGraphicFramePr>
            <a:graphicFrameLocks noGrp="1"/>
          </p:cNvGraphicFramePr>
          <p:nvPr/>
        </p:nvGraphicFramePr>
        <p:xfrm>
          <a:off x="1360461" y="1651778"/>
          <a:ext cx="8049254" cy="5290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0" y="19431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11" name="Rectangle 7"/>
          <p:cNvSpPr>
            <a:spLocks noChangeArrowheads="1"/>
          </p:cNvSpPr>
          <p:nvPr/>
        </p:nvSpPr>
        <p:spPr bwMode="auto">
          <a:xfrm>
            <a:off x="0" y="26860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2714" name="Rectangle 10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5 Título"/>
          <p:cNvSpPr>
            <a:spLocks noGrp="1"/>
          </p:cNvSpPr>
          <p:nvPr>
            <p:ph type="title"/>
          </p:nvPr>
        </p:nvSpPr>
        <p:spPr>
          <a:xfrm>
            <a:off x="1503337" y="0"/>
            <a:ext cx="8077200" cy="1494617"/>
          </a:xfrm>
        </p:spPr>
        <p:txBody>
          <a:bodyPr/>
          <a:lstStyle/>
          <a:p>
            <a:r>
              <a:rPr lang="es-VE" dirty="0" smtClean="0"/>
              <a:t>Ejemplo Modelos Aleatorios</a:t>
            </a:r>
            <a:endParaRPr lang="en-US" dirty="0"/>
          </a:p>
        </p:txBody>
      </p:sp>
      <p:graphicFrame>
        <p:nvGraphicFramePr>
          <p:cNvPr id="49" name="1 Gráfico"/>
          <p:cNvGraphicFramePr>
            <a:graphicFrameLocks noGrp="1"/>
          </p:cNvGraphicFramePr>
          <p:nvPr/>
        </p:nvGraphicFramePr>
        <p:xfrm>
          <a:off x="1789089" y="1794655"/>
          <a:ext cx="7906378" cy="5361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431899" y="1437465"/>
            <a:ext cx="8715436" cy="6152373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Considere 2 factores A (nivel A</a:t>
            </a:r>
            <a:r>
              <a:rPr lang="es-VE" sz="3600" baseline="-25000" dirty="0" smtClean="0"/>
              <a:t>1</a:t>
            </a:r>
            <a:r>
              <a:rPr lang="es-VE" sz="3600" dirty="0" smtClean="0"/>
              <a:t> y A</a:t>
            </a:r>
            <a:r>
              <a:rPr lang="es-VE" sz="3600" baseline="-25000" dirty="0" smtClean="0"/>
              <a:t>2</a:t>
            </a:r>
            <a:r>
              <a:rPr lang="es-VE" sz="3600" dirty="0" smtClean="0"/>
              <a:t>) y B (niveles B</a:t>
            </a:r>
            <a:r>
              <a:rPr lang="es-VE" sz="3600" baseline="-25000" dirty="0" smtClean="0"/>
              <a:t>1</a:t>
            </a:r>
            <a:r>
              <a:rPr lang="es-VE" sz="3600" dirty="0" smtClean="0"/>
              <a:t> y B</a:t>
            </a:r>
            <a:r>
              <a:rPr lang="es-VE" sz="3600" baseline="-25000" dirty="0" smtClean="0"/>
              <a:t>2</a:t>
            </a:r>
            <a:r>
              <a:rPr lang="es-VE" sz="3600" dirty="0" smtClean="0"/>
              <a:t>).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3600" b="1" dirty="0" smtClean="0"/>
              <a:t>Primer caso:</a:t>
            </a:r>
            <a:r>
              <a:rPr lang="es-VE" sz="3600" dirty="0" smtClean="0"/>
              <a:t> Dos factores sin interacción</a:t>
            </a:r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El efecto principal del factor A es la diferencia entre la respuesta promedio de A</a:t>
            </a:r>
            <a:r>
              <a:rPr lang="es-VE" sz="3600" baseline="-25000" dirty="0" smtClean="0"/>
              <a:t>1</a:t>
            </a:r>
            <a:r>
              <a:rPr lang="es-VE" sz="3600" dirty="0" smtClean="0"/>
              <a:t> y A</a:t>
            </a:r>
            <a:r>
              <a:rPr lang="es-VE" sz="3600" baseline="-25000" dirty="0" smtClean="0"/>
              <a:t>2</a:t>
            </a:r>
            <a:r>
              <a:rPr lang="es-VE" sz="3600" dirty="0" smtClean="0"/>
              <a:t>. Lo mismo pasa con B: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 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sz="7200" dirty="0" smtClean="0"/>
              <a:t>Interacción</a:t>
            </a:r>
            <a:endParaRPr lang="en-US" sz="7200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2503467" y="2637633"/>
          <a:ext cx="5929356" cy="13716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76452"/>
                <a:gridCol w="1976452"/>
                <a:gridCol w="1976452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VE" sz="2400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  A                B           </a:t>
                      </a:r>
                      <a:endParaRPr lang="en-US" sz="2400" dirty="0">
                        <a:solidFill>
                          <a:schemeClr val="bg1"/>
                        </a:solidFill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B</a:t>
                      </a:r>
                      <a:r>
                        <a:rPr lang="es-VE" sz="2400" baseline="-25000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1</a:t>
                      </a:r>
                      <a:endParaRPr lang="en-US" sz="2400" baseline="-25000" dirty="0">
                        <a:solidFill>
                          <a:schemeClr val="bg1"/>
                        </a:solidFill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B</a:t>
                      </a:r>
                      <a:r>
                        <a:rPr lang="es-VE" sz="2400" baseline="-25000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2</a:t>
                      </a:r>
                      <a:endParaRPr lang="en-US" sz="2400" baseline="-25000" dirty="0">
                        <a:solidFill>
                          <a:schemeClr val="bg1"/>
                        </a:solidFill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9933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A</a:t>
                      </a:r>
                      <a:r>
                        <a:rPr lang="es-VE" sz="2400" b="1" baseline="-25000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1</a:t>
                      </a:r>
                      <a:endParaRPr lang="en-US" sz="2400" b="1" baseline="-25000" dirty="0">
                        <a:solidFill>
                          <a:schemeClr val="bg1"/>
                        </a:solidFill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Footlight MT Light" pitchFamily="18" charset="0"/>
                          <a:ea typeface="Adobe Song Std L" pitchFamily="18" charset="-128"/>
                        </a:rPr>
                        <a:t>10</a:t>
                      </a:r>
                      <a:endParaRPr lang="en-US" sz="2400" dirty="0"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Footlight MT Light" pitchFamily="18" charset="0"/>
                          <a:ea typeface="Adobe Song Std L" pitchFamily="18" charset="-128"/>
                        </a:rPr>
                        <a:t>20</a:t>
                      </a:r>
                      <a:endParaRPr lang="en-US" sz="2400" dirty="0"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A</a:t>
                      </a:r>
                      <a:r>
                        <a:rPr lang="es-VE" sz="2400" b="1" baseline="-25000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2</a:t>
                      </a:r>
                      <a:endParaRPr lang="en-US" sz="2400" b="1" baseline="-25000" dirty="0">
                        <a:solidFill>
                          <a:schemeClr val="bg1"/>
                        </a:solidFill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Footlight MT Light" pitchFamily="18" charset="0"/>
                          <a:ea typeface="Adobe Song Std L" pitchFamily="18" charset="-128"/>
                        </a:rPr>
                        <a:t>30</a:t>
                      </a:r>
                      <a:endParaRPr lang="en-US" sz="2400" dirty="0"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Footlight MT Light" pitchFamily="18" charset="0"/>
                          <a:ea typeface="Adobe Song Std L" pitchFamily="18" charset="-128"/>
                        </a:rPr>
                        <a:t>40</a:t>
                      </a:r>
                      <a:endParaRPr lang="en-US" sz="2400" dirty="0"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6279" y="5866621"/>
            <a:ext cx="3714776" cy="739894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314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8245" y="5795183"/>
            <a:ext cx="3714776" cy="786241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314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580341"/>
            <a:ext cx="8858312" cy="5857917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200" dirty="0" smtClean="0"/>
              <a:t>  Ahora se considera la situación en la que uno de los factores A es fijo, mientras que el otro B es aleatorio.</a:t>
            </a:r>
          </a:p>
          <a:p>
            <a:pPr algn="just">
              <a:spcBef>
                <a:spcPts val="0"/>
              </a:spcBef>
            </a:pPr>
            <a:r>
              <a:rPr lang="es-VE" sz="3200" dirty="0" smtClean="0"/>
              <a:t>Las observaciones se pueden representar mediante el modelo lineal:</a:t>
            </a:r>
            <a:endParaRPr lang="en-US" sz="32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Modelos Mixtos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4841" y="3437729"/>
            <a:ext cx="4981575" cy="523875"/>
          </a:xfrm>
          <a:prstGeom prst="rect">
            <a:avLst/>
          </a:prstGeom>
          <a:noFill/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32691" y="3223415"/>
            <a:ext cx="1785950" cy="1016144"/>
          </a:xfrm>
          <a:prstGeom prst="rect">
            <a:avLst/>
          </a:prstGeom>
          <a:noFill/>
        </p:spPr>
      </p:pic>
      <p:sp>
        <p:nvSpPr>
          <p:cNvPr id="15" name="4 Marcador de contenido"/>
          <p:cNvSpPr txBox="1">
            <a:spLocks/>
          </p:cNvSpPr>
          <p:nvPr/>
        </p:nvSpPr>
        <p:spPr bwMode="auto">
          <a:xfrm>
            <a:off x="1292163" y="4286280"/>
            <a:ext cx="8858312" cy="3223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Donde: 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cs typeface="JasmineUPC" pitchFamily="18" charset="-34"/>
              </a:rPr>
              <a:t>Σ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α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i =0</a:t>
            </a: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cs typeface="JasmineUPC" pitchFamily="18" charset="-34"/>
            </a:endParaRPr>
          </a:p>
          <a:p>
            <a:pPr marL="379413" lvl="0" indent="-379413" algn="just" defTabSz="1014413">
              <a:spcBef>
                <a:spcPts val="0"/>
              </a:spcBef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		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   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τ</a:t>
            </a:r>
            <a:r>
              <a:rPr lang="es-VE" sz="3200" kern="0" dirty="0" smtClean="0">
                <a:latin typeface="JasmineUPC" pitchFamily="18" charset="-34"/>
                <a:cs typeface="JasmineUPC" pitchFamily="18" charset="-34"/>
              </a:rPr>
              <a:t>j ~ NID(0;</a:t>
            </a:r>
            <a:r>
              <a:rPr lang="el-GR" sz="3200" kern="0" dirty="0" smtClean="0">
                <a:latin typeface="Calibri"/>
                <a:cs typeface="JasmineUPC" pitchFamily="18" charset="-34"/>
              </a:rPr>
              <a:t>σ</a:t>
            </a:r>
            <a:r>
              <a:rPr lang="el-GR" sz="3200" kern="0" baseline="-25000" dirty="0" smtClean="0">
                <a:latin typeface="Calibri"/>
                <a:cs typeface="JasmineUPC" pitchFamily="18" charset="-34"/>
              </a:rPr>
              <a:t>τ</a:t>
            </a:r>
            <a:r>
              <a:rPr lang="el-GR" sz="3200" kern="0" dirty="0" smtClean="0">
                <a:latin typeface="Calibri"/>
                <a:cs typeface="JasmineUPC" pitchFamily="18" charset="-34"/>
              </a:rPr>
              <a:t>²</a:t>
            </a:r>
            <a:r>
              <a:rPr lang="es-VE" sz="3200" kern="0" dirty="0" smtClean="0">
                <a:latin typeface="JasmineUPC" pitchFamily="18" charset="-34"/>
                <a:cs typeface="JasmineUPC" pitchFamily="18" charset="-34"/>
              </a:rPr>
              <a:t>)</a:t>
            </a: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  <a:p>
            <a:pPr marL="379413" lvl="0" indent="-379413" algn="just" defTabSz="1014413">
              <a:spcBef>
                <a:spcPts val="0"/>
              </a:spcBef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		   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(</a:t>
            </a:r>
            <a:r>
              <a:rPr kumimoji="0" lang="el-G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/>
                <a:ea typeface="+mn-ea"/>
                <a:cs typeface="JasmineUPC" pitchFamily="18" charset="-34"/>
              </a:rPr>
              <a:t>ατ</a:t>
            </a: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)</a:t>
            </a:r>
            <a:r>
              <a:rPr kumimoji="0" lang="es-VE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ij</a:t>
            </a:r>
            <a:r>
              <a:rPr lang="es-VE" sz="3200" kern="0" dirty="0" smtClean="0">
                <a:latin typeface="JasmineUPC" pitchFamily="18" charset="-34"/>
                <a:cs typeface="JasmineUPC" pitchFamily="18" charset="-34"/>
              </a:rPr>
              <a:t> ~ NID(0 ; [(a-1)/a]</a:t>
            </a:r>
            <a:r>
              <a:rPr lang="el-GR" sz="3200" kern="0" dirty="0" smtClean="0">
                <a:latin typeface="Calibri"/>
                <a:cs typeface="JasmineUPC" pitchFamily="18" charset="-34"/>
              </a:rPr>
              <a:t>σ</a:t>
            </a:r>
            <a:r>
              <a:rPr lang="el-GR" sz="3200" kern="0" baseline="-25000" dirty="0" smtClean="0">
                <a:latin typeface="Calibri"/>
                <a:cs typeface="JasmineUPC" pitchFamily="18" charset="-34"/>
              </a:rPr>
              <a:t>ατ </a:t>
            </a:r>
            <a:r>
              <a:rPr lang="el-GR" sz="3200" kern="0" dirty="0" smtClean="0">
                <a:latin typeface="Calibri"/>
                <a:cs typeface="JasmineUPC" pitchFamily="18" charset="-34"/>
              </a:rPr>
              <a:t>²</a:t>
            </a:r>
            <a:r>
              <a:rPr lang="es-VE" sz="3200" kern="0" dirty="0" smtClean="0">
                <a:latin typeface="JasmineUPC" pitchFamily="18" charset="-34"/>
                <a:cs typeface="JasmineUPC" pitchFamily="18" charset="-34"/>
              </a:rPr>
              <a:t>)</a:t>
            </a: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  <a:p>
            <a:pPr marL="379413" lvl="0" indent="-379413" algn="just" defTabSz="1014413">
              <a:spcBef>
                <a:spcPts val="0"/>
              </a:spcBef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 		   </a:t>
            </a:r>
            <a:r>
              <a:rPr lang="el-GR" sz="3200" kern="0" dirty="0" smtClean="0">
                <a:latin typeface="Calibri"/>
                <a:cs typeface="JasmineUPC" pitchFamily="18" charset="-34"/>
              </a:rPr>
              <a:t>Σ</a:t>
            </a:r>
            <a:r>
              <a:rPr lang="es-VE" sz="3200" kern="0" dirty="0" smtClean="0">
                <a:latin typeface="JasmineUPC" pitchFamily="18" charset="-34"/>
                <a:cs typeface="JasmineUPC" pitchFamily="18" charset="-34"/>
              </a:rPr>
              <a:t>(</a:t>
            </a:r>
            <a:r>
              <a:rPr lang="el-GR" sz="3200" kern="0" dirty="0" smtClean="0">
                <a:latin typeface="Calibri"/>
                <a:cs typeface="JasmineUPC" pitchFamily="18" charset="-34"/>
              </a:rPr>
              <a:t>ατ</a:t>
            </a:r>
            <a:r>
              <a:rPr lang="es-VE" sz="3200" kern="0" dirty="0" smtClean="0">
                <a:latin typeface="JasmineUPC" pitchFamily="18" charset="-34"/>
                <a:cs typeface="JasmineUPC" pitchFamily="18" charset="-34"/>
              </a:rPr>
              <a:t>)</a:t>
            </a:r>
            <a:r>
              <a:rPr lang="es-VE" sz="3200" kern="0" dirty="0" err="1" smtClean="0">
                <a:latin typeface="JasmineUPC" pitchFamily="18" charset="-34"/>
                <a:cs typeface="JasmineUPC" pitchFamily="18" charset="-34"/>
              </a:rPr>
              <a:t>ij</a:t>
            </a:r>
            <a:r>
              <a:rPr lang="es-VE" sz="3200" kern="0" dirty="0" smtClean="0">
                <a:latin typeface="JasmineUPC" pitchFamily="18" charset="-34"/>
                <a:cs typeface="JasmineUPC" pitchFamily="18" charset="-34"/>
              </a:rPr>
              <a:t> = (</a:t>
            </a:r>
            <a:r>
              <a:rPr lang="el-GR" sz="3200" kern="0" dirty="0" smtClean="0">
                <a:latin typeface="Calibri"/>
                <a:cs typeface="JasmineUPC" pitchFamily="18" charset="-34"/>
              </a:rPr>
              <a:t>ατ</a:t>
            </a:r>
            <a:r>
              <a:rPr lang="es-VE" sz="3200" kern="0" dirty="0" smtClean="0">
                <a:latin typeface="JasmineUPC" pitchFamily="18" charset="-34"/>
                <a:cs typeface="JasmineUPC" pitchFamily="18" charset="-34"/>
              </a:rPr>
              <a:t>).j = 0    j=1,2,…,b</a:t>
            </a:r>
          </a:p>
          <a:p>
            <a:pPr marL="379413" lvl="0" indent="-379413" algn="just" defTabSz="1014413">
              <a:spcBef>
                <a:spcPts val="0"/>
              </a:spcBef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</a:rPr>
              <a:t>	A</a:t>
            </a:r>
            <a:r>
              <a:rPr kumimoji="0" lang="es-VE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cs typeface="JasmineUPC" pitchFamily="18" charset="-34"/>
              </a:rPr>
              <a:t> diferentes niveles del factor fijo ciertos elementos de la interacción no son independientes.</a:t>
            </a: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cs typeface="JasmineUPC" pitchFamily="18" charset="-34"/>
            </a:endParaRPr>
          </a:p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Blip>
                <a:blip r:embed="rId4"/>
              </a:buBlip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17585" y="1394609"/>
            <a:ext cx="8858312" cy="642942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200" dirty="0" smtClean="0"/>
              <a:t>  Las hipótesis que deben probarse y sus valores de contraste son:</a:t>
            </a:r>
          </a:p>
          <a:p>
            <a:pPr algn="just">
              <a:spcBef>
                <a:spcPts val="0"/>
              </a:spcBef>
              <a:buNone/>
            </a:pPr>
            <a:endParaRPr lang="en-US" sz="32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Modelos Mixtos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0" y="1285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21145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1" name="Rectangle 9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3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4" name="Rectangle 12"/>
          <p:cNvSpPr>
            <a:spLocks noChangeArrowheads="1"/>
          </p:cNvSpPr>
          <p:nvPr/>
        </p:nvSpPr>
        <p:spPr bwMode="auto">
          <a:xfrm>
            <a:off x="0" y="914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6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07" name="Rectangle 15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09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0" name="Rectangle 18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13" name="Rectangle 21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15" name="Rectangle 23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" name="41 Grupo"/>
          <p:cNvGrpSpPr/>
          <p:nvPr/>
        </p:nvGrpSpPr>
        <p:grpSpPr>
          <a:xfrm>
            <a:off x="1717651" y="3151977"/>
            <a:ext cx="6677057" cy="828675"/>
            <a:chOff x="1717651" y="5152241"/>
            <a:chExt cx="6677057" cy="828675"/>
          </a:xfrm>
        </p:grpSpPr>
        <p:pic>
          <p:nvPicPr>
            <p:cNvPr id="59393" name="Picture 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17651" y="5152241"/>
              <a:ext cx="1514475" cy="828675"/>
            </a:xfrm>
            <a:prstGeom prst="rect">
              <a:avLst/>
            </a:prstGeom>
            <a:noFill/>
          </p:spPr>
        </p:pic>
        <p:pic>
          <p:nvPicPr>
            <p:cNvPr id="59411" name="Picture 19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75105" y="5180816"/>
              <a:ext cx="1381125" cy="800100"/>
            </a:xfrm>
            <a:prstGeom prst="rect">
              <a:avLst/>
            </a:prstGeom>
            <a:noFill/>
          </p:spPr>
        </p:pic>
        <p:pic>
          <p:nvPicPr>
            <p:cNvPr id="59414" name="Picture 2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89683" y="5318927"/>
              <a:ext cx="2105025" cy="447675"/>
            </a:xfrm>
            <a:prstGeom prst="rect">
              <a:avLst/>
            </a:prstGeom>
            <a:noFill/>
          </p:spPr>
        </p:pic>
      </p:grpSp>
      <p:sp>
        <p:nvSpPr>
          <p:cNvPr id="59416" name="Rectangle 24"/>
          <p:cNvSpPr>
            <a:spLocks noChangeArrowheads="1"/>
          </p:cNvSpPr>
          <p:nvPr/>
        </p:nvSpPr>
        <p:spPr bwMode="auto">
          <a:xfrm>
            <a:off x="0" y="904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4 Marcador de contenido"/>
          <p:cNvSpPr txBox="1">
            <a:spLocks/>
          </p:cNvSpPr>
          <p:nvPr/>
        </p:nvSpPr>
        <p:spPr bwMode="auto">
          <a:xfrm>
            <a:off x="1217585" y="5009365"/>
            <a:ext cx="885831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Blip>
                <a:blip r:embed="rId5"/>
              </a:buBlip>
              <a:tabLst/>
              <a:defRPr/>
            </a:pPr>
            <a:r>
              <a:rPr kumimoji="0" lang="es-VE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 Se</a:t>
            </a:r>
            <a:r>
              <a:rPr kumimoji="0" lang="es-VE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JasmineUPC" pitchFamily="18" charset="-34"/>
                <a:ea typeface="+mn-ea"/>
                <a:cs typeface="JasmineUPC" pitchFamily="18" charset="-34"/>
              </a:rPr>
              <a:t> pueden realizar las siguientes estimaciones:</a:t>
            </a: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  <a:p>
            <a:pPr marL="379413" marR="0" lvl="0" indent="-379413" algn="just" defTabSz="1014413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JasmineUPC" pitchFamily="18" charset="-34"/>
              <a:ea typeface="+mn-ea"/>
              <a:cs typeface="JasmineUPC" pitchFamily="18" charset="-34"/>
            </a:endParaRPr>
          </a:p>
        </p:txBody>
      </p:sp>
      <p:sp>
        <p:nvSpPr>
          <p:cNvPr id="59418" name="Rectangle 2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9417" name="Picture 2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60527" y="5723745"/>
            <a:ext cx="1323975" cy="419100"/>
          </a:xfrm>
          <a:prstGeom prst="rect">
            <a:avLst/>
          </a:prstGeom>
          <a:noFill/>
        </p:spPr>
      </p:pic>
      <p:sp>
        <p:nvSpPr>
          <p:cNvPr id="59419" name="Rectangle 27"/>
          <p:cNvSpPr>
            <a:spLocks noChangeArrowheads="1"/>
          </p:cNvSpPr>
          <p:nvPr/>
        </p:nvSpPr>
        <p:spPr bwMode="auto">
          <a:xfrm>
            <a:off x="0" y="876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1" name="Rectangle 2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9420" name="Picture 2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9089" y="6295249"/>
            <a:ext cx="2505075" cy="742950"/>
          </a:xfrm>
          <a:prstGeom prst="rect">
            <a:avLst/>
          </a:prstGeom>
          <a:noFill/>
        </p:spPr>
      </p:pic>
      <p:sp>
        <p:nvSpPr>
          <p:cNvPr id="59422" name="Rectangle 30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4" name="Rectangle 3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425" name="Rectangle 33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9427" name="Rectangle 3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9426" name="Picture 3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32493" y="5580869"/>
            <a:ext cx="2419350" cy="742950"/>
          </a:xfrm>
          <a:prstGeom prst="rect">
            <a:avLst/>
          </a:prstGeom>
          <a:noFill/>
        </p:spPr>
      </p:pic>
      <p:sp>
        <p:nvSpPr>
          <p:cNvPr id="59428" name="Rectangle 36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8" name="67 Grupo"/>
          <p:cNvGrpSpPr/>
          <p:nvPr/>
        </p:nvGrpSpPr>
        <p:grpSpPr>
          <a:xfrm>
            <a:off x="1717651" y="2151845"/>
            <a:ext cx="6715172" cy="804863"/>
            <a:chOff x="1717651" y="2294721"/>
            <a:chExt cx="6715172" cy="804863"/>
          </a:xfrm>
        </p:grpSpPr>
        <p:grpSp>
          <p:nvGrpSpPr>
            <p:cNvPr id="3" name="40 Grupo"/>
            <p:cNvGrpSpPr/>
            <p:nvPr/>
          </p:nvGrpSpPr>
          <p:grpSpPr>
            <a:xfrm>
              <a:off x="4217981" y="2294721"/>
              <a:ext cx="4214842" cy="800100"/>
              <a:chOff x="4217981" y="3580605"/>
              <a:chExt cx="4214842" cy="800100"/>
            </a:xfrm>
          </p:grpSpPr>
          <p:pic>
            <p:nvPicPr>
              <p:cNvPr id="59405" name="Picture 13"/>
              <p:cNvPicPr>
                <a:picLocks noChangeAspect="1" noChangeArrowheads="1"/>
              </p:cNvPicPr>
              <p:nvPr/>
            </p:nvPicPr>
            <p:blipFill>
              <a:blip r:embed="rId9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217981" y="3580605"/>
                <a:ext cx="1381125" cy="800100"/>
              </a:xfrm>
              <a:prstGeom prst="rect">
                <a:avLst/>
              </a:prstGeom>
              <a:noFill/>
            </p:spPr>
          </p:pic>
          <p:pic>
            <p:nvPicPr>
              <p:cNvPr id="59408" name="Picture 16"/>
              <p:cNvPicPr>
                <a:picLocks noChangeAspect="1" noChangeArrowheads="1"/>
              </p:cNvPicPr>
              <p:nvPr/>
            </p:nvPicPr>
            <p:blipFill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318273" y="3723481"/>
                <a:ext cx="2114550" cy="447675"/>
              </a:xfrm>
              <a:prstGeom prst="rect">
                <a:avLst/>
              </a:prstGeom>
              <a:noFill/>
            </p:spPr>
          </p:pic>
        </p:grpSp>
        <p:pic>
          <p:nvPicPr>
            <p:cNvPr id="1025" name="Picture 1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717651" y="2366159"/>
              <a:ext cx="1457325" cy="733425"/>
            </a:xfrm>
            <a:prstGeom prst="rect">
              <a:avLst/>
            </a:prstGeom>
            <a:noFill/>
          </p:spPr>
        </p:pic>
      </p:grp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1906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12858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7" name="66 Grupo"/>
          <p:cNvGrpSpPr/>
          <p:nvPr/>
        </p:nvGrpSpPr>
        <p:grpSpPr>
          <a:xfrm>
            <a:off x="1679562" y="4080671"/>
            <a:ext cx="7081858" cy="828675"/>
            <a:chOff x="1679562" y="4223547"/>
            <a:chExt cx="7081858" cy="828675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679562" y="4223547"/>
              <a:ext cx="1609725" cy="828675"/>
            </a:xfrm>
            <a:prstGeom prst="rect">
              <a:avLst/>
            </a:prstGeom>
            <a:noFill/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75105" y="4223547"/>
              <a:ext cx="1381125" cy="800100"/>
            </a:xfrm>
            <a:prstGeom prst="rect">
              <a:avLst/>
            </a:prstGeom>
            <a:noFill/>
          </p:spPr>
        </p:pic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18245" y="4294985"/>
              <a:ext cx="2543175" cy="457200"/>
            </a:xfrm>
            <a:prstGeom prst="rect">
              <a:avLst/>
            </a:prstGeom>
            <a:noFill/>
          </p:spPr>
        </p:pic>
      </p:grp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9144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32493" y="6295249"/>
            <a:ext cx="1028700" cy="409575"/>
          </a:xfrm>
          <a:prstGeom prst="rect">
            <a:avLst/>
          </a:prstGeom>
          <a:noFill/>
        </p:spPr>
      </p:pic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4" name="Rectangle 20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32493" y="6795315"/>
            <a:ext cx="3619500" cy="409575"/>
          </a:xfrm>
          <a:prstGeom prst="rect">
            <a:avLst/>
          </a:prstGeom>
          <a:noFill/>
        </p:spPr>
      </p:pic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85883" y="1437464"/>
            <a:ext cx="8858312" cy="642943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200" dirty="0" smtClean="0"/>
              <a:t>  Las suma de cuadrados son:</a:t>
            </a:r>
            <a:endParaRPr lang="en-US" sz="32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Tabla ANDEVA de Modelos Mixtos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25 Grupo"/>
          <p:cNvGrpSpPr/>
          <p:nvPr/>
        </p:nvGrpSpPr>
        <p:grpSpPr>
          <a:xfrm>
            <a:off x="1882345" y="2047076"/>
            <a:ext cx="7929618" cy="962025"/>
            <a:chOff x="1289023" y="1832762"/>
            <a:chExt cx="7929618" cy="962025"/>
          </a:xfrm>
        </p:grpSpPr>
        <p:pic>
          <p:nvPicPr>
            <p:cNvPr id="32769" name="Picture 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89023" y="1832762"/>
              <a:ext cx="2638425" cy="962025"/>
            </a:xfrm>
            <a:prstGeom prst="rect">
              <a:avLst/>
            </a:prstGeom>
            <a:noFill/>
          </p:spPr>
        </p:pic>
        <p:sp>
          <p:nvSpPr>
            <p:cNvPr id="19" name="18 Flecha derecha"/>
            <p:cNvSpPr/>
            <p:nvPr/>
          </p:nvSpPr>
          <p:spPr bwMode="auto">
            <a:xfrm>
              <a:off x="4075105" y="2151845"/>
              <a:ext cx="428628" cy="285752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" name="19 CuadroTexto"/>
            <p:cNvSpPr txBox="1"/>
            <p:nvPr/>
          </p:nvSpPr>
          <p:spPr>
            <a:xfrm>
              <a:off x="4581794" y="2080407"/>
              <a:ext cx="46368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>
                  <a:latin typeface="Footlight MT Light" pitchFamily="18" charset="0"/>
                </a:rPr>
                <a:t>Suma de cuadrado explicada debido al factor A</a:t>
              </a:r>
              <a:endParaRPr lang="en-US" dirty="0">
                <a:latin typeface="Footlight MT Light" pitchFamily="18" charset="0"/>
              </a:endParaRPr>
            </a:p>
          </p:txBody>
        </p:sp>
      </p:grp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26 Grupo"/>
          <p:cNvGrpSpPr/>
          <p:nvPr/>
        </p:nvGrpSpPr>
        <p:grpSpPr>
          <a:xfrm>
            <a:off x="1882345" y="3009101"/>
            <a:ext cx="7929618" cy="1038225"/>
            <a:chOff x="1289023" y="2794787"/>
            <a:chExt cx="7929618" cy="1038225"/>
          </a:xfrm>
        </p:grpSpPr>
        <p:pic>
          <p:nvPicPr>
            <p:cNvPr id="32772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89023" y="2794787"/>
              <a:ext cx="2695575" cy="1038225"/>
            </a:xfrm>
            <a:prstGeom prst="rect">
              <a:avLst/>
            </a:prstGeom>
            <a:noFill/>
          </p:spPr>
        </p:pic>
        <p:sp>
          <p:nvSpPr>
            <p:cNvPr id="24" name="23 Flecha derecha"/>
            <p:cNvSpPr/>
            <p:nvPr/>
          </p:nvSpPr>
          <p:spPr bwMode="auto">
            <a:xfrm>
              <a:off x="4075105" y="3151977"/>
              <a:ext cx="428628" cy="285752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5" name="24 CuadroTexto"/>
            <p:cNvSpPr txBox="1"/>
            <p:nvPr/>
          </p:nvSpPr>
          <p:spPr>
            <a:xfrm>
              <a:off x="4581794" y="3080539"/>
              <a:ext cx="46368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>
                  <a:latin typeface="Footlight MT Light" pitchFamily="18" charset="0"/>
                </a:rPr>
                <a:t>Suma de cuadrado explicada debido al factor B</a:t>
              </a:r>
              <a:endParaRPr lang="en-US" dirty="0">
                <a:latin typeface="Footlight MT Light" pitchFamily="18" charset="0"/>
              </a:endParaRPr>
            </a:p>
          </p:txBody>
        </p:sp>
      </p:grp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35 Grupo"/>
          <p:cNvGrpSpPr/>
          <p:nvPr/>
        </p:nvGrpSpPr>
        <p:grpSpPr>
          <a:xfrm>
            <a:off x="1810907" y="4080671"/>
            <a:ext cx="8193552" cy="1643074"/>
            <a:chOff x="1217585" y="3866357"/>
            <a:chExt cx="8193552" cy="1643074"/>
          </a:xfrm>
        </p:grpSpPr>
        <p:pic>
          <p:nvPicPr>
            <p:cNvPr id="32775" name="Picture 7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17585" y="3866357"/>
              <a:ext cx="3409950" cy="1038225"/>
            </a:xfrm>
            <a:prstGeom prst="rect">
              <a:avLst/>
            </a:prstGeom>
            <a:noFill/>
          </p:spPr>
        </p:pic>
        <p:pic>
          <p:nvPicPr>
            <p:cNvPr id="32778" name="Picture 10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17585" y="4937927"/>
              <a:ext cx="3590925" cy="409575"/>
            </a:xfrm>
            <a:prstGeom prst="rect">
              <a:avLst/>
            </a:prstGeom>
            <a:noFill/>
          </p:spPr>
        </p:pic>
        <p:sp>
          <p:nvSpPr>
            <p:cNvPr id="34" name="33 Flecha derecha"/>
            <p:cNvSpPr/>
            <p:nvPr/>
          </p:nvSpPr>
          <p:spPr bwMode="auto">
            <a:xfrm>
              <a:off x="4854300" y="5009365"/>
              <a:ext cx="428628" cy="285752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5" name="34 CuadroTexto"/>
            <p:cNvSpPr txBox="1"/>
            <p:nvPr/>
          </p:nvSpPr>
          <p:spPr>
            <a:xfrm>
              <a:off x="5360989" y="4863100"/>
              <a:ext cx="40501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>
                  <a:latin typeface="Footlight MT Light" pitchFamily="18" charset="0"/>
                </a:rPr>
                <a:t>Suma de cuadrado explicada debido a la </a:t>
              </a:r>
            </a:p>
            <a:p>
              <a:r>
                <a:rPr lang="es-VE" dirty="0" smtClean="0">
                  <a:latin typeface="Footlight MT Light" pitchFamily="18" charset="0"/>
                </a:rPr>
                <a:t>interacción</a:t>
              </a:r>
              <a:endParaRPr lang="en-US" dirty="0">
                <a:latin typeface="Footlight MT Light" pitchFamily="18" charset="0"/>
              </a:endParaRPr>
            </a:p>
          </p:txBody>
        </p:sp>
      </p:grp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2781" name="Picture 1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39469" y="5723745"/>
            <a:ext cx="3571875" cy="1038225"/>
          </a:xfrm>
          <a:prstGeom prst="rect">
            <a:avLst/>
          </a:prstGeom>
          <a:noFill/>
        </p:spPr>
      </p:pic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44 Grupo"/>
          <p:cNvGrpSpPr/>
          <p:nvPr/>
        </p:nvGrpSpPr>
        <p:grpSpPr>
          <a:xfrm>
            <a:off x="1739469" y="6866753"/>
            <a:ext cx="7405380" cy="428628"/>
            <a:chOff x="1146147" y="6866753"/>
            <a:chExt cx="7405380" cy="428628"/>
          </a:xfrm>
        </p:grpSpPr>
        <p:pic>
          <p:nvPicPr>
            <p:cNvPr id="32784" name="Picture 16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46147" y="6866753"/>
              <a:ext cx="4057650" cy="409575"/>
            </a:xfrm>
            <a:prstGeom prst="rect">
              <a:avLst/>
            </a:prstGeom>
            <a:noFill/>
          </p:spPr>
        </p:pic>
        <p:sp>
          <p:nvSpPr>
            <p:cNvPr id="43" name="42 Flecha derecha"/>
            <p:cNvSpPr/>
            <p:nvPr/>
          </p:nvSpPr>
          <p:spPr bwMode="auto">
            <a:xfrm>
              <a:off x="5282928" y="6941580"/>
              <a:ext cx="428628" cy="285752"/>
            </a:xfrm>
            <a:prstGeom prst="rightArrow">
              <a:avLst/>
            </a:prstGeom>
            <a:solidFill>
              <a:srgbClr val="9933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4" name="43 CuadroTexto"/>
            <p:cNvSpPr txBox="1"/>
            <p:nvPr/>
          </p:nvSpPr>
          <p:spPr>
            <a:xfrm>
              <a:off x="5789617" y="6926049"/>
              <a:ext cx="27619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VE" dirty="0" smtClean="0">
                  <a:latin typeface="Footlight MT Light" pitchFamily="18" charset="0"/>
                </a:rPr>
                <a:t>Suma de cuadrado residual</a:t>
              </a:r>
              <a:endParaRPr lang="en-US" dirty="0">
                <a:latin typeface="Footlight MT Light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285883" y="1580340"/>
            <a:ext cx="8858312" cy="642943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es-VE" sz="3200" dirty="0" smtClean="0"/>
              <a:t>  Los cuadrados medios son:</a:t>
            </a:r>
            <a:endParaRPr lang="en-US" sz="3200" dirty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Tabla ANDEVA de Modelos Mixtos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180498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133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1715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2573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4192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709739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8667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3403" y="2409027"/>
            <a:ext cx="1676400" cy="742950"/>
          </a:xfrm>
          <a:prstGeom prst="rect">
            <a:avLst/>
          </a:prstGeom>
          <a:noFill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1965" y="3409159"/>
            <a:ext cx="1695450" cy="742950"/>
          </a:xfrm>
          <a:prstGeom prst="rect">
            <a:avLst/>
          </a:prstGeom>
          <a:noFill/>
        </p:spPr>
      </p:pic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4826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1965" y="4409291"/>
            <a:ext cx="3038475" cy="809625"/>
          </a:xfrm>
          <a:prstGeom prst="rect">
            <a:avLst/>
          </a:prstGeom>
          <a:noFill/>
        </p:spPr>
      </p:pic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2001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3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4832" name="Picture 1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31965" y="5509431"/>
            <a:ext cx="2286000" cy="809625"/>
          </a:xfrm>
          <a:prstGeom prst="rect">
            <a:avLst/>
          </a:prstGeom>
          <a:noFill/>
        </p:spPr>
      </p:pic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0" y="1266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 General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52 Marcador de contenido"/>
          <p:cNvSpPr>
            <a:spLocks noGrp="1"/>
          </p:cNvSpPr>
          <p:nvPr>
            <p:ph idx="1"/>
          </p:nvPr>
        </p:nvSpPr>
        <p:spPr>
          <a:xfrm>
            <a:off x="1503337" y="1580341"/>
            <a:ext cx="8077200" cy="3571900"/>
          </a:xfrm>
        </p:spPr>
        <p:txBody>
          <a:bodyPr/>
          <a:lstStyle/>
          <a:p>
            <a:r>
              <a:rPr lang="es-VE" dirty="0" smtClean="0"/>
              <a:t> El modelo de análisis de varianza es:</a:t>
            </a:r>
          </a:p>
          <a:p>
            <a:endParaRPr lang="es-VE" dirty="0" smtClean="0"/>
          </a:p>
          <a:p>
            <a:endParaRPr lang="es-VE" dirty="0" smtClean="0"/>
          </a:p>
          <a:p>
            <a:endParaRPr lang="es-VE" dirty="0" smtClean="0"/>
          </a:p>
          <a:p>
            <a:endParaRPr lang="es-VE" dirty="0" smtClean="0"/>
          </a:p>
          <a:p>
            <a:r>
              <a:rPr lang="es-VE" dirty="0" smtClean="0"/>
              <a:t> Donde:</a:t>
            </a:r>
            <a:endParaRPr lang="en-US" dirty="0"/>
          </a:p>
        </p:txBody>
      </p:sp>
      <p:sp>
        <p:nvSpPr>
          <p:cNvPr id="8089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089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2031" y="2794787"/>
            <a:ext cx="5943600" cy="1571625"/>
          </a:xfrm>
          <a:prstGeom prst="rect">
            <a:avLst/>
          </a:prstGeom>
          <a:noFill/>
        </p:spPr>
      </p:pic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0" y="20288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60725" y="4937927"/>
            <a:ext cx="2171700" cy="1676400"/>
          </a:xfrm>
          <a:prstGeom prst="rect">
            <a:avLst/>
          </a:prstGeom>
          <a:noFill/>
        </p:spPr>
      </p:pic>
      <p:sp>
        <p:nvSpPr>
          <p:cNvPr id="80902" name="Rectangle 6"/>
          <p:cNvSpPr>
            <a:spLocks noChangeArrowheads="1"/>
          </p:cNvSpPr>
          <p:nvPr/>
        </p:nvSpPr>
        <p:spPr bwMode="auto">
          <a:xfrm>
            <a:off x="0" y="21336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 General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5" name="6 Marcador de contenido"/>
          <p:cNvGraphicFramePr>
            <a:graphicFrameLocks noGrp="1"/>
          </p:cNvGraphicFramePr>
          <p:nvPr>
            <p:ph idx="1"/>
          </p:nvPr>
        </p:nvGraphicFramePr>
        <p:xfrm>
          <a:off x="931833" y="1866093"/>
          <a:ext cx="8858311" cy="4937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40758"/>
                <a:gridCol w="1679388"/>
                <a:gridCol w="1752018"/>
                <a:gridCol w="1785950"/>
                <a:gridCol w="1500197"/>
              </a:tblGrid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Fuente de Variación</a:t>
                      </a:r>
                      <a:endParaRPr lang="en-US" sz="2400" dirty="0"/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Suma de Cuadrados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Grados de libertad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Media Cuadrática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err="1" smtClean="0">
                          <a:solidFill>
                            <a:schemeClr val="bg1"/>
                          </a:solidFill>
                        </a:rPr>
                        <a:t>fo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A</a:t>
                      </a:r>
                      <a:endParaRPr 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a-1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/CM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B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b-1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</a:t>
                      </a: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/CM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C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C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c-1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C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C</a:t>
                      </a: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/CM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AB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r>
                        <a:rPr lang="en-US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/>
                        <a:t>(a-1)(b-1)</a:t>
                      </a:r>
                      <a:endParaRPr 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r>
                        <a:rPr lang="en-US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0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AB</a:t>
                      </a: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/CM</a:t>
                      </a:r>
                      <a:r>
                        <a:rPr lang="es-VE" sz="20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AC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r>
                        <a:rPr lang="en-US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C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dirty="0" smtClean="0"/>
                        <a:t>(a-1)(c-1)</a:t>
                      </a:r>
                      <a:endParaRPr lang="en-US" sz="2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r>
                        <a:rPr lang="en-US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C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0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AC</a:t>
                      </a: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/CM</a:t>
                      </a:r>
                      <a:r>
                        <a:rPr lang="es-VE" sz="20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BC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BC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dirty="0" smtClean="0"/>
                        <a:t>(b-1)(c-1)</a:t>
                      </a:r>
                      <a:endParaRPr lang="en-US" sz="2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BC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0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BC</a:t>
                      </a: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/CM</a:t>
                      </a:r>
                      <a:r>
                        <a:rPr lang="es-VE" sz="20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ABC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r>
                        <a:rPr lang="en-US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BC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dirty="0" smtClean="0"/>
                        <a:t>(a-1)(b-1)</a:t>
                      </a:r>
                      <a:r>
                        <a:rPr lang="en-US" sz="2000" dirty="0" smtClean="0"/>
                        <a:t>(c-1)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</a:t>
                      </a:r>
                      <a:r>
                        <a:rPr lang="en-US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BC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0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ABC</a:t>
                      </a:r>
                      <a:r>
                        <a:rPr lang="es-VE" sz="2000" i="0" dirty="0" smtClean="0">
                          <a:latin typeface="Cambria Math" pitchFamily="18" charset="0"/>
                          <a:ea typeface="Cambria Math" pitchFamily="18" charset="0"/>
                        </a:rPr>
                        <a:t>/CM</a:t>
                      </a:r>
                      <a:r>
                        <a:rPr lang="es-VE" sz="20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0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solidFill>
                            <a:schemeClr val="bg1"/>
                          </a:solidFill>
                        </a:rPr>
                        <a:t>Error</a:t>
                      </a:r>
                      <a:endParaRPr lang="en-US" sz="20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i="0" dirty="0" err="1" smtClean="0">
                          <a:latin typeface="Cambria Math" pitchFamily="18" charset="0"/>
                          <a:ea typeface="Cambria Math" pitchFamily="18" charset="0"/>
                        </a:rPr>
                        <a:t>abc</a:t>
                      </a: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(n-1)</a:t>
                      </a:r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i="0" dirty="0" smtClean="0">
                          <a:latin typeface="Cambria Math" pitchFamily="18" charset="0"/>
                          <a:ea typeface="Cambria Math" pitchFamily="18" charset="0"/>
                        </a:rPr>
                        <a:t>CM</a:t>
                      </a:r>
                      <a:r>
                        <a:rPr lang="es-VE" sz="2400" i="0" baseline="-25000" dirty="0" smtClean="0">
                          <a:latin typeface="Cambria Math" pitchFamily="18" charset="0"/>
                          <a:ea typeface="Cambria Math" pitchFamily="18" charset="0"/>
                        </a:rPr>
                        <a:t>E</a:t>
                      </a:r>
                      <a:endParaRPr lang="en-US" sz="2400" i="0" dirty="0" smtClean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400" i="0" dirty="0"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336179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VE" sz="2400" b="1" i="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SC</a:t>
                      </a:r>
                      <a:r>
                        <a:rPr lang="es-VE" sz="2400" b="1" i="0" baseline="-25000" dirty="0" smtClean="0">
                          <a:solidFill>
                            <a:schemeClr val="bg1"/>
                          </a:solidFill>
                          <a:latin typeface="Cambria Math" pitchFamily="18" charset="0"/>
                          <a:ea typeface="Cambria Math" pitchFamily="18" charset="0"/>
                        </a:rPr>
                        <a:t>T</a:t>
                      </a:r>
                      <a:endParaRPr lang="en-US" sz="2400" b="1" i="0" dirty="0" smtClean="0">
                        <a:solidFill>
                          <a:schemeClr val="bg1"/>
                        </a:solidFill>
                        <a:latin typeface="Cambria Math" pitchFamily="18" charset="0"/>
                        <a:ea typeface="Cambria Math" pitchFamily="18" charset="0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VE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Cambria Math" pitchFamily="18" charset="0"/>
                          <a:ea typeface="Cambria Math" pitchFamily="18" charset="0"/>
                          <a:cs typeface="+mn-cs"/>
                        </a:rPr>
                        <a:t>adcn-1</a:t>
                      </a: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Cambria Math" pitchFamily="18" charset="0"/>
                        <a:ea typeface="Cambria Math" pitchFamily="18" charset="0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 General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46 Marcador de contenido"/>
          <p:cNvSpPr>
            <a:spLocks noGrp="1"/>
          </p:cNvSpPr>
          <p:nvPr>
            <p:ph idx="1"/>
          </p:nvPr>
        </p:nvSpPr>
        <p:spPr>
          <a:xfrm>
            <a:off x="1503337" y="1437465"/>
            <a:ext cx="8077200" cy="461159"/>
          </a:xfrm>
        </p:spPr>
        <p:txBody>
          <a:bodyPr/>
          <a:lstStyle/>
          <a:p>
            <a:r>
              <a:rPr lang="es-VE" dirty="0" smtClean="0"/>
              <a:t> Las sumas de cuadrados son:</a:t>
            </a:r>
            <a:endParaRPr lang="en-US" dirty="0"/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0" y="1514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29" name="Rectangle 9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33" name="Picture 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9089" y="1866093"/>
            <a:ext cx="3095625" cy="1057275"/>
          </a:xfrm>
          <a:prstGeom prst="rect">
            <a:avLst/>
          </a:prstGeom>
          <a:noFill/>
        </p:spPr>
      </p:pic>
      <p:pic>
        <p:nvPicPr>
          <p:cNvPr id="81932" name="Picture 1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9089" y="2937663"/>
            <a:ext cx="3162300" cy="1133475"/>
          </a:xfrm>
          <a:prstGeom prst="rect">
            <a:avLst/>
          </a:prstGeom>
          <a:noFill/>
        </p:spPr>
      </p:pic>
      <p:pic>
        <p:nvPicPr>
          <p:cNvPr id="81931" name="Picture 1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32493" y="1866093"/>
            <a:ext cx="3181350" cy="1133475"/>
          </a:xfrm>
          <a:prstGeom prst="rect">
            <a:avLst/>
          </a:prstGeom>
          <a:noFill/>
        </p:spPr>
      </p:pic>
      <p:sp>
        <p:nvSpPr>
          <p:cNvPr id="8193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35" name="Rectangle 15"/>
          <p:cNvSpPr>
            <a:spLocks noChangeArrowheads="1"/>
          </p:cNvSpPr>
          <p:nvPr/>
        </p:nvSpPr>
        <p:spPr bwMode="auto">
          <a:xfrm>
            <a:off x="0" y="1514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36" name="Rectangle 16"/>
          <p:cNvSpPr>
            <a:spLocks noChangeArrowheads="1"/>
          </p:cNvSpPr>
          <p:nvPr/>
        </p:nvSpPr>
        <p:spPr bwMode="auto">
          <a:xfrm>
            <a:off x="0" y="26479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37" name="Rectangle 17"/>
          <p:cNvSpPr>
            <a:spLocks noChangeArrowheads="1"/>
          </p:cNvSpPr>
          <p:nvPr/>
        </p:nvSpPr>
        <p:spPr bwMode="auto">
          <a:xfrm>
            <a:off x="0" y="3781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38" name="Rectangle 18"/>
          <p:cNvSpPr>
            <a:spLocks noChangeArrowheads="1"/>
          </p:cNvSpPr>
          <p:nvPr/>
        </p:nvSpPr>
        <p:spPr bwMode="auto">
          <a:xfrm>
            <a:off x="0" y="49149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40" name="Rectangle 20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1939" name="Picture 1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7651" y="4152109"/>
            <a:ext cx="5400675" cy="1133475"/>
          </a:xfrm>
          <a:prstGeom prst="rect">
            <a:avLst/>
          </a:prstGeom>
          <a:noFill/>
        </p:spPr>
      </p:pic>
      <p:sp>
        <p:nvSpPr>
          <p:cNvPr id="81941" name="Rectangle 21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43" name="Rectangle 23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1942" name="Picture 2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7651" y="5295117"/>
            <a:ext cx="5448300" cy="1057275"/>
          </a:xfrm>
          <a:prstGeom prst="rect">
            <a:avLst/>
          </a:prstGeom>
          <a:noFill/>
        </p:spPr>
      </p:pic>
      <p:sp>
        <p:nvSpPr>
          <p:cNvPr id="81944" name="Rectangle 24"/>
          <p:cNvSpPr>
            <a:spLocks noChangeArrowheads="1"/>
          </p:cNvSpPr>
          <p:nvPr/>
        </p:nvSpPr>
        <p:spPr bwMode="auto">
          <a:xfrm>
            <a:off x="0" y="1514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46" name="Rectangle 2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1945" name="Picture 25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7651" y="6456363"/>
            <a:ext cx="5514975" cy="1133475"/>
          </a:xfrm>
          <a:prstGeom prst="rect">
            <a:avLst/>
          </a:prstGeom>
          <a:noFill/>
        </p:spPr>
      </p:pic>
      <p:sp>
        <p:nvSpPr>
          <p:cNvPr id="81947" name="Rectangle 27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dirty="0" smtClean="0"/>
              <a:t>Diseño Factorial General</a:t>
            </a:r>
            <a:endParaRPr lang="en-US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68298" y="209074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14192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0" y="14573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15430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8298" y="17049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9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8298" y="199549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0" y="115252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0" y="1552576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30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4831" name="Rectangle 15"/>
          <p:cNvSpPr>
            <a:spLocks noChangeArrowheads="1"/>
          </p:cNvSpPr>
          <p:nvPr/>
        </p:nvSpPr>
        <p:spPr bwMode="auto">
          <a:xfrm>
            <a:off x="0" y="148590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0" y="1200151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470" name="Rectangle 6"/>
          <p:cNvSpPr>
            <a:spLocks noChangeArrowheads="1"/>
          </p:cNvSpPr>
          <p:nvPr/>
        </p:nvSpPr>
        <p:spPr bwMode="auto">
          <a:xfrm>
            <a:off x="0" y="8953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46 Marcador de contenido"/>
          <p:cNvSpPr>
            <a:spLocks noGrp="1"/>
          </p:cNvSpPr>
          <p:nvPr>
            <p:ph idx="1"/>
          </p:nvPr>
        </p:nvSpPr>
        <p:spPr>
          <a:xfrm>
            <a:off x="1503337" y="1437465"/>
            <a:ext cx="8077200" cy="461159"/>
          </a:xfrm>
        </p:spPr>
        <p:txBody>
          <a:bodyPr/>
          <a:lstStyle/>
          <a:p>
            <a:r>
              <a:rPr lang="es-VE" dirty="0" smtClean="0"/>
              <a:t> Las sumas de cuadrados son:</a:t>
            </a:r>
            <a:endParaRPr lang="en-US" dirty="0"/>
          </a:p>
        </p:txBody>
      </p:sp>
      <p:sp>
        <p:nvSpPr>
          <p:cNvPr id="81922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0" y="1514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28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29" name="Rectangle 9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34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35" name="Rectangle 15"/>
          <p:cNvSpPr>
            <a:spLocks noChangeArrowheads="1"/>
          </p:cNvSpPr>
          <p:nvPr/>
        </p:nvSpPr>
        <p:spPr bwMode="auto">
          <a:xfrm>
            <a:off x="0" y="1514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36" name="Rectangle 16"/>
          <p:cNvSpPr>
            <a:spLocks noChangeArrowheads="1"/>
          </p:cNvSpPr>
          <p:nvPr/>
        </p:nvSpPr>
        <p:spPr bwMode="auto">
          <a:xfrm>
            <a:off x="0" y="26479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37" name="Rectangle 17"/>
          <p:cNvSpPr>
            <a:spLocks noChangeArrowheads="1"/>
          </p:cNvSpPr>
          <p:nvPr/>
        </p:nvSpPr>
        <p:spPr bwMode="auto">
          <a:xfrm>
            <a:off x="0" y="378142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38" name="Rectangle 18"/>
          <p:cNvSpPr>
            <a:spLocks noChangeArrowheads="1"/>
          </p:cNvSpPr>
          <p:nvPr/>
        </p:nvSpPr>
        <p:spPr bwMode="auto">
          <a:xfrm>
            <a:off x="0" y="491490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40" name="Rectangle 20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41" name="Rectangle 21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43" name="Rectangle 23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44" name="Rectangle 24"/>
          <p:cNvSpPr>
            <a:spLocks noChangeArrowheads="1"/>
          </p:cNvSpPr>
          <p:nvPr/>
        </p:nvSpPr>
        <p:spPr bwMode="auto">
          <a:xfrm>
            <a:off x="0" y="15144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46" name="Rectangle 26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47" name="Rectangle 27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94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294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4841" y="2080407"/>
            <a:ext cx="5943600" cy="1543050"/>
          </a:xfrm>
          <a:prstGeom prst="rect">
            <a:avLst/>
          </a:prstGeom>
          <a:noFill/>
        </p:spPr>
      </p:pic>
      <p:sp>
        <p:nvSpPr>
          <p:cNvPr id="82947" name="Rectangle 3"/>
          <p:cNvSpPr>
            <a:spLocks noChangeArrowheads="1"/>
          </p:cNvSpPr>
          <p:nvPr/>
        </p:nvSpPr>
        <p:spPr bwMode="auto">
          <a:xfrm>
            <a:off x="0" y="20002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2950" name="Rectangle 6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95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2951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6279" y="3794919"/>
            <a:ext cx="4543425" cy="1133475"/>
          </a:xfrm>
          <a:prstGeom prst="rect">
            <a:avLst/>
          </a:prstGeom>
          <a:noFill/>
        </p:spPr>
      </p:pic>
      <p:sp>
        <p:nvSpPr>
          <p:cNvPr id="82953" name="Rectangle 9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95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2954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6279" y="5223679"/>
            <a:ext cx="4924425" cy="1133475"/>
          </a:xfrm>
          <a:prstGeom prst="rect">
            <a:avLst/>
          </a:prstGeom>
          <a:noFill/>
        </p:spPr>
      </p:pic>
      <p:sp>
        <p:nvSpPr>
          <p:cNvPr id="82956" name="Rectangle 12"/>
          <p:cNvSpPr>
            <a:spLocks noChangeArrowheads="1"/>
          </p:cNvSpPr>
          <p:nvPr/>
        </p:nvSpPr>
        <p:spPr bwMode="auto">
          <a:xfrm>
            <a:off x="0" y="1590675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2003403" y="1508903"/>
            <a:ext cx="8715436" cy="6080935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Para el nivel B</a:t>
            </a:r>
            <a:r>
              <a:rPr lang="es-VE" sz="3600" baseline="-25000" dirty="0" smtClean="0"/>
              <a:t>1</a:t>
            </a:r>
            <a:r>
              <a:rPr lang="es-VE" sz="3600" dirty="0" smtClean="0"/>
              <a:t> el efecto del factor A es: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 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Para el nivel B</a:t>
            </a:r>
            <a:r>
              <a:rPr lang="es-VE" sz="3600" baseline="-25000" dirty="0" smtClean="0"/>
              <a:t>2</a:t>
            </a:r>
            <a:r>
              <a:rPr lang="es-VE" sz="3600" dirty="0" smtClean="0"/>
              <a:t> el efecto del factor A es:</a:t>
            </a:r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Para el nivel A</a:t>
            </a:r>
            <a:r>
              <a:rPr lang="es-VE" sz="3600" baseline="-25000" dirty="0" smtClean="0"/>
              <a:t>1</a:t>
            </a:r>
            <a:r>
              <a:rPr lang="es-VE" sz="3600" dirty="0" smtClean="0"/>
              <a:t> el efecto del factor B es:</a:t>
            </a:r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Para el nivel A</a:t>
            </a:r>
            <a:r>
              <a:rPr lang="es-VE" sz="3600" baseline="-25000" dirty="0" smtClean="0"/>
              <a:t>2</a:t>
            </a:r>
            <a:r>
              <a:rPr lang="es-VE" sz="3600" dirty="0" smtClean="0"/>
              <a:t> el efecto del factor B es:</a:t>
            </a:r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El efecto de interacción es:</a:t>
            </a:r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sz="7200" dirty="0" smtClean="0"/>
              <a:t>Interacción</a:t>
            </a:r>
            <a:endParaRPr lang="en-US" sz="72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314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314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32295" y="2080407"/>
            <a:ext cx="3648075" cy="476250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32295" y="3151977"/>
            <a:ext cx="3657600" cy="476250"/>
          </a:xfrm>
          <a:prstGeom prst="rect">
            <a:avLst/>
          </a:prstGeom>
          <a:noFill/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32295" y="4247363"/>
            <a:ext cx="3686175" cy="476250"/>
          </a:xfrm>
          <a:prstGeom prst="rect">
            <a:avLst/>
          </a:prstGeom>
          <a:noFill/>
        </p:spPr>
      </p:pic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1517" name="Picture 1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32295" y="5366555"/>
            <a:ext cx="3695700" cy="476250"/>
          </a:xfrm>
          <a:prstGeom prst="rect">
            <a:avLst/>
          </a:prstGeom>
          <a:noFill/>
        </p:spPr>
      </p:pic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1520" name="Picture 1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60791" y="6509563"/>
            <a:ext cx="4514850" cy="857250"/>
          </a:xfrm>
          <a:prstGeom prst="rect">
            <a:avLst/>
          </a:prstGeom>
          <a:noFill/>
        </p:spPr>
      </p:pic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0" y="1314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Cerrar llave"/>
          <p:cNvSpPr/>
          <p:nvPr/>
        </p:nvSpPr>
        <p:spPr bwMode="auto">
          <a:xfrm>
            <a:off x="8361385" y="2223283"/>
            <a:ext cx="357190" cy="1357322"/>
          </a:xfrm>
          <a:prstGeom prst="rightBrace">
            <a:avLst>
              <a:gd name="adj1" fmla="val 67857"/>
              <a:gd name="adj2" fmla="val 51069"/>
            </a:avLst>
          </a:prstGeom>
          <a:noFill/>
          <a:ln w="28575" cap="flat" cmpd="sng" algn="ctr">
            <a:solidFill>
              <a:srgbClr val="9933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29 Cerrar llave"/>
          <p:cNvSpPr/>
          <p:nvPr/>
        </p:nvSpPr>
        <p:spPr bwMode="auto">
          <a:xfrm>
            <a:off x="8361385" y="4366423"/>
            <a:ext cx="357190" cy="1357322"/>
          </a:xfrm>
          <a:prstGeom prst="rightBrace">
            <a:avLst>
              <a:gd name="adj1" fmla="val 67857"/>
              <a:gd name="adj2" fmla="val 51069"/>
            </a:avLst>
          </a:prstGeom>
          <a:noFill/>
          <a:ln w="28575" cap="flat" cmpd="sng" algn="ctr">
            <a:solidFill>
              <a:srgbClr val="9933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3789353" y="1508904"/>
            <a:ext cx="3429024" cy="571504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Los gráficos de perfil son:</a:t>
            </a:r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sz="7200" dirty="0" smtClean="0"/>
              <a:t>Interacción</a:t>
            </a:r>
            <a:endParaRPr lang="en-US" sz="72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314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314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0" y="933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0" y="1314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5" name="24 Gráfico"/>
          <p:cNvGraphicFramePr/>
          <p:nvPr/>
        </p:nvGraphicFramePr>
        <p:xfrm>
          <a:off x="1931965" y="2080407"/>
          <a:ext cx="4429155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6" name="25 Gráfico"/>
          <p:cNvGraphicFramePr/>
          <p:nvPr/>
        </p:nvGraphicFramePr>
        <p:xfrm>
          <a:off x="5721320" y="4366423"/>
          <a:ext cx="4429155" cy="3000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1646213" y="1437465"/>
            <a:ext cx="8501122" cy="6152373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es-VE" sz="3600" b="1" dirty="0" smtClean="0"/>
              <a:t>Segundo caso:</a:t>
            </a:r>
            <a:r>
              <a:rPr lang="es-VE" sz="3600" dirty="0" smtClean="0"/>
              <a:t> Dos factores sin interacción</a:t>
            </a:r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  <a:p>
            <a:pPr algn="just">
              <a:spcBef>
                <a:spcPts val="0"/>
              </a:spcBef>
              <a:buNone/>
            </a:pPr>
            <a:endParaRPr lang="es-VE" sz="3600" dirty="0" smtClean="0"/>
          </a:p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El efecto principal del factor A es la diferencia entre la respuesta promedio de A</a:t>
            </a:r>
            <a:r>
              <a:rPr lang="es-VE" sz="3600" baseline="-25000" dirty="0" smtClean="0"/>
              <a:t>1</a:t>
            </a:r>
            <a:r>
              <a:rPr lang="es-VE" sz="3600" dirty="0" smtClean="0"/>
              <a:t> y A</a:t>
            </a:r>
            <a:r>
              <a:rPr lang="es-VE" sz="3600" baseline="-25000" dirty="0" smtClean="0"/>
              <a:t>2</a:t>
            </a:r>
            <a:r>
              <a:rPr lang="es-VE" sz="3600" dirty="0" smtClean="0"/>
              <a:t>. Lo mismo pasa con B:</a:t>
            </a:r>
          </a:p>
          <a:p>
            <a:pPr algn="just">
              <a:spcBef>
                <a:spcPts val="0"/>
              </a:spcBef>
              <a:buNone/>
            </a:pPr>
            <a:r>
              <a:rPr lang="es-VE" sz="3600" dirty="0" smtClean="0"/>
              <a:t> </a:t>
            </a: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VE" sz="7200" dirty="0" smtClean="0"/>
              <a:t>Interacción</a:t>
            </a:r>
            <a:endParaRPr lang="en-US" sz="7200" dirty="0"/>
          </a:p>
        </p:txBody>
      </p:sp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2503467" y="2151845"/>
          <a:ext cx="5929356" cy="13716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76452"/>
                <a:gridCol w="1976452"/>
                <a:gridCol w="1976452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VE" sz="2400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  A                B           </a:t>
                      </a:r>
                      <a:endParaRPr lang="en-US" sz="2400" dirty="0">
                        <a:solidFill>
                          <a:schemeClr val="bg1"/>
                        </a:solidFill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B</a:t>
                      </a:r>
                      <a:r>
                        <a:rPr lang="es-VE" sz="2400" baseline="-25000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1</a:t>
                      </a:r>
                      <a:endParaRPr lang="en-US" sz="2400" baseline="-25000" dirty="0">
                        <a:solidFill>
                          <a:schemeClr val="bg1"/>
                        </a:solidFill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B</a:t>
                      </a:r>
                      <a:r>
                        <a:rPr lang="es-VE" sz="2400" baseline="-25000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2</a:t>
                      </a:r>
                      <a:endParaRPr lang="en-US" sz="2400" baseline="-25000" dirty="0">
                        <a:solidFill>
                          <a:schemeClr val="bg1"/>
                        </a:solidFill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9933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A</a:t>
                      </a:r>
                      <a:r>
                        <a:rPr lang="es-VE" sz="2400" b="1" baseline="-25000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1</a:t>
                      </a:r>
                      <a:endParaRPr lang="en-US" sz="2400" b="1" baseline="-25000" dirty="0">
                        <a:solidFill>
                          <a:schemeClr val="bg1"/>
                        </a:solidFill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Footlight MT Light" pitchFamily="18" charset="0"/>
                          <a:ea typeface="Adobe Song Std L" pitchFamily="18" charset="-128"/>
                        </a:rPr>
                        <a:t>10</a:t>
                      </a:r>
                      <a:endParaRPr lang="en-US" sz="2400" dirty="0"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Footlight MT Light" pitchFamily="18" charset="0"/>
                          <a:ea typeface="Adobe Song Std L" pitchFamily="18" charset="-128"/>
                        </a:rPr>
                        <a:t>20</a:t>
                      </a:r>
                      <a:endParaRPr lang="en-US" sz="2400" dirty="0"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sz="2400" b="1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A</a:t>
                      </a:r>
                      <a:r>
                        <a:rPr lang="es-VE" sz="2400" b="1" baseline="-25000" dirty="0" smtClean="0">
                          <a:solidFill>
                            <a:schemeClr val="bg1"/>
                          </a:solidFill>
                          <a:latin typeface="Footlight MT Light" pitchFamily="18" charset="0"/>
                          <a:ea typeface="Adobe Song Std L" pitchFamily="18" charset="-128"/>
                        </a:rPr>
                        <a:t>2</a:t>
                      </a:r>
                      <a:endParaRPr lang="en-US" sz="2400" b="1" baseline="-25000" dirty="0">
                        <a:solidFill>
                          <a:schemeClr val="bg1"/>
                        </a:solidFill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33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Footlight MT Light" pitchFamily="18" charset="0"/>
                          <a:ea typeface="Adobe Song Std L" pitchFamily="18" charset="-128"/>
                        </a:rPr>
                        <a:t>30</a:t>
                      </a:r>
                      <a:endParaRPr lang="en-US" sz="2400" dirty="0"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2400" dirty="0" smtClean="0">
                          <a:latin typeface="Footlight MT Light" pitchFamily="18" charset="0"/>
                          <a:ea typeface="Adobe Song Std L" pitchFamily="18" charset="-128"/>
                        </a:rPr>
                        <a:t>0</a:t>
                      </a:r>
                      <a:endParaRPr lang="en-US" sz="2400" dirty="0">
                        <a:latin typeface="Footlight MT Light" pitchFamily="18" charset="0"/>
                        <a:ea typeface="Adobe Song Std L" pitchFamily="18" charset="-12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1314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314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3535" y="5295117"/>
            <a:ext cx="4143375" cy="857250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314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10150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3535" y="6438125"/>
            <a:ext cx="4362450" cy="857250"/>
          </a:xfrm>
          <a:prstGeom prst="rect">
            <a:avLst/>
          </a:prstGeom>
          <a:noFill/>
        </p:spPr>
      </p:pic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1314450"/>
            <a:ext cx="101504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16 Flecha izquierda"/>
          <p:cNvSpPr/>
          <p:nvPr/>
        </p:nvSpPr>
        <p:spPr bwMode="auto">
          <a:xfrm>
            <a:off x="7361253" y="5509431"/>
            <a:ext cx="1071570" cy="428628"/>
          </a:xfrm>
          <a:prstGeom prst="leftArrow">
            <a:avLst/>
          </a:prstGeom>
          <a:solidFill>
            <a:srgbClr val="9933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heme/theme1.xml><?xml version="1.0" encoding="utf-8"?>
<a:theme xmlns:a="http://schemas.openxmlformats.org/drawingml/2006/main" name="Cityscape">
  <a:themeElements>
    <a:clrScheme name="Cityscap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Cityscap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Cityscap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yscap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tyscap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yscap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yscap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yscap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tyscap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Cityscape</Template>
  <TotalTime>4522</TotalTime>
  <Words>3535</Words>
  <Application>Microsoft PowerPoint</Application>
  <PresentationFormat>Personalizado</PresentationFormat>
  <Paragraphs>1476</Paragraphs>
  <Slides>67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67</vt:i4>
      </vt:variant>
    </vt:vector>
  </HeadingPairs>
  <TitlesOfParts>
    <vt:vector size="68" baseType="lpstr">
      <vt:lpstr>Cityscape</vt:lpstr>
      <vt:lpstr>Unidad III: Diseño de Experimentos Tema: Diseño Factoriales</vt:lpstr>
      <vt:lpstr>Diseño Factoriales</vt:lpstr>
      <vt:lpstr>Diseño Factoriales</vt:lpstr>
      <vt:lpstr>Diseño Factoriales</vt:lpstr>
      <vt:lpstr>Efectos</vt:lpstr>
      <vt:lpstr>Interacción</vt:lpstr>
      <vt:lpstr>Interacción</vt:lpstr>
      <vt:lpstr>Interacción</vt:lpstr>
      <vt:lpstr>Interacción</vt:lpstr>
      <vt:lpstr>Interacción</vt:lpstr>
      <vt:lpstr>Interacción</vt:lpstr>
      <vt:lpstr>Diseño Factorial de 2 Factores</vt:lpstr>
      <vt:lpstr>Diseño Factorial de 2 Factores</vt:lpstr>
      <vt:lpstr>Diseño Factorial de 2 Factores</vt:lpstr>
      <vt:lpstr>Diseño Factorial de 2 Factores</vt:lpstr>
      <vt:lpstr>Diseño Factorial de 2 Factores</vt:lpstr>
      <vt:lpstr>Modelos Fijos</vt:lpstr>
      <vt:lpstr>Tabla ANDEVA de Modelos Fijos</vt:lpstr>
      <vt:lpstr>Tabla ANDEVA de Modelos Fijos</vt:lpstr>
      <vt:lpstr>Tabla ANDEVA de Modelos Fijos</vt:lpstr>
      <vt:lpstr>Tabla ANDEVA de Modelos Fijos</vt:lpstr>
      <vt:lpstr>Ejemplo Modelos Fijos</vt:lpstr>
      <vt:lpstr>Ejemplo Modelos Fijos</vt:lpstr>
      <vt:lpstr>Ejemplo Modelos Fijos</vt:lpstr>
      <vt:lpstr>Ejemplo Modelos Fijos</vt:lpstr>
      <vt:lpstr>Ejemplo Modelos Fijos</vt:lpstr>
      <vt:lpstr>Ejemplo Modelos Fijos</vt:lpstr>
      <vt:lpstr>Ejemplo Modelos Fijos</vt:lpstr>
      <vt:lpstr>Ejemplo Modelos Fijos</vt:lpstr>
      <vt:lpstr>Ejemplo Modelos Fijos</vt:lpstr>
      <vt:lpstr>Ejemplo Modelos Fijos</vt:lpstr>
      <vt:lpstr>Ejemplo Modelos Fijos</vt:lpstr>
      <vt:lpstr>Ejemplo Modelos Fijos</vt:lpstr>
      <vt:lpstr>Ejemplo Modelos Fijos</vt:lpstr>
      <vt:lpstr>Diapositiva 35</vt:lpstr>
      <vt:lpstr>Diapositiva 36</vt:lpstr>
      <vt:lpstr>Diapositiva 37</vt:lpstr>
      <vt:lpstr>Ejemplo Modelos Fijos</vt:lpstr>
      <vt:lpstr>Ejemplo Modelos Fijos</vt:lpstr>
      <vt:lpstr>Ejemplo Modelos Fijos</vt:lpstr>
      <vt:lpstr>Modelos Aleatorios</vt:lpstr>
      <vt:lpstr>Modelos Aleatorios</vt:lpstr>
      <vt:lpstr>Modelos Aleatorios</vt:lpstr>
      <vt:lpstr>Ejemplo Modelos Aleatorios</vt:lpstr>
      <vt:lpstr>Ejemplo Modelos Aleatorios</vt:lpstr>
      <vt:lpstr>Ejemplo Modelos Aleatorios</vt:lpstr>
      <vt:lpstr>Ejemplo Modelos Aleatorios</vt:lpstr>
      <vt:lpstr>Ejemplo Modelos Aleatorios</vt:lpstr>
      <vt:lpstr>Ejemplo Modelos Aleatorios</vt:lpstr>
      <vt:lpstr>Ejemplo Modelos Aleatorios</vt:lpstr>
      <vt:lpstr>Ejemplo Modelos Aleatorios</vt:lpstr>
      <vt:lpstr>Ejemplo Modelos Aleatorios</vt:lpstr>
      <vt:lpstr>Ejemplo Modelos Aleatorios</vt:lpstr>
      <vt:lpstr>Ejemplo Modelos Aleatorios</vt:lpstr>
      <vt:lpstr>Ejemplo Modelos Aleatorios</vt:lpstr>
      <vt:lpstr>Diapositiva 56</vt:lpstr>
      <vt:lpstr>Ejemplo Modelos Aleatorios</vt:lpstr>
      <vt:lpstr>Ejemplo Modelos Aleatorios</vt:lpstr>
      <vt:lpstr>Ejemplo Modelos Aleatorios</vt:lpstr>
      <vt:lpstr>Modelos Mixtos</vt:lpstr>
      <vt:lpstr>Modelos Mixtos</vt:lpstr>
      <vt:lpstr>Tabla ANDEVA de Modelos Mixtos</vt:lpstr>
      <vt:lpstr>Tabla ANDEVA de Modelos Mixtos</vt:lpstr>
      <vt:lpstr>Diseño Factorial General</vt:lpstr>
      <vt:lpstr>Diseño Factorial General</vt:lpstr>
      <vt:lpstr>Diseño Factorial General</vt:lpstr>
      <vt:lpstr>Diseño Factorial General</vt:lpstr>
    </vt:vector>
  </TitlesOfParts>
  <Company>Personal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Oscar Mogollon</dc:creator>
  <cp:lastModifiedBy>usuario</cp:lastModifiedBy>
  <cp:revision>229</cp:revision>
  <dcterms:created xsi:type="dcterms:W3CDTF">2006-11-08T18:12:24Z</dcterms:created>
  <dcterms:modified xsi:type="dcterms:W3CDTF">2010-05-12T17:05:37Z</dcterms:modified>
</cp:coreProperties>
</file>