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9" r:id="rId2"/>
    <p:sldId id="261" r:id="rId3"/>
    <p:sldId id="257" r:id="rId4"/>
    <p:sldId id="260" r:id="rId5"/>
  </p:sldIdLst>
  <p:sldSz cx="10150475" cy="7589838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66"/>
    <a:srgbClr val="FF7C80"/>
    <a:srgbClr val="FF9999"/>
    <a:srgbClr val="339966"/>
    <a:srgbClr val="006666"/>
    <a:srgbClr val="009999"/>
    <a:srgbClr val="669900"/>
    <a:srgbClr val="FF0000"/>
    <a:srgbClr val="6699FF"/>
    <a:srgbClr val="FF99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8063" autoAdjust="0"/>
  </p:normalViewPr>
  <p:slideViewPr>
    <p:cSldViewPr>
      <p:cViewPr>
        <p:scale>
          <a:sx n="66" d="100"/>
          <a:sy n="66" d="100"/>
        </p:scale>
        <p:origin x="-1080" y="-102"/>
      </p:cViewPr>
      <p:guideLst>
        <p:guide orient="horz" pos="2390"/>
        <p:guide pos="319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1.xml"/><Relationship Id="rId1" Type="http://schemas.openxmlformats.org/officeDocument/2006/relationships/video" Target="file:///C:\Users\usuario\Videos\Documents\Documents\Control%20de%20Calidad\Clase%202_1\Cityscape_Title.avi" TargetMode="Externa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Cityscape_Title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0128250" cy="1519238"/>
          </a:xfrm>
          <a:prstGeom prst="rect">
            <a:avLst/>
          </a:prstGeom>
          <a:noFill/>
        </p:spPr>
      </p:pic>
      <p:sp>
        <p:nvSpPr>
          <p:cNvPr id="4103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762000" y="2057399"/>
            <a:ext cx="8610600" cy="1737519"/>
          </a:xfrm>
          <a:effectLst>
            <a:outerShdw blurRad="254000" dist="127000" dir="2340000" algn="ctr" rotWithShape="0">
              <a:schemeClr val="tx1">
                <a:lumMod val="50000"/>
                <a:lumOff val="50000"/>
                <a:alpha val="91000"/>
              </a:schemeClr>
            </a:outerShdw>
          </a:effectLst>
        </p:spPr>
        <p:txBody>
          <a:bodyPr/>
          <a:lstStyle>
            <a:lvl1pPr algn="ctr">
              <a:defRPr sz="8000" b="1" spc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defRPr>
            </a:lvl1pPr>
          </a:lstStyle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cambiar</a:t>
            </a:r>
            <a:r>
              <a:rPr lang="en-US" dirty="0"/>
              <a:t> el </a:t>
            </a:r>
            <a:r>
              <a:rPr lang="en-US" dirty="0" err="1"/>
              <a:t>estilo</a:t>
            </a:r>
            <a:r>
              <a:rPr lang="en-US" dirty="0"/>
              <a:t> de </a:t>
            </a:r>
            <a:r>
              <a:rPr lang="en-US" dirty="0" err="1"/>
              <a:t>título</a:t>
            </a:r>
            <a:r>
              <a:rPr lang="en-US" dirty="0"/>
              <a:t>	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524000" y="3810000"/>
            <a:ext cx="7086600" cy="1981200"/>
          </a:xfrm>
        </p:spPr>
        <p:txBody>
          <a:bodyPr/>
          <a:lstStyle>
            <a:lvl1pPr marL="0" indent="0" algn="ctr">
              <a:buFontTx/>
              <a:buNone/>
              <a:defRPr sz="4400">
                <a:latin typeface="JasmineUPC" pitchFamily="18" charset="-34"/>
                <a:cs typeface="JasmineUPC" pitchFamily="18" charset="-34"/>
              </a:defRPr>
            </a:lvl1pPr>
          </a:lstStyle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modificar</a:t>
            </a:r>
            <a:r>
              <a:rPr lang="en-US" dirty="0"/>
              <a:t> el </a:t>
            </a:r>
            <a:r>
              <a:rPr lang="en-US" dirty="0" err="1"/>
              <a:t>estilo</a:t>
            </a:r>
            <a:r>
              <a:rPr lang="en-US" dirty="0"/>
              <a:t> de </a:t>
            </a:r>
            <a:r>
              <a:rPr lang="en-US" dirty="0" err="1"/>
              <a:t>subtítulo</a:t>
            </a:r>
            <a:r>
              <a:rPr lang="en-US" dirty="0"/>
              <a:t> del </a:t>
            </a:r>
            <a:r>
              <a:rPr lang="en-US" dirty="0" err="1"/>
              <a:t>patrón</a:t>
            </a:r>
            <a:endParaRPr lang="en-US" dirty="0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quarter" idx="2"/>
          </p:nvPr>
        </p:nvSpPr>
        <p:spPr>
          <a:xfrm>
            <a:off x="762000" y="62484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505200" y="6248400"/>
            <a:ext cx="3124200" cy="533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39000" y="62484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fld id="{369B8CFB-CA86-46FC-9E81-70C494032B86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10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4FA6CF-0B4C-42BE-ABAF-4532E9745326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505700" y="228600"/>
            <a:ext cx="2019300" cy="65532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447800" y="228600"/>
            <a:ext cx="5905500" cy="65532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E4585C-94E2-419D-9FC3-324151FF03F7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1447800" y="228600"/>
            <a:ext cx="8077200" cy="6553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1447800" y="69342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886200" y="6934200"/>
            <a:ext cx="3124200" cy="533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391400" y="69342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fld id="{47BAC7B4-2D80-46E1-9D26-4A5DDF72CF8C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ítulo y diagrama u organi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47800" y="228600"/>
            <a:ext cx="8077200" cy="12192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SmartArt"/>
          <p:cNvSpPr>
            <a:spLocks noGrp="1"/>
          </p:cNvSpPr>
          <p:nvPr>
            <p:ph type="dgm" idx="1"/>
          </p:nvPr>
        </p:nvSpPr>
        <p:spPr>
          <a:xfrm>
            <a:off x="1447800" y="1905000"/>
            <a:ext cx="8077200" cy="4876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1447800" y="69342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886200" y="6934200"/>
            <a:ext cx="3124200" cy="533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391400" y="69342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fld id="{78C444D0-B747-4D70-8B53-3D98ED87377B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AB0F2D-ABCF-4F30-BBDA-A45100A55692}" type="slidenum">
              <a:rPr lang="en-US"/>
              <a:pPr/>
              <a:t>‹Nº›</a:t>
            </a:fld>
            <a:endParaRPr lang="en-US"/>
          </a:p>
        </p:txBody>
      </p:sp>
      <p:sp>
        <p:nvSpPr>
          <p:cNvPr id="7" name="Line 15"/>
          <p:cNvSpPr>
            <a:spLocks noChangeShapeType="1"/>
          </p:cNvSpPr>
          <p:nvPr userDrawn="1"/>
        </p:nvSpPr>
        <p:spPr bwMode="auto">
          <a:xfrm>
            <a:off x="2627313" y="1508903"/>
            <a:ext cx="7523162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01688" y="4876800"/>
            <a:ext cx="8628062" cy="15081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01688" y="3216275"/>
            <a:ext cx="8628062" cy="166052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424D6-8ED7-4FB6-BC59-4ED31C384EAA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47800" y="1905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562600" y="1905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E566F3-0B0B-4900-8B6B-43E303EA0245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8000" y="303213"/>
            <a:ext cx="9134475" cy="1265237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08000" y="1698625"/>
            <a:ext cx="4484688" cy="7080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08000" y="2406650"/>
            <a:ext cx="4484688" cy="43735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156200" y="1698625"/>
            <a:ext cx="4486275" cy="7080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156200" y="2406650"/>
            <a:ext cx="4486275" cy="43735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02061-6786-40BF-8B11-4AC964099928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FAC737-4D3B-4A72-845C-97FFB76824DF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91038-2716-4BC0-83A6-A8C1180A3D34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8000" y="301625"/>
            <a:ext cx="3338513" cy="12858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68750" y="301625"/>
            <a:ext cx="5673725" cy="64785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08000" y="1587500"/>
            <a:ext cx="3338513" cy="51927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EE0070-A17B-4908-B3E3-C54049470C7B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89138" y="5313363"/>
            <a:ext cx="6091237" cy="6270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989138" y="677863"/>
            <a:ext cx="6091237" cy="45545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989138" y="5940425"/>
            <a:ext cx="6091237" cy="8905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2FACCA-3F10-47DD-A2BC-4BFF5BA3D245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ideo" Target="file:///C:\Users\usuario\Videos\Documents\Documents\Control%20de%20Calidad\Clase%202_1\Cityscape_Text.avi" TargetMode="Externa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gi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Cityscape_Text.avi">
            <a:hlinkClick r:id="" action="ppaction://media"/>
          </p:cNvPr>
          <p:cNvPicPr>
            <a:picLocks noRot="1" noChangeAspect="1" noChangeArrowheads="1"/>
          </p:cNvPicPr>
          <p:nvPr>
            <a:videoFile r:link="rId15"/>
          </p:nvPr>
        </p:nvPicPr>
        <p:blipFill>
          <a:blip r:embed="rId17"/>
          <a:srcRect/>
          <a:stretch>
            <a:fillRect/>
          </a:stretch>
        </p:blipFill>
        <p:spPr bwMode="auto">
          <a:xfrm>
            <a:off x="0" y="0"/>
            <a:ext cx="1517650" cy="7588250"/>
          </a:xfrm>
          <a:prstGeom prst="rect">
            <a:avLst/>
          </a:prstGeom>
          <a:noFill/>
        </p:spPr>
      </p:pic>
      <p:sp>
        <p:nvSpPr>
          <p:cNvPr id="1040" name="Rectangle 16"/>
          <p:cNvSpPr>
            <a:spLocks noGrp="1" noChangeArrowheads="1"/>
          </p:cNvSpPr>
          <p:nvPr>
            <p:ph type="title"/>
          </p:nvPr>
        </p:nvSpPr>
        <p:spPr bwMode="auto">
          <a:xfrm>
            <a:off x="1503337" y="0"/>
            <a:ext cx="8077200" cy="149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 smtClean="0"/>
              <a:t>Haga</a:t>
            </a:r>
            <a:r>
              <a:rPr lang="en-US" dirty="0" smtClean="0"/>
              <a:t> </a:t>
            </a:r>
            <a:r>
              <a:rPr lang="en-US" dirty="0" err="1" smtClean="0"/>
              <a:t>clic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cambiar</a:t>
            </a:r>
            <a:r>
              <a:rPr lang="en-US" dirty="0" smtClean="0"/>
              <a:t> el </a:t>
            </a:r>
            <a:r>
              <a:rPr lang="en-US" dirty="0" err="1" smtClean="0"/>
              <a:t>estilo</a:t>
            </a:r>
            <a:r>
              <a:rPr lang="en-US" dirty="0" smtClean="0"/>
              <a:t> de </a:t>
            </a:r>
            <a:r>
              <a:rPr lang="en-US" dirty="0" err="1" smtClean="0"/>
              <a:t>título</a:t>
            </a:r>
            <a:r>
              <a:rPr lang="en-US" dirty="0" smtClean="0"/>
              <a:t>	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905000"/>
            <a:ext cx="8077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 smtClean="0"/>
              <a:t>Haga</a:t>
            </a:r>
            <a:r>
              <a:rPr lang="en-US" dirty="0" smtClean="0"/>
              <a:t> </a:t>
            </a:r>
            <a:r>
              <a:rPr lang="en-US" dirty="0" err="1" smtClean="0"/>
              <a:t>clic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modificar</a:t>
            </a:r>
            <a:r>
              <a:rPr lang="en-US" dirty="0" smtClean="0"/>
              <a:t> el </a:t>
            </a:r>
            <a:r>
              <a:rPr lang="en-US" dirty="0" err="1" smtClean="0"/>
              <a:t>estilo</a:t>
            </a:r>
            <a:r>
              <a:rPr lang="en-US" dirty="0" smtClean="0"/>
              <a:t> de </a:t>
            </a:r>
            <a:r>
              <a:rPr lang="en-US" dirty="0" err="1" smtClean="0"/>
              <a:t>texto</a:t>
            </a:r>
            <a:r>
              <a:rPr lang="en-US" dirty="0" smtClean="0"/>
              <a:t> del </a:t>
            </a:r>
            <a:r>
              <a:rPr lang="en-US" dirty="0" err="1" smtClean="0"/>
              <a:t>patrón</a:t>
            </a:r>
            <a:endParaRPr lang="en-US" dirty="0" smtClean="0"/>
          </a:p>
          <a:p>
            <a:pPr lvl="1"/>
            <a:r>
              <a:rPr lang="en-US" dirty="0" smtClean="0"/>
              <a:t>Segundo </a:t>
            </a:r>
            <a:r>
              <a:rPr lang="en-US" dirty="0" err="1" smtClean="0"/>
              <a:t>nivel</a:t>
            </a:r>
            <a:endParaRPr lang="en-US" dirty="0" smtClean="0"/>
          </a:p>
          <a:p>
            <a:pPr lvl="2"/>
            <a:r>
              <a:rPr lang="en-US" dirty="0" err="1" smtClean="0"/>
              <a:t>Tercer</a:t>
            </a:r>
            <a:r>
              <a:rPr lang="en-US" dirty="0" smtClean="0"/>
              <a:t> </a:t>
            </a:r>
            <a:r>
              <a:rPr lang="en-US" dirty="0" err="1" smtClean="0"/>
              <a:t>nivel</a:t>
            </a:r>
            <a:endParaRPr lang="en-US" dirty="0" smtClean="0"/>
          </a:p>
          <a:p>
            <a:pPr lvl="3"/>
            <a:r>
              <a:rPr lang="en-US" dirty="0" smtClean="0"/>
              <a:t>Cuarto </a:t>
            </a:r>
            <a:r>
              <a:rPr lang="en-US" dirty="0" err="1" smtClean="0"/>
              <a:t>nivel</a:t>
            </a:r>
            <a:endParaRPr lang="en-US" dirty="0" smtClean="0"/>
          </a:p>
          <a:p>
            <a:pPr lvl="4"/>
            <a:r>
              <a:rPr lang="en-US" dirty="0" err="1" smtClean="0"/>
              <a:t>Quinto</a:t>
            </a:r>
            <a:r>
              <a:rPr lang="en-US" dirty="0" smtClean="0"/>
              <a:t> </a:t>
            </a:r>
            <a:r>
              <a:rPr lang="en-US" dirty="0" err="1" smtClean="0"/>
              <a:t>nivel</a:t>
            </a:r>
            <a:endParaRPr lang="en-US" dirty="0" smtClean="0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31833" y="7223943"/>
            <a:ext cx="3627438" cy="365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r>
              <a:rPr lang="es-VE" dirty="0" smtClean="0"/>
              <a:t>https://webdelprofesor.ula.ve/ingenieria/karlap</a:t>
            </a:r>
            <a:endParaRPr lang="en-US" dirty="0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86200" y="6934200"/>
            <a:ext cx="3124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16875" y="7262047"/>
            <a:ext cx="2133600" cy="327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r>
              <a:rPr lang="es-VE" dirty="0" smtClean="0"/>
              <a:t>Mérida, Abril 2010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3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</p:childTnLst>
        </p:cTn>
      </p:par>
    </p:tnLst>
  </p:timing>
  <p:txStyles>
    <p:titleStyle>
      <a:lvl1pPr algn="ctr" defTabSz="1014413" rtl="0" eaLnBrk="0" fontAlgn="base" hangingPunct="0">
        <a:spcBef>
          <a:spcPct val="0"/>
        </a:spcBef>
        <a:spcAft>
          <a:spcPts val="0"/>
        </a:spcAft>
        <a:defRPr sz="6600">
          <a:solidFill>
            <a:schemeClr val="tx2"/>
          </a:solidFill>
          <a:latin typeface="JasmineUPC" pitchFamily="18" charset="-34"/>
          <a:ea typeface="+mj-ea"/>
          <a:cs typeface="JasmineUPC" pitchFamily="18" charset="-34"/>
        </a:defRPr>
      </a:lvl1pPr>
      <a:lvl2pPr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2pPr>
      <a:lvl3pPr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3pPr>
      <a:lvl4pPr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4pPr>
      <a:lvl5pPr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5pPr>
      <a:lvl6pPr marL="457200"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6pPr>
      <a:lvl7pPr marL="914400"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7pPr>
      <a:lvl8pPr marL="1371600"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8pPr>
      <a:lvl9pPr marL="1828800"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9pPr>
    </p:titleStyle>
    <p:bodyStyle>
      <a:lvl1pPr marL="379413" indent="-379413" algn="l" defTabSz="1014413" rtl="0" eaLnBrk="0" fontAlgn="base" hangingPunct="0">
        <a:spcBef>
          <a:spcPct val="20000"/>
        </a:spcBef>
        <a:spcAft>
          <a:spcPct val="0"/>
        </a:spcAft>
        <a:buFontTx/>
        <a:buBlip>
          <a:blip r:embed="rId18"/>
        </a:buBlip>
        <a:defRPr sz="3500">
          <a:solidFill>
            <a:schemeClr val="tx1"/>
          </a:solidFill>
          <a:latin typeface="JasmineUPC" pitchFamily="18" charset="-34"/>
          <a:ea typeface="+mn-ea"/>
          <a:cs typeface="JasmineUPC" pitchFamily="18" charset="-34"/>
        </a:defRPr>
      </a:lvl1pPr>
      <a:lvl2pPr marL="823913" indent="-317500" algn="l" defTabSz="1014413" rtl="0" eaLnBrk="0" fontAlgn="base" hangingPunct="0">
        <a:spcBef>
          <a:spcPct val="20000"/>
        </a:spcBef>
        <a:spcAft>
          <a:spcPct val="0"/>
        </a:spcAft>
        <a:buFontTx/>
        <a:buBlip>
          <a:blip r:embed="rId19"/>
        </a:buBlip>
        <a:defRPr sz="3100">
          <a:solidFill>
            <a:schemeClr val="tx1"/>
          </a:solidFill>
          <a:latin typeface="JasmineUPC" pitchFamily="18" charset="-34"/>
          <a:cs typeface="JasmineUPC" pitchFamily="18" charset="-34"/>
        </a:defRPr>
      </a:lvl2pPr>
      <a:lvl3pPr marL="1266825" indent="-252413" algn="l" defTabSz="1014413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JasmineUPC" pitchFamily="18" charset="-34"/>
          <a:cs typeface="JasmineUPC" pitchFamily="18" charset="-34"/>
        </a:defRPr>
      </a:lvl3pPr>
      <a:lvl4pPr marL="1773238" indent="-252413" algn="l" defTabSz="1014413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JasmineUPC" pitchFamily="18" charset="-34"/>
          <a:cs typeface="JasmineUPC" pitchFamily="18" charset="-34"/>
        </a:defRPr>
      </a:lvl4pPr>
      <a:lvl5pPr marL="2281238" indent="-254000" algn="l" defTabSz="101441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JasmineUPC" pitchFamily="18" charset="-34"/>
          <a:cs typeface="JasmineUPC" pitchFamily="18" charset="-34"/>
        </a:defRPr>
      </a:lvl5pPr>
      <a:lvl6pPr marL="2738438" indent="-254000" algn="l" defTabSz="101441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195638" indent="-254000" algn="l" defTabSz="101441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52838" indent="-254000" algn="l" defTabSz="101441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110038" indent="-254000" algn="l" defTabSz="101441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ubtítulo"/>
          <p:cNvSpPr>
            <a:spLocks noGrp="1"/>
          </p:cNvSpPr>
          <p:nvPr>
            <p:ph type="subTitle" sz="quarter" idx="1"/>
          </p:nvPr>
        </p:nvSpPr>
        <p:spPr>
          <a:xfrm>
            <a:off x="5495907" y="6009496"/>
            <a:ext cx="4654568" cy="1580341"/>
          </a:xfrm>
        </p:spPr>
        <p:txBody>
          <a:bodyPr/>
          <a:lstStyle/>
          <a:p>
            <a:r>
              <a:rPr lang="es-VE" dirty="0" err="1" smtClean="0"/>
              <a:t>Profa</a:t>
            </a:r>
            <a:r>
              <a:rPr lang="es-VE" dirty="0" smtClean="0"/>
              <a:t>. Karla P. </a:t>
            </a:r>
            <a:r>
              <a:rPr lang="es-VE" dirty="0" smtClean="0"/>
              <a:t>Ramírez</a:t>
            </a:r>
          </a:p>
          <a:p>
            <a:r>
              <a:rPr lang="es-VE" sz="4000" dirty="0" smtClean="0"/>
              <a:t>Universidad de Los Andes</a:t>
            </a:r>
            <a:endParaRPr lang="en-US" sz="4000" dirty="0"/>
          </a:p>
        </p:txBody>
      </p:sp>
      <p:sp>
        <p:nvSpPr>
          <p:cNvPr id="5" name="4 Título"/>
          <p:cNvSpPr>
            <a:spLocks noGrp="1"/>
          </p:cNvSpPr>
          <p:nvPr>
            <p:ph type="ctrTitle" sz="quarter"/>
          </p:nvPr>
        </p:nvSpPr>
        <p:spPr>
          <a:xfrm>
            <a:off x="0" y="2580473"/>
            <a:ext cx="10150475" cy="3357586"/>
          </a:xfrm>
        </p:spPr>
        <p:txBody>
          <a:bodyPr/>
          <a:lstStyle/>
          <a:p>
            <a:r>
              <a:rPr lang="es-VE" dirty="0" smtClean="0"/>
              <a:t>Unidad III: Diseño de Experimentos</a:t>
            </a:r>
            <a:br>
              <a:rPr lang="es-VE" dirty="0" smtClean="0"/>
            </a:br>
            <a:r>
              <a:rPr lang="es-VE" dirty="0" smtClean="0"/>
              <a:t>Tema: Diseño de Experimentos</a:t>
            </a:r>
            <a:endParaRPr lang="en-US" dirty="0"/>
          </a:p>
        </p:txBody>
      </p:sp>
      <p:sp>
        <p:nvSpPr>
          <p:cNvPr id="6" name="3 Subtítulo"/>
          <p:cNvSpPr txBox="1">
            <a:spLocks/>
          </p:cNvSpPr>
          <p:nvPr/>
        </p:nvSpPr>
        <p:spPr bwMode="auto">
          <a:xfrm>
            <a:off x="1503337" y="1794655"/>
            <a:ext cx="708660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014413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6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Estocástica 3:</a:t>
            </a: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074709" y="1866094"/>
            <a:ext cx="8715436" cy="5500726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Un experimento se refiere a la creación y preparación de lotes de prueba que verifiquen la validez de las hipótesis establecidas sobre las causas de un determinado problema o defecto.</a:t>
            </a:r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Un experimento diseñado es una prueba o serie de pruebas en las que se inducen cambios deliberados en las variables de entrada de un proceso.</a:t>
            </a:r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Se planea un experimento para obtener datos apropiados, que puedan ser analizados mediante métodos estadísticos, con objeto de producir conclusiones válidas y objetivas.</a:t>
            </a:r>
          </a:p>
          <a:p>
            <a:pPr algn="just">
              <a:spcBef>
                <a:spcPts val="0"/>
              </a:spcBef>
            </a:pPr>
            <a:endParaRPr lang="en-US" sz="36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de Experimentos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146147" y="1508902"/>
            <a:ext cx="8715436" cy="5643603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4000" dirty="0" smtClean="0"/>
              <a:t> Los objetivos son:</a:t>
            </a:r>
          </a:p>
          <a:p>
            <a:pPr lvl="1" algn="just">
              <a:spcBef>
                <a:spcPts val="0"/>
              </a:spcBef>
            </a:pPr>
            <a:r>
              <a:rPr lang="es-VE" sz="3600" dirty="0" smtClean="0"/>
              <a:t>Determinar cuáles variables tienen mayor influencia en la respuesta.</a:t>
            </a:r>
          </a:p>
          <a:p>
            <a:pPr lvl="1" algn="just">
              <a:spcBef>
                <a:spcPts val="0"/>
              </a:spcBef>
            </a:pPr>
            <a:r>
              <a:rPr lang="es-VE" sz="3600" dirty="0" smtClean="0"/>
              <a:t> Determinar el mejor valor de las X que influya en Y, de manera que Y siempre esté cerca del valor nominal deseado.</a:t>
            </a:r>
          </a:p>
          <a:p>
            <a:pPr lvl="1" algn="just">
              <a:spcBef>
                <a:spcPts val="0"/>
              </a:spcBef>
            </a:pPr>
            <a:r>
              <a:rPr lang="es-VE" sz="3600" dirty="0" smtClean="0"/>
              <a:t> Determinar el mejor valor de las X que influyen en Y, para que la variabilidad de Y sea pequeña.</a:t>
            </a:r>
          </a:p>
          <a:p>
            <a:pPr lvl="1" algn="just">
              <a:spcBef>
                <a:spcPts val="0"/>
              </a:spcBef>
            </a:pPr>
            <a:r>
              <a:rPr lang="es-VE" sz="3600" dirty="0" smtClean="0"/>
              <a:t> Determinar el mejor valor de las X que influyen en Y, de modo que se minimicen los efectos de las variables incontrolables.</a:t>
            </a:r>
            <a:endParaRPr lang="en-US" sz="36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1074709" y="0"/>
            <a:ext cx="9075766" cy="1494617"/>
          </a:xfrm>
        </p:spPr>
        <p:txBody>
          <a:bodyPr/>
          <a:lstStyle/>
          <a:p>
            <a:r>
              <a:rPr lang="es-VE" sz="6000" dirty="0" smtClean="0"/>
              <a:t>Objetivos del Diseño de Experimentos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52 Grupo"/>
          <p:cNvGrpSpPr/>
          <p:nvPr/>
        </p:nvGrpSpPr>
        <p:grpSpPr>
          <a:xfrm>
            <a:off x="1003271" y="8705"/>
            <a:ext cx="9147204" cy="7572428"/>
            <a:chOff x="1003271" y="8705"/>
            <a:chExt cx="9147204" cy="7572428"/>
          </a:xfrm>
        </p:grpSpPr>
        <p:sp>
          <p:nvSpPr>
            <p:cNvPr id="46" name="45 Flecha doblada hacia arriba"/>
            <p:cNvSpPr/>
            <p:nvPr/>
          </p:nvSpPr>
          <p:spPr bwMode="auto">
            <a:xfrm rot="16200000">
              <a:off x="7304329" y="223019"/>
              <a:ext cx="785818" cy="2357454"/>
            </a:xfrm>
            <a:prstGeom prst="bentUpArrow">
              <a:avLst>
                <a:gd name="adj1" fmla="val 5575"/>
                <a:gd name="adj2" fmla="val 8262"/>
                <a:gd name="adj3" fmla="val 19777"/>
              </a:avLst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" name="7 Rectángulo redondeado"/>
            <p:cNvSpPr/>
            <p:nvPr/>
          </p:nvSpPr>
          <p:spPr bwMode="auto">
            <a:xfrm>
              <a:off x="3261391" y="8705"/>
              <a:ext cx="2000264" cy="329294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rgbClr val="99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VE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Inicio</a:t>
              </a:r>
              <a:endPara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ekton Pro Ext" pitchFamily="34" charset="0"/>
              </a:endParaRPr>
            </a:p>
          </p:txBody>
        </p:sp>
        <p:sp>
          <p:nvSpPr>
            <p:cNvPr id="9" name="8 Flecha abajo"/>
            <p:cNvSpPr/>
            <p:nvPr/>
          </p:nvSpPr>
          <p:spPr bwMode="auto">
            <a:xfrm>
              <a:off x="4146543" y="351381"/>
              <a:ext cx="214314" cy="186418"/>
            </a:xfrm>
            <a:prstGeom prst="down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0" name="9 Rectángulo redondeado"/>
            <p:cNvSpPr/>
            <p:nvPr/>
          </p:nvSpPr>
          <p:spPr bwMode="auto">
            <a:xfrm>
              <a:off x="1003271" y="537799"/>
              <a:ext cx="6500858" cy="42862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rgbClr val="99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VE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Paso 1: Definir</a:t>
              </a:r>
              <a:r>
                <a:rPr kumimoji="0" lang="es-VE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 claramente la hipótesis a comprobar</a:t>
              </a:r>
              <a:endPara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ekton Pro Ext" pitchFamily="34" charset="0"/>
              </a:endParaRPr>
            </a:p>
          </p:txBody>
        </p:sp>
        <p:sp>
          <p:nvSpPr>
            <p:cNvPr id="11" name="10 Flecha derecha"/>
            <p:cNvSpPr/>
            <p:nvPr/>
          </p:nvSpPr>
          <p:spPr bwMode="auto">
            <a:xfrm>
              <a:off x="7504129" y="609237"/>
              <a:ext cx="1643074" cy="214314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2" name="11 Disco magnético"/>
            <p:cNvSpPr/>
            <p:nvPr/>
          </p:nvSpPr>
          <p:spPr bwMode="auto">
            <a:xfrm>
              <a:off x="9150343" y="323485"/>
              <a:ext cx="1000132" cy="642942"/>
            </a:xfrm>
            <a:prstGeom prst="flowChartMagneticDisk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VE" sz="1800" b="0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Tekton Pro Ext" pitchFamily="34" charset="0"/>
                </a:rPr>
                <a:t>Datos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Tekton Pro Ext" pitchFamily="34" charset="0"/>
              </a:endParaRPr>
            </a:p>
          </p:txBody>
        </p:sp>
        <p:sp>
          <p:nvSpPr>
            <p:cNvPr id="14" name="13 Rectángulo redondeado"/>
            <p:cNvSpPr/>
            <p:nvPr/>
          </p:nvSpPr>
          <p:spPr bwMode="auto">
            <a:xfrm>
              <a:off x="1003271" y="1166227"/>
              <a:ext cx="6500858" cy="42862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rgbClr val="99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VE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Paso 2: Identificar la variable independiente</a:t>
              </a:r>
              <a:endPara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ekton Pro Ext" pitchFamily="34" charset="0"/>
              </a:endParaRPr>
            </a:p>
          </p:txBody>
        </p:sp>
        <p:sp>
          <p:nvSpPr>
            <p:cNvPr id="16" name="15 Rectángulo redondeado"/>
            <p:cNvSpPr/>
            <p:nvPr/>
          </p:nvSpPr>
          <p:spPr bwMode="auto">
            <a:xfrm>
              <a:off x="1003271" y="1823683"/>
              <a:ext cx="6500858" cy="42862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rgbClr val="99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VE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Paso 3: Establecer</a:t>
              </a:r>
              <a:r>
                <a:rPr kumimoji="0" lang="es-VE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 los tratamientos</a:t>
              </a:r>
              <a:endPara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ekton Pro Ext" pitchFamily="34" charset="0"/>
              </a:endParaRPr>
            </a:p>
          </p:txBody>
        </p:sp>
        <p:sp>
          <p:nvSpPr>
            <p:cNvPr id="18" name="17 Rectángulo redondeado"/>
            <p:cNvSpPr/>
            <p:nvPr/>
          </p:nvSpPr>
          <p:spPr bwMode="auto">
            <a:xfrm>
              <a:off x="1003271" y="2452111"/>
              <a:ext cx="6500858" cy="42862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rgbClr val="99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VE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Paso 4: Decidir el #</a:t>
              </a:r>
              <a:r>
                <a:rPr kumimoji="0" lang="es-VE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 de repeticiones para cada </a:t>
              </a:r>
              <a:r>
                <a:rPr kumimoji="0" lang="es-VE" b="0" i="0" u="none" strike="noStrike" cap="none" normalizeH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trat</a:t>
              </a:r>
              <a:r>
                <a:rPr kumimoji="0" lang="es-VE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.</a:t>
              </a:r>
              <a:endPara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ekton Pro Ext" pitchFamily="34" charset="0"/>
              </a:endParaRPr>
            </a:p>
          </p:txBody>
        </p:sp>
        <p:sp>
          <p:nvSpPr>
            <p:cNvPr id="20" name="19 Rectángulo redondeado"/>
            <p:cNvSpPr/>
            <p:nvPr/>
          </p:nvSpPr>
          <p:spPr bwMode="auto">
            <a:xfrm>
              <a:off x="1003271" y="3095053"/>
              <a:ext cx="6500858" cy="42862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rgbClr val="99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VE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Paso 5: Definir</a:t>
              </a:r>
              <a:r>
                <a:rPr kumimoji="0" lang="es-VE" sz="14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 los sujetes sobre los que se realizarán las medidas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ekton Pro Ext" pitchFamily="34" charset="0"/>
              </a:endParaRPr>
            </a:p>
          </p:txBody>
        </p:sp>
        <p:sp>
          <p:nvSpPr>
            <p:cNvPr id="22" name="21 Rectángulo redondeado"/>
            <p:cNvSpPr/>
            <p:nvPr/>
          </p:nvSpPr>
          <p:spPr bwMode="auto">
            <a:xfrm>
              <a:off x="1003271" y="3737995"/>
              <a:ext cx="6500858" cy="42862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rgbClr val="99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VE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Paso 6: Determinar la </a:t>
              </a:r>
              <a:r>
                <a:rPr kumimoji="0" lang="es-VE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var</a:t>
              </a:r>
              <a:r>
                <a:rPr kumimoji="0" lang="es-VE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. independiente</a:t>
              </a:r>
              <a:endPara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ekton Pro Ext" pitchFamily="34" charset="0"/>
              </a:endParaRPr>
            </a:p>
          </p:txBody>
        </p:sp>
        <p:sp>
          <p:nvSpPr>
            <p:cNvPr id="25" name="24 Rectángulo redondeado"/>
            <p:cNvSpPr/>
            <p:nvPr/>
          </p:nvSpPr>
          <p:spPr bwMode="auto">
            <a:xfrm>
              <a:off x="1003271" y="4395451"/>
              <a:ext cx="6500858" cy="42862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rgbClr val="99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VE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Paso 7: Explicitar el procedimiento de aleatoriedad</a:t>
              </a:r>
              <a:endPara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ekton Pro Ext" pitchFamily="34" charset="0"/>
              </a:endParaRPr>
            </a:p>
          </p:txBody>
        </p:sp>
        <p:sp>
          <p:nvSpPr>
            <p:cNvPr id="27" name="26 Rectángulo redondeado"/>
            <p:cNvSpPr/>
            <p:nvPr/>
          </p:nvSpPr>
          <p:spPr bwMode="auto">
            <a:xfrm>
              <a:off x="1003271" y="5038393"/>
              <a:ext cx="6500858" cy="42862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rgbClr val="99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VE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Paso 8: Identificar posibles factores de ruido</a:t>
              </a:r>
              <a:endPara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ekton Pro Ext" pitchFamily="34" charset="0"/>
              </a:endParaRPr>
            </a:p>
          </p:txBody>
        </p:sp>
        <p:sp>
          <p:nvSpPr>
            <p:cNvPr id="29" name="28 Flecha abajo"/>
            <p:cNvSpPr/>
            <p:nvPr/>
          </p:nvSpPr>
          <p:spPr bwMode="auto">
            <a:xfrm>
              <a:off x="4146543" y="966427"/>
              <a:ext cx="214314" cy="186418"/>
            </a:xfrm>
            <a:prstGeom prst="down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0" name="29 Flecha abajo"/>
            <p:cNvSpPr/>
            <p:nvPr/>
          </p:nvSpPr>
          <p:spPr bwMode="auto">
            <a:xfrm>
              <a:off x="4146543" y="1609369"/>
              <a:ext cx="214314" cy="186418"/>
            </a:xfrm>
            <a:prstGeom prst="down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1" name="30 Flecha abajo"/>
            <p:cNvSpPr/>
            <p:nvPr/>
          </p:nvSpPr>
          <p:spPr bwMode="auto">
            <a:xfrm>
              <a:off x="4146543" y="2252311"/>
              <a:ext cx="214314" cy="186418"/>
            </a:xfrm>
            <a:prstGeom prst="down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2" name="31 Flecha abajo"/>
            <p:cNvSpPr/>
            <p:nvPr/>
          </p:nvSpPr>
          <p:spPr bwMode="auto">
            <a:xfrm>
              <a:off x="4146543" y="2895253"/>
              <a:ext cx="214314" cy="186418"/>
            </a:xfrm>
            <a:prstGeom prst="down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3" name="32 Flecha abajo"/>
            <p:cNvSpPr/>
            <p:nvPr/>
          </p:nvSpPr>
          <p:spPr bwMode="auto">
            <a:xfrm>
              <a:off x="4146543" y="3538195"/>
              <a:ext cx="214314" cy="186418"/>
            </a:xfrm>
            <a:prstGeom prst="down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4" name="33 Flecha abajo"/>
            <p:cNvSpPr/>
            <p:nvPr/>
          </p:nvSpPr>
          <p:spPr bwMode="auto">
            <a:xfrm>
              <a:off x="4146543" y="4181137"/>
              <a:ext cx="214314" cy="186418"/>
            </a:xfrm>
            <a:prstGeom prst="down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5" name="34 Flecha abajo"/>
            <p:cNvSpPr/>
            <p:nvPr/>
          </p:nvSpPr>
          <p:spPr bwMode="auto">
            <a:xfrm>
              <a:off x="4146543" y="4824079"/>
              <a:ext cx="214314" cy="186418"/>
            </a:xfrm>
            <a:prstGeom prst="down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6" name="35 Flecha abajo"/>
            <p:cNvSpPr/>
            <p:nvPr/>
          </p:nvSpPr>
          <p:spPr bwMode="auto">
            <a:xfrm>
              <a:off x="4146543" y="5467021"/>
              <a:ext cx="214314" cy="186418"/>
            </a:xfrm>
            <a:prstGeom prst="down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8" name="37 Rombo"/>
            <p:cNvSpPr/>
            <p:nvPr/>
          </p:nvSpPr>
          <p:spPr bwMode="auto">
            <a:xfrm>
              <a:off x="3503601" y="5681335"/>
              <a:ext cx="1500198" cy="642942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solidFill>
                <a:srgbClr val="99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VE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" pitchFamily="34" charset="0"/>
                </a:rPr>
                <a:t>Apto?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ekton Pro" pitchFamily="34" charset="0"/>
              </a:endParaRPr>
            </a:p>
          </p:txBody>
        </p:sp>
        <p:sp>
          <p:nvSpPr>
            <p:cNvPr id="39" name="38 Flecha abajo"/>
            <p:cNvSpPr/>
            <p:nvPr/>
          </p:nvSpPr>
          <p:spPr bwMode="auto">
            <a:xfrm>
              <a:off x="4146543" y="6324277"/>
              <a:ext cx="214314" cy="186418"/>
            </a:xfrm>
            <a:prstGeom prst="down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0" name="39 CuadroTexto"/>
            <p:cNvSpPr txBox="1"/>
            <p:nvPr/>
          </p:nvSpPr>
          <p:spPr>
            <a:xfrm>
              <a:off x="3698079" y="6152373"/>
              <a:ext cx="37702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Si</a:t>
              </a:r>
              <a:endParaRPr lang="en-US" dirty="0"/>
            </a:p>
          </p:txBody>
        </p:sp>
        <p:sp>
          <p:nvSpPr>
            <p:cNvPr id="41" name="40 CuadroTexto"/>
            <p:cNvSpPr txBox="1"/>
            <p:nvPr/>
          </p:nvSpPr>
          <p:spPr>
            <a:xfrm>
              <a:off x="4932361" y="5640165"/>
              <a:ext cx="46679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s-VE" dirty="0" smtClean="0"/>
                <a:t>No</a:t>
              </a:r>
              <a:endParaRPr lang="en-US" dirty="0"/>
            </a:p>
          </p:txBody>
        </p:sp>
        <p:sp>
          <p:nvSpPr>
            <p:cNvPr id="42" name="41 Flecha doblada hacia arriba"/>
            <p:cNvSpPr/>
            <p:nvPr/>
          </p:nvSpPr>
          <p:spPr bwMode="auto">
            <a:xfrm>
              <a:off x="5003799" y="3681071"/>
              <a:ext cx="3929090" cy="2357454"/>
            </a:xfrm>
            <a:prstGeom prst="bentUpArrow">
              <a:avLst>
                <a:gd name="adj1" fmla="val 2264"/>
                <a:gd name="adj2" fmla="val 4199"/>
                <a:gd name="adj3" fmla="val 7586"/>
              </a:avLst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3" name="42 Triángulo isósceles"/>
            <p:cNvSpPr/>
            <p:nvPr/>
          </p:nvSpPr>
          <p:spPr bwMode="auto">
            <a:xfrm>
              <a:off x="7575567" y="1752245"/>
              <a:ext cx="2574908" cy="1928826"/>
            </a:xfrm>
            <a:prstGeom prst="triangle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 w="9525" cap="flat" cmpd="sng" algn="ctr">
              <a:solidFill>
                <a:srgbClr val="99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VE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" pitchFamily="34" charset="0"/>
                </a:rPr>
                <a:t>Comprobar</a:t>
              </a:r>
              <a:r>
                <a:rPr kumimoji="0" lang="es-VE" sz="18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" pitchFamily="34" charset="0"/>
                </a:rPr>
                <a:t> cada uno de los pasos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ekton Pro" pitchFamily="34" charset="0"/>
              </a:endParaRPr>
            </a:p>
          </p:txBody>
        </p:sp>
        <p:sp>
          <p:nvSpPr>
            <p:cNvPr id="47" name="46 Rectángulo redondeado"/>
            <p:cNvSpPr/>
            <p:nvPr/>
          </p:nvSpPr>
          <p:spPr bwMode="auto">
            <a:xfrm>
              <a:off x="1003271" y="6538591"/>
              <a:ext cx="6500858" cy="42862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rgbClr val="99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VE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Paso 10: Realizar el experimento</a:t>
              </a:r>
              <a:endPara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ekton Pro Ext" pitchFamily="34" charset="0"/>
              </a:endParaRPr>
            </a:p>
          </p:txBody>
        </p:sp>
        <p:sp>
          <p:nvSpPr>
            <p:cNvPr id="48" name="47 Flecha abajo"/>
            <p:cNvSpPr/>
            <p:nvPr/>
          </p:nvSpPr>
          <p:spPr bwMode="auto">
            <a:xfrm>
              <a:off x="4146543" y="6966087"/>
              <a:ext cx="214314" cy="186418"/>
            </a:xfrm>
            <a:prstGeom prst="down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0" name="49 Rectángulo redondeado"/>
            <p:cNvSpPr/>
            <p:nvPr/>
          </p:nvSpPr>
          <p:spPr bwMode="auto">
            <a:xfrm>
              <a:off x="1003271" y="7152505"/>
              <a:ext cx="6500858" cy="42862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rgbClr val="99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VE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Paso 11: Realizar el an</a:t>
              </a:r>
              <a:r>
                <a:rPr lang="es-VE" dirty="0" smtClean="0">
                  <a:latin typeface="Tekton Pro Ext" pitchFamily="34" charset="0"/>
                </a:rPr>
                <a:t>álisis de varianza</a:t>
              </a:r>
              <a:endPara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ekton Pro Ext" pitchFamily="34" charset="0"/>
              </a:endParaRPr>
            </a:p>
          </p:txBody>
        </p:sp>
        <p:sp>
          <p:nvSpPr>
            <p:cNvPr id="51" name="50 Rectángulo redondeado"/>
            <p:cNvSpPr/>
            <p:nvPr/>
          </p:nvSpPr>
          <p:spPr bwMode="auto">
            <a:xfrm>
              <a:off x="7932757" y="7217002"/>
              <a:ext cx="1574776" cy="329294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rgbClr val="99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VE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ekton Pro Ext" pitchFamily="34" charset="0"/>
                </a:rPr>
                <a:t>Fin</a:t>
              </a:r>
              <a:endPara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ekton Pro Ext" pitchFamily="34" charset="0"/>
              </a:endParaRPr>
            </a:p>
          </p:txBody>
        </p:sp>
        <p:sp>
          <p:nvSpPr>
            <p:cNvPr id="52" name="51 Flecha derecha"/>
            <p:cNvSpPr/>
            <p:nvPr/>
          </p:nvSpPr>
          <p:spPr bwMode="auto">
            <a:xfrm>
              <a:off x="7504129" y="7270068"/>
              <a:ext cx="419104" cy="247200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ityscape">
  <a:themeElements>
    <a:clrScheme name="Cityscap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ityscap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ityscap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yscap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tyscap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yscap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yscap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yscap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yscap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Cityscape</Template>
  <TotalTime>1607</TotalTime>
  <Words>298</Words>
  <Application>Microsoft PowerPoint</Application>
  <PresentationFormat>Personalizado</PresentationFormat>
  <Paragraphs>31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Cityscape</vt:lpstr>
      <vt:lpstr>Unidad III: Diseño de Experimentos Tema: Diseño de Experimentos</vt:lpstr>
      <vt:lpstr>Diseño de Experimentos</vt:lpstr>
      <vt:lpstr>Objetivos del Diseño de Experimentos</vt:lpstr>
      <vt:lpstr>Diapositiva 4</vt:lpstr>
    </vt:vector>
  </TitlesOfParts>
  <Company>Personal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Oscar Mogollon</dc:creator>
  <cp:lastModifiedBy>usuario</cp:lastModifiedBy>
  <cp:revision>118</cp:revision>
  <dcterms:created xsi:type="dcterms:W3CDTF">2006-11-08T18:12:24Z</dcterms:created>
  <dcterms:modified xsi:type="dcterms:W3CDTF">2010-04-03T16:46:38Z</dcterms:modified>
</cp:coreProperties>
</file>