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9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2" r:id="rId13"/>
    <p:sldId id="271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</p:sldIdLst>
  <p:sldSz cx="10150475" cy="7589838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  <a:srgbClr val="FF7C80"/>
    <a:srgbClr val="FF9999"/>
    <a:srgbClr val="339966"/>
    <a:srgbClr val="006666"/>
    <a:srgbClr val="009999"/>
    <a:srgbClr val="669900"/>
    <a:srgbClr val="FF0000"/>
    <a:srgbClr val="6699FF"/>
    <a:srgbClr val="FF99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9" autoAdjust="0"/>
    <p:restoredTop sz="98063" autoAdjust="0"/>
  </p:normalViewPr>
  <p:slideViewPr>
    <p:cSldViewPr>
      <p:cViewPr>
        <p:scale>
          <a:sx n="66" d="100"/>
          <a:sy n="66" d="100"/>
        </p:scale>
        <p:origin x="-1080" y="-102"/>
      </p:cViewPr>
      <p:guideLst>
        <p:guide orient="horz" pos="2390"/>
        <p:guide pos="319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1.xml"/><Relationship Id="rId1" Type="http://schemas.openxmlformats.org/officeDocument/2006/relationships/video" Target="file:///C:\Users\usuario\Videos\Documents\Documents\Control%20de%20Calidad\Clase%202_1\Cityscape_Title.avi" TargetMode="Externa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Cityscape_Title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0128250" cy="1519238"/>
          </a:xfrm>
          <a:prstGeom prst="rect">
            <a:avLst/>
          </a:prstGeom>
          <a:noFill/>
        </p:spPr>
      </p:pic>
      <p:sp>
        <p:nvSpPr>
          <p:cNvPr id="4103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762000" y="2057399"/>
            <a:ext cx="8610600" cy="1737519"/>
          </a:xfrm>
          <a:effectLst>
            <a:outerShdw blurRad="254000" dist="127000" dir="2340000" algn="ctr" rotWithShape="0">
              <a:schemeClr val="tx1">
                <a:lumMod val="50000"/>
                <a:lumOff val="50000"/>
                <a:alpha val="91000"/>
              </a:schemeClr>
            </a:outerShdw>
          </a:effectLst>
        </p:spPr>
        <p:txBody>
          <a:bodyPr/>
          <a:lstStyle>
            <a:lvl1pPr algn="ctr">
              <a:defRPr sz="8000" b="1" spc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defRPr>
            </a:lvl1pPr>
          </a:lstStyle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cambiar</a:t>
            </a:r>
            <a:r>
              <a:rPr lang="en-US" dirty="0"/>
              <a:t> el </a:t>
            </a:r>
            <a:r>
              <a:rPr lang="en-US" dirty="0" err="1"/>
              <a:t>estilo</a:t>
            </a:r>
            <a:r>
              <a:rPr lang="en-US" dirty="0"/>
              <a:t> de </a:t>
            </a:r>
            <a:r>
              <a:rPr lang="en-US" dirty="0" err="1"/>
              <a:t>título</a:t>
            </a:r>
            <a:r>
              <a:rPr lang="en-US" dirty="0"/>
              <a:t>	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524000" y="3810000"/>
            <a:ext cx="7086600" cy="1981200"/>
          </a:xfrm>
        </p:spPr>
        <p:txBody>
          <a:bodyPr/>
          <a:lstStyle>
            <a:lvl1pPr marL="0" indent="0" algn="ctr">
              <a:buFontTx/>
              <a:buNone/>
              <a:defRPr sz="4400">
                <a:latin typeface="JasmineUPC" pitchFamily="18" charset="-34"/>
                <a:cs typeface="JasmineUPC" pitchFamily="18" charset="-34"/>
              </a:defRPr>
            </a:lvl1pPr>
          </a:lstStyle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modificar</a:t>
            </a:r>
            <a:r>
              <a:rPr lang="en-US" dirty="0"/>
              <a:t> el </a:t>
            </a:r>
            <a:r>
              <a:rPr lang="en-US" dirty="0" err="1"/>
              <a:t>estilo</a:t>
            </a:r>
            <a:r>
              <a:rPr lang="en-US" dirty="0"/>
              <a:t> de </a:t>
            </a:r>
            <a:r>
              <a:rPr lang="en-US" dirty="0" err="1"/>
              <a:t>subtítulo</a:t>
            </a:r>
            <a:r>
              <a:rPr lang="en-US" dirty="0"/>
              <a:t> del </a:t>
            </a:r>
            <a:r>
              <a:rPr lang="en-US" dirty="0" err="1"/>
              <a:t>patrón</a:t>
            </a:r>
            <a:endParaRPr lang="en-US" dirty="0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quarter" idx="2"/>
          </p:nvPr>
        </p:nvSpPr>
        <p:spPr>
          <a:xfrm>
            <a:off x="762000" y="62484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505200" y="6248400"/>
            <a:ext cx="3124200" cy="533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62484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fld id="{369B8CFB-CA86-46FC-9E81-70C494032B86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10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4FA6CF-0B4C-42BE-ABAF-4532E9745326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505700" y="228600"/>
            <a:ext cx="2019300" cy="65532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447800" y="228600"/>
            <a:ext cx="5905500" cy="65532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E4585C-94E2-419D-9FC3-324151FF03F7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1447800" y="228600"/>
            <a:ext cx="8077200" cy="655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1447800" y="69342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886200" y="6934200"/>
            <a:ext cx="3124200" cy="533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391400" y="69342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fld id="{47BAC7B4-2D80-46E1-9D26-4A5DDF72CF8C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ítulo y diagrama u organi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47800" y="228600"/>
            <a:ext cx="8077200" cy="12192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SmartArt"/>
          <p:cNvSpPr>
            <a:spLocks noGrp="1"/>
          </p:cNvSpPr>
          <p:nvPr>
            <p:ph type="dgm" idx="1"/>
          </p:nvPr>
        </p:nvSpPr>
        <p:spPr>
          <a:xfrm>
            <a:off x="1447800" y="1905000"/>
            <a:ext cx="8077200" cy="4876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1447800" y="69342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886200" y="6934200"/>
            <a:ext cx="3124200" cy="533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391400" y="69342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fld id="{78C444D0-B747-4D70-8B53-3D98ED87377B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AB0F2D-ABCF-4F30-BBDA-A45100A55692}" type="slidenum">
              <a:rPr lang="en-US"/>
              <a:pPr/>
              <a:t>‹Nº›</a:t>
            </a:fld>
            <a:endParaRPr lang="en-US"/>
          </a:p>
        </p:txBody>
      </p:sp>
      <p:sp>
        <p:nvSpPr>
          <p:cNvPr id="7" name="Line 15"/>
          <p:cNvSpPr>
            <a:spLocks noChangeShapeType="1"/>
          </p:cNvSpPr>
          <p:nvPr userDrawn="1"/>
        </p:nvSpPr>
        <p:spPr bwMode="auto">
          <a:xfrm>
            <a:off x="2627313" y="1508903"/>
            <a:ext cx="7523162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01688" y="4876800"/>
            <a:ext cx="8628062" cy="15081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01688" y="3216275"/>
            <a:ext cx="8628062" cy="166052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424D6-8ED7-4FB6-BC59-4ED31C384EAA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47800" y="1905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562600" y="1905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E566F3-0B0B-4900-8B6B-43E303EA0245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8000" y="303213"/>
            <a:ext cx="9134475" cy="1265237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08000" y="1698625"/>
            <a:ext cx="4484688" cy="7080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08000" y="2406650"/>
            <a:ext cx="4484688" cy="43735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156200" y="1698625"/>
            <a:ext cx="4486275" cy="7080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156200" y="2406650"/>
            <a:ext cx="4486275" cy="43735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02061-6786-40BF-8B11-4AC964099928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FAC737-4D3B-4A72-845C-97FFB76824DF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91038-2716-4BC0-83A6-A8C1180A3D34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8000" y="301625"/>
            <a:ext cx="3338513" cy="12858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68750" y="301625"/>
            <a:ext cx="5673725" cy="64785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08000" y="1587500"/>
            <a:ext cx="3338513" cy="51927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EE0070-A17B-4908-B3E3-C54049470C7B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89138" y="5313363"/>
            <a:ext cx="6091237" cy="6270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989138" y="677863"/>
            <a:ext cx="6091237" cy="45545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989138" y="5940425"/>
            <a:ext cx="6091237" cy="8905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2FACCA-3F10-47DD-A2BC-4BFF5BA3D245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ideo" Target="file:///C:\Users\usuario\Videos\Documents\Documents\Control%20de%20Calidad\Clase%202_1\Cityscape_Text.avi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gi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Cityscape_Text.avi">
            <a:hlinkClick r:id="" action="ppaction://media"/>
          </p:cNvPr>
          <p:cNvPicPr>
            <a:picLocks noRot="1" noChangeAspect="1" noChangeArrowheads="1"/>
          </p:cNvPicPr>
          <p:nvPr>
            <a:videoFile r:link="rId15"/>
          </p:nvPr>
        </p:nvPicPr>
        <p:blipFill>
          <a:blip r:embed="rId17"/>
          <a:srcRect/>
          <a:stretch>
            <a:fillRect/>
          </a:stretch>
        </p:blipFill>
        <p:spPr bwMode="auto">
          <a:xfrm>
            <a:off x="0" y="0"/>
            <a:ext cx="1517650" cy="7588250"/>
          </a:xfrm>
          <a:prstGeom prst="rect">
            <a:avLst/>
          </a:prstGeom>
          <a:noFill/>
        </p:spPr>
      </p:pic>
      <p:sp>
        <p:nvSpPr>
          <p:cNvPr id="1040" name="Rectangle 16"/>
          <p:cNvSpPr>
            <a:spLocks noGrp="1" noChangeArrowheads="1"/>
          </p:cNvSpPr>
          <p:nvPr>
            <p:ph type="title"/>
          </p:nvPr>
        </p:nvSpPr>
        <p:spPr bwMode="auto">
          <a:xfrm>
            <a:off x="1503337" y="0"/>
            <a:ext cx="8077200" cy="149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 smtClean="0"/>
              <a:t>Haga</a:t>
            </a:r>
            <a:r>
              <a:rPr lang="en-US" dirty="0" smtClean="0"/>
              <a:t> </a:t>
            </a:r>
            <a:r>
              <a:rPr lang="en-US" dirty="0" err="1" smtClean="0"/>
              <a:t>clic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cambiar</a:t>
            </a:r>
            <a:r>
              <a:rPr lang="en-US" dirty="0" smtClean="0"/>
              <a:t> el </a:t>
            </a:r>
            <a:r>
              <a:rPr lang="en-US" dirty="0" err="1" smtClean="0"/>
              <a:t>estilo</a:t>
            </a:r>
            <a:r>
              <a:rPr lang="en-US" dirty="0" smtClean="0"/>
              <a:t> de </a:t>
            </a:r>
            <a:r>
              <a:rPr lang="en-US" dirty="0" err="1" smtClean="0"/>
              <a:t>título</a:t>
            </a:r>
            <a:r>
              <a:rPr lang="en-US" dirty="0" smtClean="0"/>
              <a:t>	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905000"/>
            <a:ext cx="8077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 smtClean="0"/>
              <a:t>Haga</a:t>
            </a:r>
            <a:r>
              <a:rPr lang="en-US" dirty="0" smtClean="0"/>
              <a:t> </a:t>
            </a:r>
            <a:r>
              <a:rPr lang="en-US" dirty="0" err="1" smtClean="0"/>
              <a:t>clic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modificar</a:t>
            </a:r>
            <a:r>
              <a:rPr lang="en-US" dirty="0" smtClean="0"/>
              <a:t> el </a:t>
            </a:r>
            <a:r>
              <a:rPr lang="en-US" dirty="0" err="1" smtClean="0"/>
              <a:t>estilo</a:t>
            </a:r>
            <a:r>
              <a:rPr lang="en-US" dirty="0" smtClean="0"/>
              <a:t> de </a:t>
            </a:r>
            <a:r>
              <a:rPr lang="en-US" dirty="0" err="1" smtClean="0"/>
              <a:t>texto</a:t>
            </a:r>
            <a:r>
              <a:rPr lang="en-US" dirty="0" smtClean="0"/>
              <a:t> del </a:t>
            </a:r>
            <a:r>
              <a:rPr lang="en-US" dirty="0" err="1" smtClean="0"/>
              <a:t>patrón</a:t>
            </a:r>
            <a:endParaRPr lang="en-US" dirty="0" smtClean="0"/>
          </a:p>
          <a:p>
            <a:pPr lvl="1"/>
            <a:r>
              <a:rPr lang="en-US" dirty="0" smtClean="0"/>
              <a:t>Segundo </a:t>
            </a:r>
            <a:r>
              <a:rPr lang="en-US" dirty="0" err="1" smtClean="0"/>
              <a:t>nivel</a:t>
            </a:r>
            <a:endParaRPr lang="en-US" dirty="0" smtClean="0"/>
          </a:p>
          <a:p>
            <a:pPr lvl="2"/>
            <a:r>
              <a:rPr lang="en-US" dirty="0" err="1" smtClean="0"/>
              <a:t>Tercer</a:t>
            </a:r>
            <a:r>
              <a:rPr lang="en-US" dirty="0" smtClean="0"/>
              <a:t> </a:t>
            </a:r>
            <a:r>
              <a:rPr lang="en-US" dirty="0" err="1" smtClean="0"/>
              <a:t>nivel</a:t>
            </a:r>
            <a:endParaRPr lang="en-US" dirty="0" smtClean="0"/>
          </a:p>
          <a:p>
            <a:pPr lvl="3"/>
            <a:r>
              <a:rPr lang="en-US" dirty="0" smtClean="0"/>
              <a:t>Cuarto </a:t>
            </a:r>
            <a:r>
              <a:rPr lang="en-US" dirty="0" err="1" smtClean="0"/>
              <a:t>nivel</a:t>
            </a:r>
            <a:endParaRPr lang="en-US" dirty="0" smtClean="0"/>
          </a:p>
          <a:p>
            <a:pPr lvl="4"/>
            <a:r>
              <a:rPr lang="en-US" dirty="0" err="1" smtClean="0"/>
              <a:t>Quinto</a:t>
            </a:r>
            <a:r>
              <a:rPr lang="en-US" dirty="0" smtClean="0"/>
              <a:t> </a:t>
            </a:r>
            <a:r>
              <a:rPr lang="en-US" dirty="0" err="1" smtClean="0"/>
              <a:t>nivel</a:t>
            </a:r>
            <a:endParaRPr lang="en-US" dirty="0" smtClean="0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31833" y="7223943"/>
            <a:ext cx="3627438" cy="365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r>
              <a:rPr lang="es-VE" dirty="0" smtClean="0"/>
              <a:t>https://webdelprofesor.ula.ve/ingenieria/karlap</a:t>
            </a:r>
            <a:endParaRPr lang="en-US" dirty="0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86200" y="6934200"/>
            <a:ext cx="3124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16875" y="7262047"/>
            <a:ext cx="2133600" cy="327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r>
              <a:rPr lang="es-VE" dirty="0" smtClean="0"/>
              <a:t>Mérida, Abril 2010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3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</p:childTnLst>
        </p:cTn>
      </p:par>
    </p:tnLst>
  </p:timing>
  <p:txStyles>
    <p:titleStyle>
      <a:lvl1pPr algn="ctr" defTabSz="1014413" rtl="0" eaLnBrk="0" fontAlgn="base" hangingPunct="0">
        <a:spcBef>
          <a:spcPct val="0"/>
        </a:spcBef>
        <a:spcAft>
          <a:spcPts val="0"/>
        </a:spcAft>
        <a:defRPr sz="6600">
          <a:solidFill>
            <a:schemeClr val="tx2"/>
          </a:solidFill>
          <a:latin typeface="JasmineUPC" pitchFamily="18" charset="-34"/>
          <a:ea typeface="+mj-ea"/>
          <a:cs typeface="JasmineUPC" pitchFamily="18" charset="-34"/>
        </a:defRPr>
      </a:lvl1pPr>
      <a:lvl2pPr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2pPr>
      <a:lvl3pPr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3pPr>
      <a:lvl4pPr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4pPr>
      <a:lvl5pPr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5pPr>
      <a:lvl6pPr marL="457200"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6pPr>
      <a:lvl7pPr marL="914400"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7pPr>
      <a:lvl8pPr marL="1371600"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8pPr>
      <a:lvl9pPr marL="1828800"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9pPr>
    </p:titleStyle>
    <p:bodyStyle>
      <a:lvl1pPr marL="379413" indent="-379413" algn="l" defTabSz="1014413" rtl="0" eaLnBrk="0" fontAlgn="base" hangingPunct="0">
        <a:spcBef>
          <a:spcPct val="20000"/>
        </a:spcBef>
        <a:spcAft>
          <a:spcPct val="0"/>
        </a:spcAft>
        <a:buFontTx/>
        <a:buBlip>
          <a:blip r:embed="rId18"/>
        </a:buBlip>
        <a:defRPr sz="3500">
          <a:solidFill>
            <a:schemeClr val="tx1"/>
          </a:solidFill>
          <a:latin typeface="JasmineUPC" pitchFamily="18" charset="-34"/>
          <a:ea typeface="+mn-ea"/>
          <a:cs typeface="JasmineUPC" pitchFamily="18" charset="-34"/>
        </a:defRPr>
      </a:lvl1pPr>
      <a:lvl2pPr marL="823913" indent="-317500" algn="l" defTabSz="1014413" rtl="0" eaLnBrk="0" fontAlgn="base" hangingPunct="0">
        <a:spcBef>
          <a:spcPct val="20000"/>
        </a:spcBef>
        <a:spcAft>
          <a:spcPct val="0"/>
        </a:spcAft>
        <a:buFontTx/>
        <a:buBlip>
          <a:blip r:embed="rId19"/>
        </a:buBlip>
        <a:defRPr sz="3100">
          <a:solidFill>
            <a:schemeClr val="tx1"/>
          </a:solidFill>
          <a:latin typeface="JasmineUPC" pitchFamily="18" charset="-34"/>
          <a:cs typeface="JasmineUPC" pitchFamily="18" charset="-34"/>
        </a:defRPr>
      </a:lvl2pPr>
      <a:lvl3pPr marL="1266825" indent="-252413" algn="l" defTabSz="1014413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JasmineUPC" pitchFamily="18" charset="-34"/>
          <a:cs typeface="JasmineUPC" pitchFamily="18" charset="-34"/>
        </a:defRPr>
      </a:lvl3pPr>
      <a:lvl4pPr marL="1773238" indent="-252413" algn="l" defTabSz="1014413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JasmineUPC" pitchFamily="18" charset="-34"/>
          <a:cs typeface="JasmineUPC" pitchFamily="18" charset="-34"/>
        </a:defRPr>
      </a:lvl4pPr>
      <a:lvl5pPr marL="2281238" indent="-254000" algn="l" defTabSz="101441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JasmineUPC" pitchFamily="18" charset="-34"/>
          <a:cs typeface="JasmineUPC" pitchFamily="18" charset="-34"/>
        </a:defRPr>
      </a:lvl5pPr>
      <a:lvl6pPr marL="2738438" indent="-254000" algn="l" defTabSz="101441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195638" indent="-254000" algn="l" defTabSz="101441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52838" indent="-254000" algn="l" defTabSz="101441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10038" indent="-254000" algn="l" defTabSz="101441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8.png"/><Relationship Id="rId5" Type="http://schemas.openxmlformats.org/officeDocument/2006/relationships/image" Target="../media/image33.png"/><Relationship Id="rId10" Type="http://schemas.openxmlformats.org/officeDocument/2006/relationships/image" Target="../media/image37.png"/><Relationship Id="rId4" Type="http://schemas.openxmlformats.org/officeDocument/2006/relationships/image" Target="../media/image32.png"/><Relationship Id="rId9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ubtítulo"/>
          <p:cNvSpPr>
            <a:spLocks noGrp="1"/>
          </p:cNvSpPr>
          <p:nvPr>
            <p:ph type="subTitle" sz="quarter" idx="1"/>
          </p:nvPr>
        </p:nvSpPr>
        <p:spPr>
          <a:xfrm>
            <a:off x="5495907" y="6009496"/>
            <a:ext cx="4654568" cy="1580341"/>
          </a:xfrm>
        </p:spPr>
        <p:txBody>
          <a:bodyPr/>
          <a:lstStyle/>
          <a:p>
            <a:r>
              <a:rPr lang="es-VE" dirty="0" err="1" smtClean="0"/>
              <a:t>Profa</a:t>
            </a:r>
            <a:r>
              <a:rPr lang="es-VE" dirty="0" smtClean="0"/>
              <a:t>. Karla P. Ramírez</a:t>
            </a:r>
          </a:p>
          <a:p>
            <a:r>
              <a:rPr lang="es-VE" sz="4000" dirty="0" smtClean="0"/>
              <a:t>Universidad de Los Andes</a:t>
            </a:r>
            <a:endParaRPr lang="en-US" sz="4000" dirty="0"/>
          </a:p>
        </p:txBody>
      </p:sp>
      <p:sp>
        <p:nvSpPr>
          <p:cNvPr id="5" name="4 Título"/>
          <p:cNvSpPr>
            <a:spLocks noGrp="1"/>
          </p:cNvSpPr>
          <p:nvPr>
            <p:ph type="ctrTitle" sz="quarter"/>
          </p:nvPr>
        </p:nvSpPr>
        <p:spPr>
          <a:xfrm>
            <a:off x="0" y="2580473"/>
            <a:ext cx="10150475" cy="3357586"/>
          </a:xfrm>
        </p:spPr>
        <p:txBody>
          <a:bodyPr/>
          <a:lstStyle/>
          <a:p>
            <a:r>
              <a:rPr lang="es-VE" dirty="0" smtClean="0"/>
              <a:t>Unidad III: Diseño de Experimentos</a:t>
            </a:r>
            <a:br>
              <a:rPr lang="es-VE" dirty="0" smtClean="0"/>
            </a:br>
            <a:r>
              <a:rPr lang="es-VE" dirty="0" smtClean="0"/>
              <a:t>Tema: Diseño Factoriales 2</a:t>
            </a:r>
            <a:r>
              <a:rPr lang="es-VE" baseline="30000" dirty="0" smtClean="0"/>
              <a:t>k</a:t>
            </a:r>
            <a:endParaRPr lang="en-US" dirty="0"/>
          </a:p>
        </p:txBody>
      </p:sp>
      <p:sp>
        <p:nvSpPr>
          <p:cNvPr id="6" name="3 Subtítulo"/>
          <p:cNvSpPr txBox="1">
            <a:spLocks/>
          </p:cNvSpPr>
          <p:nvPr/>
        </p:nvSpPr>
        <p:spPr bwMode="auto">
          <a:xfrm>
            <a:off x="1503337" y="1794655"/>
            <a:ext cx="708660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014413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6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Estocástica 3:</a:t>
            </a: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580342"/>
            <a:ext cx="8715436" cy="857255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200" dirty="0" smtClean="0"/>
              <a:t> Las estimaciones de los efectos promedio son: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Diseño Factoriales 2</a:t>
            </a:r>
            <a:r>
              <a:rPr lang="es-VE" baseline="30000" dirty="0" smtClean="0"/>
              <a:t>2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15049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514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0" y="1295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0" y="14859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7651" y="2080407"/>
            <a:ext cx="7954346" cy="714380"/>
          </a:xfrm>
          <a:prstGeom prst="rect">
            <a:avLst/>
          </a:prstGeom>
          <a:noFill/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7651" y="2937663"/>
            <a:ext cx="8023037" cy="714380"/>
          </a:xfrm>
          <a:prstGeom prst="rect">
            <a:avLst/>
          </a:prstGeom>
          <a:noFill/>
        </p:spPr>
      </p:pic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6213" y="3794919"/>
            <a:ext cx="7707061" cy="714380"/>
          </a:xfrm>
          <a:prstGeom prst="rect">
            <a:avLst/>
          </a:prstGeom>
          <a:noFill/>
        </p:spPr>
      </p:pic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4 Marcador de contenido"/>
          <p:cNvSpPr txBox="1">
            <a:spLocks/>
          </p:cNvSpPr>
          <p:nvPr/>
        </p:nvSpPr>
        <p:spPr bwMode="auto">
          <a:xfrm>
            <a:off x="1217585" y="4509299"/>
            <a:ext cx="8715436" cy="286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Blip>
                <a:blip r:embed="rId5"/>
              </a:buBlip>
              <a:tabLst/>
              <a:defRPr/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El efecto A es positivo</a:t>
            </a:r>
            <a:r>
              <a:rPr kumimoji="0" lang="es-VE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, lo que indica que elevar A del nivel bajo al alto incrementará el rendimiento.</a:t>
            </a:r>
          </a:p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Blip>
                <a:blip r:embed="rId5"/>
              </a:buBlip>
              <a:tabLst/>
              <a:defRPr/>
            </a:pPr>
            <a:r>
              <a:rPr lang="es-VE" sz="3200" kern="0" baseline="0" dirty="0" smtClean="0">
                <a:latin typeface="JasmineUPC" pitchFamily="18" charset="-34"/>
                <a:cs typeface="JasmineUPC" pitchFamily="18" charset="-34"/>
              </a:rPr>
              <a:t> El efecto B es negativo, lo que</a:t>
            </a:r>
            <a:r>
              <a:rPr lang="es-VE" sz="3200" kern="0" dirty="0" smtClean="0">
                <a:latin typeface="JasmineUPC" pitchFamily="18" charset="-34"/>
                <a:cs typeface="JasmineUPC" pitchFamily="18" charset="-34"/>
              </a:rPr>
              <a:t> indica que elevar B reducirá el rendimiento.</a:t>
            </a:r>
          </a:p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Blip>
                <a:blip r:embed="rId5"/>
              </a:buBlip>
              <a:tabLst/>
              <a:defRPr/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El efecto interacción</a:t>
            </a:r>
            <a:r>
              <a:rPr kumimoji="0" lang="es-VE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es positivo pero pequeño en comparación con el efecto  A.</a:t>
            </a: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580342"/>
            <a:ext cx="8715436" cy="857255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200" dirty="0" smtClean="0"/>
              <a:t>Calculamos las sumas de cuadrados: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Diseño Factoriales 2</a:t>
            </a:r>
            <a:r>
              <a:rPr lang="es-VE" baseline="30000" dirty="0" smtClean="0"/>
              <a:t>2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15049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514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0" y="1295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0" y="14859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03" y="2294721"/>
            <a:ext cx="4438650" cy="723900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03" y="3223415"/>
            <a:ext cx="4733925" cy="723900"/>
          </a:xfrm>
          <a:prstGeom prst="rect">
            <a:avLst/>
          </a:prstGeom>
          <a:noFill/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1965" y="4152109"/>
            <a:ext cx="4371975" cy="723900"/>
          </a:xfrm>
          <a:prstGeom prst="rect">
            <a:avLst/>
          </a:prstGeom>
          <a:noFill/>
        </p:spPr>
      </p:pic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10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18" y="4937927"/>
            <a:ext cx="6289791" cy="928694"/>
          </a:xfrm>
          <a:prstGeom prst="rect">
            <a:avLst/>
          </a:prstGeom>
          <a:noFill/>
        </p:spPr>
      </p:pic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0" y="1295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13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60527" y="6080935"/>
            <a:ext cx="4057650" cy="409575"/>
          </a:xfrm>
          <a:prstGeom prst="rect">
            <a:avLst/>
          </a:prstGeom>
          <a:noFill/>
        </p:spPr>
      </p:pic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580342"/>
            <a:ext cx="8715436" cy="857255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200" dirty="0" smtClean="0"/>
              <a:t>Calculamos los cuadrados medios: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Diseño Factoriales 2</a:t>
            </a:r>
            <a:r>
              <a:rPr lang="es-VE" baseline="30000" dirty="0" smtClean="0"/>
              <a:t>2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15049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514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0" y="1295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0" y="14859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0" y="1295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9089" y="2223283"/>
            <a:ext cx="1438275" cy="742950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9089" y="3223415"/>
            <a:ext cx="1485900" cy="742950"/>
          </a:xfrm>
          <a:prstGeom prst="rect">
            <a:avLst/>
          </a:prstGeom>
          <a:noFill/>
        </p:spPr>
      </p:pic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9089" y="4366423"/>
            <a:ext cx="1752600" cy="742950"/>
          </a:xfrm>
          <a:prstGeom prst="rect">
            <a:avLst/>
          </a:prstGeom>
          <a:noFill/>
        </p:spPr>
      </p:pic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6634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9089" y="5437993"/>
            <a:ext cx="2105025" cy="809625"/>
          </a:xfrm>
          <a:prstGeom prst="rect">
            <a:avLst/>
          </a:prstGeom>
          <a:noFill/>
        </p:spPr>
      </p:pic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580341"/>
            <a:ext cx="8715436" cy="6009497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La tabla ANDEVA es:</a:t>
            </a:r>
          </a:p>
          <a:p>
            <a:pPr algn="just">
              <a:spcBef>
                <a:spcPts val="0"/>
              </a:spcBef>
              <a:buNone/>
            </a:pPr>
            <a:endParaRPr lang="es-VE" sz="3200" dirty="0" smtClean="0"/>
          </a:p>
          <a:p>
            <a:pPr algn="just">
              <a:spcBef>
                <a:spcPts val="0"/>
              </a:spcBef>
            </a:pPr>
            <a:endParaRPr lang="en-US" sz="36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Diseño Factoriales 2</a:t>
            </a:r>
            <a:r>
              <a:rPr lang="es-VE" baseline="30000" dirty="0" smtClean="0"/>
              <a:t>2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6 Marcador de contenido"/>
          <p:cNvGraphicFramePr>
            <a:graphicFrameLocks/>
          </p:cNvGraphicFramePr>
          <p:nvPr/>
        </p:nvGraphicFramePr>
        <p:xfrm>
          <a:off x="1217586" y="2651911"/>
          <a:ext cx="8858311" cy="3108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40758"/>
                <a:gridCol w="1679388"/>
                <a:gridCol w="1752018"/>
                <a:gridCol w="1785950"/>
                <a:gridCol w="1500197"/>
              </a:tblGrid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Fuente de Variación</a:t>
                      </a:r>
                      <a:endParaRPr lang="en-US" sz="24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Suma de Cuadrados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Grados de libertad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Media Cuadrática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err="1" smtClean="0">
                          <a:solidFill>
                            <a:schemeClr val="bg1"/>
                          </a:solidFill>
                        </a:rPr>
                        <a:t>fo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208.33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208.33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53.18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75.00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75.00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19.15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AB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8.33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8.33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2.13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Error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31.34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3.92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323</a:t>
                      </a:r>
                      <a:endParaRPr lang="en-US" sz="24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VE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11</a:t>
                      </a: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5039" y="6080935"/>
            <a:ext cx="3800475" cy="44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580342"/>
            <a:ext cx="8715436" cy="1643074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Con el diseño factorial 2</a:t>
            </a:r>
            <a:r>
              <a:rPr lang="es-VE" sz="3600" baseline="30000" dirty="0" smtClean="0"/>
              <a:t>3</a:t>
            </a:r>
            <a:r>
              <a:rPr lang="es-VE" sz="3600" dirty="0" smtClean="0"/>
              <a:t> se estudian 3 factores en 2 niveles cada uno. Consta de 2</a:t>
            </a:r>
            <a:r>
              <a:rPr lang="es-VE" sz="3600" baseline="30000" dirty="0" smtClean="0"/>
              <a:t>3</a:t>
            </a:r>
            <a:r>
              <a:rPr lang="es-VE" sz="3600" dirty="0" smtClean="0"/>
              <a:t> = 8 tratamientos diferentes. Su representación geométrica es:</a:t>
            </a:r>
            <a:endParaRPr lang="es-VE" sz="3200" dirty="0" smtClean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Factoriales 2</a:t>
            </a:r>
            <a:r>
              <a:rPr lang="es-VE" baseline="30000" dirty="0" smtClean="0"/>
              <a:t>3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7" name="56 Grupo"/>
          <p:cNvGrpSpPr/>
          <p:nvPr/>
        </p:nvGrpSpPr>
        <p:grpSpPr>
          <a:xfrm>
            <a:off x="1931967" y="3270569"/>
            <a:ext cx="5572162" cy="4239126"/>
            <a:chOff x="1931967" y="3270569"/>
            <a:chExt cx="5572162" cy="4239126"/>
          </a:xfrm>
        </p:grpSpPr>
        <p:grpSp>
          <p:nvGrpSpPr>
            <p:cNvPr id="56" name="55 Grupo"/>
            <p:cNvGrpSpPr/>
            <p:nvPr/>
          </p:nvGrpSpPr>
          <p:grpSpPr>
            <a:xfrm>
              <a:off x="1931967" y="3270569"/>
              <a:ext cx="5572162" cy="4239126"/>
              <a:chOff x="1931967" y="3127693"/>
              <a:chExt cx="5572162" cy="4239126"/>
            </a:xfrm>
          </p:grpSpPr>
          <p:grpSp>
            <p:nvGrpSpPr>
              <p:cNvPr id="30" name="29 Grupo"/>
              <p:cNvGrpSpPr/>
              <p:nvPr/>
            </p:nvGrpSpPr>
            <p:grpSpPr>
              <a:xfrm>
                <a:off x="2574907" y="3127693"/>
                <a:ext cx="4857784" cy="3881936"/>
                <a:chOff x="2574907" y="3425587"/>
                <a:chExt cx="4857784" cy="3881936"/>
              </a:xfrm>
            </p:grpSpPr>
            <p:grpSp>
              <p:nvGrpSpPr>
                <p:cNvPr id="20" name="19 Grupo"/>
                <p:cNvGrpSpPr/>
                <p:nvPr/>
              </p:nvGrpSpPr>
              <p:grpSpPr>
                <a:xfrm>
                  <a:off x="3003535" y="3794919"/>
                  <a:ext cx="3929091" cy="3214710"/>
                  <a:chOff x="3003535" y="3794919"/>
                  <a:chExt cx="3929091" cy="3214710"/>
                </a:xfrm>
              </p:grpSpPr>
              <p:sp>
                <p:nvSpPr>
                  <p:cNvPr id="13" name="12 Rectángulo"/>
                  <p:cNvSpPr/>
                  <p:nvPr/>
                </p:nvSpPr>
                <p:spPr bwMode="auto">
                  <a:xfrm>
                    <a:off x="3003535" y="4437861"/>
                    <a:ext cx="2928958" cy="2571768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14" name="13 Rectángulo"/>
                  <p:cNvSpPr/>
                  <p:nvPr/>
                </p:nvSpPr>
                <p:spPr bwMode="auto">
                  <a:xfrm>
                    <a:off x="4003667" y="3794919"/>
                    <a:ext cx="2928958" cy="2571768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cxnSp>
                <p:nvCxnSpPr>
                  <p:cNvPr id="16" name="15 Conector recto"/>
                  <p:cNvCxnSpPr/>
                  <p:nvPr/>
                </p:nvCxnSpPr>
                <p:spPr bwMode="auto">
                  <a:xfrm rot="10800000" flipV="1">
                    <a:off x="3003535" y="3794919"/>
                    <a:ext cx="1000132" cy="642942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7" name="16 Conector recto"/>
                  <p:cNvCxnSpPr/>
                  <p:nvPr/>
                </p:nvCxnSpPr>
                <p:spPr bwMode="auto">
                  <a:xfrm rot="10800000" flipV="1">
                    <a:off x="5932494" y="3794919"/>
                    <a:ext cx="1000132" cy="642942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8" name="17 Conector recto"/>
                  <p:cNvCxnSpPr/>
                  <p:nvPr/>
                </p:nvCxnSpPr>
                <p:spPr bwMode="auto">
                  <a:xfrm rot="10800000" flipV="1">
                    <a:off x="3003535" y="6366686"/>
                    <a:ext cx="1000132" cy="642942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9" name="18 Conector recto"/>
                  <p:cNvCxnSpPr/>
                  <p:nvPr/>
                </p:nvCxnSpPr>
                <p:spPr bwMode="auto">
                  <a:xfrm rot="10800000" flipV="1">
                    <a:off x="5932493" y="6366687"/>
                    <a:ext cx="1000132" cy="642942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29" name="28 Grupo"/>
                <p:cNvGrpSpPr/>
                <p:nvPr/>
              </p:nvGrpSpPr>
              <p:grpSpPr>
                <a:xfrm>
                  <a:off x="2574907" y="3425587"/>
                  <a:ext cx="4857784" cy="3881936"/>
                  <a:chOff x="2574907" y="3425587"/>
                  <a:chExt cx="4857784" cy="3881936"/>
                </a:xfrm>
              </p:grpSpPr>
              <p:sp>
                <p:nvSpPr>
                  <p:cNvPr id="21" name="20 CuadroTexto"/>
                  <p:cNvSpPr txBox="1"/>
                  <p:nvPr/>
                </p:nvSpPr>
                <p:spPr>
                  <a:xfrm>
                    <a:off x="6927424" y="3437729"/>
                    <a:ext cx="505267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VE" dirty="0" err="1" smtClean="0"/>
                      <a:t>abc</a:t>
                    </a:r>
                    <a:endParaRPr lang="en-US" dirty="0"/>
                  </a:p>
                </p:txBody>
              </p:sp>
              <p:sp>
                <p:nvSpPr>
                  <p:cNvPr id="22" name="21 CuadroTexto"/>
                  <p:cNvSpPr txBox="1"/>
                  <p:nvPr/>
                </p:nvSpPr>
                <p:spPr>
                  <a:xfrm>
                    <a:off x="6998862" y="6080935"/>
                    <a:ext cx="40267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VE" dirty="0" smtClean="0"/>
                      <a:t>ab</a:t>
                    </a:r>
                    <a:endParaRPr lang="en-US" dirty="0"/>
                  </a:p>
                </p:txBody>
              </p:sp>
              <p:sp>
                <p:nvSpPr>
                  <p:cNvPr id="23" name="22 CuadroTexto"/>
                  <p:cNvSpPr txBox="1"/>
                  <p:nvPr/>
                </p:nvSpPr>
                <p:spPr>
                  <a:xfrm>
                    <a:off x="3672431" y="3425587"/>
                    <a:ext cx="40267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VE" dirty="0" err="1" smtClean="0"/>
                      <a:t>bc</a:t>
                    </a:r>
                    <a:endParaRPr lang="en-US" dirty="0"/>
                  </a:p>
                </p:txBody>
              </p:sp>
              <p:sp>
                <p:nvSpPr>
                  <p:cNvPr id="24" name="23 CuadroTexto"/>
                  <p:cNvSpPr txBox="1"/>
                  <p:nvPr/>
                </p:nvSpPr>
                <p:spPr>
                  <a:xfrm>
                    <a:off x="3717915" y="6080935"/>
                    <a:ext cx="3000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VE" dirty="0" smtClean="0"/>
                      <a:t>b</a:t>
                    </a:r>
                    <a:endParaRPr lang="en-US" dirty="0"/>
                  </a:p>
                </p:txBody>
              </p:sp>
              <p:sp>
                <p:nvSpPr>
                  <p:cNvPr id="25" name="24 CuadroTexto"/>
                  <p:cNvSpPr txBox="1"/>
                  <p:nvPr/>
                </p:nvSpPr>
                <p:spPr>
                  <a:xfrm>
                    <a:off x="2574907" y="6854611"/>
                    <a:ext cx="45397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VE" dirty="0" smtClean="0"/>
                      <a:t>(1)</a:t>
                    </a:r>
                    <a:endParaRPr lang="en-US" dirty="0"/>
                  </a:p>
                </p:txBody>
              </p:sp>
              <p:sp>
                <p:nvSpPr>
                  <p:cNvPr id="26" name="25 CuadroTexto"/>
                  <p:cNvSpPr txBox="1"/>
                  <p:nvPr/>
                </p:nvSpPr>
                <p:spPr>
                  <a:xfrm>
                    <a:off x="5859549" y="6938191"/>
                    <a:ext cx="28725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VE" dirty="0" smtClean="0"/>
                      <a:t>a</a:t>
                    </a:r>
                    <a:endParaRPr lang="en-US" dirty="0"/>
                  </a:p>
                </p:txBody>
              </p:sp>
              <p:sp>
                <p:nvSpPr>
                  <p:cNvPr id="27" name="26 CuadroTexto"/>
                  <p:cNvSpPr txBox="1"/>
                  <p:nvPr/>
                </p:nvSpPr>
                <p:spPr>
                  <a:xfrm>
                    <a:off x="5685519" y="4068529"/>
                    <a:ext cx="38985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VE" dirty="0" err="1" smtClean="0"/>
                      <a:t>ac</a:t>
                    </a:r>
                    <a:endParaRPr lang="en-US" dirty="0"/>
                  </a:p>
                </p:txBody>
              </p:sp>
              <p:sp>
                <p:nvSpPr>
                  <p:cNvPr id="28" name="27 CuadroTexto"/>
                  <p:cNvSpPr txBox="1"/>
                  <p:nvPr/>
                </p:nvSpPr>
                <p:spPr>
                  <a:xfrm>
                    <a:off x="2789221" y="4080671"/>
                    <a:ext cx="28725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VE" dirty="0" smtClean="0"/>
                      <a:t>c</a:t>
                    </a:r>
                    <a:endParaRPr lang="en-US" dirty="0"/>
                  </a:p>
                </p:txBody>
              </p:sp>
            </p:grpSp>
          </p:grpSp>
          <p:grpSp>
            <p:nvGrpSpPr>
              <p:cNvPr id="35" name="34 Grupo"/>
              <p:cNvGrpSpPr/>
              <p:nvPr/>
            </p:nvGrpSpPr>
            <p:grpSpPr>
              <a:xfrm>
                <a:off x="6448161" y="6080935"/>
                <a:ext cx="1055968" cy="714380"/>
                <a:chOff x="6503997" y="6509563"/>
                <a:chExt cx="1055968" cy="714380"/>
              </a:xfrm>
            </p:grpSpPr>
            <p:cxnSp>
              <p:nvCxnSpPr>
                <p:cNvPr id="32" name="31 Conector recto"/>
                <p:cNvCxnSpPr/>
                <p:nvPr/>
              </p:nvCxnSpPr>
              <p:spPr bwMode="auto">
                <a:xfrm flipV="1">
                  <a:off x="6503997" y="6509563"/>
                  <a:ext cx="1000132" cy="71438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99336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3" name="32 CuadroTexto"/>
                <p:cNvSpPr txBox="1"/>
                <p:nvPr/>
              </p:nvSpPr>
              <p:spPr>
                <a:xfrm rot="19477060">
                  <a:off x="6661962" y="6858134"/>
                  <a:ext cx="89800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VE" sz="1600" dirty="0" smtClean="0"/>
                    <a:t>Factor B</a:t>
                  </a:r>
                  <a:endParaRPr lang="en-US" sz="1600" dirty="0"/>
                </a:p>
              </p:txBody>
            </p:sp>
          </p:grpSp>
          <p:grpSp>
            <p:nvGrpSpPr>
              <p:cNvPr id="48" name="47 Grupo"/>
              <p:cNvGrpSpPr/>
              <p:nvPr/>
            </p:nvGrpSpPr>
            <p:grpSpPr>
              <a:xfrm>
                <a:off x="3074973" y="7009629"/>
                <a:ext cx="2857520" cy="357190"/>
                <a:chOff x="3074973" y="7009629"/>
                <a:chExt cx="2857520" cy="357190"/>
              </a:xfrm>
            </p:grpSpPr>
            <p:sp>
              <p:nvSpPr>
                <p:cNvPr id="34" name="33 CuadroTexto"/>
                <p:cNvSpPr txBox="1"/>
                <p:nvPr/>
              </p:nvSpPr>
              <p:spPr>
                <a:xfrm>
                  <a:off x="4003667" y="7028265"/>
                  <a:ext cx="89800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VE" sz="1600" dirty="0" smtClean="0"/>
                    <a:t>Factor A</a:t>
                  </a:r>
                  <a:endParaRPr lang="en-US" sz="1600" dirty="0"/>
                </a:p>
              </p:txBody>
            </p:sp>
            <p:cxnSp>
              <p:nvCxnSpPr>
                <p:cNvPr id="43" name="42 Conector recto"/>
                <p:cNvCxnSpPr/>
                <p:nvPr/>
              </p:nvCxnSpPr>
              <p:spPr bwMode="auto">
                <a:xfrm>
                  <a:off x="3074973" y="7009629"/>
                  <a:ext cx="2857520" cy="158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99336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47" name="46 Grupo"/>
              <p:cNvGrpSpPr/>
              <p:nvPr/>
            </p:nvGrpSpPr>
            <p:grpSpPr>
              <a:xfrm>
                <a:off x="1931967" y="4081465"/>
                <a:ext cx="429420" cy="2643206"/>
                <a:chOff x="1931967" y="4081465"/>
                <a:chExt cx="429420" cy="2643206"/>
              </a:xfrm>
            </p:grpSpPr>
            <p:cxnSp>
              <p:nvCxnSpPr>
                <p:cNvPr id="45" name="44 Conector recto"/>
                <p:cNvCxnSpPr/>
                <p:nvPr/>
              </p:nvCxnSpPr>
              <p:spPr bwMode="auto">
                <a:xfrm rot="5400000">
                  <a:off x="1038990" y="5402274"/>
                  <a:ext cx="2643206" cy="158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99336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46" name="45 CuadroTexto"/>
                <p:cNvSpPr txBox="1"/>
                <p:nvPr/>
              </p:nvSpPr>
              <p:spPr>
                <a:xfrm rot="16200000">
                  <a:off x="1652242" y="5217651"/>
                  <a:ext cx="89800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VE" sz="1600" dirty="0" smtClean="0"/>
                    <a:t>Factor C</a:t>
                  </a:r>
                  <a:endParaRPr lang="en-US" sz="1600" dirty="0"/>
                </a:p>
              </p:txBody>
            </p:sp>
          </p:grpSp>
          <p:sp>
            <p:nvSpPr>
              <p:cNvPr id="49" name="48 Elipse"/>
              <p:cNvSpPr/>
              <p:nvPr/>
            </p:nvSpPr>
            <p:spPr bwMode="auto">
              <a:xfrm>
                <a:off x="6861187" y="3437729"/>
                <a:ext cx="142876" cy="14287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0" name="49 Elipse"/>
              <p:cNvSpPr/>
              <p:nvPr/>
            </p:nvSpPr>
            <p:spPr bwMode="auto">
              <a:xfrm>
                <a:off x="6861187" y="6009497"/>
                <a:ext cx="142876" cy="14287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1" name="50 Elipse"/>
              <p:cNvSpPr/>
              <p:nvPr/>
            </p:nvSpPr>
            <p:spPr bwMode="auto">
              <a:xfrm>
                <a:off x="5874437" y="4080671"/>
                <a:ext cx="142876" cy="14287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2" name="51 Elipse"/>
              <p:cNvSpPr/>
              <p:nvPr/>
            </p:nvSpPr>
            <p:spPr bwMode="auto">
              <a:xfrm>
                <a:off x="3946743" y="3424347"/>
                <a:ext cx="142876" cy="14287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3" name="52 Elipse"/>
              <p:cNvSpPr/>
              <p:nvPr/>
            </p:nvSpPr>
            <p:spPr bwMode="auto">
              <a:xfrm>
                <a:off x="2946611" y="4067289"/>
                <a:ext cx="142876" cy="14287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4" name="53 Elipse"/>
              <p:cNvSpPr/>
              <p:nvPr/>
            </p:nvSpPr>
            <p:spPr bwMode="auto">
              <a:xfrm>
                <a:off x="3946743" y="5994983"/>
                <a:ext cx="142876" cy="14287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5" name="54 Elipse"/>
              <p:cNvSpPr/>
              <p:nvPr/>
            </p:nvSpPr>
            <p:spPr bwMode="auto">
              <a:xfrm>
                <a:off x="2932097" y="6637925"/>
                <a:ext cx="142876" cy="14287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44" name="43 Elipse"/>
            <p:cNvSpPr/>
            <p:nvPr/>
          </p:nvSpPr>
          <p:spPr bwMode="auto">
            <a:xfrm>
              <a:off x="5874437" y="6780801"/>
              <a:ext cx="142876" cy="142876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580342"/>
            <a:ext cx="8715436" cy="642941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La tabla de signos del diseño factorial 2</a:t>
            </a:r>
            <a:r>
              <a:rPr lang="es-VE" sz="3600" baseline="30000" dirty="0" smtClean="0"/>
              <a:t>3</a:t>
            </a:r>
            <a:r>
              <a:rPr lang="es-VE" sz="3600" dirty="0" smtClean="0"/>
              <a:t> es:</a:t>
            </a:r>
            <a:endParaRPr lang="es-VE" sz="3200" dirty="0" smtClean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Factoriales 2</a:t>
            </a:r>
            <a:r>
              <a:rPr lang="es-VE" baseline="30000" dirty="0" smtClean="0"/>
              <a:t>3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4" name="43 Tabla"/>
          <p:cNvGraphicFramePr>
            <a:graphicFrameLocks noGrp="1"/>
          </p:cNvGraphicFramePr>
          <p:nvPr/>
        </p:nvGraphicFramePr>
        <p:xfrm>
          <a:off x="1289023" y="2366157"/>
          <a:ext cx="86440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Totales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+mn-lt"/>
                        </a:rPr>
                        <a:t>A</a:t>
                      </a:r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+mn-lt"/>
                        </a:rPr>
                        <a:t>B</a:t>
                      </a:r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+mn-lt"/>
                        </a:rPr>
                        <a:t>C</a:t>
                      </a:r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+mn-lt"/>
                        </a:rPr>
                        <a:t>AB</a:t>
                      </a:r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+mn-lt"/>
                        </a:rPr>
                        <a:t>AC</a:t>
                      </a:r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+mn-lt"/>
                        </a:rPr>
                        <a:t>BC</a:t>
                      </a:r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+mn-lt"/>
                        </a:rPr>
                        <a:t>ABC</a:t>
                      </a:r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(1)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a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b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ab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c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ac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bc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-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abc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+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366027"/>
            <a:ext cx="8715436" cy="642941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Los contrastes para los 7 efectos son:</a:t>
            </a:r>
            <a:endParaRPr lang="es-VE" sz="3200" dirty="0" smtClean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Factoriales 2</a:t>
            </a:r>
            <a:r>
              <a:rPr lang="es-VE" baseline="30000" dirty="0" smtClean="0"/>
              <a:t>3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511" y="1972479"/>
            <a:ext cx="8071647" cy="465118"/>
          </a:xfrm>
          <a:prstGeom prst="rect">
            <a:avLst/>
          </a:prstGeom>
          <a:noFill/>
        </p:spPr>
      </p:pic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01196" y="2401107"/>
            <a:ext cx="8085809" cy="536556"/>
          </a:xfrm>
          <a:prstGeom prst="rect">
            <a:avLst/>
          </a:prstGeom>
          <a:noFill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920" y="2866225"/>
            <a:ext cx="8071647" cy="536556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73" y="3331343"/>
            <a:ext cx="8298219" cy="606452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35" y="3796461"/>
            <a:ext cx="8284059" cy="535014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4384" y="4298005"/>
            <a:ext cx="8284059" cy="533536"/>
          </a:xfrm>
          <a:prstGeom prst="rect">
            <a:avLst/>
          </a:prstGeom>
          <a:noFill/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97" y="4831541"/>
            <a:ext cx="8510632" cy="463576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620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0668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3716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8192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139736" y="193753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93753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139736" y="205578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4 Marcador de contenido"/>
          <p:cNvSpPr txBox="1">
            <a:spLocks/>
          </p:cNvSpPr>
          <p:nvPr/>
        </p:nvSpPr>
        <p:spPr bwMode="auto">
          <a:xfrm>
            <a:off x="1217585" y="5223679"/>
            <a:ext cx="8715436" cy="642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Blip>
                <a:blip r:embed="rId9"/>
              </a:buBlip>
              <a:tabLst/>
              <a:defRPr/>
            </a:pPr>
            <a:r>
              <a:rPr kumimoji="0" lang="es-VE" sz="3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Los efectos se estiman: </a:t>
            </a: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7429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32163" y="5866621"/>
            <a:ext cx="1695450" cy="390525"/>
          </a:xfrm>
          <a:prstGeom prst="rect">
            <a:avLst/>
          </a:prstGeom>
          <a:noFill/>
        </p:spPr>
      </p:pic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477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32097" y="6438125"/>
            <a:ext cx="2933700" cy="676275"/>
          </a:xfrm>
          <a:prstGeom prst="rect">
            <a:avLst/>
          </a:prstGeom>
          <a:noFill/>
        </p:spPr>
      </p:pic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580342"/>
            <a:ext cx="8715436" cy="642941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Representación geométrica de los contrastes:</a:t>
            </a:r>
            <a:endParaRPr lang="es-VE" sz="3200" dirty="0" smtClean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Factoriales 2</a:t>
            </a:r>
            <a:r>
              <a:rPr lang="es-VE" baseline="30000" dirty="0" smtClean="0"/>
              <a:t>3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620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0668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3716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4" name="143 Grupo"/>
          <p:cNvGrpSpPr/>
          <p:nvPr/>
        </p:nvGrpSpPr>
        <p:grpSpPr>
          <a:xfrm>
            <a:off x="0" y="1981200"/>
            <a:ext cx="10150475" cy="1981200"/>
            <a:chOff x="0" y="1981200"/>
            <a:chExt cx="10150475" cy="1981200"/>
          </a:xfrm>
        </p:grpSpPr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>
              <a:off x="0" y="1981200"/>
              <a:ext cx="10150475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0" y="2286000"/>
              <a:ext cx="10150475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8" name="87 Grupo"/>
            <p:cNvGrpSpPr/>
            <p:nvPr/>
          </p:nvGrpSpPr>
          <p:grpSpPr>
            <a:xfrm>
              <a:off x="3786384" y="2437597"/>
              <a:ext cx="1643074" cy="1500198"/>
              <a:chOff x="4503733" y="2437597"/>
              <a:chExt cx="1643074" cy="1500198"/>
            </a:xfrm>
          </p:grpSpPr>
          <p:sp>
            <p:nvSpPr>
              <p:cNvPr id="86" name="85 Rectángulo"/>
              <p:cNvSpPr/>
              <p:nvPr/>
            </p:nvSpPr>
            <p:spPr bwMode="auto">
              <a:xfrm>
                <a:off x="4503733" y="2794787"/>
                <a:ext cx="1285884" cy="1143008"/>
              </a:xfrm>
              <a:prstGeom prst="rect">
                <a:avLst/>
              </a:prstGeom>
              <a:blipFill dpi="0" rotWithShape="1">
                <a:blip r:embed="rId2">
                  <a:alphaModFix amt="50000"/>
                </a:blip>
                <a:srcRect/>
                <a:tile tx="0" ty="0" sx="100000" sy="100000" flip="none" algn="tl"/>
              </a:blip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87" name="86 Rectángulo"/>
              <p:cNvSpPr/>
              <p:nvPr/>
            </p:nvSpPr>
            <p:spPr bwMode="auto">
              <a:xfrm>
                <a:off x="4860923" y="2437597"/>
                <a:ext cx="1285884" cy="1143008"/>
              </a:xfrm>
              <a:prstGeom prst="rect">
                <a:avLst/>
              </a:prstGeom>
              <a:blipFill dpi="0" rotWithShape="1">
                <a:blip r:embed="rId2">
                  <a:alphaModFix amt="50000"/>
                </a:blip>
                <a:srcRect/>
                <a:tile tx="0" ty="0" sx="100000" sy="100000" flip="none" algn="tl"/>
              </a:blip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grpSp>
            <p:nvGrpSpPr>
              <p:cNvPr id="55" name="54 Grupo"/>
              <p:cNvGrpSpPr/>
              <p:nvPr/>
            </p:nvGrpSpPr>
            <p:grpSpPr>
              <a:xfrm>
                <a:off x="4503733" y="2437597"/>
                <a:ext cx="1643074" cy="1500198"/>
                <a:chOff x="2074841" y="2304245"/>
                <a:chExt cx="1643074" cy="1500198"/>
              </a:xfrm>
            </p:grpSpPr>
            <p:sp>
              <p:nvSpPr>
                <p:cNvPr id="26" name="25 Cubo"/>
                <p:cNvSpPr/>
                <p:nvPr/>
              </p:nvSpPr>
              <p:spPr bwMode="auto">
                <a:xfrm>
                  <a:off x="2074841" y="2304245"/>
                  <a:ext cx="1643074" cy="1500198"/>
                </a:xfrm>
                <a:prstGeom prst="cub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38" name="37 Conector recto"/>
                <p:cNvCxnSpPr/>
                <p:nvPr/>
              </p:nvCxnSpPr>
              <p:spPr bwMode="auto">
                <a:xfrm rot="5400000" flipH="1" flipV="1">
                  <a:off x="2074841" y="3437729"/>
                  <a:ext cx="357190" cy="35719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4" name="43 Conector recto"/>
                <p:cNvCxnSpPr/>
                <p:nvPr/>
              </p:nvCxnSpPr>
              <p:spPr bwMode="auto">
                <a:xfrm>
                  <a:off x="2432031" y="3437729"/>
                  <a:ext cx="1285884" cy="158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0" name="49 Conector recto"/>
                <p:cNvCxnSpPr/>
                <p:nvPr/>
              </p:nvCxnSpPr>
              <p:spPr bwMode="auto">
                <a:xfrm rot="5400000" flipH="1" flipV="1">
                  <a:off x="1875835" y="2880739"/>
                  <a:ext cx="1143008" cy="158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grpSp>
          <p:nvGrpSpPr>
            <p:cNvPr id="91" name="90 Grupo"/>
            <p:cNvGrpSpPr/>
            <p:nvPr/>
          </p:nvGrpSpPr>
          <p:grpSpPr>
            <a:xfrm>
              <a:off x="6146807" y="2450979"/>
              <a:ext cx="1643074" cy="1500198"/>
              <a:chOff x="7004063" y="2450979"/>
              <a:chExt cx="1643074" cy="1500198"/>
            </a:xfrm>
          </p:grpSpPr>
          <p:grpSp>
            <p:nvGrpSpPr>
              <p:cNvPr id="61" name="60 Grupo"/>
              <p:cNvGrpSpPr/>
              <p:nvPr/>
            </p:nvGrpSpPr>
            <p:grpSpPr>
              <a:xfrm>
                <a:off x="7004063" y="2450979"/>
                <a:ext cx="1643074" cy="1500198"/>
                <a:chOff x="2074841" y="2304245"/>
                <a:chExt cx="1643074" cy="1500198"/>
              </a:xfrm>
            </p:grpSpPr>
            <p:sp>
              <p:nvSpPr>
                <p:cNvPr id="62" name="61 Cubo"/>
                <p:cNvSpPr/>
                <p:nvPr/>
              </p:nvSpPr>
              <p:spPr bwMode="auto">
                <a:xfrm>
                  <a:off x="2074841" y="2304245"/>
                  <a:ext cx="1643074" cy="1500198"/>
                </a:xfrm>
                <a:prstGeom prst="cub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63" name="62 Conector recto"/>
                <p:cNvCxnSpPr/>
                <p:nvPr/>
              </p:nvCxnSpPr>
              <p:spPr bwMode="auto">
                <a:xfrm rot="5400000" flipH="1" flipV="1">
                  <a:off x="2074841" y="3437729"/>
                  <a:ext cx="357190" cy="35719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64" name="63 Conector recto"/>
                <p:cNvCxnSpPr/>
                <p:nvPr/>
              </p:nvCxnSpPr>
              <p:spPr bwMode="auto">
                <a:xfrm>
                  <a:off x="2432031" y="3437729"/>
                  <a:ext cx="1285884" cy="158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65" name="64 Conector recto"/>
                <p:cNvCxnSpPr/>
                <p:nvPr/>
              </p:nvCxnSpPr>
              <p:spPr bwMode="auto">
                <a:xfrm rot="5400000" flipH="1" flipV="1">
                  <a:off x="1875835" y="2880739"/>
                  <a:ext cx="1143008" cy="158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89" name="88 Paralelogramo"/>
              <p:cNvSpPr/>
              <p:nvPr/>
            </p:nvSpPr>
            <p:spPr bwMode="auto">
              <a:xfrm>
                <a:off x="7004063" y="2452111"/>
                <a:ext cx="1643074" cy="357190"/>
              </a:xfrm>
              <a:prstGeom prst="parallelogram">
                <a:avLst>
                  <a:gd name="adj" fmla="val 99497"/>
                </a:avLst>
              </a:prstGeom>
              <a:blipFill dpi="0" rotWithShape="1">
                <a:blip r:embed="rId2">
                  <a:alphaModFix amt="50000"/>
                </a:blip>
                <a:srcRect/>
                <a:tile tx="0" ty="0" sx="100000" sy="100000" flip="none" algn="tl"/>
              </a:blip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90" name="89 Paralelogramo"/>
              <p:cNvSpPr/>
              <p:nvPr/>
            </p:nvSpPr>
            <p:spPr bwMode="auto">
              <a:xfrm>
                <a:off x="7004063" y="3580605"/>
                <a:ext cx="1643074" cy="357190"/>
              </a:xfrm>
              <a:prstGeom prst="parallelogram">
                <a:avLst>
                  <a:gd name="adj" fmla="val 99497"/>
                </a:avLst>
              </a:prstGeom>
              <a:blipFill dpi="0" rotWithShape="1">
                <a:blip r:embed="rId2">
                  <a:alphaModFix amt="50000"/>
                </a:blip>
                <a:srcRect/>
                <a:tile tx="0" ty="0" sx="100000" sy="100000" flip="none" algn="tl"/>
              </a:blip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96" name="95 Grupo"/>
            <p:cNvGrpSpPr/>
            <p:nvPr/>
          </p:nvGrpSpPr>
          <p:grpSpPr>
            <a:xfrm>
              <a:off x="1503337" y="2452111"/>
              <a:ext cx="1649629" cy="1510289"/>
              <a:chOff x="2220686" y="2452111"/>
              <a:chExt cx="1649629" cy="1510289"/>
            </a:xfrm>
          </p:grpSpPr>
          <p:grpSp>
            <p:nvGrpSpPr>
              <p:cNvPr id="56" name="55 Grupo"/>
              <p:cNvGrpSpPr/>
              <p:nvPr/>
            </p:nvGrpSpPr>
            <p:grpSpPr>
              <a:xfrm>
                <a:off x="2227241" y="2456645"/>
                <a:ext cx="1643074" cy="1500198"/>
                <a:chOff x="2074841" y="2304245"/>
                <a:chExt cx="1643074" cy="1500198"/>
              </a:xfrm>
            </p:grpSpPr>
            <p:sp>
              <p:nvSpPr>
                <p:cNvPr id="57" name="56 Cubo"/>
                <p:cNvSpPr/>
                <p:nvPr/>
              </p:nvSpPr>
              <p:spPr bwMode="auto">
                <a:xfrm>
                  <a:off x="2074841" y="2304245"/>
                  <a:ext cx="1643074" cy="1500198"/>
                </a:xfrm>
                <a:prstGeom prst="cub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58" name="57 Conector recto"/>
                <p:cNvCxnSpPr/>
                <p:nvPr/>
              </p:nvCxnSpPr>
              <p:spPr bwMode="auto">
                <a:xfrm rot="5400000" flipH="1" flipV="1">
                  <a:off x="2074841" y="3437729"/>
                  <a:ext cx="357190" cy="35719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9" name="58 Conector recto"/>
                <p:cNvCxnSpPr/>
                <p:nvPr/>
              </p:nvCxnSpPr>
              <p:spPr bwMode="auto">
                <a:xfrm>
                  <a:off x="2432031" y="3437729"/>
                  <a:ext cx="1285884" cy="158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60" name="59 Conector recto"/>
                <p:cNvCxnSpPr/>
                <p:nvPr/>
              </p:nvCxnSpPr>
              <p:spPr bwMode="auto">
                <a:xfrm rot="5400000" flipH="1" flipV="1">
                  <a:off x="1875835" y="2880739"/>
                  <a:ext cx="1143008" cy="158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94" name="93 Forma libre"/>
              <p:cNvSpPr/>
              <p:nvPr/>
            </p:nvSpPr>
            <p:spPr bwMode="auto">
              <a:xfrm>
                <a:off x="2220686" y="2452914"/>
                <a:ext cx="362857" cy="1509486"/>
              </a:xfrm>
              <a:custGeom>
                <a:avLst/>
                <a:gdLst>
                  <a:gd name="connsiteX0" fmla="*/ 0 w 362857"/>
                  <a:gd name="connsiteY0" fmla="*/ 362857 h 1509486"/>
                  <a:gd name="connsiteX1" fmla="*/ 362857 w 362857"/>
                  <a:gd name="connsiteY1" fmla="*/ 0 h 1509486"/>
                  <a:gd name="connsiteX2" fmla="*/ 362857 w 362857"/>
                  <a:gd name="connsiteY2" fmla="*/ 1132115 h 1509486"/>
                  <a:gd name="connsiteX3" fmla="*/ 0 w 362857"/>
                  <a:gd name="connsiteY3" fmla="*/ 1509486 h 1509486"/>
                  <a:gd name="connsiteX4" fmla="*/ 0 w 362857"/>
                  <a:gd name="connsiteY4" fmla="*/ 362857 h 1509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2857" h="1509486">
                    <a:moveTo>
                      <a:pt x="0" y="362857"/>
                    </a:moveTo>
                    <a:lnTo>
                      <a:pt x="362857" y="0"/>
                    </a:lnTo>
                    <a:lnTo>
                      <a:pt x="362857" y="1132115"/>
                    </a:lnTo>
                    <a:lnTo>
                      <a:pt x="0" y="1509486"/>
                    </a:lnTo>
                    <a:lnTo>
                      <a:pt x="0" y="362857"/>
                    </a:lnTo>
                    <a:close/>
                  </a:path>
                </a:pathLst>
              </a:custGeom>
              <a:blipFill dpi="0" rotWithShape="1">
                <a:blip r:embed="rId2">
                  <a:alphaModFix amt="50000"/>
                </a:blip>
                <a:srcRect/>
                <a:tile tx="0" ty="0" sx="100000" sy="100000" flip="none" algn="tl"/>
              </a:blip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95" name="94 Forma libre"/>
              <p:cNvSpPr/>
              <p:nvPr/>
            </p:nvSpPr>
            <p:spPr bwMode="auto">
              <a:xfrm>
                <a:off x="3503601" y="2452111"/>
                <a:ext cx="362857" cy="1509486"/>
              </a:xfrm>
              <a:custGeom>
                <a:avLst/>
                <a:gdLst>
                  <a:gd name="connsiteX0" fmla="*/ 0 w 362857"/>
                  <a:gd name="connsiteY0" fmla="*/ 362857 h 1509486"/>
                  <a:gd name="connsiteX1" fmla="*/ 362857 w 362857"/>
                  <a:gd name="connsiteY1" fmla="*/ 0 h 1509486"/>
                  <a:gd name="connsiteX2" fmla="*/ 362857 w 362857"/>
                  <a:gd name="connsiteY2" fmla="*/ 1132115 h 1509486"/>
                  <a:gd name="connsiteX3" fmla="*/ 0 w 362857"/>
                  <a:gd name="connsiteY3" fmla="*/ 1509486 h 1509486"/>
                  <a:gd name="connsiteX4" fmla="*/ 0 w 362857"/>
                  <a:gd name="connsiteY4" fmla="*/ 362857 h 1509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2857" h="1509486">
                    <a:moveTo>
                      <a:pt x="0" y="362857"/>
                    </a:moveTo>
                    <a:lnTo>
                      <a:pt x="362857" y="0"/>
                    </a:lnTo>
                    <a:lnTo>
                      <a:pt x="362857" y="1132115"/>
                    </a:lnTo>
                    <a:lnTo>
                      <a:pt x="0" y="1509486"/>
                    </a:lnTo>
                    <a:lnTo>
                      <a:pt x="0" y="362857"/>
                    </a:lnTo>
                    <a:close/>
                  </a:path>
                </a:pathLst>
              </a:custGeom>
              <a:blipFill dpi="0" rotWithShape="1">
                <a:blip r:embed="rId2">
                  <a:alphaModFix amt="50000"/>
                </a:blip>
                <a:srcRect/>
                <a:tile tx="0" ty="0" sx="100000" sy="100000" flip="none" algn="tl"/>
              </a:blip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97" name="96 CuadroTexto"/>
            <p:cNvSpPr txBox="1"/>
            <p:nvPr/>
          </p:nvSpPr>
          <p:spPr>
            <a:xfrm>
              <a:off x="8147071" y="2580473"/>
              <a:ext cx="151195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3600" dirty="0" smtClean="0">
                  <a:latin typeface="JasmineUPC" pitchFamily="18" charset="-34"/>
                  <a:cs typeface="JasmineUPC" pitchFamily="18" charset="-34"/>
                </a:rPr>
                <a:t>Efectos </a:t>
              </a:r>
            </a:p>
            <a:p>
              <a:r>
                <a:rPr lang="es-VE" sz="3600" dirty="0" smtClean="0">
                  <a:latin typeface="JasmineUPC" pitchFamily="18" charset="-34"/>
                  <a:cs typeface="JasmineUPC" pitchFamily="18" charset="-34"/>
                </a:rPr>
                <a:t>principales</a:t>
              </a:r>
              <a:endParaRPr lang="en-US" sz="3600" dirty="0">
                <a:latin typeface="JasmineUPC" pitchFamily="18" charset="-34"/>
                <a:cs typeface="JasmineUPC" pitchFamily="18" charset="-34"/>
              </a:endParaRPr>
            </a:p>
          </p:txBody>
        </p:sp>
        <p:sp>
          <p:nvSpPr>
            <p:cNvPr id="124" name="123 CuadroTexto"/>
            <p:cNvSpPr txBox="1"/>
            <p:nvPr/>
          </p:nvSpPr>
          <p:spPr>
            <a:xfrm>
              <a:off x="2789221" y="2914509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800" b="1" dirty="0" smtClean="0"/>
                <a:t>+</a:t>
              </a:r>
              <a:endParaRPr lang="en-US" sz="2800" b="1" dirty="0"/>
            </a:p>
          </p:txBody>
        </p:sp>
        <p:sp>
          <p:nvSpPr>
            <p:cNvPr id="125" name="124 CuadroTexto"/>
            <p:cNvSpPr txBox="1"/>
            <p:nvPr/>
          </p:nvSpPr>
          <p:spPr>
            <a:xfrm>
              <a:off x="3860791" y="3080539"/>
              <a:ext cx="3048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800" b="1" dirty="0" smtClean="0"/>
                <a:t>-</a:t>
              </a:r>
              <a:endParaRPr lang="en-US" sz="2800" b="1" dirty="0"/>
            </a:p>
          </p:txBody>
        </p:sp>
        <p:sp>
          <p:nvSpPr>
            <p:cNvPr id="126" name="125 CuadroTexto"/>
            <p:cNvSpPr txBox="1"/>
            <p:nvPr/>
          </p:nvSpPr>
          <p:spPr>
            <a:xfrm>
              <a:off x="1503337" y="2937663"/>
              <a:ext cx="3048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800" b="1" dirty="0" smtClean="0"/>
                <a:t>-</a:t>
              </a:r>
              <a:endParaRPr lang="en-US" sz="2800" b="1" dirty="0"/>
            </a:p>
          </p:txBody>
        </p:sp>
        <p:sp>
          <p:nvSpPr>
            <p:cNvPr id="127" name="126 CuadroTexto"/>
            <p:cNvSpPr txBox="1"/>
            <p:nvPr/>
          </p:nvSpPr>
          <p:spPr>
            <a:xfrm>
              <a:off x="2289155" y="2151845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A</a:t>
              </a:r>
              <a:endParaRPr lang="en-US" dirty="0"/>
            </a:p>
          </p:txBody>
        </p:sp>
        <p:sp>
          <p:nvSpPr>
            <p:cNvPr id="128" name="127 CuadroTexto"/>
            <p:cNvSpPr txBox="1"/>
            <p:nvPr/>
          </p:nvSpPr>
          <p:spPr>
            <a:xfrm>
              <a:off x="4575171" y="2139703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B</a:t>
              </a:r>
              <a:endParaRPr lang="en-US" dirty="0"/>
            </a:p>
          </p:txBody>
        </p:sp>
        <p:sp>
          <p:nvSpPr>
            <p:cNvPr id="129" name="128 CuadroTexto"/>
            <p:cNvSpPr txBox="1"/>
            <p:nvPr/>
          </p:nvSpPr>
          <p:spPr>
            <a:xfrm>
              <a:off x="6932625" y="2139703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C</a:t>
              </a:r>
              <a:endParaRPr lang="en-US" dirty="0"/>
            </a:p>
          </p:txBody>
        </p:sp>
        <p:sp>
          <p:nvSpPr>
            <p:cNvPr id="130" name="129 CuadroTexto"/>
            <p:cNvSpPr txBox="1"/>
            <p:nvPr/>
          </p:nvSpPr>
          <p:spPr>
            <a:xfrm>
              <a:off x="5075237" y="2794787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800" b="1" dirty="0" smtClean="0"/>
                <a:t>+</a:t>
              </a:r>
              <a:endParaRPr lang="en-US" sz="2800" b="1" dirty="0"/>
            </a:p>
          </p:txBody>
        </p:sp>
        <p:sp>
          <p:nvSpPr>
            <p:cNvPr id="131" name="130 CuadroTexto"/>
            <p:cNvSpPr txBox="1"/>
            <p:nvPr/>
          </p:nvSpPr>
          <p:spPr>
            <a:xfrm>
              <a:off x="6718311" y="2366159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800" b="1" dirty="0" smtClean="0"/>
                <a:t>+</a:t>
              </a:r>
              <a:endParaRPr lang="en-US" sz="2800" b="1" dirty="0"/>
            </a:p>
          </p:txBody>
        </p:sp>
        <p:sp>
          <p:nvSpPr>
            <p:cNvPr id="132" name="131 CuadroTexto"/>
            <p:cNvSpPr txBox="1"/>
            <p:nvPr/>
          </p:nvSpPr>
          <p:spPr>
            <a:xfrm>
              <a:off x="6789749" y="3437729"/>
              <a:ext cx="3048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800" b="1" dirty="0" smtClean="0"/>
                <a:t>-</a:t>
              </a:r>
              <a:endParaRPr lang="en-US" sz="2800" b="1" dirty="0"/>
            </a:p>
          </p:txBody>
        </p:sp>
      </p:grpSp>
      <p:grpSp>
        <p:nvGrpSpPr>
          <p:cNvPr id="145" name="144 Grupo"/>
          <p:cNvGrpSpPr/>
          <p:nvPr/>
        </p:nvGrpSpPr>
        <p:grpSpPr>
          <a:xfrm>
            <a:off x="1503337" y="4080671"/>
            <a:ext cx="8463463" cy="1940968"/>
            <a:chOff x="1503337" y="4080671"/>
            <a:chExt cx="8463463" cy="1940968"/>
          </a:xfrm>
        </p:grpSpPr>
        <p:grpSp>
          <p:nvGrpSpPr>
            <p:cNvPr id="102" name="101 Grupo"/>
            <p:cNvGrpSpPr/>
            <p:nvPr/>
          </p:nvGrpSpPr>
          <p:grpSpPr>
            <a:xfrm>
              <a:off x="1503337" y="4199745"/>
              <a:ext cx="1660777" cy="1524000"/>
              <a:chOff x="1503337" y="4093029"/>
              <a:chExt cx="1660777" cy="1524000"/>
            </a:xfrm>
          </p:grpSpPr>
          <p:sp>
            <p:nvSpPr>
              <p:cNvPr id="98" name="97 Forma libre"/>
              <p:cNvSpPr/>
              <p:nvPr/>
            </p:nvSpPr>
            <p:spPr bwMode="auto">
              <a:xfrm>
                <a:off x="1509486" y="4093029"/>
                <a:ext cx="1654628" cy="1524000"/>
              </a:xfrm>
              <a:custGeom>
                <a:avLst/>
                <a:gdLst>
                  <a:gd name="connsiteX0" fmla="*/ 0 w 1654628"/>
                  <a:gd name="connsiteY0" fmla="*/ 377371 h 1524000"/>
                  <a:gd name="connsiteX1" fmla="*/ 14514 w 1654628"/>
                  <a:gd name="connsiteY1" fmla="*/ 1524000 h 1524000"/>
                  <a:gd name="connsiteX2" fmla="*/ 1640114 w 1654628"/>
                  <a:gd name="connsiteY2" fmla="*/ 1146628 h 1524000"/>
                  <a:gd name="connsiteX3" fmla="*/ 1654628 w 1654628"/>
                  <a:gd name="connsiteY3" fmla="*/ 0 h 1524000"/>
                  <a:gd name="connsiteX4" fmla="*/ 0 w 1654628"/>
                  <a:gd name="connsiteY4" fmla="*/ 37737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628" h="1524000">
                    <a:moveTo>
                      <a:pt x="0" y="377371"/>
                    </a:moveTo>
                    <a:lnTo>
                      <a:pt x="14514" y="1524000"/>
                    </a:lnTo>
                    <a:lnTo>
                      <a:pt x="1640114" y="1146628"/>
                    </a:lnTo>
                    <a:lnTo>
                      <a:pt x="1654628" y="0"/>
                    </a:lnTo>
                    <a:lnTo>
                      <a:pt x="0" y="377371"/>
                    </a:lnTo>
                    <a:close/>
                  </a:path>
                </a:pathLst>
              </a:custGeom>
              <a:blipFill dpi="0" rotWithShape="1">
                <a:blip r:embed="rId2">
                  <a:alphaModFix amt="50000"/>
                </a:blip>
                <a:srcRect/>
                <a:tile tx="0" ty="0" sx="100000" sy="100000" flip="none" algn="tl"/>
              </a:blip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99" name="98 Forma libre"/>
              <p:cNvSpPr/>
              <p:nvPr/>
            </p:nvSpPr>
            <p:spPr bwMode="auto">
              <a:xfrm>
                <a:off x="1872343" y="4093029"/>
                <a:ext cx="899886" cy="1509485"/>
              </a:xfrm>
              <a:custGeom>
                <a:avLst/>
                <a:gdLst>
                  <a:gd name="connsiteX0" fmla="*/ 14514 w 899886"/>
                  <a:gd name="connsiteY0" fmla="*/ 0 h 1509485"/>
                  <a:gd name="connsiteX1" fmla="*/ 0 w 899886"/>
                  <a:gd name="connsiteY1" fmla="*/ 1161142 h 1509485"/>
                  <a:gd name="connsiteX2" fmla="*/ 899886 w 899886"/>
                  <a:gd name="connsiteY2" fmla="*/ 1509485 h 1509485"/>
                  <a:gd name="connsiteX3" fmla="*/ 885371 w 899886"/>
                  <a:gd name="connsiteY3" fmla="*/ 377371 h 1509485"/>
                  <a:gd name="connsiteX4" fmla="*/ 14514 w 899886"/>
                  <a:gd name="connsiteY4" fmla="*/ 0 h 150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9886" h="1509485">
                    <a:moveTo>
                      <a:pt x="14514" y="0"/>
                    </a:moveTo>
                    <a:lnTo>
                      <a:pt x="0" y="1161142"/>
                    </a:lnTo>
                    <a:lnTo>
                      <a:pt x="899886" y="1509485"/>
                    </a:lnTo>
                    <a:lnTo>
                      <a:pt x="885371" y="377371"/>
                    </a:lnTo>
                    <a:lnTo>
                      <a:pt x="14514" y="0"/>
                    </a:lnTo>
                    <a:close/>
                  </a:path>
                </a:pathLst>
              </a:custGeom>
              <a:blipFill dpi="0" rotWithShape="1">
                <a:blip r:embed="rId2">
                  <a:alphaModFix amt="50000"/>
                </a:blip>
                <a:srcRect/>
                <a:tile tx="0" ty="0" sx="100000" sy="100000" flip="none" algn="tl"/>
              </a:blip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grpSp>
            <p:nvGrpSpPr>
              <p:cNvPr id="71" name="70 Grupo"/>
              <p:cNvGrpSpPr/>
              <p:nvPr/>
            </p:nvGrpSpPr>
            <p:grpSpPr>
              <a:xfrm>
                <a:off x="1503337" y="4099719"/>
                <a:ext cx="1643074" cy="1500198"/>
                <a:chOff x="2074841" y="2304245"/>
                <a:chExt cx="1643074" cy="1500198"/>
              </a:xfrm>
            </p:grpSpPr>
            <p:sp>
              <p:nvSpPr>
                <p:cNvPr id="72" name="71 Cubo"/>
                <p:cNvSpPr/>
                <p:nvPr/>
              </p:nvSpPr>
              <p:spPr bwMode="auto">
                <a:xfrm>
                  <a:off x="2074841" y="2304245"/>
                  <a:ext cx="1643074" cy="1500198"/>
                </a:xfrm>
                <a:prstGeom prst="cub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73" name="72 Conector recto"/>
                <p:cNvCxnSpPr/>
                <p:nvPr/>
              </p:nvCxnSpPr>
              <p:spPr bwMode="auto">
                <a:xfrm rot="5400000" flipH="1" flipV="1">
                  <a:off x="2074841" y="3437729"/>
                  <a:ext cx="357190" cy="35719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74" name="73 Conector recto"/>
                <p:cNvCxnSpPr/>
                <p:nvPr/>
              </p:nvCxnSpPr>
              <p:spPr bwMode="auto">
                <a:xfrm>
                  <a:off x="2432031" y="3437729"/>
                  <a:ext cx="1285884" cy="158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75" name="74 Conector recto"/>
                <p:cNvCxnSpPr/>
                <p:nvPr/>
              </p:nvCxnSpPr>
              <p:spPr bwMode="auto">
                <a:xfrm rot="5400000" flipH="1" flipV="1">
                  <a:off x="1875835" y="2880739"/>
                  <a:ext cx="1143008" cy="158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grpSp>
          <p:nvGrpSpPr>
            <p:cNvPr id="120" name="119 Grupo"/>
            <p:cNvGrpSpPr/>
            <p:nvPr/>
          </p:nvGrpSpPr>
          <p:grpSpPr>
            <a:xfrm>
              <a:off x="6146807" y="4199745"/>
              <a:ext cx="1647364" cy="1501222"/>
              <a:chOff x="6146807" y="4199745"/>
              <a:chExt cx="1647364" cy="1501222"/>
            </a:xfrm>
          </p:grpSpPr>
          <p:grpSp>
            <p:nvGrpSpPr>
              <p:cNvPr id="76" name="75 Grupo"/>
              <p:cNvGrpSpPr/>
              <p:nvPr/>
            </p:nvGrpSpPr>
            <p:grpSpPr>
              <a:xfrm>
                <a:off x="6146807" y="4200769"/>
                <a:ext cx="1643074" cy="1500198"/>
                <a:chOff x="2074841" y="2304245"/>
                <a:chExt cx="1643074" cy="1500198"/>
              </a:xfrm>
            </p:grpSpPr>
            <p:sp>
              <p:nvSpPr>
                <p:cNvPr id="77" name="76 Cubo"/>
                <p:cNvSpPr/>
                <p:nvPr/>
              </p:nvSpPr>
              <p:spPr bwMode="auto">
                <a:xfrm>
                  <a:off x="2074841" y="2304245"/>
                  <a:ext cx="1643074" cy="1500198"/>
                </a:xfrm>
                <a:prstGeom prst="cub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78" name="77 Conector recto"/>
                <p:cNvCxnSpPr/>
                <p:nvPr/>
              </p:nvCxnSpPr>
              <p:spPr bwMode="auto">
                <a:xfrm rot="5400000" flipH="1" flipV="1">
                  <a:off x="2074841" y="3437729"/>
                  <a:ext cx="357190" cy="35719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79" name="78 Conector recto"/>
                <p:cNvCxnSpPr/>
                <p:nvPr/>
              </p:nvCxnSpPr>
              <p:spPr bwMode="auto">
                <a:xfrm>
                  <a:off x="2432031" y="3437729"/>
                  <a:ext cx="1285884" cy="158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80" name="79 Conector recto"/>
                <p:cNvCxnSpPr/>
                <p:nvPr/>
              </p:nvCxnSpPr>
              <p:spPr bwMode="auto">
                <a:xfrm rot="5400000" flipH="1" flipV="1">
                  <a:off x="1875835" y="2880739"/>
                  <a:ext cx="1143008" cy="158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107" name="106 Forma libre"/>
              <p:cNvSpPr/>
              <p:nvPr/>
            </p:nvSpPr>
            <p:spPr bwMode="auto">
              <a:xfrm>
                <a:off x="6168571" y="4577116"/>
                <a:ext cx="1625600" cy="754743"/>
              </a:xfrm>
              <a:custGeom>
                <a:avLst/>
                <a:gdLst>
                  <a:gd name="connsiteX0" fmla="*/ 0 w 1625600"/>
                  <a:gd name="connsiteY0" fmla="*/ 0 h 754743"/>
                  <a:gd name="connsiteX1" fmla="*/ 1248229 w 1625600"/>
                  <a:gd name="connsiteY1" fmla="*/ 14514 h 754743"/>
                  <a:gd name="connsiteX2" fmla="*/ 1625600 w 1625600"/>
                  <a:gd name="connsiteY2" fmla="*/ 754743 h 754743"/>
                  <a:gd name="connsiteX3" fmla="*/ 348343 w 1625600"/>
                  <a:gd name="connsiteY3" fmla="*/ 754743 h 754743"/>
                  <a:gd name="connsiteX4" fmla="*/ 0 w 1625600"/>
                  <a:gd name="connsiteY4" fmla="*/ 0 h 75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600" h="754743">
                    <a:moveTo>
                      <a:pt x="0" y="0"/>
                    </a:moveTo>
                    <a:lnTo>
                      <a:pt x="1248229" y="14514"/>
                    </a:lnTo>
                    <a:lnTo>
                      <a:pt x="1625600" y="754743"/>
                    </a:lnTo>
                    <a:lnTo>
                      <a:pt x="348343" y="75474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2">
                  <a:alphaModFix amt="50000"/>
                </a:blip>
                <a:srcRect/>
                <a:tile tx="0" ty="0" sx="100000" sy="100000" flip="none" algn="tl"/>
              </a:blip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8" name="107 Forma libre"/>
              <p:cNvSpPr/>
              <p:nvPr/>
            </p:nvSpPr>
            <p:spPr bwMode="auto">
              <a:xfrm>
                <a:off x="6154057" y="4199745"/>
                <a:ext cx="1640114" cy="1494971"/>
              </a:xfrm>
              <a:custGeom>
                <a:avLst/>
                <a:gdLst>
                  <a:gd name="connsiteX0" fmla="*/ 362857 w 1640114"/>
                  <a:gd name="connsiteY0" fmla="*/ 0 h 1494971"/>
                  <a:gd name="connsiteX1" fmla="*/ 1640114 w 1640114"/>
                  <a:gd name="connsiteY1" fmla="*/ 14514 h 1494971"/>
                  <a:gd name="connsiteX2" fmla="*/ 1262743 w 1640114"/>
                  <a:gd name="connsiteY2" fmla="*/ 1480457 h 1494971"/>
                  <a:gd name="connsiteX3" fmla="*/ 0 w 1640114"/>
                  <a:gd name="connsiteY3" fmla="*/ 1494971 h 1494971"/>
                  <a:gd name="connsiteX4" fmla="*/ 362857 w 1640114"/>
                  <a:gd name="connsiteY4" fmla="*/ 0 h 1494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0114" h="1494971">
                    <a:moveTo>
                      <a:pt x="362857" y="0"/>
                    </a:moveTo>
                    <a:lnTo>
                      <a:pt x="1640114" y="14514"/>
                    </a:lnTo>
                    <a:lnTo>
                      <a:pt x="1262743" y="1480457"/>
                    </a:lnTo>
                    <a:lnTo>
                      <a:pt x="0" y="1494971"/>
                    </a:lnTo>
                    <a:lnTo>
                      <a:pt x="362857" y="0"/>
                    </a:lnTo>
                    <a:close/>
                  </a:path>
                </a:pathLst>
              </a:custGeom>
              <a:blipFill dpi="0" rotWithShape="1">
                <a:blip r:embed="rId2">
                  <a:alphaModFix amt="50000"/>
                </a:blip>
                <a:srcRect/>
                <a:tile tx="0" ty="0" sx="100000" sy="100000" flip="none" algn="tl"/>
              </a:blip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121" name="120 Grupo"/>
            <p:cNvGrpSpPr/>
            <p:nvPr/>
          </p:nvGrpSpPr>
          <p:grpSpPr>
            <a:xfrm>
              <a:off x="3773714" y="4185230"/>
              <a:ext cx="1654629" cy="1524000"/>
              <a:chOff x="3773714" y="4185230"/>
              <a:chExt cx="1654629" cy="1524000"/>
            </a:xfrm>
          </p:grpSpPr>
          <p:grpSp>
            <p:nvGrpSpPr>
              <p:cNvPr id="66" name="65 Grupo"/>
              <p:cNvGrpSpPr/>
              <p:nvPr/>
            </p:nvGrpSpPr>
            <p:grpSpPr>
              <a:xfrm>
                <a:off x="3779829" y="4187387"/>
                <a:ext cx="1643074" cy="1500198"/>
                <a:chOff x="2074841" y="2304245"/>
                <a:chExt cx="1643074" cy="1500198"/>
              </a:xfrm>
            </p:grpSpPr>
            <p:sp>
              <p:nvSpPr>
                <p:cNvPr id="67" name="66 Cubo"/>
                <p:cNvSpPr/>
                <p:nvPr/>
              </p:nvSpPr>
              <p:spPr bwMode="auto">
                <a:xfrm>
                  <a:off x="2074841" y="2304245"/>
                  <a:ext cx="1643074" cy="1500198"/>
                </a:xfrm>
                <a:prstGeom prst="cub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68" name="67 Conector recto"/>
                <p:cNvCxnSpPr/>
                <p:nvPr/>
              </p:nvCxnSpPr>
              <p:spPr bwMode="auto">
                <a:xfrm rot="5400000" flipH="1" flipV="1">
                  <a:off x="2074841" y="3437729"/>
                  <a:ext cx="357190" cy="35719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69" name="68 Conector recto"/>
                <p:cNvCxnSpPr/>
                <p:nvPr/>
              </p:nvCxnSpPr>
              <p:spPr bwMode="auto">
                <a:xfrm>
                  <a:off x="2432031" y="3437729"/>
                  <a:ext cx="1285884" cy="158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70" name="69 Conector recto"/>
                <p:cNvCxnSpPr/>
                <p:nvPr/>
              </p:nvCxnSpPr>
              <p:spPr bwMode="auto">
                <a:xfrm rot="5400000" flipH="1" flipV="1">
                  <a:off x="1875835" y="2880739"/>
                  <a:ext cx="1143008" cy="158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105" name="104 Forma libre"/>
              <p:cNvSpPr/>
              <p:nvPr/>
            </p:nvSpPr>
            <p:spPr bwMode="auto">
              <a:xfrm>
                <a:off x="3773714" y="4199745"/>
                <a:ext cx="1654629" cy="1509485"/>
              </a:xfrm>
              <a:custGeom>
                <a:avLst/>
                <a:gdLst>
                  <a:gd name="connsiteX0" fmla="*/ 0 w 1654629"/>
                  <a:gd name="connsiteY0" fmla="*/ 362857 h 1509485"/>
                  <a:gd name="connsiteX1" fmla="*/ 377372 w 1654629"/>
                  <a:gd name="connsiteY1" fmla="*/ 0 h 1509485"/>
                  <a:gd name="connsiteX2" fmla="*/ 1654629 w 1654629"/>
                  <a:gd name="connsiteY2" fmla="*/ 1103085 h 1509485"/>
                  <a:gd name="connsiteX3" fmla="*/ 1277257 w 1654629"/>
                  <a:gd name="connsiteY3" fmla="*/ 1509485 h 1509485"/>
                  <a:gd name="connsiteX4" fmla="*/ 0 w 1654629"/>
                  <a:gd name="connsiteY4" fmla="*/ 362857 h 150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629" h="1509485">
                    <a:moveTo>
                      <a:pt x="0" y="362857"/>
                    </a:moveTo>
                    <a:lnTo>
                      <a:pt x="377372" y="0"/>
                    </a:lnTo>
                    <a:lnTo>
                      <a:pt x="1654629" y="1103085"/>
                    </a:lnTo>
                    <a:lnTo>
                      <a:pt x="1277257" y="1509485"/>
                    </a:lnTo>
                    <a:lnTo>
                      <a:pt x="0" y="362857"/>
                    </a:lnTo>
                    <a:close/>
                  </a:path>
                </a:pathLst>
              </a:custGeom>
              <a:blipFill dpi="0" rotWithShape="1">
                <a:blip r:embed="rId2">
                  <a:alphaModFix amt="50000"/>
                </a:blip>
                <a:srcRect/>
                <a:tile tx="0" ty="0" sx="100000" sy="100000" flip="none" algn="tl"/>
              </a:blip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6" name="105 Forma libre"/>
              <p:cNvSpPr/>
              <p:nvPr/>
            </p:nvSpPr>
            <p:spPr bwMode="auto">
              <a:xfrm>
                <a:off x="3773714" y="4185230"/>
                <a:ext cx="1654629" cy="1509486"/>
              </a:xfrm>
              <a:custGeom>
                <a:avLst/>
                <a:gdLst>
                  <a:gd name="connsiteX0" fmla="*/ 1277257 w 1654629"/>
                  <a:gd name="connsiteY0" fmla="*/ 377372 h 1509486"/>
                  <a:gd name="connsiteX1" fmla="*/ 1654629 w 1654629"/>
                  <a:gd name="connsiteY1" fmla="*/ 0 h 1509486"/>
                  <a:gd name="connsiteX2" fmla="*/ 377372 w 1654629"/>
                  <a:gd name="connsiteY2" fmla="*/ 1146629 h 1509486"/>
                  <a:gd name="connsiteX3" fmla="*/ 0 w 1654629"/>
                  <a:gd name="connsiteY3" fmla="*/ 1509486 h 1509486"/>
                  <a:gd name="connsiteX4" fmla="*/ 1277257 w 1654629"/>
                  <a:gd name="connsiteY4" fmla="*/ 377372 h 1509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629" h="1509486">
                    <a:moveTo>
                      <a:pt x="1277257" y="377372"/>
                    </a:moveTo>
                    <a:lnTo>
                      <a:pt x="1654629" y="0"/>
                    </a:lnTo>
                    <a:lnTo>
                      <a:pt x="377372" y="1146629"/>
                    </a:lnTo>
                    <a:lnTo>
                      <a:pt x="0" y="1509486"/>
                    </a:lnTo>
                    <a:lnTo>
                      <a:pt x="1277257" y="377372"/>
                    </a:lnTo>
                    <a:close/>
                  </a:path>
                </a:pathLst>
              </a:custGeom>
              <a:blipFill>
                <a:blip r:embed="rId2"/>
                <a:tile tx="0" ty="0" sx="100000" sy="100000" flip="none" algn="tl"/>
              </a:blip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117" name="116 CuadroTexto"/>
            <p:cNvSpPr txBox="1"/>
            <p:nvPr/>
          </p:nvSpPr>
          <p:spPr>
            <a:xfrm>
              <a:off x="8147071" y="4152109"/>
              <a:ext cx="181972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3600" dirty="0" smtClean="0">
                  <a:latin typeface="JasmineUPC" pitchFamily="18" charset="-34"/>
                  <a:cs typeface="JasmineUPC" pitchFamily="18" charset="-34"/>
                </a:rPr>
                <a:t>Interacciones</a:t>
              </a:r>
            </a:p>
            <a:p>
              <a:r>
                <a:rPr lang="es-VE" sz="3600" dirty="0" smtClean="0">
                  <a:latin typeface="JasmineUPC" pitchFamily="18" charset="-34"/>
                  <a:cs typeface="JasmineUPC" pitchFamily="18" charset="-34"/>
                </a:rPr>
                <a:t>de 2 efectos</a:t>
              </a:r>
              <a:endParaRPr lang="en-US" sz="3600" dirty="0">
                <a:latin typeface="JasmineUPC" pitchFamily="18" charset="-34"/>
                <a:cs typeface="JasmineUPC" pitchFamily="18" charset="-34"/>
              </a:endParaRPr>
            </a:p>
          </p:txBody>
        </p:sp>
        <p:sp>
          <p:nvSpPr>
            <p:cNvPr id="122" name="121 CuadroTexto"/>
            <p:cNvSpPr txBox="1"/>
            <p:nvPr/>
          </p:nvSpPr>
          <p:spPr>
            <a:xfrm>
              <a:off x="2503469" y="5223679"/>
              <a:ext cx="3048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800" b="1" dirty="0" smtClean="0"/>
                <a:t>-</a:t>
              </a:r>
              <a:endParaRPr lang="en-US" sz="2800" b="1" dirty="0"/>
            </a:p>
          </p:txBody>
        </p:sp>
        <p:sp>
          <p:nvSpPr>
            <p:cNvPr id="123" name="122 CuadroTexto"/>
            <p:cNvSpPr txBox="1"/>
            <p:nvPr/>
          </p:nvSpPr>
          <p:spPr>
            <a:xfrm>
              <a:off x="7504129" y="4866489"/>
              <a:ext cx="3048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800" b="1" dirty="0" smtClean="0"/>
                <a:t>-</a:t>
              </a:r>
              <a:endParaRPr lang="en-US" sz="2800" b="1" dirty="0"/>
            </a:p>
          </p:txBody>
        </p:sp>
        <p:sp>
          <p:nvSpPr>
            <p:cNvPr id="133" name="132 CuadroTexto"/>
            <p:cNvSpPr txBox="1"/>
            <p:nvPr/>
          </p:nvSpPr>
          <p:spPr>
            <a:xfrm>
              <a:off x="6932625" y="4152109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800" b="1" dirty="0" smtClean="0"/>
                <a:t>+</a:t>
              </a:r>
              <a:endParaRPr lang="en-US" sz="2800" b="1" dirty="0"/>
            </a:p>
          </p:txBody>
        </p:sp>
        <p:sp>
          <p:nvSpPr>
            <p:cNvPr id="134" name="133 CuadroTexto"/>
            <p:cNvSpPr txBox="1"/>
            <p:nvPr/>
          </p:nvSpPr>
          <p:spPr>
            <a:xfrm>
              <a:off x="6861187" y="5223679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800" b="1" dirty="0" smtClean="0"/>
                <a:t>+</a:t>
              </a:r>
              <a:endParaRPr lang="en-US" sz="2800" b="1" dirty="0"/>
            </a:p>
          </p:txBody>
        </p:sp>
        <p:sp>
          <p:nvSpPr>
            <p:cNvPr id="135" name="134 CuadroTexto"/>
            <p:cNvSpPr txBox="1"/>
            <p:nvPr/>
          </p:nvSpPr>
          <p:spPr>
            <a:xfrm>
              <a:off x="2789221" y="4580737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800" b="1" dirty="0" smtClean="0"/>
                <a:t>+</a:t>
              </a:r>
              <a:endParaRPr lang="en-US" sz="2800" b="1" dirty="0"/>
            </a:p>
          </p:txBody>
        </p:sp>
        <p:sp>
          <p:nvSpPr>
            <p:cNvPr id="136" name="135 CuadroTexto"/>
            <p:cNvSpPr txBox="1"/>
            <p:nvPr/>
          </p:nvSpPr>
          <p:spPr>
            <a:xfrm>
              <a:off x="1503337" y="4723613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800" b="1" dirty="0" smtClean="0"/>
                <a:t>+</a:t>
              </a:r>
              <a:endParaRPr lang="en-US" sz="2800" b="1" dirty="0"/>
            </a:p>
          </p:txBody>
        </p:sp>
        <p:sp>
          <p:nvSpPr>
            <p:cNvPr id="137" name="136 CuadroTexto"/>
            <p:cNvSpPr txBox="1"/>
            <p:nvPr/>
          </p:nvSpPr>
          <p:spPr>
            <a:xfrm>
              <a:off x="6146807" y="4366423"/>
              <a:ext cx="3048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800" b="1" dirty="0" smtClean="0"/>
                <a:t>-</a:t>
              </a:r>
              <a:endParaRPr lang="en-US" sz="2800" b="1" dirty="0"/>
            </a:p>
          </p:txBody>
        </p:sp>
        <p:sp>
          <p:nvSpPr>
            <p:cNvPr id="138" name="137 CuadroTexto"/>
            <p:cNvSpPr txBox="1"/>
            <p:nvPr/>
          </p:nvSpPr>
          <p:spPr>
            <a:xfrm>
              <a:off x="4718047" y="4866489"/>
              <a:ext cx="3048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800" b="1" dirty="0" smtClean="0"/>
                <a:t>-</a:t>
              </a:r>
              <a:endParaRPr lang="en-US" sz="2800" b="1" dirty="0"/>
            </a:p>
          </p:txBody>
        </p:sp>
        <p:sp>
          <p:nvSpPr>
            <p:cNvPr id="139" name="138 CuadroTexto"/>
            <p:cNvSpPr txBox="1"/>
            <p:nvPr/>
          </p:nvSpPr>
          <p:spPr>
            <a:xfrm>
              <a:off x="1860527" y="4080671"/>
              <a:ext cx="3048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800" b="1" dirty="0" smtClean="0"/>
                <a:t>-</a:t>
              </a:r>
              <a:endParaRPr lang="en-US" sz="2800" b="1" dirty="0"/>
            </a:p>
          </p:txBody>
        </p:sp>
        <p:sp>
          <p:nvSpPr>
            <p:cNvPr id="140" name="139 CuadroTexto"/>
            <p:cNvSpPr txBox="1"/>
            <p:nvPr/>
          </p:nvSpPr>
          <p:spPr>
            <a:xfrm>
              <a:off x="2003403" y="5652307"/>
              <a:ext cx="5052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AB</a:t>
              </a:r>
              <a:endParaRPr lang="en-US" dirty="0"/>
            </a:p>
          </p:txBody>
        </p:sp>
        <p:sp>
          <p:nvSpPr>
            <p:cNvPr id="141" name="140 CuadroTexto"/>
            <p:cNvSpPr txBox="1"/>
            <p:nvPr/>
          </p:nvSpPr>
          <p:spPr>
            <a:xfrm>
              <a:off x="4289419" y="5609897"/>
              <a:ext cx="5052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AC</a:t>
              </a:r>
              <a:endParaRPr lang="en-US" dirty="0"/>
            </a:p>
          </p:txBody>
        </p:sp>
        <p:sp>
          <p:nvSpPr>
            <p:cNvPr id="142" name="141 CuadroTexto"/>
            <p:cNvSpPr txBox="1"/>
            <p:nvPr/>
          </p:nvSpPr>
          <p:spPr>
            <a:xfrm>
              <a:off x="6718311" y="5652307"/>
              <a:ext cx="4924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BC</a:t>
              </a:r>
              <a:endParaRPr lang="en-US" dirty="0"/>
            </a:p>
          </p:txBody>
        </p:sp>
      </p:grpSp>
      <p:grpSp>
        <p:nvGrpSpPr>
          <p:cNvPr id="146" name="145 Grupo"/>
          <p:cNvGrpSpPr/>
          <p:nvPr/>
        </p:nvGrpSpPr>
        <p:grpSpPr>
          <a:xfrm>
            <a:off x="3789353" y="5938059"/>
            <a:ext cx="6143668" cy="1571636"/>
            <a:chOff x="3789353" y="5938059"/>
            <a:chExt cx="6143668" cy="1571636"/>
          </a:xfrm>
        </p:grpSpPr>
        <p:grpSp>
          <p:nvGrpSpPr>
            <p:cNvPr id="119" name="118 Grupo"/>
            <p:cNvGrpSpPr/>
            <p:nvPr/>
          </p:nvGrpSpPr>
          <p:grpSpPr>
            <a:xfrm>
              <a:off x="3789353" y="6000209"/>
              <a:ext cx="1654628" cy="1509486"/>
              <a:chOff x="4499429" y="5791200"/>
              <a:chExt cx="1654628" cy="1509486"/>
            </a:xfrm>
          </p:grpSpPr>
          <p:grpSp>
            <p:nvGrpSpPr>
              <p:cNvPr id="81" name="80 Grupo"/>
              <p:cNvGrpSpPr/>
              <p:nvPr/>
            </p:nvGrpSpPr>
            <p:grpSpPr>
              <a:xfrm>
                <a:off x="4503733" y="5795183"/>
                <a:ext cx="1643074" cy="1500198"/>
                <a:chOff x="2074841" y="2304245"/>
                <a:chExt cx="1643074" cy="1500198"/>
              </a:xfrm>
            </p:grpSpPr>
            <p:sp>
              <p:nvSpPr>
                <p:cNvPr id="82" name="81 Cubo"/>
                <p:cNvSpPr/>
                <p:nvPr/>
              </p:nvSpPr>
              <p:spPr bwMode="auto">
                <a:xfrm>
                  <a:off x="2074841" y="2304245"/>
                  <a:ext cx="1643074" cy="1500198"/>
                </a:xfrm>
                <a:prstGeom prst="cub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83" name="82 Conector recto"/>
                <p:cNvCxnSpPr/>
                <p:nvPr/>
              </p:nvCxnSpPr>
              <p:spPr bwMode="auto">
                <a:xfrm rot="5400000" flipH="1" flipV="1">
                  <a:off x="2074841" y="3437729"/>
                  <a:ext cx="357190" cy="35719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84" name="83 Conector recto"/>
                <p:cNvCxnSpPr/>
                <p:nvPr/>
              </p:nvCxnSpPr>
              <p:spPr bwMode="auto">
                <a:xfrm>
                  <a:off x="2432031" y="3437729"/>
                  <a:ext cx="1285884" cy="158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85" name="84 Conector recto"/>
                <p:cNvCxnSpPr/>
                <p:nvPr/>
              </p:nvCxnSpPr>
              <p:spPr bwMode="auto">
                <a:xfrm rot="5400000" flipH="1" flipV="1">
                  <a:off x="1875835" y="2880739"/>
                  <a:ext cx="1143008" cy="158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113" name="112 Forma libre"/>
              <p:cNvSpPr/>
              <p:nvPr/>
            </p:nvSpPr>
            <p:spPr bwMode="auto">
              <a:xfrm>
                <a:off x="4499429" y="5791200"/>
                <a:ext cx="1640114" cy="1509486"/>
              </a:xfrm>
              <a:custGeom>
                <a:avLst/>
                <a:gdLst>
                  <a:gd name="connsiteX0" fmla="*/ 1640114 w 1640114"/>
                  <a:gd name="connsiteY0" fmla="*/ 0 h 1509486"/>
                  <a:gd name="connsiteX1" fmla="*/ 0 w 1640114"/>
                  <a:gd name="connsiteY1" fmla="*/ 362857 h 1509486"/>
                  <a:gd name="connsiteX2" fmla="*/ 1277257 w 1640114"/>
                  <a:gd name="connsiteY2" fmla="*/ 1509486 h 1509486"/>
                  <a:gd name="connsiteX3" fmla="*/ 1640114 w 1640114"/>
                  <a:gd name="connsiteY3" fmla="*/ 0 h 1509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0114" h="1509486">
                    <a:moveTo>
                      <a:pt x="1640114" y="0"/>
                    </a:moveTo>
                    <a:lnTo>
                      <a:pt x="0" y="362857"/>
                    </a:lnTo>
                    <a:lnTo>
                      <a:pt x="1277257" y="1509486"/>
                    </a:lnTo>
                    <a:lnTo>
                      <a:pt x="1640114" y="0"/>
                    </a:lnTo>
                    <a:close/>
                  </a:path>
                </a:pathLst>
              </a:cu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14" name="113 Forma libre"/>
              <p:cNvSpPr/>
              <p:nvPr/>
            </p:nvSpPr>
            <p:spPr bwMode="auto">
              <a:xfrm>
                <a:off x="4499429" y="5791200"/>
                <a:ext cx="1277257" cy="1509486"/>
              </a:xfrm>
              <a:custGeom>
                <a:avLst/>
                <a:gdLst>
                  <a:gd name="connsiteX0" fmla="*/ 377371 w 1277257"/>
                  <a:gd name="connsiteY0" fmla="*/ 0 h 1509486"/>
                  <a:gd name="connsiteX1" fmla="*/ 0 w 1277257"/>
                  <a:gd name="connsiteY1" fmla="*/ 1509486 h 1509486"/>
                  <a:gd name="connsiteX2" fmla="*/ 1277257 w 1277257"/>
                  <a:gd name="connsiteY2" fmla="*/ 377371 h 1509486"/>
                  <a:gd name="connsiteX3" fmla="*/ 377371 w 1277257"/>
                  <a:gd name="connsiteY3" fmla="*/ 0 h 1509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7257" h="1509486">
                    <a:moveTo>
                      <a:pt x="377371" y="0"/>
                    </a:moveTo>
                    <a:lnTo>
                      <a:pt x="0" y="1509486"/>
                    </a:lnTo>
                    <a:lnTo>
                      <a:pt x="1277257" y="377371"/>
                    </a:lnTo>
                    <a:lnTo>
                      <a:pt x="377371" y="0"/>
                    </a:lnTo>
                    <a:close/>
                  </a:path>
                </a:pathLst>
              </a:cu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16" name="115 Forma libre"/>
              <p:cNvSpPr/>
              <p:nvPr/>
            </p:nvSpPr>
            <p:spPr bwMode="auto">
              <a:xfrm>
                <a:off x="4528457" y="6154057"/>
                <a:ext cx="1625600" cy="1132114"/>
              </a:xfrm>
              <a:custGeom>
                <a:avLst/>
                <a:gdLst>
                  <a:gd name="connsiteX0" fmla="*/ 1625600 w 1625600"/>
                  <a:gd name="connsiteY0" fmla="*/ 754743 h 1132114"/>
                  <a:gd name="connsiteX1" fmla="*/ 1219200 w 1625600"/>
                  <a:gd name="connsiteY1" fmla="*/ 0 h 1132114"/>
                  <a:gd name="connsiteX2" fmla="*/ 0 w 1625600"/>
                  <a:gd name="connsiteY2" fmla="*/ 1132114 h 1132114"/>
                  <a:gd name="connsiteX3" fmla="*/ 1625600 w 1625600"/>
                  <a:gd name="connsiteY3" fmla="*/ 754743 h 1132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5600" h="1132114">
                    <a:moveTo>
                      <a:pt x="1625600" y="754743"/>
                    </a:moveTo>
                    <a:lnTo>
                      <a:pt x="1219200" y="0"/>
                    </a:lnTo>
                    <a:lnTo>
                      <a:pt x="0" y="1132114"/>
                    </a:lnTo>
                    <a:lnTo>
                      <a:pt x="1625600" y="754743"/>
                    </a:lnTo>
                    <a:close/>
                  </a:path>
                </a:pathLst>
              </a:cu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118" name="117 CuadroTexto"/>
            <p:cNvSpPr txBox="1"/>
            <p:nvPr/>
          </p:nvSpPr>
          <p:spPr>
            <a:xfrm>
              <a:off x="8113292" y="5938059"/>
              <a:ext cx="181972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3600" dirty="0" smtClean="0">
                  <a:latin typeface="JasmineUPC" pitchFamily="18" charset="-34"/>
                  <a:cs typeface="JasmineUPC" pitchFamily="18" charset="-34"/>
                </a:rPr>
                <a:t>Interacciones</a:t>
              </a:r>
            </a:p>
            <a:p>
              <a:r>
                <a:rPr lang="es-VE" sz="3600" dirty="0" smtClean="0">
                  <a:latin typeface="JasmineUPC" pitchFamily="18" charset="-34"/>
                  <a:cs typeface="JasmineUPC" pitchFamily="18" charset="-34"/>
                </a:rPr>
                <a:t>de 3 efectos</a:t>
              </a:r>
              <a:endParaRPr lang="en-US" sz="3600" dirty="0">
                <a:latin typeface="JasmineUPC" pitchFamily="18" charset="-34"/>
                <a:cs typeface="JasmineUPC" pitchFamily="18" charset="-34"/>
              </a:endParaRPr>
            </a:p>
          </p:txBody>
        </p:sp>
        <p:sp>
          <p:nvSpPr>
            <p:cNvPr id="143" name="142 CuadroTexto"/>
            <p:cNvSpPr txBox="1"/>
            <p:nvPr/>
          </p:nvSpPr>
          <p:spPr>
            <a:xfrm>
              <a:off x="5503865" y="6366687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ABC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366027"/>
            <a:ext cx="8715436" cy="642941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Las sumas de cuadrados de los efectos es:</a:t>
            </a:r>
            <a:endParaRPr lang="es-VE" sz="3200" dirty="0" smtClean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Factoriales 2</a:t>
            </a:r>
            <a:r>
              <a:rPr lang="es-VE" baseline="30000" dirty="0" smtClean="0"/>
              <a:t>3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620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0668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3716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7651" y="2008969"/>
            <a:ext cx="2533650" cy="723900"/>
          </a:xfrm>
          <a:prstGeom prst="rect">
            <a:avLst/>
          </a:prstGeom>
          <a:noFill/>
        </p:spPr>
      </p:pic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8113" y="1794655"/>
            <a:ext cx="4543425" cy="1123950"/>
          </a:xfrm>
          <a:prstGeom prst="rect">
            <a:avLst/>
          </a:prstGeom>
          <a:noFill/>
        </p:spPr>
      </p:pic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1581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0" name="109 Tabla"/>
          <p:cNvGraphicFramePr>
            <a:graphicFrameLocks noGrp="1"/>
          </p:cNvGraphicFramePr>
          <p:nvPr/>
        </p:nvGraphicFramePr>
        <p:xfrm>
          <a:off x="1503337" y="2866225"/>
          <a:ext cx="8143935" cy="4658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8787"/>
                <a:gridCol w="1628787"/>
                <a:gridCol w="1628787"/>
                <a:gridCol w="1628787"/>
                <a:gridCol w="1628787"/>
              </a:tblGrid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Fuente de Variación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+mn-lt"/>
                        </a:rPr>
                        <a:t>SC</a:t>
                      </a:r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err="1" smtClean="0">
                          <a:latin typeface="+mn-lt"/>
                        </a:rPr>
                        <a:t>g.l.</a:t>
                      </a:r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+mn-lt"/>
                        </a:rPr>
                        <a:t>CM</a:t>
                      </a:r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err="1" smtClean="0">
                          <a:latin typeface="+mn-lt"/>
                        </a:rPr>
                        <a:t>fo</a:t>
                      </a:r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A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r>
                        <a:rPr lang="es-VE" sz="2000" baseline="0" dirty="0" smtClean="0">
                          <a:latin typeface="+mn-lt"/>
                        </a:rPr>
                        <a:t>/</a:t>
                      </a: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B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B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B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B</a:t>
                      </a:r>
                      <a:r>
                        <a:rPr lang="es-VE" sz="2000" baseline="0" dirty="0" smtClean="0">
                          <a:latin typeface="+mn-lt"/>
                        </a:rPr>
                        <a:t>/</a:t>
                      </a: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C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C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C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C</a:t>
                      </a:r>
                      <a:r>
                        <a:rPr lang="es-VE" sz="2000" baseline="0" dirty="0" smtClean="0">
                          <a:latin typeface="+mn-lt"/>
                        </a:rPr>
                        <a:t>/</a:t>
                      </a: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AB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r>
                        <a:rPr lang="en-US" sz="2000" baseline="-25000" dirty="0" smtClean="0">
                          <a:latin typeface="+mn-lt"/>
                        </a:rPr>
                        <a:t>B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r>
                        <a:rPr lang="en-US" sz="2000" baseline="-25000" dirty="0" smtClean="0">
                          <a:latin typeface="+mn-lt"/>
                        </a:rPr>
                        <a:t>B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AB</a:t>
                      </a:r>
                      <a:r>
                        <a:rPr lang="es-VE" sz="2000" baseline="0" dirty="0" smtClean="0">
                          <a:latin typeface="+mn-lt"/>
                        </a:rPr>
                        <a:t>/</a:t>
                      </a: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AC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r>
                        <a:rPr lang="en-US" sz="2000" baseline="-25000" dirty="0" smtClean="0">
                          <a:latin typeface="+mn-lt"/>
                        </a:rPr>
                        <a:t>C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r>
                        <a:rPr lang="en-US" sz="2000" baseline="-25000" dirty="0" smtClean="0">
                          <a:latin typeface="+mn-lt"/>
                        </a:rPr>
                        <a:t>C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AC</a:t>
                      </a:r>
                      <a:r>
                        <a:rPr lang="es-VE" sz="2000" baseline="0" dirty="0" smtClean="0">
                          <a:latin typeface="+mn-lt"/>
                        </a:rPr>
                        <a:t>/</a:t>
                      </a: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BC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BC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BC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BC</a:t>
                      </a:r>
                      <a:r>
                        <a:rPr lang="es-VE" sz="2000" baseline="0" dirty="0" smtClean="0">
                          <a:latin typeface="+mn-lt"/>
                        </a:rPr>
                        <a:t>/</a:t>
                      </a: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ABC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r>
                        <a:rPr lang="en-US" sz="2000" baseline="-25000" dirty="0" smtClean="0">
                          <a:latin typeface="+mn-lt"/>
                        </a:rPr>
                        <a:t>BC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r>
                        <a:rPr lang="en-US" sz="2000" baseline="-25000" dirty="0" smtClean="0">
                          <a:latin typeface="+mn-lt"/>
                        </a:rPr>
                        <a:t>BC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ABC</a:t>
                      </a:r>
                      <a:r>
                        <a:rPr lang="es-VE" sz="2000" baseline="0" dirty="0" smtClean="0">
                          <a:latin typeface="+mn-lt"/>
                        </a:rPr>
                        <a:t>/</a:t>
                      </a: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Error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8(n-1)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r>
                        <a:rPr lang="es-VE" sz="2000" baseline="0" dirty="0" smtClean="0">
                          <a:latin typeface="+mn-lt"/>
                        </a:rPr>
                        <a:t> /8(n-1)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n-lt"/>
                      </a:endParaRPr>
                    </a:p>
                  </a:txBody>
                  <a:tcPr>
                    <a:noFill/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Total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SC</a:t>
                      </a:r>
                      <a:r>
                        <a:rPr lang="es-VE" sz="2000" b="1" baseline="-25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T</a:t>
                      </a:r>
                      <a:endParaRPr lang="en-US" sz="2000" b="1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8n-1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866093"/>
            <a:ext cx="8715436" cy="4929222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Se realizó un estudio del efecto que tiene el % de carbonato , la presión de operación y la rapidez en la línea sobre el volumen envasado de una bebida gaseosa. Suponga que sólo se usaron 2 niveles del % de carbonato por lo que el experimento es un diseño factorial 2</a:t>
            </a:r>
            <a:r>
              <a:rPr lang="es-VE" sz="3600" baseline="30000" dirty="0" smtClean="0"/>
              <a:t>3</a:t>
            </a:r>
            <a:r>
              <a:rPr lang="es-VE" sz="3600" dirty="0" smtClean="0"/>
              <a:t> con 2 réplicas. En la Tabla se presentan los datos, desviaciones respecto a la altura de llenado objetivo.</a:t>
            </a:r>
            <a:endParaRPr lang="es-VE" sz="3200" dirty="0" smtClean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Diseño Factoriales 2</a:t>
            </a:r>
            <a:r>
              <a:rPr lang="es-VE" baseline="30000" dirty="0" smtClean="0"/>
              <a:t>3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620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0668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3716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1581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866094"/>
            <a:ext cx="8715436" cy="5500726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En estos diseños se tienen k factores, cada uno de dos niveles, estos niveles pueden ser cuantitativos o cualitativos. </a:t>
            </a:r>
          </a:p>
          <a:p>
            <a:pPr algn="just">
              <a:spcBef>
                <a:spcPts val="0"/>
              </a:spcBef>
            </a:pPr>
            <a:endParaRPr lang="es-VE" sz="3600" dirty="0" smtClean="0"/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Un replica completa de tal diseño requiere que se recopilen 2x2x2x…x2 = 2</a:t>
            </a:r>
            <a:r>
              <a:rPr lang="es-VE" sz="3600" baseline="30000" dirty="0" smtClean="0"/>
              <a:t>k</a:t>
            </a:r>
            <a:r>
              <a:rPr lang="es-VE" sz="3600" dirty="0" smtClean="0"/>
              <a:t>.</a:t>
            </a:r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Se supone: Los factores son fijos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		         Los diseños son completamente </a:t>
            </a:r>
            <a:r>
              <a:rPr lang="es-VE" sz="3600" dirty="0" err="1" smtClean="0"/>
              <a:t>aleatorizados</a:t>
            </a:r>
            <a:r>
              <a:rPr lang="es-VE" sz="3600" dirty="0" smtClean="0"/>
              <a:t>.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                   Se satisface la suposición usual de normalidad.</a:t>
            </a:r>
          </a:p>
          <a:p>
            <a:pPr algn="just">
              <a:spcBef>
                <a:spcPts val="0"/>
              </a:spcBef>
              <a:buNone/>
            </a:pPr>
            <a:endParaRPr lang="es-VE" sz="3200" dirty="0" smtClean="0"/>
          </a:p>
          <a:p>
            <a:pPr algn="just">
              <a:spcBef>
                <a:spcPts val="0"/>
              </a:spcBef>
            </a:pPr>
            <a:endParaRPr lang="en-US" sz="36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Factoriales 2</a:t>
            </a:r>
            <a:r>
              <a:rPr lang="es-VE" baseline="30000" dirty="0" smtClean="0"/>
              <a:t>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Diseño Factoriales 2</a:t>
            </a:r>
            <a:r>
              <a:rPr lang="es-VE" baseline="30000" dirty="0" smtClean="0"/>
              <a:t>3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620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0668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3716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1581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5" name="24 Tabla"/>
          <p:cNvGraphicFramePr>
            <a:graphicFrameLocks noGrp="1"/>
          </p:cNvGraphicFramePr>
          <p:nvPr/>
        </p:nvGraphicFramePr>
        <p:xfrm>
          <a:off x="1289022" y="1866093"/>
          <a:ext cx="8572561" cy="4475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9"/>
                <a:gridCol w="1678793"/>
                <a:gridCol w="1678793"/>
                <a:gridCol w="1678793"/>
                <a:gridCol w="1678793"/>
              </a:tblGrid>
              <a:tr h="446488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+mn-lt"/>
                        </a:rPr>
                        <a:t>Presión</a:t>
                      </a:r>
                      <a:r>
                        <a:rPr lang="es-VE" sz="2400" baseline="0" dirty="0" smtClean="0">
                          <a:latin typeface="+mn-lt"/>
                        </a:rPr>
                        <a:t> de Operaciones (B)</a:t>
                      </a:r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25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30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</a:tr>
              <a:tr h="446488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(A) % de carbonatación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Rapidez de la línea (C)</a:t>
                      </a:r>
                      <a:endParaRPr lang="en-US" sz="2000" b="1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Rapidez de la línea</a:t>
                      </a:r>
                      <a:r>
                        <a:rPr lang="es-VE" sz="20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(C)</a:t>
                      </a:r>
                      <a:endParaRPr lang="en-US" sz="2000" b="1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</a:tr>
              <a:tr h="446488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200</a:t>
                      </a:r>
                      <a:endParaRPr lang="en-US" sz="2000" b="1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250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200</a:t>
                      </a:r>
                      <a:endParaRPr lang="en-US" sz="2000" b="1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250</a:t>
                      </a:r>
                      <a:endParaRPr lang="en-US" sz="2000" b="1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</a:tr>
              <a:tr h="446488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10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-3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-1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-1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-1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0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0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-4 </a:t>
                      </a:r>
                      <a:r>
                        <a:rPr lang="es-VE" sz="2000" baseline="30000" dirty="0" smtClean="0">
                          <a:latin typeface="+mn-lt"/>
                        </a:rPr>
                        <a:t>(1)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-1</a:t>
                      </a:r>
                      <a:r>
                        <a:rPr lang="es-VE" sz="2000" baseline="30000" dirty="0" smtClean="0">
                          <a:latin typeface="+mn-lt"/>
                        </a:rPr>
                        <a:t>(c)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-1</a:t>
                      </a:r>
                      <a:r>
                        <a:rPr lang="es-VE" sz="2000" baseline="30000" dirty="0" smtClean="0">
                          <a:latin typeface="+mn-lt"/>
                        </a:rPr>
                        <a:t>(b)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2</a:t>
                      </a:r>
                      <a:r>
                        <a:rPr lang="es-VE" sz="2000" baseline="30000" dirty="0" smtClean="0">
                          <a:latin typeface="+mn-lt"/>
                        </a:rPr>
                        <a:t>(</a:t>
                      </a:r>
                      <a:r>
                        <a:rPr lang="es-VE" sz="2000" baseline="30000" dirty="0" err="1" smtClean="0">
                          <a:latin typeface="+mn-lt"/>
                        </a:rPr>
                        <a:t>bc</a:t>
                      </a:r>
                      <a:r>
                        <a:rPr lang="es-VE" sz="2000" baseline="30000" dirty="0" smtClean="0">
                          <a:latin typeface="+mn-lt"/>
                        </a:rPr>
                        <a:t>)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446488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12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0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2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2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6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3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5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r>
                        <a:rPr lang="es-VE" sz="2000" baseline="30000" dirty="0" smtClean="0">
                          <a:latin typeface="+mn-lt"/>
                        </a:rPr>
                        <a:t>(a)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3</a:t>
                      </a:r>
                      <a:r>
                        <a:rPr lang="es-VE" sz="2000" baseline="30000" dirty="0" smtClean="0">
                          <a:latin typeface="+mn-lt"/>
                        </a:rPr>
                        <a:t>(</a:t>
                      </a:r>
                      <a:r>
                        <a:rPr lang="es-VE" sz="2000" baseline="30000" dirty="0" err="1" smtClean="0">
                          <a:latin typeface="+mn-lt"/>
                        </a:rPr>
                        <a:t>ac</a:t>
                      </a:r>
                      <a:r>
                        <a:rPr lang="es-VE" sz="2000" baseline="30000" dirty="0" smtClean="0">
                          <a:latin typeface="+mn-lt"/>
                        </a:rPr>
                        <a:t>)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5</a:t>
                      </a:r>
                      <a:r>
                        <a:rPr lang="es-VE" sz="2000" baseline="30000" dirty="0" smtClean="0">
                          <a:latin typeface="+mn-lt"/>
                        </a:rPr>
                        <a:t>(ab)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11</a:t>
                      </a:r>
                      <a:r>
                        <a:rPr lang="es-VE" sz="2000" baseline="30000" dirty="0" smtClean="0">
                          <a:latin typeface="+mn-lt"/>
                        </a:rPr>
                        <a:t>(</a:t>
                      </a:r>
                      <a:r>
                        <a:rPr lang="es-VE" sz="2000" baseline="30000" dirty="0" err="1" smtClean="0">
                          <a:latin typeface="+mn-lt"/>
                        </a:rPr>
                        <a:t>abc</a:t>
                      </a:r>
                      <a:r>
                        <a:rPr lang="es-VE" sz="2000" baseline="30000" dirty="0" smtClean="0">
                          <a:latin typeface="+mn-lt"/>
                        </a:rPr>
                        <a:t>)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Diseño Factoriales 2</a:t>
            </a:r>
            <a:r>
              <a:rPr lang="es-VE" baseline="30000" dirty="0" smtClean="0"/>
              <a:t>3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620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0668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3716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1581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2" name="71 Grupo"/>
          <p:cNvGrpSpPr/>
          <p:nvPr/>
        </p:nvGrpSpPr>
        <p:grpSpPr>
          <a:xfrm>
            <a:off x="2289155" y="2008969"/>
            <a:ext cx="6416290" cy="4655612"/>
            <a:chOff x="2289155" y="2008969"/>
            <a:chExt cx="6416290" cy="4655612"/>
          </a:xfrm>
        </p:grpSpPr>
        <p:grpSp>
          <p:nvGrpSpPr>
            <p:cNvPr id="59" name="58 Grupo"/>
            <p:cNvGrpSpPr/>
            <p:nvPr/>
          </p:nvGrpSpPr>
          <p:grpSpPr>
            <a:xfrm>
              <a:off x="2432032" y="2008969"/>
              <a:ext cx="5852807" cy="4310564"/>
              <a:chOff x="2432032" y="2008969"/>
              <a:chExt cx="5852807" cy="4310564"/>
            </a:xfrm>
          </p:grpSpPr>
          <p:grpSp>
            <p:nvGrpSpPr>
              <p:cNvPr id="19" name="18 Grupo"/>
              <p:cNvGrpSpPr/>
              <p:nvPr/>
            </p:nvGrpSpPr>
            <p:grpSpPr>
              <a:xfrm>
                <a:off x="2432032" y="2008969"/>
                <a:ext cx="5852807" cy="4310564"/>
                <a:chOff x="1931968" y="3056255"/>
                <a:chExt cx="5852807" cy="4310564"/>
              </a:xfrm>
            </p:grpSpPr>
            <p:grpSp>
              <p:nvGrpSpPr>
                <p:cNvPr id="20" name="29 Grupo"/>
                <p:cNvGrpSpPr/>
                <p:nvPr/>
              </p:nvGrpSpPr>
              <p:grpSpPr>
                <a:xfrm>
                  <a:off x="3003535" y="3056255"/>
                  <a:ext cx="4781240" cy="3714776"/>
                  <a:chOff x="3003535" y="3354149"/>
                  <a:chExt cx="4781240" cy="3714776"/>
                </a:xfrm>
              </p:grpSpPr>
              <p:grpSp>
                <p:nvGrpSpPr>
                  <p:cNvPr id="42" name="41 Grupo"/>
                  <p:cNvGrpSpPr/>
                  <p:nvPr/>
                </p:nvGrpSpPr>
                <p:grpSpPr>
                  <a:xfrm>
                    <a:off x="3003535" y="3794919"/>
                    <a:ext cx="3929091" cy="3214710"/>
                    <a:chOff x="3003535" y="3794919"/>
                    <a:chExt cx="3929091" cy="3214710"/>
                  </a:xfrm>
                </p:grpSpPr>
                <p:sp>
                  <p:nvSpPr>
                    <p:cNvPr id="52" name="51 Rectángulo"/>
                    <p:cNvSpPr/>
                    <p:nvPr/>
                  </p:nvSpPr>
                  <p:spPr bwMode="auto">
                    <a:xfrm>
                      <a:off x="3003535" y="4437861"/>
                      <a:ext cx="2928958" cy="257176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p:txBody>
                </p:sp>
                <p:sp>
                  <p:nvSpPr>
                    <p:cNvPr id="53" name="52 Rectángulo"/>
                    <p:cNvSpPr/>
                    <p:nvPr/>
                  </p:nvSpPr>
                  <p:spPr bwMode="auto">
                    <a:xfrm>
                      <a:off x="4003667" y="3794919"/>
                      <a:ext cx="2928958" cy="2571768"/>
                    </a:xfrm>
                    <a:prstGeom prst="rect">
                      <a:avLst/>
                    </a:prstGeom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p:txBody>
                </p:sp>
                <p:cxnSp>
                  <p:nvCxnSpPr>
                    <p:cNvPr id="54" name="53 Conector recto"/>
                    <p:cNvCxnSpPr/>
                    <p:nvPr/>
                  </p:nvCxnSpPr>
                  <p:spPr bwMode="auto">
                    <a:xfrm rot="10800000" flipV="1">
                      <a:off x="3003535" y="3794919"/>
                      <a:ext cx="1000132" cy="642942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55" name="54 Conector recto"/>
                    <p:cNvCxnSpPr/>
                    <p:nvPr/>
                  </p:nvCxnSpPr>
                  <p:spPr bwMode="auto">
                    <a:xfrm rot="10800000" flipV="1">
                      <a:off x="5932494" y="3794919"/>
                      <a:ext cx="1000132" cy="642942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56" name="55 Conector recto"/>
                    <p:cNvCxnSpPr/>
                    <p:nvPr/>
                  </p:nvCxnSpPr>
                  <p:spPr bwMode="auto">
                    <a:xfrm rot="10800000" flipV="1">
                      <a:off x="3003535" y="6366686"/>
                      <a:ext cx="1000132" cy="642942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57" name="56 Conector recto"/>
                    <p:cNvCxnSpPr/>
                    <p:nvPr/>
                  </p:nvCxnSpPr>
                  <p:spPr bwMode="auto">
                    <a:xfrm rot="10800000" flipV="1">
                      <a:off x="5932493" y="6366687"/>
                      <a:ext cx="1000132" cy="642942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grpSp>
                <p:nvGrpSpPr>
                  <p:cNvPr id="43" name="28 Grupo"/>
                  <p:cNvGrpSpPr/>
                  <p:nvPr/>
                </p:nvGrpSpPr>
                <p:grpSpPr>
                  <a:xfrm>
                    <a:off x="3217851" y="3354149"/>
                    <a:ext cx="4566924" cy="3714776"/>
                    <a:chOff x="3217851" y="3354149"/>
                    <a:chExt cx="4566924" cy="3714776"/>
                  </a:xfrm>
                </p:grpSpPr>
                <p:sp>
                  <p:nvSpPr>
                    <p:cNvPr id="44" name="20 CuadroTexto"/>
                    <p:cNvSpPr txBox="1"/>
                    <p:nvPr/>
                  </p:nvSpPr>
                  <p:spPr>
                    <a:xfrm>
                      <a:off x="6927424" y="3437729"/>
                      <a:ext cx="857351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s-VE" dirty="0" err="1" smtClean="0"/>
                        <a:t>abc</a:t>
                      </a:r>
                      <a:r>
                        <a:rPr lang="es-VE" dirty="0" smtClean="0"/>
                        <a:t>=11</a:t>
                      </a:r>
                      <a:endParaRPr lang="en-US" dirty="0"/>
                    </a:p>
                  </p:txBody>
                </p:sp>
                <p:sp>
                  <p:nvSpPr>
                    <p:cNvPr id="45" name="44 CuadroTexto"/>
                    <p:cNvSpPr txBox="1"/>
                    <p:nvPr/>
                  </p:nvSpPr>
                  <p:spPr>
                    <a:xfrm>
                      <a:off x="6284693" y="6056651"/>
                      <a:ext cx="647934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s-VE" dirty="0" smtClean="0"/>
                        <a:t>ab=5</a:t>
                      </a:r>
                      <a:endParaRPr lang="en-US" dirty="0"/>
                    </a:p>
                  </p:txBody>
                </p:sp>
                <p:sp>
                  <p:nvSpPr>
                    <p:cNvPr id="46" name="45 CuadroTexto"/>
                    <p:cNvSpPr txBox="1"/>
                    <p:nvPr/>
                  </p:nvSpPr>
                  <p:spPr>
                    <a:xfrm>
                      <a:off x="3743871" y="3354149"/>
                      <a:ext cx="647934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s-VE" dirty="0" err="1" smtClean="0"/>
                        <a:t>bc</a:t>
                      </a:r>
                      <a:r>
                        <a:rPr lang="es-VE" dirty="0" smtClean="0"/>
                        <a:t>=2</a:t>
                      </a:r>
                      <a:endParaRPr lang="en-US" dirty="0"/>
                    </a:p>
                  </p:txBody>
                </p:sp>
                <p:sp>
                  <p:nvSpPr>
                    <p:cNvPr id="47" name="46 CuadroTexto"/>
                    <p:cNvSpPr txBox="1"/>
                    <p:nvPr/>
                  </p:nvSpPr>
                  <p:spPr>
                    <a:xfrm>
                      <a:off x="4075107" y="5997355"/>
                      <a:ext cx="6222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s-VE" dirty="0" smtClean="0"/>
                        <a:t>b=-1</a:t>
                      </a:r>
                      <a:endParaRPr lang="en-US" dirty="0"/>
                    </a:p>
                  </p:txBody>
                </p:sp>
                <p:sp>
                  <p:nvSpPr>
                    <p:cNvPr id="48" name="47 CuadroTexto"/>
                    <p:cNvSpPr txBox="1"/>
                    <p:nvPr/>
                  </p:nvSpPr>
                  <p:spPr>
                    <a:xfrm>
                      <a:off x="3217851" y="6699593"/>
                      <a:ext cx="776175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s-VE" dirty="0" smtClean="0"/>
                        <a:t>(1)=-4</a:t>
                      </a:r>
                      <a:endParaRPr lang="en-US" dirty="0"/>
                    </a:p>
                  </p:txBody>
                </p:sp>
                <p:sp>
                  <p:nvSpPr>
                    <p:cNvPr id="49" name="48 CuadroTexto"/>
                    <p:cNvSpPr txBox="1"/>
                    <p:nvPr/>
                  </p:nvSpPr>
                  <p:spPr>
                    <a:xfrm>
                      <a:off x="5289553" y="6640297"/>
                      <a:ext cx="532518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s-VE" dirty="0" smtClean="0"/>
                        <a:t>a=1</a:t>
                      </a:r>
                      <a:endParaRPr lang="en-US" dirty="0"/>
                    </a:p>
                  </p:txBody>
                </p:sp>
                <p:sp>
                  <p:nvSpPr>
                    <p:cNvPr id="50" name="49 CuadroTexto"/>
                    <p:cNvSpPr txBox="1"/>
                    <p:nvPr/>
                  </p:nvSpPr>
                  <p:spPr>
                    <a:xfrm>
                      <a:off x="5932495" y="4354281"/>
                      <a:ext cx="63511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s-VE" dirty="0" err="1" smtClean="0"/>
                        <a:t>ac</a:t>
                      </a:r>
                      <a:r>
                        <a:rPr lang="es-VE" dirty="0" smtClean="0"/>
                        <a:t>=3</a:t>
                      </a:r>
                      <a:endParaRPr lang="en-US" dirty="0"/>
                    </a:p>
                  </p:txBody>
                </p:sp>
                <p:sp>
                  <p:nvSpPr>
                    <p:cNvPr id="51" name="50 CuadroTexto"/>
                    <p:cNvSpPr txBox="1"/>
                    <p:nvPr/>
                  </p:nvSpPr>
                  <p:spPr>
                    <a:xfrm>
                      <a:off x="3251331" y="4127825"/>
                      <a:ext cx="609462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s-VE" dirty="0" smtClean="0"/>
                        <a:t>c=-1</a:t>
                      </a:r>
                      <a:endParaRPr lang="en-US" dirty="0"/>
                    </a:p>
                  </p:txBody>
                </p:sp>
              </p:grpSp>
            </p:grpSp>
            <p:grpSp>
              <p:nvGrpSpPr>
                <p:cNvPr id="26" name="34 Grupo"/>
                <p:cNvGrpSpPr/>
                <p:nvPr/>
              </p:nvGrpSpPr>
              <p:grpSpPr>
                <a:xfrm>
                  <a:off x="6448161" y="6080935"/>
                  <a:ext cx="1170584" cy="714380"/>
                  <a:chOff x="6503997" y="6509563"/>
                  <a:chExt cx="1170584" cy="714380"/>
                </a:xfrm>
              </p:grpSpPr>
              <p:cxnSp>
                <p:nvCxnSpPr>
                  <p:cNvPr id="40" name="39 Conector recto"/>
                  <p:cNvCxnSpPr/>
                  <p:nvPr/>
                </p:nvCxnSpPr>
                <p:spPr bwMode="auto">
                  <a:xfrm flipV="1">
                    <a:off x="6503997" y="6509563"/>
                    <a:ext cx="1000132" cy="71438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993366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41" name="40 CuadroTexto"/>
                  <p:cNvSpPr txBox="1"/>
                  <p:nvPr/>
                </p:nvSpPr>
                <p:spPr>
                  <a:xfrm rot="19477060">
                    <a:off x="6547349" y="6858134"/>
                    <a:ext cx="1127232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VE" sz="1600" dirty="0" smtClean="0"/>
                      <a:t>Presión (B)</a:t>
                    </a:r>
                    <a:endParaRPr lang="en-US" sz="1600" dirty="0"/>
                  </a:p>
                </p:txBody>
              </p:sp>
            </p:grpSp>
            <p:grpSp>
              <p:nvGrpSpPr>
                <p:cNvPr id="27" name="47 Grupo"/>
                <p:cNvGrpSpPr/>
                <p:nvPr/>
              </p:nvGrpSpPr>
              <p:grpSpPr>
                <a:xfrm>
                  <a:off x="3074973" y="7009629"/>
                  <a:ext cx="2857520" cy="357190"/>
                  <a:chOff x="3074973" y="7009629"/>
                  <a:chExt cx="2857520" cy="357190"/>
                </a:xfrm>
              </p:grpSpPr>
              <p:sp>
                <p:nvSpPr>
                  <p:cNvPr id="38" name="37 CuadroTexto"/>
                  <p:cNvSpPr txBox="1"/>
                  <p:nvPr/>
                </p:nvSpPr>
                <p:spPr>
                  <a:xfrm>
                    <a:off x="3575041" y="7028265"/>
                    <a:ext cx="1720343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VE" sz="1600" dirty="0" smtClean="0"/>
                      <a:t>Carbonización (A)</a:t>
                    </a:r>
                    <a:endParaRPr lang="en-US" sz="1600" dirty="0"/>
                  </a:p>
                </p:txBody>
              </p:sp>
              <p:cxnSp>
                <p:nvCxnSpPr>
                  <p:cNvPr id="39" name="38 Conector recto"/>
                  <p:cNvCxnSpPr/>
                  <p:nvPr/>
                </p:nvCxnSpPr>
                <p:spPr bwMode="auto">
                  <a:xfrm>
                    <a:off x="3074973" y="7009629"/>
                    <a:ext cx="2857520" cy="1588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993366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28" name="46 Grupo"/>
                <p:cNvGrpSpPr/>
                <p:nvPr/>
              </p:nvGrpSpPr>
              <p:grpSpPr>
                <a:xfrm>
                  <a:off x="1931968" y="4081465"/>
                  <a:ext cx="429419" cy="2643206"/>
                  <a:chOff x="1931968" y="4081465"/>
                  <a:chExt cx="429419" cy="2643206"/>
                </a:xfrm>
              </p:grpSpPr>
              <p:cxnSp>
                <p:nvCxnSpPr>
                  <p:cNvPr id="36" name="35 Conector recto"/>
                  <p:cNvCxnSpPr/>
                  <p:nvPr/>
                </p:nvCxnSpPr>
                <p:spPr bwMode="auto">
                  <a:xfrm rot="5400000">
                    <a:off x="1038990" y="5402274"/>
                    <a:ext cx="2643206" cy="1588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993366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37" name="36 CuadroTexto"/>
                  <p:cNvSpPr txBox="1"/>
                  <p:nvPr/>
                </p:nvSpPr>
                <p:spPr>
                  <a:xfrm rot="16200000">
                    <a:off x="1509576" y="5217651"/>
                    <a:ext cx="1183337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VE" sz="1600" dirty="0" smtClean="0"/>
                      <a:t>Rapidez (C)</a:t>
                    </a:r>
                    <a:endParaRPr lang="en-US" sz="1600" dirty="0"/>
                  </a:p>
                </p:txBody>
              </p:sp>
            </p:grpSp>
            <p:sp>
              <p:nvSpPr>
                <p:cNvPr id="29" name="28 Elipse"/>
                <p:cNvSpPr/>
                <p:nvPr/>
              </p:nvSpPr>
              <p:spPr bwMode="auto">
                <a:xfrm>
                  <a:off x="6861187" y="3437729"/>
                  <a:ext cx="142876" cy="14287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30" name="29 Elipse"/>
                <p:cNvSpPr/>
                <p:nvPr/>
              </p:nvSpPr>
              <p:spPr bwMode="auto">
                <a:xfrm>
                  <a:off x="6861187" y="6009497"/>
                  <a:ext cx="142876" cy="14287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31" name="30 Elipse"/>
                <p:cNvSpPr/>
                <p:nvPr/>
              </p:nvSpPr>
              <p:spPr bwMode="auto">
                <a:xfrm>
                  <a:off x="5874437" y="4080671"/>
                  <a:ext cx="142876" cy="14287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32" name="31 Elipse"/>
                <p:cNvSpPr/>
                <p:nvPr/>
              </p:nvSpPr>
              <p:spPr bwMode="auto">
                <a:xfrm>
                  <a:off x="3946743" y="3424347"/>
                  <a:ext cx="142876" cy="14287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33" name="32 Elipse"/>
                <p:cNvSpPr/>
                <p:nvPr/>
              </p:nvSpPr>
              <p:spPr bwMode="auto">
                <a:xfrm>
                  <a:off x="2946611" y="4067289"/>
                  <a:ext cx="142876" cy="14287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34" name="33 Elipse"/>
                <p:cNvSpPr/>
                <p:nvPr/>
              </p:nvSpPr>
              <p:spPr bwMode="auto">
                <a:xfrm>
                  <a:off x="3946743" y="5994983"/>
                  <a:ext cx="142876" cy="14287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35" name="34 Elipse"/>
                <p:cNvSpPr/>
                <p:nvPr/>
              </p:nvSpPr>
              <p:spPr bwMode="auto">
                <a:xfrm>
                  <a:off x="2932097" y="6637925"/>
                  <a:ext cx="142876" cy="14287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58" name="57 Elipse"/>
              <p:cNvSpPr/>
              <p:nvPr/>
            </p:nvSpPr>
            <p:spPr bwMode="auto">
              <a:xfrm>
                <a:off x="6361121" y="5580869"/>
                <a:ext cx="142876" cy="14287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60" name="59 CuadroTexto"/>
            <p:cNvSpPr txBox="1"/>
            <p:nvPr/>
          </p:nvSpPr>
          <p:spPr>
            <a:xfrm>
              <a:off x="2289155" y="5509431"/>
              <a:ext cx="5309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200</a:t>
              </a:r>
              <a:endParaRPr lang="en-US" dirty="0"/>
            </a:p>
          </p:txBody>
        </p:sp>
        <p:sp>
          <p:nvSpPr>
            <p:cNvPr id="61" name="60 CuadroTexto"/>
            <p:cNvSpPr txBox="1"/>
            <p:nvPr/>
          </p:nvSpPr>
          <p:spPr>
            <a:xfrm>
              <a:off x="2860659" y="5425851"/>
              <a:ext cx="2616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-</a:t>
              </a:r>
              <a:endParaRPr lang="en-US" dirty="0"/>
            </a:p>
          </p:txBody>
        </p:sp>
        <p:sp>
          <p:nvSpPr>
            <p:cNvPr id="62" name="61 CuadroTexto"/>
            <p:cNvSpPr txBox="1"/>
            <p:nvPr/>
          </p:nvSpPr>
          <p:spPr>
            <a:xfrm>
              <a:off x="3503601" y="5938059"/>
              <a:ext cx="2616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-</a:t>
              </a:r>
              <a:endParaRPr lang="en-US" dirty="0"/>
            </a:p>
          </p:txBody>
        </p:sp>
        <p:sp>
          <p:nvSpPr>
            <p:cNvPr id="63" name="62 CuadroTexto"/>
            <p:cNvSpPr txBox="1"/>
            <p:nvPr/>
          </p:nvSpPr>
          <p:spPr>
            <a:xfrm>
              <a:off x="6861187" y="5723745"/>
              <a:ext cx="2616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-</a:t>
              </a:r>
              <a:endParaRPr lang="en-US" dirty="0"/>
            </a:p>
          </p:txBody>
        </p:sp>
        <p:sp>
          <p:nvSpPr>
            <p:cNvPr id="64" name="63 CuadroTexto"/>
            <p:cNvSpPr txBox="1"/>
            <p:nvPr/>
          </p:nvSpPr>
          <p:spPr>
            <a:xfrm>
              <a:off x="2289155" y="2937663"/>
              <a:ext cx="5309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250</a:t>
              </a:r>
              <a:endParaRPr lang="en-US" dirty="0"/>
            </a:p>
          </p:txBody>
        </p:sp>
        <p:sp>
          <p:nvSpPr>
            <p:cNvPr id="65" name="64 CuadroTexto"/>
            <p:cNvSpPr txBox="1"/>
            <p:nvPr/>
          </p:nvSpPr>
          <p:spPr>
            <a:xfrm>
              <a:off x="2860659" y="2937663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+</a:t>
              </a:r>
              <a:endParaRPr lang="en-US" dirty="0"/>
            </a:p>
          </p:txBody>
        </p:sp>
        <p:sp>
          <p:nvSpPr>
            <p:cNvPr id="66" name="65 CuadroTexto"/>
            <p:cNvSpPr txBox="1"/>
            <p:nvPr/>
          </p:nvSpPr>
          <p:spPr>
            <a:xfrm>
              <a:off x="7932757" y="4937927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+</a:t>
              </a:r>
              <a:endParaRPr lang="en-US" dirty="0"/>
            </a:p>
          </p:txBody>
        </p:sp>
        <p:sp>
          <p:nvSpPr>
            <p:cNvPr id="67" name="66 CuadroTexto"/>
            <p:cNvSpPr txBox="1"/>
            <p:nvPr/>
          </p:nvSpPr>
          <p:spPr>
            <a:xfrm>
              <a:off x="6146807" y="5997355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+</a:t>
              </a:r>
              <a:endParaRPr lang="en-US" dirty="0"/>
            </a:p>
          </p:txBody>
        </p:sp>
        <p:sp>
          <p:nvSpPr>
            <p:cNvPr id="68" name="67 CuadroTexto"/>
            <p:cNvSpPr txBox="1"/>
            <p:nvPr/>
          </p:nvSpPr>
          <p:spPr>
            <a:xfrm>
              <a:off x="3395808" y="6295249"/>
              <a:ext cx="6078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10%</a:t>
              </a:r>
              <a:endParaRPr lang="en-US" dirty="0"/>
            </a:p>
          </p:txBody>
        </p:sp>
        <p:sp>
          <p:nvSpPr>
            <p:cNvPr id="69" name="68 CuadroTexto"/>
            <p:cNvSpPr txBox="1"/>
            <p:nvPr/>
          </p:nvSpPr>
          <p:spPr>
            <a:xfrm>
              <a:off x="6003931" y="6295249"/>
              <a:ext cx="6078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12%</a:t>
              </a:r>
              <a:endParaRPr lang="en-US" dirty="0"/>
            </a:p>
          </p:txBody>
        </p:sp>
        <p:sp>
          <p:nvSpPr>
            <p:cNvPr id="70" name="69 CuadroTexto"/>
            <p:cNvSpPr txBox="1"/>
            <p:nvPr/>
          </p:nvSpPr>
          <p:spPr>
            <a:xfrm>
              <a:off x="7289815" y="586662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25</a:t>
              </a:r>
              <a:endParaRPr lang="en-US" dirty="0"/>
            </a:p>
          </p:txBody>
        </p:sp>
        <p:sp>
          <p:nvSpPr>
            <p:cNvPr id="71" name="70 CuadroTexto"/>
            <p:cNvSpPr txBox="1"/>
            <p:nvPr/>
          </p:nvSpPr>
          <p:spPr>
            <a:xfrm>
              <a:off x="8289947" y="4937927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30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Diseño Factoriales 2</a:t>
            </a:r>
            <a:r>
              <a:rPr lang="es-VE" baseline="30000" dirty="0" smtClean="0"/>
              <a:t>3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620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0668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3716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1581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4 Marcador de contenido"/>
          <p:cNvSpPr>
            <a:spLocks noGrp="1"/>
          </p:cNvSpPr>
          <p:nvPr>
            <p:ph idx="1"/>
          </p:nvPr>
        </p:nvSpPr>
        <p:spPr>
          <a:xfrm>
            <a:off x="1360461" y="1437466"/>
            <a:ext cx="8715436" cy="642941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Calculamos los contrastes y los estimadores de los efectos:</a:t>
            </a:r>
            <a:endParaRPr lang="es-VE" sz="3200" dirty="0" smtClean="0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03" y="2437597"/>
            <a:ext cx="7000925" cy="921174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03" y="3516687"/>
            <a:ext cx="7016278" cy="921174"/>
          </a:xfrm>
          <a:prstGeom prst="rect">
            <a:avLst/>
          </a:prstGeom>
          <a:noFill/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03" y="4652175"/>
            <a:ext cx="7000925" cy="921174"/>
          </a:xfrm>
          <a:prstGeom prst="rect">
            <a:avLst/>
          </a:prstGeom>
          <a:noFill/>
        </p:spPr>
      </p:pic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Diseño Factoriales 2</a:t>
            </a:r>
            <a:r>
              <a:rPr lang="es-VE" baseline="30000" dirty="0" smtClean="0"/>
              <a:t>3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620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0668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3716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1581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4 Marcador de contenido"/>
          <p:cNvSpPr>
            <a:spLocks noGrp="1"/>
          </p:cNvSpPr>
          <p:nvPr>
            <p:ph idx="1"/>
          </p:nvPr>
        </p:nvSpPr>
        <p:spPr>
          <a:xfrm>
            <a:off x="1435039" y="1508903"/>
            <a:ext cx="8715436" cy="642941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Calculamos los contrastes y los estimadores de los efectos:</a:t>
            </a:r>
            <a:endParaRPr lang="es-VE" sz="3200" dirty="0" smtClean="0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9154" y="2437597"/>
            <a:ext cx="6181768" cy="785818"/>
          </a:xfrm>
          <a:prstGeom prst="rect">
            <a:avLst/>
          </a:prstGeom>
          <a:noFill/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9155" y="3437733"/>
            <a:ext cx="6168671" cy="785818"/>
          </a:xfrm>
          <a:prstGeom prst="rect">
            <a:avLst/>
          </a:prstGeom>
          <a:noFill/>
        </p:spPr>
      </p:pic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9154" y="4509303"/>
            <a:ext cx="6181768" cy="785818"/>
          </a:xfrm>
          <a:prstGeom prst="rect">
            <a:avLst/>
          </a:prstGeom>
          <a:noFill/>
        </p:spPr>
      </p:pic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6002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0" y="2171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7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6279" y="5580869"/>
            <a:ext cx="6378222" cy="78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Diseño Factoriales 2</a:t>
            </a:r>
            <a:r>
              <a:rPr lang="es-VE" baseline="30000" dirty="0" smtClean="0"/>
              <a:t>3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620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0668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3716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1581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4 Marcador de contenido"/>
          <p:cNvSpPr>
            <a:spLocks noGrp="1"/>
          </p:cNvSpPr>
          <p:nvPr>
            <p:ph idx="1"/>
          </p:nvPr>
        </p:nvSpPr>
        <p:spPr>
          <a:xfrm>
            <a:off x="1435039" y="1580341"/>
            <a:ext cx="8715436" cy="642941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Calculamos las sumas de cuadrados:</a:t>
            </a:r>
            <a:endParaRPr lang="es-VE" sz="3200" dirty="0" smtClean="0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6002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0" y="2171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4841" y="2294721"/>
            <a:ext cx="2533650" cy="723900"/>
          </a:xfrm>
          <a:prstGeom prst="rect">
            <a:avLst/>
          </a:prstGeom>
          <a:noFill/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03" y="3447259"/>
            <a:ext cx="5505450" cy="704850"/>
          </a:xfrm>
          <a:prstGeom prst="rect">
            <a:avLst/>
          </a:prstGeom>
          <a:noFill/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03" y="4447391"/>
            <a:ext cx="5524500" cy="704850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03" y="5518961"/>
            <a:ext cx="5514975" cy="704850"/>
          </a:xfrm>
          <a:prstGeom prst="rect">
            <a:avLst/>
          </a:prstGeom>
          <a:noFill/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Diseño Factoriales 2</a:t>
            </a:r>
            <a:r>
              <a:rPr lang="es-VE" baseline="30000" dirty="0" smtClean="0"/>
              <a:t>3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620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0668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3716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1581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4 Marcador de contenido"/>
          <p:cNvSpPr>
            <a:spLocks noGrp="1"/>
          </p:cNvSpPr>
          <p:nvPr>
            <p:ph idx="1"/>
          </p:nvPr>
        </p:nvSpPr>
        <p:spPr>
          <a:xfrm>
            <a:off x="1435039" y="1580341"/>
            <a:ext cx="8715436" cy="642941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Calculamos las sumas de cuadrados:</a:t>
            </a:r>
            <a:endParaRPr lang="es-VE" sz="3200" dirty="0" smtClean="0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6002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0" y="2171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03" y="2509035"/>
            <a:ext cx="5648325" cy="704850"/>
          </a:xfrm>
          <a:prstGeom prst="rect">
            <a:avLst/>
          </a:prstGeom>
          <a:noFill/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03" y="3723481"/>
            <a:ext cx="5629275" cy="704850"/>
          </a:xfrm>
          <a:prstGeom prst="rect">
            <a:avLst/>
          </a:prstGeom>
          <a:noFill/>
        </p:spPr>
      </p:pic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03" y="4866489"/>
            <a:ext cx="5648325" cy="704850"/>
          </a:xfrm>
          <a:prstGeom prst="rect">
            <a:avLst/>
          </a:prstGeom>
          <a:noFill/>
        </p:spPr>
      </p:pic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9946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60527" y="6009497"/>
            <a:ext cx="5772150" cy="704850"/>
          </a:xfrm>
          <a:prstGeom prst="rect">
            <a:avLst/>
          </a:prstGeom>
          <a:noFill/>
        </p:spPr>
      </p:pic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Diseño Factoriales 2</a:t>
            </a:r>
            <a:r>
              <a:rPr lang="es-VE" baseline="30000" dirty="0" smtClean="0"/>
              <a:t>3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620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0668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3716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1581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4 Marcador de contenido"/>
          <p:cNvSpPr>
            <a:spLocks noGrp="1"/>
          </p:cNvSpPr>
          <p:nvPr>
            <p:ph idx="1"/>
          </p:nvPr>
        </p:nvSpPr>
        <p:spPr>
          <a:xfrm>
            <a:off x="1435039" y="1580341"/>
            <a:ext cx="8715436" cy="642941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Calculamos las sumas de cuadrados:</a:t>
            </a:r>
            <a:endParaRPr lang="es-VE" sz="3200" dirty="0" smtClean="0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6002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0" y="2171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03" y="2694781"/>
            <a:ext cx="3933825" cy="1028700"/>
          </a:xfrm>
          <a:prstGeom prst="rect">
            <a:avLst/>
          </a:prstGeom>
          <a:noFill/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14859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4841" y="4471204"/>
            <a:ext cx="5943600" cy="752475"/>
          </a:xfrm>
          <a:prstGeom prst="rect">
            <a:avLst/>
          </a:prstGeom>
          <a:noFill/>
        </p:spPr>
      </p:pic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1209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 General 2</a:t>
            </a:r>
            <a:r>
              <a:rPr lang="es-VE" baseline="30000" dirty="0" smtClean="0"/>
              <a:t>k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620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0668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3716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1581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4 Marcador de contenido"/>
          <p:cNvSpPr>
            <a:spLocks noGrp="1"/>
          </p:cNvSpPr>
          <p:nvPr>
            <p:ph idx="1"/>
          </p:nvPr>
        </p:nvSpPr>
        <p:spPr>
          <a:xfrm>
            <a:off x="1435039" y="1580341"/>
            <a:ext cx="8715436" cy="642941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</a:t>
            </a:r>
            <a:r>
              <a:rPr lang="es-VE" sz="3600" dirty="0" smtClean="0"/>
              <a:t>Se van a tener:</a:t>
            </a:r>
            <a:endParaRPr lang="es-VE" sz="3200" dirty="0" smtClean="0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6002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0" y="2171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14859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1209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4841" y="2294721"/>
            <a:ext cx="3467100" cy="695325"/>
          </a:xfrm>
          <a:prstGeom prst="rect">
            <a:avLst/>
          </a:prstGeom>
          <a:noFill/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11525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6279" y="3151977"/>
            <a:ext cx="3086100" cy="695325"/>
          </a:xfrm>
          <a:prstGeom prst="rect">
            <a:avLst/>
          </a:prstGeom>
          <a:noFill/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11525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6279" y="3956850"/>
            <a:ext cx="3114675" cy="695325"/>
          </a:xfrm>
          <a:prstGeom prst="rect">
            <a:avLst/>
          </a:prstGeom>
          <a:noFill/>
        </p:spPr>
      </p:pic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11525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6279" y="5509431"/>
            <a:ext cx="4219575" cy="695325"/>
          </a:xfrm>
          <a:prstGeom prst="rect">
            <a:avLst/>
          </a:prstGeom>
          <a:noFill/>
        </p:spPr>
      </p:pic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11525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9155" y="4795051"/>
            <a:ext cx="104775" cy="447675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 General 2</a:t>
            </a:r>
            <a:r>
              <a:rPr lang="es-VE" baseline="30000" dirty="0" smtClean="0"/>
              <a:t>k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620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0668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3716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1581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4 Marcador de contenido"/>
          <p:cNvSpPr>
            <a:spLocks noGrp="1"/>
          </p:cNvSpPr>
          <p:nvPr>
            <p:ph idx="1"/>
          </p:nvPr>
        </p:nvSpPr>
        <p:spPr>
          <a:xfrm>
            <a:off x="1435039" y="1580341"/>
            <a:ext cx="8715436" cy="5000660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Primero se deben calcular los contrastes asociados a cada efecto; en general, el contraste para el efecto AB…k se determina desarrollando el segundo miembro de:</a:t>
            </a:r>
          </a:p>
          <a:p>
            <a:pPr algn="just">
              <a:spcBef>
                <a:spcPts val="0"/>
              </a:spcBef>
            </a:pPr>
            <a:endParaRPr lang="es-VE" sz="3600" dirty="0" smtClean="0"/>
          </a:p>
          <a:p>
            <a:pPr algn="just">
              <a:spcBef>
                <a:spcPts val="0"/>
              </a:spcBef>
            </a:pPr>
            <a:r>
              <a:rPr lang="es-VE" sz="3200" dirty="0" smtClean="0"/>
              <a:t> </a:t>
            </a:r>
            <a:r>
              <a:rPr lang="es-VE" sz="3600" dirty="0" smtClean="0"/>
              <a:t>Al desarrollar se reemplaza el 1 por (1) en la expresión final, en cada conjunto de paréntesis debe usarse el signo negativo si se incluye el factor en ese efecto, y el positivo en caso contrario.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</a:t>
            </a:r>
            <a:r>
              <a:rPr lang="es-VE" sz="3600" dirty="0" smtClean="0"/>
              <a:t>Una vez determinados los contrastes se estiman los efecto y la suma de cuadrados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6002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0" y="2171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14859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1209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11525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11525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11525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11525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3535" y="3366291"/>
            <a:ext cx="5105400" cy="381000"/>
          </a:xfrm>
          <a:prstGeom prst="rect">
            <a:avLst/>
          </a:prstGeom>
          <a:noFill/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8382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9089" y="6581001"/>
            <a:ext cx="4086225" cy="676275"/>
          </a:xfrm>
          <a:prstGeom prst="rect">
            <a:avLst/>
          </a:prstGeom>
          <a:noFill/>
        </p:spPr>
      </p:pic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42097" y="6509563"/>
            <a:ext cx="3733800" cy="723900"/>
          </a:xfrm>
          <a:prstGeom prst="rect">
            <a:avLst/>
          </a:prstGeom>
          <a:noFill/>
        </p:spPr>
      </p:pic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 General 2</a:t>
            </a:r>
            <a:r>
              <a:rPr lang="es-VE" baseline="30000" dirty="0" smtClean="0"/>
              <a:t>k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620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0668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3716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1581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4 Marcador de contenido"/>
          <p:cNvSpPr>
            <a:spLocks noGrp="1"/>
          </p:cNvSpPr>
          <p:nvPr>
            <p:ph idx="1"/>
          </p:nvPr>
        </p:nvSpPr>
        <p:spPr>
          <a:xfrm>
            <a:off x="1435039" y="1580341"/>
            <a:ext cx="8715436" cy="5000660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Primero se deben calcular los contrastes asociados a cada efecto; en general, el contraste para el efecto AB…k se determina desarrollando el segundo miembro de:</a:t>
            </a:r>
          </a:p>
          <a:p>
            <a:pPr algn="just">
              <a:spcBef>
                <a:spcPts val="0"/>
              </a:spcBef>
            </a:pPr>
            <a:endParaRPr lang="es-VE" sz="3600" dirty="0" smtClean="0"/>
          </a:p>
          <a:p>
            <a:pPr algn="just">
              <a:spcBef>
                <a:spcPts val="0"/>
              </a:spcBef>
            </a:pPr>
            <a:r>
              <a:rPr lang="es-VE" sz="3200" dirty="0" smtClean="0"/>
              <a:t> </a:t>
            </a:r>
            <a:r>
              <a:rPr lang="es-VE" sz="3600" dirty="0" smtClean="0"/>
              <a:t>Al desarrollar se reemplaza el 1 por (1) en la expresión final, en cada conjunto de paréntesis debe usarse el signo negativo si se incluye el factor en ese efecto, y el positivo en caso contrario.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</a:t>
            </a:r>
            <a:r>
              <a:rPr lang="es-VE" sz="3600" dirty="0" smtClean="0"/>
              <a:t>Una vez determinados los contrastes se estiman los efecto y la suma de cuadrados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6002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0" y="2171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14859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1209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11525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11525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11525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11525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3535" y="3366291"/>
            <a:ext cx="5105400" cy="381000"/>
          </a:xfrm>
          <a:prstGeom prst="rect">
            <a:avLst/>
          </a:prstGeom>
          <a:noFill/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8382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9089" y="6581001"/>
            <a:ext cx="4086225" cy="676275"/>
          </a:xfrm>
          <a:prstGeom prst="rect">
            <a:avLst/>
          </a:prstGeom>
          <a:noFill/>
        </p:spPr>
      </p:pic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42097" y="6509563"/>
            <a:ext cx="3733800" cy="723900"/>
          </a:xfrm>
          <a:prstGeom prst="rect">
            <a:avLst/>
          </a:prstGeom>
          <a:noFill/>
        </p:spPr>
      </p:pic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580341"/>
            <a:ext cx="8715436" cy="2786081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Este sólo tiene 2 factores, A y B, cada uno con 2 niveles. Arbitrariamente, los niveles del factor pueden llamarse “inferior” y “superior”.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Suponga que se tienen </a:t>
            </a:r>
            <a:r>
              <a:rPr lang="es-VE" sz="3600" i="1" dirty="0" smtClean="0"/>
              <a:t>n</a:t>
            </a:r>
            <a:r>
              <a:rPr lang="es-VE" sz="3600" dirty="0" smtClean="0"/>
              <a:t> repeticiones de cada combinación de tratamiento (1), a, b y ab. Se representa en la siguiente gráfica:</a:t>
            </a:r>
          </a:p>
          <a:p>
            <a:pPr algn="just">
              <a:spcBef>
                <a:spcPts val="0"/>
              </a:spcBef>
              <a:buNone/>
            </a:pPr>
            <a:endParaRPr lang="es-VE" sz="3200" dirty="0" smtClean="0"/>
          </a:p>
          <a:p>
            <a:pPr algn="just">
              <a:spcBef>
                <a:spcPts val="0"/>
              </a:spcBef>
            </a:pPr>
            <a:endParaRPr lang="en-US" sz="36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Factoriales 2</a:t>
            </a:r>
            <a:r>
              <a:rPr lang="es-VE" baseline="30000" dirty="0" smtClean="0"/>
              <a:t>2</a:t>
            </a:r>
            <a:endParaRPr lang="en-US" dirty="0"/>
          </a:p>
        </p:txBody>
      </p:sp>
      <p:grpSp>
        <p:nvGrpSpPr>
          <p:cNvPr id="28" name="27 Grupo"/>
          <p:cNvGrpSpPr/>
          <p:nvPr/>
        </p:nvGrpSpPr>
        <p:grpSpPr>
          <a:xfrm>
            <a:off x="1574775" y="4166009"/>
            <a:ext cx="5102947" cy="3423829"/>
            <a:chOff x="3401314" y="4166009"/>
            <a:chExt cx="5102947" cy="3423829"/>
          </a:xfrm>
        </p:grpSpPr>
        <p:grpSp>
          <p:nvGrpSpPr>
            <p:cNvPr id="13" name="12 Grupo"/>
            <p:cNvGrpSpPr/>
            <p:nvPr/>
          </p:nvGrpSpPr>
          <p:grpSpPr>
            <a:xfrm>
              <a:off x="3646477" y="4166009"/>
              <a:ext cx="4857784" cy="3415124"/>
              <a:chOff x="3646477" y="3951695"/>
              <a:chExt cx="4857784" cy="3415124"/>
            </a:xfrm>
          </p:grpSpPr>
          <p:grpSp>
            <p:nvGrpSpPr>
              <p:cNvPr id="10" name="9 Grupo"/>
              <p:cNvGrpSpPr/>
              <p:nvPr/>
            </p:nvGrpSpPr>
            <p:grpSpPr>
              <a:xfrm>
                <a:off x="4002873" y="4581531"/>
                <a:ext cx="3715570" cy="2429686"/>
                <a:chOff x="3002741" y="4581531"/>
                <a:chExt cx="3715570" cy="2429686"/>
              </a:xfrm>
            </p:grpSpPr>
            <p:cxnSp>
              <p:nvCxnSpPr>
                <p:cNvPr id="7" name="6 Conector recto de flecha"/>
                <p:cNvCxnSpPr/>
                <p:nvPr/>
              </p:nvCxnSpPr>
              <p:spPr bwMode="auto">
                <a:xfrm rot="5400000" flipH="1" flipV="1">
                  <a:off x="1789089" y="5795183"/>
                  <a:ext cx="2428892" cy="158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cxnSp>
              <p:nvCxnSpPr>
                <p:cNvPr id="9" name="8 Conector recto de flecha"/>
                <p:cNvCxnSpPr/>
                <p:nvPr/>
              </p:nvCxnSpPr>
              <p:spPr bwMode="auto">
                <a:xfrm>
                  <a:off x="3003535" y="7009629"/>
                  <a:ext cx="3714776" cy="158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</p:grpSp>
          <p:sp>
            <p:nvSpPr>
              <p:cNvPr id="11" name="10 CuadroTexto"/>
              <p:cNvSpPr txBox="1"/>
              <p:nvPr/>
            </p:nvSpPr>
            <p:spPr>
              <a:xfrm>
                <a:off x="7518029" y="6997487"/>
                <a:ext cx="9862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VE" dirty="0" smtClean="0"/>
                  <a:t>Factor A</a:t>
                </a:r>
                <a:endParaRPr lang="en-US" dirty="0"/>
              </a:p>
            </p:txBody>
          </p:sp>
          <p:sp>
            <p:nvSpPr>
              <p:cNvPr id="12" name="11 CuadroTexto"/>
              <p:cNvSpPr txBox="1"/>
              <p:nvPr/>
            </p:nvSpPr>
            <p:spPr>
              <a:xfrm rot="16200000">
                <a:off x="3338027" y="4260145"/>
                <a:ext cx="9862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VE" dirty="0" smtClean="0"/>
                  <a:t>Factor B</a:t>
                </a:r>
                <a:endParaRPr lang="en-US" dirty="0"/>
              </a:p>
            </p:txBody>
          </p:sp>
        </p:grpSp>
        <p:grpSp>
          <p:nvGrpSpPr>
            <p:cNvPr id="23" name="22 Grupo"/>
            <p:cNvGrpSpPr/>
            <p:nvPr/>
          </p:nvGrpSpPr>
          <p:grpSpPr>
            <a:xfrm>
              <a:off x="4075105" y="4983841"/>
              <a:ext cx="3260194" cy="2240102"/>
              <a:chOff x="4217981" y="4638793"/>
              <a:chExt cx="3260194" cy="2240102"/>
            </a:xfrm>
          </p:grpSpPr>
          <p:sp>
            <p:nvSpPr>
              <p:cNvPr id="14" name="13 Rectángulo"/>
              <p:cNvSpPr/>
              <p:nvPr/>
            </p:nvSpPr>
            <p:spPr bwMode="auto">
              <a:xfrm>
                <a:off x="4646609" y="4937927"/>
                <a:ext cx="2428892" cy="1714512"/>
              </a:xfrm>
              <a:prstGeom prst="rect">
                <a:avLst/>
              </a:prstGeom>
              <a:solidFill>
                <a:srgbClr val="99336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s-VE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s-VE" dirty="0" smtClean="0"/>
              </a:p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VE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Región </a:t>
                </a:r>
              </a:p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VE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experimental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5" name="14 Elipse"/>
              <p:cNvSpPr/>
              <p:nvPr/>
            </p:nvSpPr>
            <p:spPr bwMode="auto">
              <a:xfrm>
                <a:off x="7004063" y="4866489"/>
                <a:ext cx="142876" cy="14287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6" name="15 Elipse"/>
              <p:cNvSpPr/>
              <p:nvPr/>
            </p:nvSpPr>
            <p:spPr bwMode="auto">
              <a:xfrm>
                <a:off x="7004063" y="6581001"/>
                <a:ext cx="142876" cy="14287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7" name="16 Elipse"/>
              <p:cNvSpPr/>
              <p:nvPr/>
            </p:nvSpPr>
            <p:spPr bwMode="auto">
              <a:xfrm>
                <a:off x="4575171" y="4866489"/>
                <a:ext cx="142876" cy="14287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8" name="17 Elipse"/>
              <p:cNvSpPr/>
              <p:nvPr/>
            </p:nvSpPr>
            <p:spPr bwMode="auto">
              <a:xfrm>
                <a:off x="4575171" y="6581001"/>
                <a:ext cx="142876" cy="14287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9" name="18 CuadroTexto"/>
              <p:cNvSpPr txBox="1"/>
              <p:nvPr/>
            </p:nvSpPr>
            <p:spPr>
              <a:xfrm>
                <a:off x="4217981" y="6509563"/>
                <a:ext cx="4539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VE" dirty="0" smtClean="0"/>
                  <a:t>(1)</a:t>
                </a:r>
                <a:endParaRPr lang="en-US" dirty="0"/>
              </a:p>
            </p:txBody>
          </p:sp>
          <p:sp>
            <p:nvSpPr>
              <p:cNvPr id="20" name="19 CuadroTexto"/>
              <p:cNvSpPr txBox="1"/>
              <p:nvPr/>
            </p:nvSpPr>
            <p:spPr>
              <a:xfrm>
                <a:off x="4346527" y="4640033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VE" dirty="0" smtClean="0"/>
                  <a:t>b</a:t>
                </a:r>
                <a:endParaRPr lang="en-US" dirty="0"/>
              </a:p>
            </p:txBody>
          </p:sp>
          <p:sp>
            <p:nvSpPr>
              <p:cNvPr id="21" name="20 CuadroTexto"/>
              <p:cNvSpPr txBox="1"/>
              <p:nvPr/>
            </p:nvSpPr>
            <p:spPr>
              <a:xfrm>
                <a:off x="7075501" y="4638793"/>
                <a:ext cx="40267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VE" dirty="0" smtClean="0"/>
                  <a:t>ab</a:t>
                </a:r>
                <a:endParaRPr lang="en-US" dirty="0"/>
              </a:p>
            </p:txBody>
          </p:sp>
          <p:sp>
            <p:nvSpPr>
              <p:cNvPr id="22" name="21 CuadroTexto"/>
              <p:cNvSpPr txBox="1"/>
              <p:nvPr/>
            </p:nvSpPr>
            <p:spPr>
              <a:xfrm>
                <a:off x="7101891" y="6354545"/>
                <a:ext cx="2872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VE" dirty="0" smtClean="0"/>
                  <a:t>a</a:t>
                </a:r>
                <a:endParaRPr lang="en-US" dirty="0"/>
              </a:p>
            </p:txBody>
          </p:sp>
        </p:grpSp>
        <p:sp>
          <p:nvSpPr>
            <p:cNvPr id="24" name="23 CuadroTexto"/>
            <p:cNvSpPr txBox="1"/>
            <p:nvPr/>
          </p:nvSpPr>
          <p:spPr>
            <a:xfrm>
              <a:off x="3421456" y="6840097"/>
              <a:ext cx="582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bajo</a:t>
              </a:r>
              <a:endParaRPr lang="en-US" dirty="0"/>
            </a:p>
          </p:txBody>
        </p:sp>
        <p:sp>
          <p:nvSpPr>
            <p:cNvPr id="25" name="24 CuadroTexto"/>
            <p:cNvSpPr txBox="1"/>
            <p:nvPr/>
          </p:nvSpPr>
          <p:spPr>
            <a:xfrm>
              <a:off x="4217981" y="7181533"/>
              <a:ext cx="582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bajo</a:t>
              </a:r>
              <a:endParaRPr lang="en-US" dirty="0"/>
            </a:p>
          </p:txBody>
        </p:sp>
        <p:sp>
          <p:nvSpPr>
            <p:cNvPr id="26" name="25 CuadroTexto"/>
            <p:cNvSpPr txBox="1"/>
            <p:nvPr/>
          </p:nvSpPr>
          <p:spPr>
            <a:xfrm>
              <a:off x="3401314" y="5152241"/>
              <a:ext cx="5309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alto</a:t>
              </a:r>
              <a:endParaRPr lang="en-US" dirty="0"/>
            </a:p>
          </p:txBody>
        </p:sp>
        <p:sp>
          <p:nvSpPr>
            <p:cNvPr id="27" name="26 CuadroTexto"/>
            <p:cNvSpPr txBox="1"/>
            <p:nvPr/>
          </p:nvSpPr>
          <p:spPr>
            <a:xfrm>
              <a:off x="6646873" y="7220506"/>
              <a:ext cx="5309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alto</a:t>
              </a:r>
              <a:endParaRPr lang="en-US" dirty="0"/>
            </a:p>
          </p:txBody>
        </p:sp>
      </p:grpSp>
      <p:sp>
        <p:nvSpPr>
          <p:cNvPr id="29" name="28 CuadroTexto"/>
          <p:cNvSpPr txBox="1"/>
          <p:nvPr/>
        </p:nvSpPr>
        <p:spPr>
          <a:xfrm>
            <a:off x="6146807" y="4691422"/>
            <a:ext cx="369684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VE" sz="2800" dirty="0" smtClean="0">
                <a:latin typeface="JasmineUPC" pitchFamily="18" charset="-34"/>
                <a:cs typeface="JasmineUPC" pitchFamily="18" charset="-34"/>
              </a:rPr>
              <a:t>Cada vértice representa un punto </a:t>
            </a:r>
          </a:p>
          <a:p>
            <a:pPr algn="just"/>
            <a:r>
              <a:rPr lang="es-VE" sz="2800" dirty="0" smtClean="0">
                <a:latin typeface="JasmineUPC" pitchFamily="18" charset="-34"/>
                <a:cs typeface="JasmineUPC" pitchFamily="18" charset="-34"/>
              </a:rPr>
              <a:t>de diseño o tratamiento.</a:t>
            </a:r>
          </a:p>
          <a:p>
            <a:pPr algn="just"/>
            <a:r>
              <a:rPr lang="es-VE" sz="2800" dirty="0" smtClean="0">
                <a:latin typeface="JasmineUPC" pitchFamily="18" charset="-34"/>
                <a:cs typeface="JasmineUPC" pitchFamily="18" charset="-34"/>
              </a:rPr>
              <a:t>Las 4 combinaciones de </a:t>
            </a:r>
            <a:r>
              <a:rPr lang="es-VE" sz="2800" dirty="0" err="1" smtClean="0">
                <a:latin typeface="JasmineUPC" pitchFamily="18" charset="-34"/>
                <a:cs typeface="JasmineUPC" pitchFamily="18" charset="-34"/>
              </a:rPr>
              <a:t>tratamien</a:t>
            </a:r>
            <a:r>
              <a:rPr lang="es-VE" sz="2800" dirty="0" smtClean="0">
                <a:latin typeface="JasmineUPC" pitchFamily="18" charset="-34"/>
                <a:cs typeface="JasmineUPC" pitchFamily="18" charset="-34"/>
              </a:rPr>
              <a:t>-</a:t>
            </a:r>
          </a:p>
          <a:p>
            <a:pPr algn="just"/>
            <a:r>
              <a:rPr lang="es-VE" sz="2800" dirty="0" smtClean="0">
                <a:latin typeface="JasmineUPC" pitchFamily="18" charset="-34"/>
                <a:cs typeface="JasmineUPC" pitchFamily="18" charset="-34"/>
              </a:rPr>
              <a:t>tos en el diseño se representan con</a:t>
            </a:r>
          </a:p>
          <a:p>
            <a:pPr algn="just"/>
            <a:r>
              <a:rPr lang="es-VE" sz="2800" dirty="0" smtClean="0">
                <a:latin typeface="JasmineUPC" pitchFamily="18" charset="-34"/>
                <a:cs typeface="JasmineUPC" pitchFamily="18" charset="-34"/>
              </a:rPr>
              <a:t>letras minúsculas.</a:t>
            </a:r>
            <a:endParaRPr lang="en-US" sz="2800" dirty="0"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620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0668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3716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1581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6002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0" y="2171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10287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1162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14859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1209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11525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11525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11525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11525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8382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9" name="68 Tabla"/>
          <p:cNvGraphicFramePr>
            <a:graphicFrameLocks noGrp="1"/>
          </p:cNvGraphicFramePr>
          <p:nvPr/>
        </p:nvGraphicFramePr>
        <p:xfrm>
          <a:off x="1646213" y="0"/>
          <a:ext cx="8143935" cy="7145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8787"/>
                <a:gridCol w="1628787"/>
                <a:gridCol w="1628787"/>
                <a:gridCol w="1628787"/>
                <a:gridCol w="1628787"/>
              </a:tblGrid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+mn-lt"/>
                        </a:rPr>
                        <a:t>Fuente de Variación</a:t>
                      </a:r>
                      <a:endParaRPr lang="en-US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+mn-lt"/>
                        </a:rPr>
                        <a:t>SC</a:t>
                      </a:r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err="1" smtClean="0">
                          <a:latin typeface="+mn-lt"/>
                        </a:rPr>
                        <a:t>g.l.</a:t>
                      </a:r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+mn-lt"/>
                        </a:rPr>
                        <a:t>CM</a:t>
                      </a:r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err="1" smtClean="0">
                          <a:latin typeface="+mn-lt"/>
                        </a:rPr>
                        <a:t>fo</a:t>
                      </a:r>
                      <a:endParaRPr lang="en-US" sz="2400" dirty="0"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</a:tr>
              <a:tr h="446488">
                <a:tc gridSpan="5">
                  <a:txBody>
                    <a:bodyPr/>
                    <a:lstStyle/>
                    <a:p>
                      <a:pPr algn="l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Efectos principales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A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r>
                        <a:rPr lang="es-VE" sz="2000" baseline="0" dirty="0" smtClean="0">
                          <a:latin typeface="+mn-lt"/>
                        </a:rPr>
                        <a:t>/</a:t>
                      </a: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B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B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B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B</a:t>
                      </a:r>
                      <a:r>
                        <a:rPr lang="es-VE" sz="2000" baseline="0" dirty="0" smtClean="0">
                          <a:latin typeface="+mn-lt"/>
                        </a:rPr>
                        <a:t>/</a:t>
                      </a: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: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K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K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K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K</a:t>
                      </a:r>
                      <a:r>
                        <a:rPr lang="es-VE" sz="2000" baseline="0" dirty="0" smtClean="0">
                          <a:latin typeface="+mn-lt"/>
                        </a:rPr>
                        <a:t>/</a:t>
                      </a: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 gridSpan="5">
                  <a:txBody>
                    <a:bodyPr/>
                    <a:lstStyle/>
                    <a:p>
                      <a:pPr algn="l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Interacciones</a:t>
                      </a:r>
                      <a:r>
                        <a:rPr lang="es-VE" sz="20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de 2 efectos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AB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r>
                        <a:rPr lang="en-US" sz="2000" baseline="-25000" dirty="0" smtClean="0">
                          <a:latin typeface="+mn-lt"/>
                        </a:rPr>
                        <a:t>B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r>
                        <a:rPr lang="en-US" sz="2000" baseline="-25000" dirty="0" smtClean="0">
                          <a:latin typeface="+mn-lt"/>
                        </a:rPr>
                        <a:t>B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AB</a:t>
                      </a:r>
                      <a:r>
                        <a:rPr lang="es-VE" sz="2000" baseline="0" dirty="0" smtClean="0">
                          <a:latin typeface="+mn-lt"/>
                        </a:rPr>
                        <a:t>/</a:t>
                      </a: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AC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r>
                        <a:rPr lang="en-US" sz="2000" baseline="-25000" dirty="0" smtClean="0">
                          <a:latin typeface="+mn-lt"/>
                        </a:rPr>
                        <a:t>C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r>
                        <a:rPr lang="en-US" sz="2000" baseline="-25000" dirty="0" smtClean="0">
                          <a:latin typeface="+mn-lt"/>
                        </a:rPr>
                        <a:t>C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AC</a:t>
                      </a:r>
                      <a:r>
                        <a:rPr lang="es-VE" sz="2000" baseline="0" dirty="0" smtClean="0">
                          <a:latin typeface="+mn-lt"/>
                        </a:rPr>
                        <a:t>/</a:t>
                      </a: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: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JK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JK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JK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JK</a:t>
                      </a:r>
                      <a:r>
                        <a:rPr lang="es-VE" sz="2000" baseline="0" dirty="0" smtClean="0">
                          <a:latin typeface="+mn-lt"/>
                        </a:rPr>
                        <a:t>/</a:t>
                      </a: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: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ABC…K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r>
                        <a:rPr lang="en-US" sz="2000" baseline="-25000" dirty="0" smtClean="0">
                          <a:latin typeface="+mn-lt"/>
                        </a:rPr>
                        <a:t>BC…K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1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A</a:t>
                      </a:r>
                      <a:r>
                        <a:rPr lang="en-US" sz="2000" baseline="-25000" dirty="0" smtClean="0">
                          <a:latin typeface="+mn-lt"/>
                        </a:rPr>
                        <a:t>BC…K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ABC…K</a:t>
                      </a:r>
                      <a:r>
                        <a:rPr lang="es-VE" sz="2000" baseline="0" dirty="0" smtClean="0">
                          <a:latin typeface="+mn-lt"/>
                        </a:rPr>
                        <a:t>/ </a:t>
                      </a:r>
                      <a:r>
                        <a:rPr lang="es-VE" sz="2000" dirty="0" smtClean="0">
                          <a:latin typeface="+mn-lt"/>
                        </a:rPr>
                        <a:t>CM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Error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>
                          <a:latin typeface="+mn-lt"/>
                        </a:rPr>
                        <a:t>2^k(n-1</a:t>
                      </a:r>
                      <a:r>
                        <a:rPr lang="es-VE" sz="2000" dirty="0" smtClean="0">
                          <a:latin typeface="+mn-lt"/>
                        </a:rPr>
                        <a:t>)</a:t>
                      </a:r>
                      <a:endParaRPr lang="en-US" sz="20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>
                          <a:latin typeface="+mn-lt"/>
                        </a:rPr>
                        <a:t>SC</a:t>
                      </a:r>
                      <a:r>
                        <a:rPr lang="es-VE" sz="2000" baseline="-25000" dirty="0" smtClean="0">
                          <a:latin typeface="+mn-lt"/>
                        </a:rPr>
                        <a:t>E</a:t>
                      </a:r>
                      <a:r>
                        <a:rPr lang="es-VE" sz="2000" baseline="0" dirty="0" smtClean="0">
                          <a:latin typeface="+mn-lt"/>
                        </a:rPr>
                        <a:t> /8(n-1)</a:t>
                      </a:r>
                      <a:endParaRPr lang="en-US" sz="2000" dirty="0" smtClean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n-lt"/>
                      </a:endParaRPr>
                    </a:p>
                  </a:txBody>
                  <a:tcPr>
                    <a:noFill/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Total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SC</a:t>
                      </a:r>
                      <a:r>
                        <a:rPr lang="es-VE" sz="2000" b="1" baseline="-25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T</a:t>
                      </a:r>
                      <a:endParaRPr lang="en-US" sz="2000" b="1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b="1" smtClean="0">
                          <a:solidFill>
                            <a:schemeClr val="bg1"/>
                          </a:solidFill>
                          <a:latin typeface="+mn-lt"/>
                        </a:rPr>
                        <a:t>n2^k-1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580341"/>
            <a:ext cx="8715436" cy="6009497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Se define el efecto de un factor como el cambio de una respuesta cuando se modifica el nivel del factor. 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Si B tiene el nivel bajo, el efecto del factor A es a-(1).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Si B tiene el nivel alto, el efecto de A es ab-b. 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Entonces el efecto promedio de A es:</a:t>
            </a:r>
          </a:p>
          <a:p>
            <a:pPr algn="just">
              <a:spcBef>
                <a:spcPts val="0"/>
              </a:spcBef>
            </a:pPr>
            <a:endParaRPr lang="es-VE" sz="3600" dirty="0" smtClean="0"/>
          </a:p>
          <a:p>
            <a:pPr algn="just">
              <a:spcBef>
                <a:spcPts val="0"/>
              </a:spcBef>
            </a:pPr>
            <a:endParaRPr lang="es-VE" sz="3600" dirty="0" smtClean="0"/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De manera similar, el efecto promedio de B es:</a:t>
            </a:r>
          </a:p>
          <a:p>
            <a:pPr algn="just">
              <a:spcBef>
                <a:spcPts val="0"/>
              </a:spcBef>
              <a:buNone/>
            </a:pPr>
            <a:endParaRPr lang="es-VE" sz="3200" dirty="0" smtClean="0"/>
          </a:p>
          <a:p>
            <a:pPr algn="just">
              <a:spcBef>
                <a:spcPts val="0"/>
              </a:spcBef>
            </a:pPr>
            <a:endParaRPr lang="en-US" sz="36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Factoriales 2</a:t>
            </a:r>
            <a:r>
              <a:rPr lang="es-VE" baseline="30000" dirty="0" smtClean="0"/>
              <a:t>2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7651" y="4509299"/>
            <a:ext cx="7995561" cy="71438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8138" y="6080935"/>
            <a:ext cx="8122007" cy="724433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580341"/>
            <a:ext cx="8715436" cy="6009497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Si se considera el efecto de la interacción AB, este se define como la diferencia promedio entre esos 2 efectos:</a:t>
            </a:r>
          </a:p>
          <a:p>
            <a:pPr algn="just">
              <a:spcBef>
                <a:spcPts val="0"/>
              </a:spcBef>
            </a:pPr>
            <a:endParaRPr lang="es-VE" sz="3600" dirty="0" smtClean="0"/>
          </a:p>
          <a:p>
            <a:pPr algn="just">
              <a:spcBef>
                <a:spcPts val="0"/>
              </a:spcBef>
            </a:pPr>
            <a:endParaRPr lang="es-VE" sz="3600" dirty="0" smtClean="0"/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En sentido geométrico, el efecto B equivale a promediar los datos del lado derecho del cuadrado y restarle el promedio de los datos del lado izquierdo.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Para el efecto A se promedian los datos del lado de arriba y se le resta la media de los datos del lado de abajo.</a:t>
            </a:r>
          </a:p>
          <a:p>
            <a:pPr algn="just">
              <a:spcBef>
                <a:spcPts val="0"/>
              </a:spcBef>
              <a:buNone/>
            </a:pPr>
            <a:endParaRPr lang="es-VE" sz="3200" dirty="0" smtClean="0"/>
          </a:p>
          <a:p>
            <a:pPr algn="just">
              <a:spcBef>
                <a:spcPts val="0"/>
              </a:spcBef>
            </a:pPr>
            <a:endParaRPr lang="en-US" sz="36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Factoriales 2</a:t>
            </a:r>
            <a:r>
              <a:rPr lang="es-VE" baseline="30000" dirty="0" smtClean="0"/>
              <a:t>2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9089" y="2866225"/>
            <a:ext cx="7981823" cy="714380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580341"/>
            <a:ext cx="8715436" cy="6009497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En estos diseños se examina la magnitud y la dirección de los efectos de los factores para determinar cuales variables es probable que sean importantes; para ello se usa ANDEVA</a:t>
            </a:r>
          </a:p>
          <a:p>
            <a:pPr algn="just">
              <a:spcBef>
                <a:spcPts val="0"/>
              </a:spcBef>
              <a:buNone/>
            </a:pPr>
            <a:endParaRPr lang="es-VE" sz="3200" dirty="0" smtClean="0"/>
          </a:p>
          <a:p>
            <a:pPr algn="just">
              <a:spcBef>
                <a:spcPts val="0"/>
              </a:spcBef>
            </a:pPr>
            <a:endParaRPr lang="en-US" sz="36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Factoriales 2</a:t>
            </a:r>
            <a:r>
              <a:rPr lang="es-VE" baseline="30000" dirty="0" smtClean="0"/>
              <a:t>2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6 Marcador de contenido"/>
          <p:cNvGraphicFramePr>
            <a:graphicFrameLocks/>
          </p:cNvGraphicFramePr>
          <p:nvPr/>
        </p:nvGraphicFramePr>
        <p:xfrm>
          <a:off x="1217586" y="3509167"/>
          <a:ext cx="8858311" cy="3108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40758"/>
                <a:gridCol w="1679388"/>
                <a:gridCol w="1752018"/>
                <a:gridCol w="1785950"/>
                <a:gridCol w="1500197"/>
              </a:tblGrid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Fuente de Variación</a:t>
                      </a:r>
                      <a:endParaRPr lang="en-US" sz="24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Suma de Cuadrados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Grados de libertad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Media Cuadrática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err="1" smtClean="0">
                          <a:solidFill>
                            <a:schemeClr val="bg1"/>
                          </a:solidFill>
                        </a:rPr>
                        <a:t>fo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/CM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</a:t>
                      </a: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/CM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AB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r>
                        <a:rPr lang="en-US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r>
                        <a:rPr lang="en-US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0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AB</a:t>
                      </a: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/CM</a:t>
                      </a:r>
                      <a:r>
                        <a:rPr lang="es-VE" sz="20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Error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4(n-1)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b="1" i="0" baseline="-2500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T</a:t>
                      </a:r>
                      <a:endParaRPr lang="en-US" sz="24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VE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4(n-1)</a:t>
                      </a: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580341"/>
            <a:ext cx="8715436" cy="6009497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Se prueban las hipótesis: </a:t>
            </a:r>
          </a:p>
          <a:p>
            <a:pPr algn="just">
              <a:spcBef>
                <a:spcPts val="0"/>
              </a:spcBef>
            </a:pPr>
            <a:endParaRPr lang="es-VE" sz="3600" dirty="0" smtClean="0"/>
          </a:p>
          <a:p>
            <a:pPr algn="just">
              <a:spcBef>
                <a:spcPts val="0"/>
              </a:spcBef>
            </a:pPr>
            <a:endParaRPr lang="es-VE" sz="3600" dirty="0" smtClean="0"/>
          </a:p>
          <a:p>
            <a:pPr algn="just">
              <a:spcBef>
                <a:spcPts val="0"/>
              </a:spcBef>
            </a:pPr>
            <a:endParaRPr lang="es-VE" sz="3600" dirty="0" smtClean="0"/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Los Contraste se definen por los efectos:</a:t>
            </a:r>
          </a:p>
          <a:p>
            <a:pPr algn="just">
              <a:spcBef>
                <a:spcPts val="0"/>
              </a:spcBef>
              <a:buNone/>
            </a:pPr>
            <a:endParaRPr lang="es-VE" sz="3200" dirty="0" smtClean="0"/>
          </a:p>
          <a:p>
            <a:pPr algn="just">
              <a:spcBef>
                <a:spcPts val="0"/>
              </a:spcBef>
            </a:pPr>
            <a:endParaRPr lang="en-US" sz="36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Factoriales 2</a:t>
            </a:r>
            <a:r>
              <a:rPr lang="es-VE" baseline="30000" dirty="0" smtClean="0"/>
              <a:t>2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3535" y="5652307"/>
            <a:ext cx="5034431" cy="1214446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15049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5105" y="2437597"/>
            <a:ext cx="2643206" cy="1220802"/>
          </a:xfrm>
          <a:prstGeom prst="rect">
            <a:avLst/>
          </a:prstGeom>
          <a:noFill/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32295" y="4294985"/>
            <a:ext cx="1524011" cy="1143008"/>
          </a:xfrm>
          <a:prstGeom prst="rect">
            <a:avLst/>
          </a:prstGeom>
          <a:noFill/>
        </p:spPr>
      </p:pic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514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580341"/>
            <a:ext cx="8715436" cy="6009497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Las sumas de cuadrados son:</a:t>
            </a:r>
          </a:p>
          <a:p>
            <a:pPr algn="just">
              <a:spcBef>
                <a:spcPts val="0"/>
              </a:spcBef>
              <a:buNone/>
            </a:pPr>
            <a:endParaRPr lang="es-VE" sz="3200" dirty="0" smtClean="0"/>
          </a:p>
          <a:p>
            <a:pPr algn="just">
              <a:spcBef>
                <a:spcPts val="0"/>
              </a:spcBef>
            </a:pPr>
            <a:endParaRPr lang="en-US" sz="36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Factoriales 2</a:t>
            </a:r>
            <a:r>
              <a:rPr lang="es-VE" baseline="30000" dirty="0" smtClean="0"/>
              <a:t>2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15049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514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46281" y="2528088"/>
            <a:ext cx="3701616" cy="785818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17743" y="3528220"/>
            <a:ext cx="3429000" cy="723900"/>
          </a:xfrm>
          <a:prstGeom prst="rect">
            <a:avLst/>
          </a:prstGeom>
          <a:noFill/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60592" y="4385476"/>
            <a:ext cx="3343275" cy="723900"/>
          </a:xfrm>
          <a:prstGeom prst="rect">
            <a:avLst/>
          </a:prstGeom>
          <a:noFill/>
        </p:spPr>
      </p:pic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0" y="1295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41" name="Picture 1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46281" y="5171294"/>
            <a:ext cx="3571875" cy="1028700"/>
          </a:xfrm>
          <a:prstGeom prst="rect">
            <a:avLst/>
          </a:prstGeom>
          <a:noFill/>
        </p:spPr>
      </p:pic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0" y="14859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44" name="Picture 1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46281" y="6385740"/>
            <a:ext cx="4057650" cy="409575"/>
          </a:xfrm>
          <a:prstGeom prst="rect">
            <a:avLst/>
          </a:prstGeom>
          <a:noFill/>
        </p:spPr>
      </p:pic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580342"/>
            <a:ext cx="8715436" cy="2786081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2800" dirty="0" smtClean="0"/>
              <a:t> Considere una investigación llevada a cabo para estudiar el efecto que tiene la concentración de un reactivo y la presencia de un catalizador sobre el tiempo de reacción de un proceso químico. Sea la concentración del reactivo el factor A con 2 niveles de interés, 15 y 20%. El catalizador constituye el factor B; el nivel alto denota el uso de 2 sacos de catalizador y el nivel bajo denota el uso de un solo saco. El experimento se realiza 3 veces y los datos son: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Diseño Factoriales 2</a:t>
            </a:r>
            <a:r>
              <a:rPr lang="es-VE" baseline="30000" dirty="0" smtClean="0"/>
              <a:t>2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952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15049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514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1181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0" y="1295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0" y="14859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3" name="6 Marcador de contenido"/>
          <p:cNvGraphicFramePr>
            <a:graphicFrameLocks/>
          </p:cNvGraphicFramePr>
          <p:nvPr/>
        </p:nvGraphicFramePr>
        <p:xfrm>
          <a:off x="1717650" y="4572183"/>
          <a:ext cx="8215370" cy="2743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650119"/>
                <a:gridCol w="1457566"/>
                <a:gridCol w="1855084"/>
                <a:gridCol w="1192554"/>
                <a:gridCol w="1060047"/>
              </a:tblGrid>
              <a:tr h="381000">
                <a:tc rowSpan="2">
                  <a:txBody>
                    <a:bodyPr/>
                    <a:lstStyle/>
                    <a:p>
                      <a:pPr algn="ctr"/>
                      <a:r>
                        <a:rPr lang="es-VE" sz="2200" dirty="0" smtClean="0"/>
                        <a:t>Combinación de tratamientos</a:t>
                      </a:r>
                      <a:endParaRPr lang="en-US" sz="22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Réplica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10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II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III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A baja, B baja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80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r>
                        <a:rPr lang="es-VE" sz="2000" b="1" baseline="0" dirty="0" smtClean="0">
                          <a:solidFill>
                            <a:schemeClr val="bg1"/>
                          </a:solidFill>
                        </a:rPr>
                        <a:t> alta, B baja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36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32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32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r>
                        <a:rPr lang="es-VE" sz="2000" b="1" baseline="0" dirty="0" smtClean="0">
                          <a:solidFill>
                            <a:schemeClr val="bg1"/>
                          </a:solidFill>
                        </a:rPr>
                        <a:t> baja, B alta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18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60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r>
                        <a:rPr lang="es-VE" sz="2000" b="1" baseline="0" dirty="0" smtClean="0">
                          <a:solidFill>
                            <a:schemeClr val="bg1"/>
                          </a:solidFill>
                        </a:rPr>
                        <a:t> alta, B alta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29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90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ityscape">
  <a:themeElements>
    <a:clrScheme name="Cityscap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ityscap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ityscap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yscap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tyscap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yscap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yscap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yscap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yscap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Cityscape</Template>
  <TotalTime>4824</TotalTime>
  <Words>1500</Words>
  <Application>Microsoft PowerPoint</Application>
  <PresentationFormat>Personalizado</PresentationFormat>
  <Paragraphs>457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1" baseType="lpstr">
      <vt:lpstr>Cityscape</vt:lpstr>
      <vt:lpstr>Unidad III: Diseño de Experimentos Tema: Diseño Factoriales 2k</vt:lpstr>
      <vt:lpstr>Diseño Factoriales 2k</vt:lpstr>
      <vt:lpstr>Diseño Factoriales 22</vt:lpstr>
      <vt:lpstr>Diseño Factoriales 22</vt:lpstr>
      <vt:lpstr>Diseño Factoriales 22</vt:lpstr>
      <vt:lpstr>Diseño Factoriales 22</vt:lpstr>
      <vt:lpstr>Diseño Factoriales 22</vt:lpstr>
      <vt:lpstr>Diseño Factoriales 22</vt:lpstr>
      <vt:lpstr>Ejemplo Diseño Factoriales 22</vt:lpstr>
      <vt:lpstr>Ejemplo Diseño Factoriales 22</vt:lpstr>
      <vt:lpstr>Ejemplo Diseño Factoriales 22</vt:lpstr>
      <vt:lpstr>Ejemplo Diseño Factoriales 22</vt:lpstr>
      <vt:lpstr>Ejemplo Diseño Factoriales 22</vt:lpstr>
      <vt:lpstr>Diseño Factoriales 23</vt:lpstr>
      <vt:lpstr>Diseño Factoriales 23</vt:lpstr>
      <vt:lpstr>Diseño Factoriales 23</vt:lpstr>
      <vt:lpstr>Diseño Factoriales 23</vt:lpstr>
      <vt:lpstr>Diseño Factoriales 23</vt:lpstr>
      <vt:lpstr>Ejemplo Diseño Factoriales 23</vt:lpstr>
      <vt:lpstr>Ejemplo Diseño Factoriales 23</vt:lpstr>
      <vt:lpstr>Ejemplo Diseño Factoriales 23</vt:lpstr>
      <vt:lpstr>Ejemplo Diseño Factoriales 23</vt:lpstr>
      <vt:lpstr>Ejemplo Diseño Factoriales 23</vt:lpstr>
      <vt:lpstr>Ejemplo Diseño Factoriales 23</vt:lpstr>
      <vt:lpstr>Ejemplo Diseño Factoriales 23</vt:lpstr>
      <vt:lpstr>Ejemplo Diseño Factoriales 23</vt:lpstr>
      <vt:lpstr>Diseño Factorial General 2k</vt:lpstr>
      <vt:lpstr>Diseño Factorial General 2k</vt:lpstr>
      <vt:lpstr>Diseño Factorial General 2k</vt:lpstr>
      <vt:lpstr>Diapositiva 30</vt:lpstr>
    </vt:vector>
  </TitlesOfParts>
  <Company>Personal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Oscar Mogollon</dc:creator>
  <cp:lastModifiedBy>usuario</cp:lastModifiedBy>
  <cp:revision>171</cp:revision>
  <dcterms:created xsi:type="dcterms:W3CDTF">2006-11-08T18:12:24Z</dcterms:created>
  <dcterms:modified xsi:type="dcterms:W3CDTF">2010-05-19T14:26:34Z</dcterms:modified>
</cp:coreProperties>
</file>