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notesSlides/notesSlide2.xml" ContentType="application/vnd.openxmlformats-officedocument.presentationml.notesSlide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docProps/custom.xml" ContentType="application/vnd.openxmlformats-officedocument.custom-properties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layout4.xml" ContentType="application/vnd.openxmlformats-officedocument.drawingml.diagram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18"/>
  </p:notesMasterIdLst>
  <p:sldIdLst>
    <p:sldId id="259" r:id="rId3"/>
    <p:sldId id="257" r:id="rId4"/>
    <p:sldId id="261" r:id="rId5"/>
    <p:sldId id="262" r:id="rId6"/>
    <p:sldId id="263" r:id="rId7"/>
    <p:sldId id="264" r:id="rId8"/>
    <p:sldId id="260" r:id="rId9"/>
    <p:sldId id="265" r:id="rId10"/>
    <p:sldId id="258" r:id="rId11"/>
    <p:sldId id="266" r:id="rId12"/>
    <p:sldId id="267" r:id="rId13"/>
    <p:sldId id="268" r:id="rId14"/>
    <p:sldId id="271" r:id="rId15"/>
    <p:sldId id="270" r:id="rId16"/>
    <p:sldId id="272" r:id="rId17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718" autoAdjust="0"/>
  </p:normalViewPr>
  <p:slideViewPr>
    <p:cSldViewPr>
      <p:cViewPr>
        <p:scale>
          <a:sx n="100" d="100"/>
          <a:sy n="100" d="100"/>
        </p:scale>
        <p:origin x="-516" y="30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58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86A974B-6580-408B-8630-B1AB03928C50}" type="doc">
      <dgm:prSet loTypeId="urn:microsoft.com/office/officeart/2005/8/layout/vList5#1" loCatId="list" qsTypeId="urn:microsoft.com/office/officeart/2005/8/quickstyle/simple5#1" qsCatId="simple" csTypeId="urn:microsoft.com/office/officeart/2005/8/colors/colorful1" csCatId="colorful" phldr="1"/>
      <dgm:spPr/>
      <dgm:t>
        <a:bodyPr/>
        <a:lstStyle/>
        <a:p>
          <a:endParaRPr lang="es-ES"/>
        </a:p>
      </dgm:t>
    </dgm:pt>
    <dgm:pt modelId="{556AA660-3FAE-4494-A194-3CA22004BBCE}">
      <dgm:prSet phldrT="[Texto]"/>
      <dgm:spPr/>
      <dgm:t>
        <a:bodyPr/>
        <a:lstStyle/>
        <a:p>
          <a:r>
            <a:rPr lang="es-ES" dirty="0" smtClean="0"/>
            <a:t>ACTIVOS</a:t>
          </a:r>
          <a:endParaRPr lang="es-ES" dirty="0"/>
        </a:p>
      </dgm:t>
    </dgm:pt>
    <dgm:pt modelId="{09B0A48E-F71A-43B0-B2BD-0F0DCFEA1D4E}" type="parTrans" cxnId="{9D4C8C24-5AD3-430F-8591-00B19BD01E42}">
      <dgm:prSet/>
      <dgm:spPr/>
      <dgm:t>
        <a:bodyPr/>
        <a:lstStyle/>
        <a:p>
          <a:endParaRPr lang="es-ES"/>
        </a:p>
      </dgm:t>
    </dgm:pt>
    <dgm:pt modelId="{8E308EDC-1E7C-44E9-ACB4-864A1C584292}" type="sibTrans" cxnId="{9D4C8C24-5AD3-430F-8591-00B19BD01E42}">
      <dgm:prSet/>
      <dgm:spPr/>
      <dgm:t>
        <a:bodyPr/>
        <a:lstStyle/>
        <a:p>
          <a:endParaRPr lang="es-ES"/>
        </a:p>
      </dgm:t>
    </dgm:pt>
    <dgm:pt modelId="{661AD22D-8E6A-4B69-B949-635E143878B5}">
      <dgm:prSet phldrT="[Texto]"/>
      <dgm:spPr/>
      <dgm:t>
        <a:bodyPr/>
        <a:lstStyle/>
        <a:p>
          <a:r>
            <a:rPr lang="es-ES" dirty="0" smtClean="0"/>
            <a:t>Recurso controlado por la entidad como resultado de sucesos pasados, de que se espera obtener, en el futuro beneficios económicos</a:t>
          </a:r>
          <a:endParaRPr lang="es-ES" dirty="0"/>
        </a:p>
      </dgm:t>
    </dgm:pt>
    <dgm:pt modelId="{6C55E800-BA8B-4FC5-81DF-49B2AE10AAC2}" type="parTrans" cxnId="{BF0BF356-6382-4C0D-A68B-8ADB883ABF43}">
      <dgm:prSet/>
      <dgm:spPr/>
      <dgm:t>
        <a:bodyPr/>
        <a:lstStyle/>
        <a:p>
          <a:endParaRPr lang="es-ES"/>
        </a:p>
      </dgm:t>
    </dgm:pt>
    <dgm:pt modelId="{89EED0C8-4DF7-45BB-9C72-E95FC450AA4E}" type="sibTrans" cxnId="{BF0BF356-6382-4C0D-A68B-8ADB883ABF43}">
      <dgm:prSet/>
      <dgm:spPr/>
      <dgm:t>
        <a:bodyPr/>
        <a:lstStyle/>
        <a:p>
          <a:endParaRPr lang="es-ES"/>
        </a:p>
      </dgm:t>
    </dgm:pt>
    <dgm:pt modelId="{53E57F5F-DD08-43C4-B9A2-51011DDF2669}">
      <dgm:prSet phldrT="[Texto]"/>
      <dgm:spPr/>
      <dgm:t>
        <a:bodyPr/>
        <a:lstStyle/>
        <a:p>
          <a:r>
            <a:rPr lang="es-ES" dirty="0" smtClean="0"/>
            <a:t>PASIVOS</a:t>
          </a:r>
          <a:endParaRPr lang="es-ES" dirty="0"/>
        </a:p>
      </dgm:t>
    </dgm:pt>
    <dgm:pt modelId="{2B3D4707-8ACF-4CB8-A1F7-33630C830A2F}" type="parTrans" cxnId="{97B2296C-304F-484A-8F65-389D137F9E45}">
      <dgm:prSet/>
      <dgm:spPr/>
      <dgm:t>
        <a:bodyPr/>
        <a:lstStyle/>
        <a:p>
          <a:endParaRPr lang="es-ES"/>
        </a:p>
      </dgm:t>
    </dgm:pt>
    <dgm:pt modelId="{0F7D8E33-49D1-4AE5-8262-C3B7BB57E817}" type="sibTrans" cxnId="{97B2296C-304F-484A-8F65-389D137F9E45}">
      <dgm:prSet/>
      <dgm:spPr/>
      <dgm:t>
        <a:bodyPr/>
        <a:lstStyle/>
        <a:p>
          <a:endParaRPr lang="es-ES"/>
        </a:p>
      </dgm:t>
    </dgm:pt>
    <dgm:pt modelId="{EB7690CF-0D10-4C56-9C55-78261950F71E}">
      <dgm:prSet phldrT="[Texto]"/>
      <dgm:spPr/>
      <dgm:t>
        <a:bodyPr/>
        <a:lstStyle/>
        <a:p>
          <a:r>
            <a:rPr lang="es-ES" dirty="0" smtClean="0"/>
            <a:t>Obligación presente de la entidad, surgida a raíz de sucesos pasados, al vencimiento de la cual, y para cancelarla, la entidad espera desprenderse de recursos que incorporan beneficios económicos.</a:t>
          </a:r>
          <a:endParaRPr lang="es-ES" dirty="0"/>
        </a:p>
      </dgm:t>
    </dgm:pt>
    <dgm:pt modelId="{8CB28D3D-5170-4310-BFC7-EE380F6C1986}" type="parTrans" cxnId="{E3FC6ED6-0A67-47F7-BBFD-25D1C0B3958E}">
      <dgm:prSet/>
      <dgm:spPr/>
      <dgm:t>
        <a:bodyPr/>
        <a:lstStyle/>
        <a:p>
          <a:endParaRPr lang="es-ES"/>
        </a:p>
      </dgm:t>
    </dgm:pt>
    <dgm:pt modelId="{FD379BED-6846-4136-8150-C6696CA6C46F}" type="sibTrans" cxnId="{E3FC6ED6-0A67-47F7-BBFD-25D1C0B3958E}">
      <dgm:prSet/>
      <dgm:spPr/>
      <dgm:t>
        <a:bodyPr/>
        <a:lstStyle/>
        <a:p>
          <a:endParaRPr lang="es-ES"/>
        </a:p>
      </dgm:t>
    </dgm:pt>
    <dgm:pt modelId="{F465F03D-E5A9-48EF-A1D0-C55C98D0E63C}">
      <dgm:prSet phldrT="[Texto]"/>
      <dgm:spPr/>
      <dgm:t>
        <a:bodyPr/>
        <a:lstStyle/>
        <a:p>
          <a:r>
            <a:rPr lang="es-ES" dirty="0" smtClean="0"/>
            <a:t>PATRIMONIO</a:t>
          </a:r>
          <a:endParaRPr lang="es-ES" dirty="0"/>
        </a:p>
      </dgm:t>
    </dgm:pt>
    <dgm:pt modelId="{C7793DA8-0FB6-4234-9217-BDD47E671F83}" type="parTrans" cxnId="{4BBFDC24-BD8F-4797-89E0-EAEFADFCCFB0}">
      <dgm:prSet/>
      <dgm:spPr/>
      <dgm:t>
        <a:bodyPr/>
        <a:lstStyle/>
        <a:p>
          <a:endParaRPr lang="es-ES"/>
        </a:p>
      </dgm:t>
    </dgm:pt>
    <dgm:pt modelId="{7157036A-AAC2-4493-A2C1-A607D667B620}" type="sibTrans" cxnId="{4BBFDC24-BD8F-4797-89E0-EAEFADFCCFB0}">
      <dgm:prSet/>
      <dgm:spPr/>
      <dgm:t>
        <a:bodyPr/>
        <a:lstStyle/>
        <a:p>
          <a:endParaRPr lang="es-ES"/>
        </a:p>
      </dgm:t>
    </dgm:pt>
    <dgm:pt modelId="{2AAFBE6F-94CB-49EE-8E39-E2B8E88B58D4}">
      <dgm:prSet phldrT="[Texto]"/>
      <dgm:spPr/>
      <dgm:t>
        <a:bodyPr/>
        <a:lstStyle/>
        <a:p>
          <a:r>
            <a:rPr lang="es-ES" dirty="0" smtClean="0"/>
            <a:t>Es la participación residual de los activos de la entidad, una vez deducidos todos sus pasivos.</a:t>
          </a:r>
          <a:endParaRPr lang="es-ES" dirty="0"/>
        </a:p>
      </dgm:t>
    </dgm:pt>
    <dgm:pt modelId="{F4A3055D-317F-45C5-AE07-2DD9DAFE600F}" type="parTrans" cxnId="{EE58E541-388C-4364-B07B-EA15580B19F6}">
      <dgm:prSet/>
      <dgm:spPr/>
      <dgm:t>
        <a:bodyPr/>
        <a:lstStyle/>
        <a:p>
          <a:endParaRPr lang="es-ES"/>
        </a:p>
      </dgm:t>
    </dgm:pt>
    <dgm:pt modelId="{714D8A03-3A93-4AF9-BE35-ACA80137EB53}" type="sibTrans" cxnId="{EE58E541-388C-4364-B07B-EA15580B19F6}">
      <dgm:prSet/>
      <dgm:spPr/>
      <dgm:t>
        <a:bodyPr/>
        <a:lstStyle/>
        <a:p>
          <a:endParaRPr lang="es-ES"/>
        </a:p>
      </dgm:t>
    </dgm:pt>
    <dgm:pt modelId="{97105E81-2EE1-420E-AC6E-AD066675DCC6}" type="pres">
      <dgm:prSet presAssocID="{286A974B-6580-408B-8630-B1AB03928C5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B5F12F8D-0B88-4402-80B1-B000DE2AF302}" type="pres">
      <dgm:prSet presAssocID="{556AA660-3FAE-4494-A194-3CA22004BBCE}" presName="linNode" presStyleCnt="0"/>
      <dgm:spPr/>
      <dgm:t>
        <a:bodyPr/>
        <a:lstStyle/>
        <a:p>
          <a:endParaRPr lang="es-ES"/>
        </a:p>
      </dgm:t>
    </dgm:pt>
    <dgm:pt modelId="{416523E1-7AFD-424A-9181-D4DF01DE7770}" type="pres">
      <dgm:prSet presAssocID="{556AA660-3FAE-4494-A194-3CA22004BBCE}" presName="parentText" presStyleLbl="node1" presStyleIdx="0" presStyleCnt="3" custLinFactNeighborX="-1171" custLinFactNeighborY="-10859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ABC0EA2-C893-468B-90CC-8534D0DFB1C6}" type="pres">
      <dgm:prSet presAssocID="{556AA660-3FAE-4494-A194-3CA22004BBCE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200AE93-1887-49E1-98E4-51DE746BD4A2}" type="pres">
      <dgm:prSet presAssocID="{8E308EDC-1E7C-44E9-ACB4-864A1C584292}" presName="sp" presStyleCnt="0"/>
      <dgm:spPr/>
      <dgm:t>
        <a:bodyPr/>
        <a:lstStyle/>
        <a:p>
          <a:endParaRPr lang="es-ES"/>
        </a:p>
      </dgm:t>
    </dgm:pt>
    <dgm:pt modelId="{9E3F6FA2-BA5C-4016-89F3-CBDB626FB88D}" type="pres">
      <dgm:prSet presAssocID="{53E57F5F-DD08-43C4-B9A2-51011DDF2669}" presName="linNode" presStyleCnt="0"/>
      <dgm:spPr/>
      <dgm:t>
        <a:bodyPr/>
        <a:lstStyle/>
        <a:p>
          <a:endParaRPr lang="es-ES"/>
        </a:p>
      </dgm:t>
    </dgm:pt>
    <dgm:pt modelId="{89AF2FD7-4AC6-4C4E-8A89-D351A0BC1398}" type="pres">
      <dgm:prSet presAssocID="{53E57F5F-DD08-43C4-B9A2-51011DDF2669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D06C747-9AA8-47B0-8236-EB479BDCCDD3}" type="pres">
      <dgm:prSet presAssocID="{53E57F5F-DD08-43C4-B9A2-51011DDF2669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F4B6954-4882-4636-BEB3-6087BA58A329}" type="pres">
      <dgm:prSet presAssocID="{0F7D8E33-49D1-4AE5-8262-C3B7BB57E817}" presName="sp" presStyleCnt="0"/>
      <dgm:spPr/>
      <dgm:t>
        <a:bodyPr/>
        <a:lstStyle/>
        <a:p>
          <a:endParaRPr lang="es-ES"/>
        </a:p>
      </dgm:t>
    </dgm:pt>
    <dgm:pt modelId="{5B873FD0-9EBD-4A72-B12B-D08EDEF1CF4E}" type="pres">
      <dgm:prSet presAssocID="{F465F03D-E5A9-48EF-A1D0-C55C98D0E63C}" presName="linNode" presStyleCnt="0"/>
      <dgm:spPr/>
      <dgm:t>
        <a:bodyPr/>
        <a:lstStyle/>
        <a:p>
          <a:endParaRPr lang="es-ES"/>
        </a:p>
      </dgm:t>
    </dgm:pt>
    <dgm:pt modelId="{73825223-DA8A-4619-9D6E-106BD161412E}" type="pres">
      <dgm:prSet presAssocID="{F465F03D-E5A9-48EF-A1D0-C55C98D0E63C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4F352E3-E207-489F-AFAC-76BB3D3E04DE}" type="pres">
      <dgm:prSet presAssocID="{F465F03D-E5A9-48EF-A1D0-C55C98D0E63C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4BBFDC24-BD8F-4797-89E0-EAEFADFCCFB0}" srcId="{286A974B-6580-408B-8630-B1AB03928C50}" destId="{F465F03D-E5A9-48EF-A1D0-C55C98D0E63C}" srcOrd="2" destOrd="0" parTransId="{C7793DA8-0FB6-4234-9217-BDD47E671F83}" sibTransId="{7157036A-AAC2-4493-A2C1-A607D667B620}"/>
    <dgm:cxn modelId="{AED67025-2A50-4A15-B734-3CBDD2705C6D}" type="presOf" srcId="{EB7690CF-0D10-4C56-9C55-78261950F71E}" destId="{FD06C747-9AA8-47B0-8236-EB479BDCCDD3}" srcOrd="0" destOrd="0" presId="urn:microsoft.com/office/officeart/2005/8/layout/vList5#1"/>
    <dgm:cxn modelId="{0924FD57-257F-4F32-AFF8-159948AC712F}" type="presOf" srcId="{556AA660-3FAE-4494-A194-3CA22004BBCE}" destId="{416523E1-7AFD-424A-9181-D4DF01DE7770}" srcOrd="0" destOrd="0" presId="urn:microsoft.com/office/officeart/2005/8/layout/vList5#1"/>
    <dgm:cxn modelId="{EE58E541-388C-4364-B07B-EA15580B19F6}" srcId="{F465F03D-E5A9-48EF-A1D0-C55C98D0E63C}" destId="{2AAFBE6F-94CB-49EE-8E39-E2B8E88B58D4}" srcOrd="0" destOrd="0" parTransId="{F4A3055D-317F-45C5-AE07-2DD9DAFE600F}" sibTransId="{714D8A03-3A93-4AF9-BE35-ACA80137EB53}"/>
    <dgm:cxn modelId="{B8B0B7CD-FE8C-4608-A720-5F2966FFD808}" type="presOf" srcId="{661AD22D-8E6A-4B69-B949-635E143878B5}" destId="{8ABC0EA2-C893-468B-90CC-8534D0DFB1C6}" srcOrd="0" destOrd="0" presId="urn:microsoft.com/office/officeart/2005/8/layout/vList5#1"/>
    <dgm:cxn modelId="{E3FC6ED6-0A67-47F7-BBFD-25D1C0B3958E}" srcId="{53E57F5F-DD08-43C4-B9A2-51011DDF2669}" destId="{EB7690CF-0D10-4C56-9C55-78261950F71E}" srcOrd="0" destOrd="0" parTransId="{8CB28D3D-5170-4310-BFC7-EE380F6C1986}" sibTransId="{FD379BED-6846-4136-8150-C6696CA6C46F}"/>
    <dgm:cxn modelId="{9D4C8C24-5AD3-430F-8591-00B19BD01E42}" srcId="{286A974B-6580-408B-8630-B1AB03928C50}" destId="{556AA660-3FAE-4494-A194-3CA22004BBCE}" srcOrd="0" destOrd="0" parTransId="{09B0A48E-F71A-43B0-B2BD-0F0DCFEA1D4E}" sibTransId="{8E308EDC-1E7C-44E9-ACB4-864A1C584292}"/>
    <dgm:cxn modelId="{C696961C-B8AB-492F-BFDE-96F2C44470C1}" type="presOf" srcId="{286A974B-6580-408B-8630-B1AB03928C50}" destId="{97105E81-2EE1-420E-AC6E-AD066675DCC6}" srcOrd="0" destOrd="0" presId="urn:microsoft.com/office/officeart/2005/8/layout/vList5#1"/>
    <dgm:cxn modelId="{803A2B92-F0EA-4901-84A0-4A7F24491450}" type="presOf" srcId="{2AAFBE6F-94CB-49EE-8E39-E2B8E88B58D4}" destId="{94F352E3-E207-489F-AFAC-76BB3D3E04DE}" srcOrd="0" destOrd="0" presId="urn:microsoft.com/office/officeart/2005/8/layout/vList5#1"/>
    <dgm:cxn modelId="{AB9DA282-782F-4C9A-8665-BF91DC736A1E}" type="presOf" srcId="{F465F03D-E5A9-48EF-A1D0-C55C98D0E63C}" destId="{73825223-DA8A-4619-9D6E-106BD161412E}" srcOrd="0" destOrd="0" presId="urn:microsoft.com/office/officeart/2005/8/layout/vList5#1"/>
    <dgm:cxn modelId="{97B2296C-304F-484A-8F65-389D137F9E45}" srcId="{286A974B-6580-408B-8630-B1AB03928C50}" destId="{53E57F5F-DD08-43C4-B9A2-51011DDF2669}" srcOrd="1" destOrd="0" parTransId="{2B3D4707-8ACF-4CB8-A1F7-33630C830A2F}" sibTransId="{0F7D8E33-49D1-4AE5-8262-C3B7BB57E817}"/>
    <dgm:cxn modelId="{BF0BF356-6382-4C0D-A68B-8ADB883ABF43}" srcId="{556AA660-3FAE-4494-A194-3CA22004BBCE}" destId="{661AD22D-8E6A-4B69-B949-635E143878B5}" srcOrd="0" destOrd="0" parTransId="{6C55E800-BA8B-4FC5-81DF-49B2AE10AAC2}" sibTransId="{89EED0C8-4DF7-45BB-9C72-E95FC450AA4E}"/>
    <dgm:cxn modelId="{2084432E-3E5D-4BDC-BB01-472CAC95767B}" type="presOf" srcId="{53E57F5F-DD08-43C4-B9A2-51011DDF2669}" destId="{89AF2FD7-4AC6-4C4E-8A89-D351A0BC1398}" srcOrd="0" destOrd="0" presId="urn:microsoft.com/office/officeart/2005/8/layout/vList5#1"/>
    <dgm:cxn modelId="{C9AB19FA-9751-4976-B684-E33FF8A3BB5B}" type="presParOf" srcId="{97105E81-2EE1-420E-AC6E-AD066675DCC6}" destId="{B5F12F8D-0B88-4402-80B1-B000DE2AF302}" srcOrd="0" destOrd="0" presId="urn:microsoft.com/office/officeart/2005/8/layout/vList5#1"/>
    <dgm:cxn modelId="{A589C971-238D-4EF6-A197-52031D847DA7}" type="presParOf" srcId="{B5F12F8D-0B88-4402-80B1-B000DE2AF302}" destId="{416523E1-7AFD-424A-9181-D4DF01DE7770}" srcOrd="0" destOrd="0" presId="urn:microsoft.com/office/officeart/2005/8/layout/vList5#1"/>
    <dgm:cxn modelId="{96FF608D-D099-4ABA-BE92-949A573234FA}" type="presParOf" srcId="{B5F12F8D-0B88-4402-80B1-B000DE2AF302}" destId="{8ABC0EA2-C893-468B-90CC-8534D0DFB1C6}" srcOrd="1" destOrd="0" presId="urn:microsoft.com/office/officeart/2005/8/layout/vList5#1"/>
    <dgm:cxn modelId="{7FF01523-52B6-45FD-8843-F20188A88594}" type="presParOf" srcId="{97105E81-2EE1-420E-AC6E-AD066675DCC6}" destId="{9200AE93-1887-49E1-98E4-51DE746BD4A2}" srcOrd="1" destOrd="0" presId="urn:microsoft.com/office/officeart/2005/8/layout/vList5#1"/>
    <dgm:cxn modelId="{3C7380BE-DD6A-4B2F-9410-ACE7818227F5}" type="presParOf" srcId="{97105E81-2EE1-420E-AC6E-AD066675DCC6}" destId="{9E3F6FA2-BA5C-4016-89F3-CBDB626FB88D}" srcOrd="2" destOrd="0" presId="urn:microsoft.com/office/officeart/2005/8/layout/vList5#1"/>
    <dgm:cxn modelId="{6F1CA5F8-47C3-4E5A-8A6B-C87825F2C5C0}" type="presParOf" srcId="{9E3F6FA2-BA5C-4016-89F3-CBDB626FB88D}" destId="{89AF2FD7-4AC6-4C4E-8A89-D351A0BC1398}" srcOrd="0" destOrd="0" presId="urn:microsoft.com/office/officeart/2005/8/layout/vList5#1"/>
    <dgm:cxn modelId="{7AFE06F2-6DAE-4334-B965-609861C9E0F7}" type="presParOf" srcId="{9E3F6FA2-BA5C-4016-89F3-CBDB626FB88D}" destId="{FD06C747-9AA8-47B0-8236-EB479BDCCDD3}" srcOrd="1" destOrd="0" presId="urn:microsoft.com/office/officeart/2005/8/layout/vList5#1"/>
    <dgm:cxn modelId="{5A868137-64EA-40B8-9DF8-5E343C7CB0B0}" type="presParOf" srcId="{97105E81-2EE1-420E-AC6E-AD066675DCC6}" destId="{0F4B6954-4882-4636-BEB3-6087BA58A329}" srcOrd="3" destOrd="0" presId="urn:microsoft.com/office/officeart/2005/8/layout/vList5#1"/>
    <dgm:cxn modelId="{78689EB1-62E1-4F56-85FE-F3E5D0D7EAA7}" type="presParOf" srcId="{97105E81-2EE1-420E-AC6E-AD066675DCC6}" destId="{5B873FD0-9EBD-4A72-B12B-D08EDEF1CF4E}" srcOrd="4" destOrd="0" presId="urn:microsoft.com/office/officeart/2005/8/layout/vList5#1"/>
    <dgm:cxn modelId="{5FE8A2A4-4848-48AF-99F6-0620AA78CCCE}" type="presParOf" srcId="{5B873FD0-9EBD-4A72-B12B-D08EDEF1CF4E}" destId="{73825223-DA8A-4619-9D6E-106BD161412E}" srcOrd="0" destOrd="0" presId="urn:microsoft.com/office/officeart/2005/8/layout/vList5#1"/>
    <dgm:cxn modelId="{2507F2D8-B2C0-4E3D-B9AC-645C3299C58D}" type="presParOf" srcId="{5B873FD0-9EBD-4A72-B12B-D08EDEF1CF4E}" destId="{94F352E3-E207-489F-AFAC-76BB3D3E04DE}" srcOrd="1" destOrd="0" presId="urn:microsoft.com/office/officeart/2005/8/layout/vList5#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86A974B-6580-408B-8630-B1AB03928C50}" type="doc">
      <dgm:prSet loTypeId="urn:microsoft.com/office/officeart/2005/8/layout/vList5#1" loCatId="list" qsTypeId="urn:microsoft.com/office/officeart/2005/8/quickstyle/simple5#1" qsCatId="simple" csTypeId="urn:microsoft.com/office/officeart/2005/8/colors/colorful1" csCatId="colorful" phldr="1"/>
      <dgm:spPr/>
      <dgm:t>
        <a:bodyPr/>
        <a:lstStyle/>
        <a:p>
          <a:endParaRPr lang="es-ES"/>
        </a:p>
      </dgm:t>
    </dgm:pt>
    <dgm:pt modelId="{556AA660-3FAE-4494-A194-3CA22004BBCE}">
      <dgm:prSet phldrT="[Texto]"/>
      <dgm:spPr/>
      <dgm:t>
        <a:bodyPr/>
        <a:lstStyle/>
        <a:p>
          <a:r>
            <a:rPr lang="es-ES" dirty="0" smtClean="0"/>
            <a:t>Activos </a:t>
          </a:r>
        </a:p>
        <a:p>
          <a:r>
            <a:rPr lang="es-ES" dirty="0" smtClean="0"/>
            <a:t>Corrientes</a:t>
          </a:r>
          <a:endParaRPr lang="es-ES" dirty="0"/>
        </a:p>
      </dgm:t>
    </dgm:pt>
    <dgm:pt modelId="{09B0A48E-F71A-43B0-B2BD-0F0DCFEA1D4E}" type="parTrans" cxnId="{9D4C8C24-5AD3-430F-8591-00B19BD01E42}">
      <dgm:prSet/>
      <dgm:spPr/>
      <dgm:t>
        <a:bodyPr/>
        <a:lstStyle/>
        <a:p>
          <a:endParaRPr lang="es-ES"/>
        </a:p>
      </dgm:t>
    </dgm:pt>
    <dgm:pt modelId="{8E308EDC-1E7C-44E9-ACB4-864A1C584292}" type="sibTrans" cxnId="{9D4C8C24-5AD3-430F-8591-00B19BD01E42}">
      <dgm:prSet/>
      <dgm:spPr/>
      <dgm:t>
        <a:bodyPr/>
        <a:lstStyle/>
        <a:p>
          <a:endParaRPr lang="es-ES"/>
        </a:p>
      </dgm:t>
    </dgm:pt>
    <dgm:pt modelId="{661AD22D-8E6A-4B69-B949-635E143878B5}">
      <dgm:prSet phldrT="[Texto]" custT="1"/>
      <dgm:spPr/>
      <dgm:t>
        <a:bodyPr/>
        <a:lstStyle/>
        <a:p>
          <a:r>
            <a:rPr lang="es-ES" sz="1200" dirty="0" smtClean="0"/>
            <a:t>Espera realizarlo o tiene la intención de venderlo o consumirlo en su ciclo normal de operación</a:t>
          </a:r>
          <a:endParaRPr lang="es-ES" sz="1200" dirty="0"/>
        </a:p>
      </dgm:t>
    </dgm:pt>
    <dgm:pt modelId="{6C55E800-BA8B-4FC5-81DF-49B2AE10AAC2}" type="parTrans" cxnId="{BF0BF356-6382-4C0D-A68B-8ADB883ABF43}">
      <dgm:prSet/>
      <dgm:spPr/>
      <dgm:t>
        <a:bodyPr/>
        <a:lstStyle/>
        <a:p>
          <a:endParaRPr lang="es-ES"/>
        </a:p>
      </dgm:t>
    </dgm:pt>
    <dgm:pt modelId="{89EED0C8-4DF7-45BB-9C72-E95FC450AA4E}" type="sibTrans" cxnId="{BF0BF356-6382-4C0D-A68B-8ADB883ABF43}">
      <dgm:prSet/>
      <dgm:spPr/>
      <dgm:t>
        <a:bodyPr/>
        <a:lstStyle/>
        <a:p>
          <a:endParaRPr lang="es-ES"/>
        </a:p>
      </dgm:t>
    </dgm:pt>
    <dgm:pt modelId="{1B146507-B546-459D-8169-791F64E1FFD9}">
      <dgm:prSet phldrT="[Texto]" custT="1"/>
      <dgm:spPr/>
      <dgm:t>
        <a:bodyPr/>
        <a:lstStyle/>
        <a:p>
          <a:r>
            <a:rPr lang="es-ES" sz="1200" dirty="0" smtClean="0"/>
            <a:t>Mantiene el activo principalmente con fines de negociación</a:t>
          </a:r>
          <a:endParaRPr lang="es-ES" sz="1200" dirty="0"/>
        </a:p>
      </dgm:t>
    </dgm:pt>
    <dgm:pt modelId="{B5C6ED01-43E6-46BF-B630-FBBF0CA6276E}" type="parTrans" cxnId="{0BE1E2E8-0016-41A7-9015-2D8E295BFCF5}">
      <dgm:prSet/>
      <dgm:spPr/>
      <dgm:t>
        <a:bodyPr/>
        <a:lstStyle/>
        <a:p>
          <a:endParaRPr lang="es-VE"/>
        </a:p>
      </dgm:t>
    </dgm:pt>
    <dgm:pt modelId="{72F6EC45-87A0-4F01-9405-B169CE2DA206}" type="sibTrans" cxnId="{0BE1E2E8-0016-41A7-9015-2D8E295BFCF5}">
      <dgm:prSet/>
      <dgm:spPr/>
      <dgm:t>
        <a:bodyPr/>
        <a:lstStyle/>
        <a:p>
          <a:endParaRPr lang="es-VE"/>
        </a:p>
      </dgm:t>
    </dgm:pt>
    <dgm:pt modelId="{39B0CC8C-A9B0-4416-9590-D5C923D12121}">
      <dgm:prSet phldrT="[Texto]" custT="1"/>
      <dgm:spPr/>
      <dgm:t>
        <a:bodyPr/>
        <a:lstStyle/>
        <a:p>
          <a:r>
            <a:rPr lang="es-ES" sz="1200" dirty="0" smtClean="0"/>
            <a:t>Espera realizar el activo dentro de los 12 meses siguientes desde la fecha sobre la que se informa, o</a:t>
          </a:r>
          <a:endParaRPr lang="es-ES" sz="1200" dirty="0"/>
        </a:p>
      </dgm:t>
    </dgm:pt>
    <dgm:pt modelId="{494FE1A4-C625-42EF-925D-08DE22387D87}" type="parTrans" cxnId="{DDBAEE4C-3CBC-4A2B-A922-E3799069A689}">
      <dgm:prSet/>
      <dgm:spPr/>
      <dgm:t>
        <a:bodyPr/>
        <a:lstStyle/>
        <a:p>
          <a:endParaRPr lang="es-VE"/>
        </a:p>
      </dgm:t>
    </dgm:pt>
    <dgm:pt modelId="{4FAB4C47-8981-452D-8CC1-81DFDE07B820}" type="sibTrans" cxnId="{DDBAEE4C-3CBC-4A2B-A922-E3799069A689}">
      <dgm:prSet/>
      <dgm:spPr/>
      <dgm:t>
        <a:bodyPr/>
        <a:lstStyle/>
        <a:p>
          <a:endParaRPr lang="es-VE"/>
        </a:p>
      </dgm:t>
    </dgm:pt>
    <dgm:pt modelId="{E2D47BF4-07CF-4878-A0D3-D2046E1394ED}">
      <dgm:prSet phldrT="[Texto]" custT="1"/>
      <dgm:spPr/>
      <dgm:t>
        <a:bodyPr/>
        <a:lstStyle/>
        <a:p>
          <a:r>
            <a:rPr lang="es-ES" sz="1200" dirty="0" smtClean="0"/>
            <a:t>Se trate de efectivo o un equivalente al efectivo, salvo que su utilización esté restringida y no pueda ser intercambiado ni utilizado para cancelar un pasivo por un periodo mínimo de 12 meses desde la fecha sobre la que informa</a:t>
          </a:r>
          <a:endParaRPr lang="es-ES" sz="1200" dirty="0"/>
        </a:p>
      </dgm:t>
    </dgm:pt>
    <dgm:pt modelId="{E9CCA822-CDF7-4749-97D3-B8637387F161}" type="parTrans" cxnId="{DA901F8B-1FD1-48E8-A120-0D5B587E3465}">
      <dgm:prSet/>
      <dgm:spPr/>
      <dgm:t>
        <a:bodyPr/>
        <a:lstStyle/>
        <a:p>
          <a:endParaRPr lang="es-VE"/>
        </a:p>
      </dgm:t>
    </dgm:pt>
    <dgm:pt modelId="{B1DC5552-06DF-4671-A8A1-A69ED7980B67}" type="sibTrans" cxnId="{DA901F8B-1FD1-48E8-A120-0D5B587E3465}">
      <dgm:prSet/>
      <dgm:spPr/>
      <dgm:t>
        <a:bodyPr/>
        <a:lstStyle/>
        <a:p>
          <a:endParaRPr lang="es-VE"/>
        </a:p>
      </dgm:t>
    </dgm:pt>
    <dgm:pt modelId="{97105E81-2EE1-420E-AC6E-AD066675DCC6}" type="pres">
      <dgm:prSet presAssocID="{286A974B-6580-408B-8630-B1AB03928C5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B5F12F8D-0B88-4402-80B1-B000DE2AF302}" type="pres">
      <dgm:prSet presAssocID="{556AA660-3FAE-4494-A194-3CA22004BBCE}" presName="linNode" presStyleCnt="0"/>
      <dgm:spPr/>
      <dgm:t>
        <a:bodyPr/>
        <a:lstStyle/>
        <a:p>
          <a:endParaRPr lang="es-ES"/>
        </a:p>
      </dgm:t>
    </dgm:pt>
    <dgm:pt modelId="{416523E1-7AFD-424A-9181-D4DF01DE7770}" type="pres">
      <dgm:prSet presAssocID="{556AA660-3FAE-4494-A194-3CA22004BBCE}" presName="parentText" presStyleLbl="node1" presStyleIdx="0" presStyleCnt="1" custLinFactNeighborX="-20311" custLinFactNeighborY="-34747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ABC0EA2-C893-468B-90CC-8534D0DFB1C6}" type="pres">
      <dgm:prSet presAssocID="{556AA660-3FAE-4494-A194-3CA22004BBCE}" presName="descendantText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8075E677-0421-414F-89F6-FC217DDFBB19}" type="presOf" srcId="{1B146507-B546-459D-8169-791F64E1FFD9}" destId="{8ABC0EA2-C893-468B-90CC-8534D0DFB1C6}" srcOrd="0" destOrd="1" presId="urn:microsoft.com/office/officeart/2005/8/layout/vList5#1"/>
    <dgm:cxn modelId="{3CE0534C-1EEB-4FBD-9B87-05D87A9FC2D7}" type="presOf" srcId="{661AD22D-8E6A-4B69-B949-635E143878B5}" destId="{8ABC0EA2-C893-468B-90CC-8534D0DFB1C6}" srcOrd="0" destOrd="0" presId="urn:microsoft.com/office/officeart/2005/8/layout/vList5#1"/>
    <dgm:cxn modelId="{5D5E10BD-FAED-4C91-9942-E0F82401F385}" type="presOf" srcId="{39B0CC8C-A9B0-4416-9590-D5C923D12121}" destId="{8ABC0EA2-C893-468B-90CC-8534D0DFB1C6}" srcOrd="0" destOrd="2" presId="urn:microsoft.com/office/officeart/2005/8/layout/vList5#1"/>
    <dgm:cxn modelId="{DA901F8B-1FD1-48E8-A120-0D5B587E3465}" srcId="{556AA660-3FAE-4494-A194-3CA22004BBCE}" destId="{E2D47BF4-07CF-4878-A0D3-D2046E1394ED}" srcOrd="3" destOrd="0" parTransId="{E9CCA822-CDF7-4749-97D3-B8637387F161}" sibTransId="{B1DC5552-06DF-4671-A8A1-A69ED7980B67}"/>
    <dgm:cxn modelId="{0BE1E2E8-0016-41A7-9015-2D8E295BFCF5}" srcId="{556AA660-3FAE-4494-A194-3CA22004BBCE}" destId="{1B146507-B546-459D-8169-791F64E1FFD9}" srcOrd="1" destOrd="0" parTransId="{B5C6ED01-43E6-46BF-B630-FBBF0CA6276E}" sibTransId="{72F6EC45-87A0-4F01-9405-B169CE2DA206}"/>
    <dgm:cxn modelId="{D2EC18AE-2CEC-45C8-A48A-8A5FABDA547D}" type="presOf" srcId="{556AA660-3FAE-4494-A194-3CA22004BBCE}" destId="{416523E1-7AFD-424A-9181-D4DF01DE7770}" srcOrd="0" destOrd="0" presId="urn:microsoft.com/office/officeart/2005/8/layout/vList5#1"/>
    <dgm:cxn modelId="{DDBAEE4C-3CBC-4A2B-A922-E3799069A689}" srcId="{556AA660-3FAE-4494-A194-3CA22004BBCE}" destId="{39B0CC8C-A9B0-4416-9590-D5C923D12121}" srcOrd="2" destOrd="0" parTransId="{494FE1A4-C625-42EF-925D-08DE22387D87}" sibTransId="{4FAB4C47-8981-452D-8CC1-81DFDE07B820}"/>
    <dgm:cxn modelId="{7289537C-DAD5-4058-888A-394489A8FAF9}" type="presOf" srcId="{286A974B-6580-408B-8630-B1AB03928C50}" destId="{97105E81-2EE1-420E-AC6E-AD066675DCC6}" srcOrd="0" destOrd="0" presId="urn:microsoft.com/office/officeart/2005/8/layout/vList5#1"/>
    <dgm:cxn modelId="{CC124BC3-ED3E-426E-813E-201F7EEA66C1}" type="presOf" srcId="{E2D47BF4-07CF-4878-A0D3-D2046E1394ED}" destId="{8ABC0EA2-C893-468B-90CC-8534D0DFB1C6}" srcOrd="0" destOrd="3" presId="urn:microsoft.com/office/officeart/2005/8/layout/vList5#1"/>
    <dgm:cxn modelId="{9D4C8C24-5AD3-430F-8591-00B19BD01E42}" srcId="{286A974B-6580-408B-8630-B1AB03928C50}" destId="{556AA660-3FAE-4494-A194-3CA22004BBCE}" srcOrd="0" destOrd="0" parTransId="{09B0A48E-F71A-43B0-B2BD-0F0DCFEA1D4E}" sibTransId="{8E308EDC-1E7C-44E9-ACB4-864A1C584292}"/>
    <dgm:cxn modelId="{BF0BF356-6382-4C0D-A68B-8ADB883ABF43}" srcId="{556AA660-3FAE-4494-A194-3CA22004BBCE}" destId="{661AD22D-8E6A-4B69-B949-635E143878B5}" srcOrd="0" destOrd="0" parTransId="{6C55E800-BA8B-4FC5-81DF-49B2AE10AAC2}" sibTransId="{89EED0C8-4DF7-45BB-9C72-E95FC450AA4E}"/>
    <dgm:cxn modelId="{AA06F2B5-7E59-42CA-8D57-A71FB8A1D376}" type="presParOf" srcId="{97105E81-2EE1-420E-AC6E-AD066675DCC6}" destId="{B5F12F8D-0B88-4402-80B1-B000DE2AF302}" srcOrd="0" destOrd="0" presId="urn:microsoft.com/office/officeart/2005/8/layout/vList5#1"/>
    <dgm:cxn modelId="{8D7A8AE9-F649-4921-8552-A237556DDD00}" type="presParOf" srcId="{B5F12F8D-0B88-4402-80B1-B000DE2AF302}" destId="{416523E1-7AFD-424A-9181-D4DF01DE7770}" srcOrd="0" destOrd="0" presId="urn:microsoft.com/office/officeart/2005/8/layout/vList5#1"/>
    <dgm:cxn modelId="{7A7CD713-8714-495C-ACEC-C35D724872B6}" type="presParOf" srcId="{B5F12F8D-0B88-4402-80B1-B000DE2AF302}" destId="{8ABC0EA2-C893-468B-90CC-8534D0DFB1C6}" srcOrd="1" destOrd="0" presId="urn:microsoft.com/office/officeart/2005/8/layout/vList5#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86A974B-6580-408B-8630-B1AB03928C50}" type="doc">
      <dgm:prSet loTypeId="urn:microsoft.com/office/officeart/2005/8/layout/vList5#1" loCatId="list" qsTypeId="urn:microsoft.com/office/officeart/2005/8/quickstyle/simple5#1" qsCatId="simple" csTypeId="urn:microsoft.com/office/officeart/2005/8/colors/colorful1" csCatId="colorful" phldr="1"/>
      <dgm:spPr/>
      <dgm:t>
        <a:bodyPr/>
        <a:lstStyle/>
        <a:p>
          <a:endParaRPr lang="es-ES"/>
        </a:p>
      </dgm:t>
    </dgm:pt>
    <dgm:pt modelId="{556AA660-3FAE-4494-A194-3CA22004BBCE}">
      <dgm:prSet phldrT="[Texto]"/>
      <dgm:spPr/>
      <dgm:t>
        <a:bodyPr/>
        <a:lstStyle/>
        <a:p>
          <a:r>
            <a:rPr lang="es-ES" dirty="0" smtClean="0"/>
            <a:t>Pasivos</a:t>
          </a:r>
        </a:p>
        <a:p>
          <a:r>
            <a:rPr lang="es-ES" dirty="0" smtClean="0"/>
            <a:t>Corrientes</a:t>
          </a:r>
          <a:endParaRPr lang="es-ES" dirty="0"/>
        </a:p>
      </dgm:t>
    </dgm:pt>
    <dgm:pt modelId="{09B0A48E-F71A-43B0-B2BD-0F0DCFEA1D4E}" type="parTrans" cxnId="{9D4C8C24-5AD3-430F-8591-00B19BD01E42}">
      <dgm:prSet/>
      <dgm:spPr/>
      <dgm:t>
        <a:bodyPr/>
        <a:lstStyle/>
        <a:p>
          <a:endParaRPr lang="es-ES"/>
        </a:p>
      </dgm:t>
    </dgm:pt>
    <dgm:pt modelId="{8E308EDC-1E7C-44E9-ACB4-864A1C584292}" type="sibTrans" cxnId="{9D4C8C24-5AD3-430F-8591-00B19BD01E42}">
      <dgm:prSet/>
      <dgm:spPr/>
      <dgm:t>
        <a:bodyPr/>
        <a:lstStyle/>
        <a:p>
          <a:endParaRPr lang="es-ES"/>
        </a:p>
      </dgm:t>
    </dgm:pt>
    <dgm:pt modelId="{661AD22D-8E6A-4B69-B949-635E143878B5}">
      <dgm:prSet phldrT="[Texto]" custT="1"/>
      <dgm:spPr/>
      <dgm:t>
        <a:bodyPr/>
        <a:lstStyle/>
        <a:p>
          <a:r>
            <a:rPr lang="es-ES" sz="1200" dirty="0" smtClean="0"/>
            <a:t>a) Espera liquidarlo en el transcurso del ciclo normal de operación</a:t>
          </a:r>
          <a:endParaRPr lang="es-ES" sz="1200" dirty="0"/>
        </a:p>
      </dgm:t>
    </dgm:pt>
    <dgm:pt modelId="{6C55E800-BA8B-4FC5-81DF-49B2AE10AAC2}" type="parTrans" cxnId="{BF0BF356-6382-4C0D-A68B-8ADB883ABF43}">
      <dgm:prSet/>
      <dgm:spPr/>
      <dgm:t>
        <a:bodyPr/>
        <a:lstStyle/>
        <a:p>
          <a:endParaRPr lang="es-ES"/>
        </a:p>
      </dgm:t>
    </dgm:pt>
    <dgm:pt modelId="{89EED0C8-4DF7-45BB-9C72-E95FC450AA4E}" type="sibTrans" cxnId="{BF0BF356-6382-4C0D-A68B-8ADB883ABF43}">
      <dgm:prSet/>
      <dgm:spPr/>
      <dgm:t>
        <a:bodyPr/>
        <a:lstStyle/>
        <a:p>
          <a:endParaRPr lang="es-ES"/>
        </a:p>
      </dgm:t>
    </dgm:pt>
    <dgm:pt modelId="{1B146507-B546-459D-8169-791F64E1FFD9}">
      <dgm:prSet phldrT="[Texto]" custT="1"/>
      <dgm:spPr/>
      <dgm:t>
        <a:bodyPr/>
        <a:lstStyle/>
        <a:p>
          <a:r>
            <a:rPr lang="es-ES" sz="1200" dirty="0" smtClean="0"/>
            <a:t>b) Mantiene el pasivo principalmente con el propósito de negociación</a:t>
          </a:r>
          <a:endParaRPr lang="es-ES" sz="1200" dirty="0"/>
        </a:p>
      </dgm:t>
    </dgm:pt>
    <dgm:pt modelId="{B5C6ED01-43E6-46BF-B630-FBBF0CA6276E}" type="parTrans" cxnId="{0BE1E2E8-0016-41A7-9015-2D8E295BFCF5}">
      <dgm:prSet/>
      <dgm:spPr/>
      <dgm:t>
        <a:bodyPr/>
        <a:lstStyle/>
        <a:p>
          <a:endParaRPr lang="es-VE"/>
        </a:p>
      </dgm:t>
    </dgm:pt>
    <dgm:pt modelId="{72F6EC45-87A0-4F01-9405-B169CE2DA206}" type="sibTrans" cxnId="{0BE1E2E8-0016-41A7-9015-2D8E295BFCF5}">
      <dgm:prSet/>
      <dgm:spPr/>
      <dgm:t>
        <a:bodyPr/>
        <a:lstStyle/>
        <a:p>
          <a:endParaRPr lang="es-VE"/>
        </a:p>
      </dgm:t>
    </dgm:pt>
    <dgm:pt modelId="{39B0CC8C-A9B0-4416-9590-D5C923D12121}">
      <dgm:prSet phldrT="[Texto]" custT="1"/>
      <dgm:spPr/>
      <dgm:t>
        <a:bodyPr/>
        <a:lstStyle/>
        <a:p>
          <a:r>
            <a:rPr lang="es-ES" sz="1200" dirty="0" smtClean="0"/>
            <a:t>c) El pasivo debe liquidarse dentro de los  12 meses siguientes a la fecha sobre la que se informa, o</a:t>
          </a:r>
          <a:endParaRPr lang="es-ES" sz="1200" dirty="0"/>
        </a:p>
      </dgm:t>
    </dgm:pt>
    <dgm:pt modelId="{494FE1A4-C625-42EF-925D-08DE22387D87}" type="parTrans" cxnId="{DDBAEE4C-3CBC-4A2B-A922-E3799069A689}">
      <dgm:prSet/>
      <dgm:spPr/>
      <dgm:t>
        <a:bodyPr/>
        <a:lstStyle/>
        <a:p>
          <a:endParaRPr lang="es-VE"/>
        </a:p>
      </dgm:t>
    </dgm:pt>
    <dgm:pt modelId="{4FAB4C47-8981-452D-8CC1-81DFDE07B820}" type="sibTrans" cxnId="{DDBAEE4C-3CBC-4A2B-A922-E3799069A689}">
      <dgm:prSet/>
      <dgm:spPr/>
      <dgm:t>
        <a:bodyPr/>
        <a:lstStyle/>
        <a:p>
          <a:endParaRPr lang="es-VE"/>
        </a:p>
      </dgm:t>
    </dgm:pt>
    <dgm:pt modelId="{E2D47BF4-07CF-4878-A0D3-D2046E1394ED}">
      <dgm:prSet phldrT="[Texto]" custT="1"/>
      <dgm:spPr/>
      <dgm:t>
        <a:bodyPr/>
        <a:lstStyle/>
        <a:p>
          <a:r>
            <a:rPr lang="es-ES" sz="1200" dirty="0" smtClean="0"/>
            <a:t>d) La entidad no tiene un derecho incondicional para aplazar la cancelación del pasivo durante , al menos, los 12 meses siguientes a la fecha sobre la que se informa.</a:t>
          </a:r>
          <a:endParaRPr lang="es-ES" sz="1200" dirty="0"/>
        </a:p>
      </dgm:t>
    </dgm:pt>
    <dgm:pt modelId="{E9CCA822-CDF7-4749-97D3-B8637387F161}" type="parTrans" cxnId="{DA901F8B-1FD1-48E8-A120-0D5B587E3465}">
      <dgm:prSet/>
      <dgm:spPr/>
      <dgm:t>
        <a:bodyPr/>
        <a:lstStyle/>
        <a:p>
          <a:endParaRPr lang="es-VE"/>
        </a:p>
      </dgm:t>
    </dgm:pt>
    <dgm:pt modelId="{B1DC5552-06DF-4671-A8A1-A69ED7980B67}" type="sibTrans" cxnId="{DA901F8B-1FD1-48E8-A120-0D5B587E3465}">
      <dgm:prSet/>
      <dgm:spPr/>
      <dgm:t>
        <a:bodyPr/>
        <a:lstStyle/>
        <a:p>
          <a:endParaRPr lang="es-VE"/>
        </a:p>
      </dgm:t>
    </dgm:pt>
    <dgm:pt modelId="{97105E81-2EE1-420E-AC6E-AD066675DCC6}" type="pres">
      <dgm:prSet presAssocID="{286A974B-6580-408B-8630-B1AB03928C5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B5F12F8D-0B88-4402-80B1-B000DE2AF302}" type="pres">
      <dgm:prSet presAssocID="{556AA660-3FAE-4494-A194-3CA22004BBCE}" presName="linNode" presStyleCnt="0"/>
      <dgm:spPr/>
      <dgm:t>
        <a:bodyPr/>
        <a:lstStyle/>
        <a:p>
          <a:endParaRPr lang="es-ES"/>
        </a:p>
      </dgm:t>
    </dgm:pt>
    <dgm:pt modelId="{416523E1-7AFD-424A-9181-D4DF01DE7770}" type="pres">
      <dgm:prSet presAssocID="{556AA660-3FAE-4494-A194-3CA22004BBCE}" presName="parentText" presStyleLbl="node1" presStyleIdx="0" presStyleCnt="1" custLinFactNeighborX="-20311" custLinFactNeighborY="-34747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ABC0EA2-C893-468B-90CC-8534D0DFB1C6}" type="pres">
      <dgm:prSet presAssocID="{556AA660-3FAE-4494-A194-3CA22004BBCE}" presName="descendantText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61BDF128-3060-48F1-AAB2-8C042E73CE00}" type="presOf" srcId="{E2D47BF4-07CF-4878-A0D3-D2046E1394ED}" destId="{8ABC0EA2-C893-468B-90CC-8534D0DFB1C6}" srcOrd="0" destOrd="3" presId="urn:microsoft.com/office/officeart/2005/8/layout/vList5#1"/>
    <dgm:cxn modelId="{DB48D043-AD33-48BC-B39C-569AA731D6A1}" type="presOf" srcId="{556AA660-3FAE-4494-A194-3CA22004BBCE}" destId="{416523E1-7AFD-424A-9181-D4DF01DE7770}" srcOrd="0" destOrd="0" presId="urn:microsoft.com/office/officeart/2005/8/layout/vList5#1"/>
    <dgm:cxn modelId="{DA901F8B-1FD1-48E8-A120-0D5B587E3465}" srcId="{556AA660-3FAE-4494-A194-3CA22004BBCE}" destId="{E2D47BF4-07CF-4878-A0D3-D2046E1394ED}" srcOrd="3" destOrd="0" parTransId="{E9CCA822-CDF7-4749-97D3-B8637387F161}" sibTransId="{B1DC5552-06DF-4671-A8A1-A69ED7980B67}"/>
    <dgm:cxn modelId="{1DF100A2-3731-4C6C-B9E1-D7D0A2C70F30}" type="presOf" srcId="{661AD22D-8E6A-4B69-B949-635E143878B5}" destId="{8ABC0EA2-C893-468B-90CC-8534D0DFB1C6}" srcOrd="0" destOrd="0" presId="urn:microsoft.com/office/officeart/2005/8/layout/vList5#1"/>
    <dgm:cxn modelId="{0BE1E2E8-0016-41A7-9015-2D8E295BFCF5}" srcId="{556AA660-3FAE-4494-A194-3CA22004BBCE}" destId="{1B146507-B546-459D-8169-791F64E1FFD9}" srcOrd="1" destOrd="0" parTransId="{B5C6ED01-43E6-46BF-B630-FBBF0CA6276E}" sibTransId="{72F6EC45-87A0-4F01-9405-B169CE2DA206}"/>
    <dgm:cxn modelId="{DDBAEE4C-3CBC-4A2B-A922-E3799069A689}" srcId="{556AA660-3FAE-4494-A194-3CA22004BBCE}" destId="{39B0CC8C-A9B0-4416-9590-D5C923D12121}" srcOrd="2" destOrd="0" parTransId="{494FE1A4-C625-42EF-925D-08DE22387D87}" sibTransId="{4FAB4C47-8981-452D-8CC1-81DFDE07B820}"/>
    <dgm:cxn modelId="{7443CEEF-6B7F-45EC-BA39-E47C7DB9BD6C}" type="presOf" srcId="{286A974B-6580-408B-8630-B1AB03928C50}" destId="{97105E81-2EE1-420E-AC6E-AD066675DCC6}" srcOrd="0" destOrd="0" presId="urn:microsoft.com/office/officeart/2005/8/layout/vList5#1"/>
    <dgm:cxn modelId="{267D2399-29E5-4618-9A6F-9C31E830DF5B}" type="presOf" srcId="{1B146507-B546-459D-8169-791F64E1FFD9}" destId="{8ABC0EA2-C893-468B-90CC-8534D0DFB1C6}" srcOrd="0" destOrd="1" presId="urn:microsoft.com/office/officeart/2005/8/layout/vList5#1"/>
    <dgm:cxn modelId="{D7369193-E4A2-4D68-A3F1-36EEDC7D1246}" type="presOf" srcId="{39B0CC8C-A9B0-4416-9590-D5C923D12121}" destId="{8ABC0EA2-C893-468B-90CC-8534D0DFB1C6}" srcOrd="0" destOrd="2" presId="urn:microsoft.com/office/officeart/2005/8/layout/vList5#1"/>
    <dgm:cxn modelId="{9D4C8C24-5AD3-430F-8591-00B19BD01E42}" srcId="{286A974B-6580-408B-8630-B1AB03928C50}" destId="{556AA660-3FAE-4494-A194-3CA22004BBCE}" srcOrd="0" destOrd="0" parTransId="{09B0A48E-F71A-43B0-B2BD-0F0DCFEA1D4E}" sibTransId="{8E308EDC-1E7C-44E9-ACB4-864A1C584292}"/>
    <dgm:cxn modelId="{BF0BF356-6382-4C0D-A68B-8ADB883ABF43}" srcId="{556AA660-3FAE-4494-A194-3CA22004BBCE}" destId="{661AD22D-8E6A-4B69-B949-635E143878B5}" srcOrd="0" destOrd="0" parTransId="{6C55E800-BA8B-4FC5-81DF-49B2AE10AAC2}" sibTransId="{89EED0C8-4DF7-45BB-9C72-E95FC450AA4E}"/>
    <dgm:cxn modelId="{A053CF50-5B82-4B72-A895-D3A5897FEF13}" type="presParOf" srcId="{97105E81-2EE1-420E-AC6E-AD066675DCC6}" destId="{B5F12F8D-0B88-4402-80B1-B000DE2AF302}" srcOrd="0" destOrd="0" presId="urn:microsoft.com/office/officeart/2005/8/layout/vList5#1"/>
    <dgm:cxn modelId="{DC8FDC43-AAFD-4E20-B24A-EEDF3E98B02E}" type="presParOf" srcId="{B5F12F8D-0B88-4402-80B1-B000DE2AF302}" destId="{416523E1-7AFD-424A-9181-D4DF01DE7770}" srcOrd="0" destOrd="0" presId="urn:microsoft.com/office/officeart/2005/8/layout/vList5#1"/>
    <dgm:cxn modelId="{BDFABB53-D5F7-4789-81C7-498621D7406F}" type="presParOf" srcId="{B5F12F8D-0B88-4402-80B1-B000DE2AF302}" destId="{8ABC0EA2-C893-468B-90CC-8534D0DFB1C6}" srcOrd="1" destOrd="0" presId="urn:microsoft.com/office/officeart/2005/8/layout/vList5#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E286C4A-4BFD-4BF6-93E9-C330D30A094F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4F89986B-D11F-4039-823D-27A78E9211A4}">
      <dgm:prSet phldrT="[Texto]" custT="1"/>
      <dgm:spPr/>
      <dgm:t>
        <a:bodyPr/>
        <a:lstStyle/>
        <a:p>
          <a:r>
            <a:rPr lang="es-VE" sz="1200" dirty="0" smtClean="0">
              <a:solidFill>
                <a:schemeClr val="bg1"/>
              </a:solidFill>
            </a:rPr>
            <a:t>La NIIF no prescribe el orden ni el formato en que tienen que presentarse las partidas</a:t>
          </a:r>
          <a:endParaRPr lang="es-VE" sz="1200" dirty="0">
            <a:solidFill>
              <a:schemeClr val="bg1"/>
            </a:solidFill>
          </a:endParaRPr>
        </a:p>
      </dgm:t>
    </dgm:pt>
    <dgm:pt modelId="{C0538BB2-6ABF-4F90-A588-3F3F776045E1}" type="parTrans" cxnId="{28DA64D1-399E-4C3A-9579-3C0C879AC9C0}">
      <dgm:prSet/>
      <dgm:spPr/>
      <dgm:t>
        <a:bodyPr/>
        <a:lstStyle/>
        <a:p>
          <a:endParaRPr lang="es-VE">
            <a:solidFill>
              <a:schemeClr val="bg1"/>
            </a:solidFill>
          </a:endParaRPr>
        </a:p>
      </dgm:t>
    </dgm:pt>
    <dgm:pt modelId="{D1048466-5306-4FF1-A8EF-72D08D6DBB24}" type="sibTrans" cxnId="{28DA64D1-399E-4C3A-9579-3C0C879AC9C0}">
      <dgm:prSet/>
      <dgm:spPr/>
      <dgm:t>
        <a:bodyPr/>
        <a:lstStyle/>
        <a:p>
          <a:endParaRPr lang="es-VE">
            <a:solidFill>
              <a:schemeClr val="bg1"/>
            </a:solidFill>
          </a:endParaRPr>
        </a:p>
      </dgm:t>
    </dgm:pt>
    <dgm:pt modelId="{2B9318B5-AA54-48D8-9DB6-FF91E4E20FEE}">
      <dgm:prSet custT="1"/>
      <dgm:spPr/>
      <dgm:t>
        <a:bodyPr/>
        <a:lstStyle/>
        <a:p>
          <a:r>
            <a:rPr lang="es-VE" sz="1200" dirty="0" smtClean="0">
              <a:solidFill>
                <a:schemeClr val="bg1"/>
              </a:solidFill>
            </a:rPr>
            <a:t>Proporciona una lista de las partidas que son </a:t>
          </a:r>
          <a:r>
            <a:rPr lang="es-VE" sz="1400" dirty="0" smtClean="0">
              <a:solidFill>
                <a:schemeClr val="bg1"/>
              </a:solidFill>
            </a:rPr>
            <a:t>suficientemente</a:t>
          </a:r>
          <a:r>
            <a:rPr lang="es-VE" sz="1200" dirty="0" smtClean="0">
              <a:solidFill>
                <a:schemeClr val="bg1"/>
              </a:solidFill>
            </a:rPr>
            <a:t> diferentes en su naturaleza o función</a:t>
          </a:r>
          <a:endParaRPr lang="es-VE" sz="1200" dirty="0">
            <a:solidFill>
              <a:schemeClr val="bg1"/>
            </a:solidFill>
          </a:endParaRPr>
        </a:p>
      </dgm:t>
    </dgm:pt>
    <dgm:pt modelId="{820090EE-85B1-4974-ABF6-E7313FB2B5F1}" type="parTrans" cxnId="{9CAFC451-71E2-4F0F-A755-4E761076D803}">
      <dgm:prSet/>
      <dgm:spPr/>
      <dgm:t>
        <a:bodyPr/>
        <a:lstStyle/>
        <a:p>
          <a:endParaRPr lang="es-VE">
            <a:solidFill>
              <a:schemeClr val="bg1"/>
            </a:solidFill>
          </a:endParaRPr>
        </a:p>
      </dgm:t>
    </dgm:pt>
    <dgm:pt modelId="{FA5054F3-2DC7-4DD5-89BA-299E2390D705}" type="sibTrans" cxnId="{9CAFC451-71E2-4F0F-A755-4E761076D803}">
      <dgm:prSet/>
      <dgm:spPr/>
      <dgm:t>
        <a:bodyPr/>
        <a:lstStyle/>
        <a:p>
          <a:endParaRPr lang="es-VE">
            <a:solidFill>
              <a:schemeClr val="bg1"/>
            </a:solidFill>
          </a:endParaRPr>
        </a:p>
      </dgm:t>
    </dgm:pt>
    <dgm:pt modelId="{A681ACDA-EF00-4FEB-AE26-E54B0F91DEB2}">
      <dgm:prSet custT="1"/>
      <dgm:spPr/>
      <dgm:t>
        <a:bodyPr/>
        <a:lstStyle/>
        <a:p>
          <a:r>
            <a:rPr lang="es-VE" sz="1200" dirty="0" smtClean="0">
              <a:solidFill>
                <a:schemeClr val="bg1"/>
              </a:solidFill>
            </a:rPr>
            <a:t>Para justificar su presentación por separado en el ESTADO DE SITUACIÓN FINANCIERA</a:t>
          </a:r>
          <a:endParaRPr lang="es-VE" sz="1200" dirty="0">
            <a:solidFill>
              <a:schemeClr val="bg1"/>
            </a:solidFill>
          </a:endParaRPr>
        </a:p>
      </dgm:t>
    </dgm:pt>
    <dgm:pt modelId="{423399AD-CEDD-42AF-A09D-996608CEC18D}" type="parTrans" cxnId="{32FF5851-97B2-4AD0-BF59-319ED90D5CDB}">
      <dgm:prSet/>
      <dgm:spPr/>
      <dgm:t>
        <a:bodyPr/>
        <a:lstStyle/>
        <a:p>
          <a:endParaRPr lang="es-VE">
            <a:solidFill>
              <a:schemeClr val="bg1"/>
            </a:solidFill>
          </a:endParaRPr>
        </a:p>
      </dgm:t>
    </dgm:pt>
    <dgm:pt modelId="{09F87C82-4CBE-4226-8499-F51864D24D06}" type="sibTrans" cxnId="{32FF5851-97B2-4AD0-BF59-319ED90D5CDB}">
      <dgm:prSet/>
      <dgm:spPr/>
      <dgm:t>
        <a:bodyPr/>
        <a:lstStyle/>
        <a:p>
          <a:endParaRPr lang="es-VE">
            <a:solidFill>
              <a:schemeClr val="bg1"/>
            </a:solidFill>
          </a:endParaRPr>
        </a:p>
      </dgm:t>
    </dgm:pt>
    <dgm:pt modelId="{0771F253-BE7C-4F7E-927F-AF1E39A055F2}" type="pres">
      <dgm:prSet presAssocID="{4E286C4A-4BFD-4BF6-93E9-C330D30A094F}" presName="CompostProcess" presStyleCnt="0">
        <dgm:presLayoutVars>
          <dgm:dir/>
          <dgm:resizeHandles val="exact"/>
        </dgm:presLayoutVars>
      </dgm:prSet>
      <dgm:spPr/>
    </dgm:pt>
    <dgm:pt modelId="{7E404C6D-4B67-4B17-A5EA-F4416B687C3B}" type="pres">
      <dgm:prSet presAssocID="{4E286C4A-4BFD-4BF6-93E9-C330D30A094F}" presName="arrow" presStyleLbl="bgShp" presStyleIdx="0" presStyleCnt="1"/>
      <dgm:spPr/>
    </dgm:pt>
    <dgm:pt modelId="{C27A8551-8510-4AB0-9C5E-A55A4B175D5D}" type="pres">
      <dgm:prSet presAssocID="{4E286C4A-4BFD-4BF6-93E9-C330D30A094F}" presName="linearProcess" presStyleCnt="0"/>
      <dgm:spPr/>
    </dgm:pt>
    <dgm:pt modelId="{A2F6A88C-0FBB-4F86-BEA2-52EA67ABBC0B}" type="pres">
      <dgm:prSet presAssocID="{4F89986B-D11F-4039-823D-27A78E9211A4}" presName="textNode" presStyleLbl="node1" presStyleIdx="0" presStyleCnt="3" custLinFactNeighborX="3683" custLinFactNeighborY="10480">
        <dgm:presLayoutVars>
          <dgm:bulletEnabled val="1"/>
        </dgm:presLayoutVars>
      </dgm:prSet>
      <dgm:spPr/>
      <dgm:t>
        <a:bodyPr/>
        <a:lstStyle/>
        <a:p>
          <a:endParaRPr lang="es-VE"/>
        </a:p>
      </dgm:t>
    </dgm:pt>
    <dgm:pt modelId="{5AACF226-8329-4A5D-BD0F-03D8974FFF5D}" type="pres">
      <dgm:prSet presAssocID="{D1048466-5306-4FF1-A8EF-72D08D6DBB24}" presName="sibTrans" presStyleCnt="0"/>
      <dgm:spPr/>
    </dgm:pt>
    <dgm:pt modelId="{4FEE6498-3284-4C1B-BCDE-861FC224ADA2}" type="pres">
      <dgm:prSet presAssocID="{2B9318B5-AA54-48D8-9DB6-FF91E4E20FEE}" presName="textNode" presStyleLbl="node1" presStyleIdx="1" presStyleCnt="3" custLinFactNeighborX="13780" custLinFactNeighborY="10480">
        <dgm:presLayoutVars>
          <dgm:bulletEnabled val="1"/>
        </dgm:presLayoutVars>
      </dgm:prSet>
      <dgm:spPr/>
      <dgm:t>
        <a:bodyPr/>
        <a:lstStyle/>
        <a:p>
          <a:endParaRPr lang="es-VE"/>
        </a:p>
      </dgm:t>
    </dgm:pt>
    <dgm:pt modelId="{BBC2FAD2-8A6A-45DF-B676-929079CDD6CF}" type="pres">
      <dgm:prSet presAssocID="{FA5054F3-2DC7-4DD5-89BA-299E2390D705}" presName="sibTrans" presStyleCnt="0"/>
      <dgm:spPr/>
    </dgm:pt>
    <dgm:pt modelId="{BA39EAE2-9017-4544-A268-EF4C7DB9D128}" type="pres">
      <dgm:prSet presAssocID="{A681ACDA-EF00-4FEB-AE26-E54B0F91DEB2}" presName="textNode" presStyleLbl="node1" presStyleIdx="2" presStyleCnt="3" custLinFactNeighborX="-44290" custLinFactNeighborY="10208">
        <dgm:presLayoutVars>
          <dgm:bulletEnabled val="1"/>
        </dgm:presLayoutVars>
      </dgm:prSet>
      <dgm:spPr/>
      <dgm:t>
        <a:bodyPr/>
        <a:lstStyle/>
        <a:p>
          <a:endParaRPr lang="es-VE"/>
        </a:p>
      </dgm:t>
    </dgm:pt>
  </dgm:ptLst>
  <dgm:cxnLst>
    <dgm:cxn modelId="{EF6C5A24-000C-494B-BE5F-9BD6A956B8D1}" type="presOf" srcId="{2B9318B5-AA54-48D8-9DB6-FF91E4E20FEE}" destId="{4FEE6498-3284-4C1B-BCDE-861FC224ADA2}" srcOrd="0" destOrd="0" presId="urn:microsoft.com/office/officeart/2005/8/layout/hProcess9"/>
    <dgm:cxn modelId="{09572375-F5BF-4B1C-B8FF-9A4450122A2F}" type="presOf" srcId="{A681ACDA-EF00-4FEB-AE26-E54B0F91DEB2}" destId="{BA39EAE2-9017-4544-A268-EF4C7DB9D128}" srcOrd="0" destOrd="0" presId="urn:microsoft.com/office/officeart/2005/8/layout/hProcess9"/>
    <dgm:cxn modelId="{28DA64D1-399E-4C3A-9579-3C0C879AC9C0}" srcId="{4E286C4A-4BFD-4BF6-93E9-C330D30A094F}" destId="{4F89986B-D11F-4039-823D-27A78E9211A4}" srcOrd="0" destOrd="0" parTransId="{C0538BB2-6ABF-4F90-A588-3F3F776045E1}" sibTransId="{D1048466-5306-4FF1-A8EF-72D08D6DBB24}"/>
    <dgm:cxn modelId="{32FF5851-97B2-4AD0-BF59-319ED90D5CDB}" srcId="{4E286C4A-4BFD-4BF6-93E9-C330D30A094F}" destId="{A681ACDA-EF00-4FEB-AE26-E54B0F91DEB2}" srcOrd="2" destOrd="0" parTransId="{423399AD-CEDD-42AF-A09D-996608CEC18D}" sibTransId="{09F87C82-4CBE-4226-8499-F51864D24D06}"/>
    <dgm:cxn modelId="{17B2B7FF-8343-4682-90F2-EE9759171CB3}" type="presOf" srcId="{4F89986B-D11F-4039-823D-27A78E9211A4}" destId="{A2F6A88C-0FBB-4F86-BEA2-52EA67ABBC0B}" srcOrd="0" destOrd="0" presId="urn:microsoft.com/office/officeart/2005/8/layout/hProcess9"/>
    <dgm:cxn modelId="{02BF4A88-2F99-44FB-899D-CF157B240385}" type="presOf" srcId="{4E286C4A-4BFD-4BF6-93E9-C330D30A094F}" destId="{0771F253-BE7C-4F7E-927F-AF1E39A055F2}" srcOrd="0" destOrd="0" presId="urn:microsoft.com/office/officeart/2005/8/layout/hProcess9"/>
    <dgm:cxn modelId="{9CAFC451-71E2-4F0F-A755-4E761076D803}" srcId="{4E286C4A-4BFD-4BF6-93E9-C330D30A094F}" destId="{2B9318B5-AA54-48D8-9DB6-FF91E4E20FEE}" srcOrd="1" destOrd="0" parTransId="{820090EE-85B1-4974-ABF6-E7313FB2B5F1}" sibTransId="{FA5054F3-2DC7-4DD5-89BA-299E2390D705}"/>
    <dgm:cxn modelId="{526EA161-B9A6-46A6-98DB-019D167163D3}" type="presParOf" srcId="{0771F253-BE7C-4F7E-927F-AF1E39A055F2}" destId="{7E404C6D-4B67-4B17-A5EA-F4416B687C3B}" srcOrd="0" destOrd="0" presId="urn:microsoft.com/office/officeart/2005/8/layout/hProcess9"/>
    <dgm:cxn modelId="{68298739-3B46-49FE-8321-58694B9709EF}" type="presParOf" srcId="{0771F253-BE7C-4F7E-927F-AF1E39A055F2}" destId="{C27A8551-8510-4AB0-9C5E-A55A4B175D5D}" srcOrd="1" destOrd="0" presId="urn:microsoft.com/office/officeart/2005/8/layout/hProcess9"/>
    <dgm:cxn modelId="{035F1DB2-509B-485A-8695-A112D866A180}" type="presParOf" srcId="{C27A8551-8510-4AB0-9C5E-A55A4B175D5D}" destId="{A2F6A88C-0FBB-4F86-BEA2-52EA67ABBC0B}" srcOrd="0" destOrd="0" presId="urn:microsoft.com/office/officeart/2005/8/layout/hProcess9"/>
    <dgm:cxn modelId="{50B03E44-7B6C-4ED0-A386-D30F5DB03395}" type="presParOf" srcId="{C27A8551-8510-4AB0-9C5E-A55A4B175D5D}" destId="{5AACF226-8329-4A5D-BD0F-03D8974FFF5D}" srcOrd="1" destOrd="0" presId="urn:microsoft.com/office/officeart/2005/8/layout/hProcess9"/>
    <dgm:cxn modelId="{4EDFA192-69A3-4760-B0F1-9DEE4D543D0C}" type="presParOf" srcId="{C27A8551-8510-4AB0-9C5E-A55A4B175D5D}" destId="{4FEE6498-3284-4C1B-BCDE-861FC224ADA2}" srcOrd="2" destOrd="0" presId="urn:microsoft.com/office/officeart/2005/8/layout/hProcess9"/>
    <dgm:cxn modelId="{791803F3-2D3D-4A71-8193-5F7163AE7943}" type="presParOf" srcId="{C27A8551-8510-4AB0-9C5E-A55A4B175D5D}" destId="{BBC2FAD2-8A6A-45DF-B676-929079CDD6CF}" srcOrd="3" destOrd="0" presId="urn:microsoft.com/office/officeart/2005/8/layout/hProcess9"/>
    <dgm:cxn modelId="{BDF35F5D-F7CA-4251-8E0A-D576C718C27E}" type="presParOf" srcId="{C27A8551-8510-4AB0-9C5E-A55A4B175D5D}" destId="{BA39EAE2-9017-4544-A268-EF4C7DB9D128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2899F27-A168-48AE-AFED-1756BE41C1C2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VE"/>
        </a:p>
      </dgm:t>
    </dgm:pt>
    <dgm:pt modelId="{66145883-2F81-4F8A-8045-B6096F96A219}">
      <dgm:prSet phldrT="[Texto]"/>
      <dgm:spPr/>
      <dgm:t>
        <a:bodyPr/>
        <a:lstStyle/>
        <a:p>
          <a:r>
            <a:rPr lang="es-VE" dirty="0" smtClean="0"/>
            <a:t>Propiedades, planta y equipos </a:t>
          </a:r>
          <a:endParaRPr lang="es-VE" dirty="0"/>
        </a:p>
      </dgm:t>
    </dgm:pt>
    <dgm:pt modelId="{670705BE-211E-42ED-A405-37FE32500A1E}" type="parTrans" cxnId="{160E7F37-8DD4-47D6-96BA-FC7864850E99}">
      <dgm:prSet/>
      <dgm:spPr/>
      <dgm:t>
        <a:bodyPr/>
        <a:lstStyle/>
        <a:p>
          <a:endParaRPr lang="es-VE"/>
        </a:p>
      </dgm:t>
    </dgm:pt>
    <dgm:pt modelId="{8BB9BBD2-C0C0-4C67-BD4F-2EA6E907D5AA}" type="sibTrans" cxnId="{160E7F37-8DD4-47D6-96BA-FC7864850E99}">
      <dgm:prSet/>
      <dgm:spPr/>
      <dgm:t>
        <a:bodyPr/>
        <a:lstStyle/>
        <a:p>
          <a:endParaRPr lang="es-VE"/>
        </a:p>
      </dgm:t>
    </dgm:pt>
    <dgm:pt modelId="{CAF3336F-CE38-4C54-B8A0-C5FCE9EAFDDC}">
      <dgm:prSet phldrT="[Texto]" custT="1"/>
      <dgm:spPr/>
      <dgm:t>
        <a:bodyPr/>
        <a:lstStyle/>
        <a:p>
          <a:r>
            <a:rPr lang="es-VE" sz="1200" dirty="0" smtClean="0"/>
            <a:t>Terreno desocupado</a:t>
          </a:r>
          <a:endParaRPr lang="es-VE" sz="1200" dirty="0"/>
        </a:p>
      </dgm:t>
    </dgm:pt>
    <dgm:pt modelId="{C8571F02-28C6-496C-BC47-4633748433CE}" type="parTrans" cxnId="{2ABB1181-FB58-467E-868D-9124DBC06F58}">
      <dgm:prSet/>
      <dgm:spPr/>
      <dgm:t>
        <a:bodyPr/>
        <a:lstStyle/>
        <a:p>
          <a:endParaRPr lang="es-VE"/>
        </a:p>
      </dgm:t>
    </dgm:pt>
    <dgm:pt modelId="{EC69F785-460F-4593-95BF-E9C3DB4AD1ED}" type="sibTrans" cxnId="{2ABB1181-FB58-467E-868D-9124DBC06F58}">
      <dgm:prSet/>
      <dgm:spPr/>
      <dgm:t>
        <a:bodyPr/>
        <a:lstStyle/>
        <a:p>
          <a:endParaRPr lang="es-VE"/>
        </a:p>
      </dgm:t>
    </dgm:pt>
    <dgm:pt modelId="{E23B703E-059C-47AC-858E-E7F1D56D3863}">
      <dgm:prSet phldrT="[Texto]" custT="1"/>
      <dgm:spPr/>
      <dgm:t>
        <a:bodyPr/>
        <a:lstStyle/>
        <a:p>
          <a:r>
            <a:rPr lang="es-VE" sz="1200" dirty="0" smtClean="0"/>
            <a:t>Terrenos y edificios</a:t>
          </a:r>
          <a:endParaRPr lang="es-VE" sz="1200" dirty="0"/>
        </a:p>
      </dgm:t>
    </dgm:pt>
    <dgm:pt modelId="{9FAE5A94-54C3-428F-9D76-EBCEDB53C36B}" type="parTrans" cxnId="{77E3242D-6D77-4D13-8E22-EB273CDA0E10}">
      <dgm:prSet/>
      <dgm:spPr/>
      <dgm:t>
        <a:bodyPr/>
        <a:lstStyle/>
        <a:p>
          <a:endParaRPr lang="es-VE"/>
        </a:p>
      </dgm:t>
    </dgm:pt>
    <dgm:pt modelId="{1C6E2E12-DE29-4842-BA3D-EA3B93E3FBE7}" type="sibTrans" cxnId="{77E3242D-6D77-4D13-8E22-EB273CDA0E10}">
      <dgm:prSet/>
      <dgm:spPr/>
      <dgm:t>
        <a:bodyPr/>
        <a:lstStyle/>
        <a:p>
          <a:endParaRPr lang="es-VE"/>
        </a:p>
      </dgm:t>
    </dgm:pt>
    <dgm:pt modelId="{7326D7B2-D002-46D9-A57A-3506DEC8DE4A}">
      <dgm:prSet phldrT="[Texto]"/>
      <dgm:spPr/>
      <dgm:t>
        <a:bodyPr/>
        <a:lstStyle/>
        <a:p>
          <a:r>
            <a:rPr lang="es-VE" dirty="0" smtClean="0"/>
            <a:t>Deudores comerciales y otras cuentas por cobrar</a:t>
          </a:r>
          <a:endParaRPr lang="es-VE" dirty="0"/>
        </a:p>
      </dgm:t>
    </dgm:pt>
    <dgm:pt modelId="{4336793E-07A2-4F03-ADD3-50CE0435EE9E}" type="parTrans" cxnId="{D422ECC1-9A72-4928-8ABC-CF30268D50B4}">
      <dgm:prSet/>
      <dgm:spPr/>
      <dgm:t>
        <a:bodyPr/>
        <a:lstStyle/>
        <a:p>
          <a:endParaRPr lang="es-VE"/>
        </a:p>
      </dgm:t>
    </dgm:pt>
    <dgm:pt modelId="{7B177AC4-A2A9-4A4F-9370-35F867A646AF}" type="sibTrans" cxnId="{D422ECC1-9A72-4928-8ABC-CF30268D50B4}">
      <dgm:prSet/>
      <dgm:spPr/>
      <dgm:t>
        <a:bodyPr/>
        <a:lstStyle/>
        <a:p>
          <a:endParaRPr lang="es-VE"/>
        </a:p>
      </dgm:t>
    </dgm:pt>
    <dgm:pt modelId="{7E742D12-74EA-421E-8F38-D80E807A2377}">
      <dgm:prSet phldrT="[Texto]"/>
      <dgm:spPr/>
      <dgm:t>
        <a:bodyPr/>
        <a:lstStyle/>
        <a:p>
          <a:r>
            <a:rPr lang="es-VE" dirty="0" smtClean="0"/>
            <a:t>Cuentas por cobrar comerciales</a:t>
          </a:r>
          <a:endParaRPr lang="es-VE" dirty="0"/>
        </a:p>
      </dgm:t>
    </dgm:pt>
    <dgm:pt modelId="{391A7E0C-5B92-4285-8934-C93DB0AA905E}" type="parTrans" cxnId="{B358653E-8245-4664-A7D0-793E228C2E3A}">
      <dgm:prSet/>
      <dgm:spPr/>
      <dgm:t>
        <a:bodyPr/>
        <a:lstStyle/>
        <a:p>
          <a:endParaRPr lang="es-VE"/>
        </a:p>
      </dgm:t>
    </dgm:pt>
    <dgm:pt modelId="{46816ADB-051F-4E6E-B023-0387A8EA2A07}" type="sibTrans" cxnId="{B358653E-8245-4664-A7D0-793E228C2E3A}">
      <dgm:prSet/>
      <dgm:spPr/>
      <dgm:t>
        <a:bodyPr/>
        <a:lstStyle/>
        <a:p>
          <a:endParaRPr lang="es-VE"/>
        </a:p>
      </dgm:t>
    </dgm:pt>
    <dgm:pt modelId="{C223AC9F-E8A4-4AA7-9802-039B59B724B1}">
      <dgm:prSet phldrT="[Texto]"/>
      <dgm:spPr/>
      <dgm:t>
        <a:bodyPr/>
        <a:lstStyle/>
        <a:p>
          <a:r>
            <a:rPr lang="es-VE" dirty="0" smtClean="0"/>
            <a:t>Inventarios</a:t>
          </a:r>
          <a:endParaRPr lang="es-VE" dirty="0"/>
        </a:p>
      </dgm:t>
    </dgm:pt>
    <dgm:pt modelId="{96D0CCC0-9016-4F70-AFA1-B065A8CE5F9F}" type="parTrans" cxnId="{E6EC9CA4-E6B2-49A8-9FC7-18F9EE48A5F9}">
      <dgm:prSet/>
      <dgm:spPr/>
      <dgm:t>
        <a:bodyPr/>
        <a:lstStyle/>
        <a:p>
          <a:endParaRPr lang="es-VE"/>
        </a:p>
      </dgm:t>
    </dgm:pt>
    <dgm:pt modelId="{D2BD11E6-59F9-4121-9AC3-2E5841C103BA}" type="sibTrans" cxnId="{E6EC9CA4-E6B2-49A8-9FC7-18F9EE48A5F9}">
      <dgm:prSet/>
      <dgm:spPr/>
      <dgm:t>
        <a:bodyPr/>
        <a:lstStyle/>
        <a:p>
          <a:endParaRPr lang="es-VE"/>
        </a:p>
      </dgm:t>
    </dgm:pt>
    <dgm:pt modelId="{7EFF2C5D-D138-4A47-B69F-EE2E941EE81F}">
      <dgm:prSet phldrT="[Texto]"/>
      <dgm:spPr/>
      <dgm:t>
        <a:bodyPr/>
        <a:lstStyle/>
        <a:p>
          <a:r>
            <a:rPr lang="es-VE" dirty="0" smtClean="0"/>
            <a:t>Materias primas y Suministros (para ser consumidos en el ciclo normal de operaciones)</a:t>
          </a:r>
          <a:endParaRPr lang="es-VE" dirty="0"/>
        </a:p>
      </dgm:t>
    </dgm:pt>
    <dgm:pt modelId="{E7718CEA-90CA-4F52-9612-F2C196E97409}" type="parTrans" cxnId="{108B633A-4959-418F-9709-E95E89D07AC4}">
      <dgm:prSet/>
      <dgm:spPr/>
      <dgm:t>
        <a:bodyPr/>
        <a:lstStyle/>
        <a:p>
          <a:endParaRPr lang="es-VE"/>
        </a:p>
      </dgm:t>
    </dgm:pt>
    <dgm:pt modelId="{BA135DD1-17FC-47F0-B4B4-13AECE7CA688}" type="sibTrans" cxnId="{108B633A-4959-418F-9709-E95E89D07AC4}">
      <dgm:prSet/>
      <dgm:spPr/>
      <dgm:t>
        <a:bodyPr/>
        <a:lstStyle/>
        <a:p>
          <a:endParaRPr lang="es-VE"/>
        </a:p>
      </dgm:t>
    </dgm:pt>
    <dgm:pt modelId="{130DAFB3-9AF9-4F7C-A5E8-94C77CFFDDA1}">
      <dgm:prSet phldrT="[Texto]" custT="1"/>
      <dgm:spPr/>
      <dgm:t>
        <a:bodyPr/>
        <a:lstStyle/>
        <a:p>
          <a:r>
            <a:rPr lang="es-VE" sz="1200" dirty="0" smtClean="0"/>
            <a:t>Maquina</a:t>
          </a:r>
          <a:endParaRPr lang="es-VE" sz="1200" dirty="0"/>
        </a:p>
      </dgm:t>
    </dgm:pt>
    <dgm:pt modelId="{01621909-61A5-4775-A98A-4AAF0EB68242}" type="parTrans" cxnId="{491F6C35-865D-4960-A95D-C577B95583C9}">
      <dgm:prSet/>
      <dgm:spPr/>
      <dgm:t>
        <a:bodyPr/>
        <a:lstStyle/>
        <a:p>
          <a:endParaRPr lang="es-VE"/>
        </a:p>
      </dgm:t>
    </dgm:pt>
    <dgm:pt modelId="{E287DA99-4DDF-46CE-B729-CB2E72B52469}" type="sibTrans" cxnId="{491F6C35-865D-4960-A95D-C577B95583C9}">
      <dgm:prSet/>
      <dgm:spPr/>
      <dgm:t>
        <a:bodyPr/>
        <a:lstStyle/>
        <a:p>
          <a:endParaRPr lang="es-VE"/>
        </a:p>
      </dgm:t>
    </dgm:pt>
    <dgm:pt modelId="{9EDD0F2F-6607-4E68-AE45-D942E9218BEF}">
      <dgm:prSet phldrT="[Texto]" custT="1"/>
      <dgm:spPr/>
      <dgm:t>
        <a:bodyPr/>
        <a:lstStyle/>
        <a:p>
          <a:r>
            <a:rPr lang="es-VE" sz="1200" dirty="0" smtClean="0"/>
            <a:t>Barcos</a:t>
          </a:r>
          <a:endParaRPr lang="es-VE" sz="1200" dirty="0"/>
        </a:p>
      </dgm:t>
    </dgm:pt>
    <dgm:pt modelId="{B747AD38-FB66-4E70-8F94-D7236ED4E25E}" type="parTrans" cxnId="{C1D38B97-7DDA-4617-B339-4A239F22AE81}">
      <dgm:prSet/>
      <dgm:spPr/>
      <dgm:t>
        <a:bodyPr/>
        <a:lstStyle/>
        <a:p>
          <a:endParaRPr lang="es-VE"/>
        </a:p>
      </dgm:t>
    </dgm:pt>
    <dgm:pt modelId="{7CD9A64C-542F-4271-B470-E4C7EEBF52E4}" type="sibTrans" cxnId="{C1D38B97-7DDA-4617-B339-4A239F22AE81}">
      <dgm:prSet/>
      <dgm:spPr/>
      <dgm:t>
        <a:bodyPr/>
        <a:lstStyle/>
        <a:p>
          <a:endParaRPr lang="es-VE"/>
        </a:p>
      </dgm:t>
    </dgm:pt>
    <dgm:pt modelId="{687D06B1-0EC8-4598-8CA8-C7BE8D0DEC7A}">
      <dgm:prSet phldrT="[Texto]" custT="1"/>
      <dgm:spPr/>
      <dgm:t>
        <a:bodyPr/>
        <a:lstStyle/>
        <a:p>
          <a:r>
            <a:rPr lang="es-VE" sz="1200" dirty="0" smtClean="0"/>
            <a:t>Vehículos de motor</a:t>
          </a:r>
          <a:endParaRPr lang="es-VE" sz="1200" dirty="0"/>
        </a:p>
      </dgm:t>
    </dgm:pt>
    <dgm:pt modelId="{EF9AAAEC-64EB-4846-B620-AB411B048715}" type="parTrans" cxnId="{FD5AB8B7-DF16-47F1-A044-2FCE13848CA6}">
      <dgm:prSet/>
      <dgm:spPr/>
      <dgm:t>
        <a:bodyPr/>
        <a:lstStyle/>
        <a:p>
          <a:endParaRPr lang="es-VE"/>
        </a:p>
      </dgm:t>
    </dgm:pt>
    <dgm:pt modelId="{8FD711EC-8095-41B5-BE19-C25BFA98DEB7}" type="sibTrans" cxnId="{FD5AB8B7-DF16-47F1-A044-2FCE13848CA6}">
      <dgm:prSet/>
      <dgm:spPr/>
      <dgm:t>
        <a:bodyPr/>
        <a:lstStyle/>
        <a:p>
          <a:endParaRPr lang="es-VE"/>
        </a:p>
      </dgm:t>
    </dgm:pt>
    <dgm:pt modelId="{898B06E4-DF50-4913-B52C-D22452D8542F}">
      <dgm:prSet phldrT="[Texto]" custT="1"/>
      <dgm:spPr/>
      <dgm:t>
        <a:bodyPr/>
        <a:lstStyle/>
        <a:p>
          <a:r>
            <a:rPr lang="es-VE" sz="1200" dirty="0" smtClean="0"/>
            <a:t>Mobiliario y enseres</a:t>
          </a:r>
          <a:endParaRPr lang="es-VE" sz="1200" dirty="0"/>
        </a:p>
      </dgm:t>
    </dgm:pt>
    <dgm:pt modelId="{D82087D2-A981-49A1-9A49-CC0B84ECB986}" type="parTrans" cxnId="{51468B12-5CD9-47AF-B806-E911EEB2F44A}">
      <dgm:prSet/>
      <dgm:spPr/>
      <dgm:t>
        <a:bodyPr/>
        <a:lstStyle/>
        <a:p>
          <a:endParaRPr lang="es-VE"/>
        </a:p>
      </dgm:t>
    </dgm:pt>
    <dgm:pt modelId="{A12C9D17-6C4A-42D4-97E6-02CAE06A4292}" type="sibTrans" cxnId="{51468B12-5CD9-47AF-B806-E911EEB2F44A}">
      <dgm:prSet/>
      <dgm:spPr/>
      <dgm:t>
        <a:bodyPr/>
        <a:lstStyle/>
        <a:p>
          <a:endParaRPr lang="es-VE"/>
        </a:p>
      </dgm:t>
    </dgm:pt>
    <dgm:pt modelId="{ADECD809-467D-477B-B656-C18A046B848F}">
      <dgm:prSet phldrT="[Texto]" custT="1"/>
      <dgm:spPr/>
      <dgm:t>
        <a:bodyPr/>
        <a:lstStyle/>
        <a:p>
          <a:r>
            <a:rPr lang="es-VE" sz="1200" dirty="0" smtClean="0"/>
            <a:t>Equipo de oficina</a:t>
          </a:r>
          <a:endParaRPr lang="es-VE" sz="1200" dirty="0"/>
        </a:p>
      </dgm:t>
    </dgm:pt>
    <dgm:pt modelId="{B9D12310-C3B6-450B-98A9-20E176424E0C}" type="parTrans" cxnId="{451F7608-9E5D-46EC-AAA8-9DEC21B36EBD}">
      <dgm:prSet/>
      <dgm:spPr/>
      <dgm:t>
        <a:bodyPr/>
        <a:lstStyle/>
        <a:p>
          <a:endParaRPr lang="es-VE"/>
        </a:p>
      </dgm:t>
    </dgm:pt>
    <dgm:pt modelId="{1BB299BD-30D4-47A9-9241-E5FF7E9B7490}" type="sibTrans" cxnId="{451F7608-9E5D-46EC-AAA8-9DEC21B36EBD}">
      <dgm:prSet/>
      <dgm:spPr/>
      <dgm:t>
        <a:bodyPr/>
        <a:lstStyle/>
        <a:p>
          <a:endParaRPr lang="es-VE"/>
        </a:p>
      </dgm:t>
    </dgm:pt>
    <dgm:pt modelId="{A43CADE7-6BCF-4EC1-9636-929FA9A8837A}">
      <dgm:prSet phldrT="[Texto]"/>
      <dgm:spPr/>
      <dgm:t>
        <a:bodyPr/>
        <a:lstStyle/>
        <a:p>
          <a:r>
            <a:rPr lang="es-VE" dirty="0" smtClean="0"/>
            <a:t>Cuentas por cobrar de partes relacionadas</a:t>
          </a:r>
          <a:endParaRPr lang="es-VE" dirty="0"/>
        </a:p>
      </dgm:t>
    </dgm:pt>
    <dgm:pt modelId="{B6A47772-DE30-40AE-8C6C-B8EB5C757C02}" type="parTrans" cxnId="{E07F7D95-E047-459A-9F6B-85F5F9D54A86}">
      <dgm:prSet/>
      <dgm:spPr/>
    </dgm:pt>
    <dgm:pt modelId="{0C6B0C55-4F65-4AAC-AC34-E0803EF40111}" type="sibTrans" cxnId="{E07F7D95-E047-459A-9F6B-85F5F9D54A86}">
      <dgm:prSet/>
      <dgm:spPr/>
    </dgm:pt>
    <dgm:pt modelId="{8090C2BB-8279-4AEC-BB79-6FFA0F337437}">
      <dgm:prSet phldrT="[Texto]"/>
      <dgm:spPr/>
      <dgm:t>
        <a:bodyPr/>
        <a:lstStyle/>
        <a:p>
          <a:r>
            <a:rPr lang="es-VE" dirty="0" smtClean="0"/>
            <a:t>Ingreso acumulado aún sin facturar</a:t>
          </a:r>
          <a:endParaRPr lang="es-VE" dirty="0"/>
        </a:p>
      </dgm:t>
    </dgm:pt>
    <dgm:pt modelId="{09E6D553-8EB9-4F1F-9393-23582255C5C9}" type="parTrans" cxnId="{62396DA5-F8D3-43B5-AE02-D0E02A73BCE7}">
      <dgm:prSet/>
      <dgm:spPr/>
    </dgm:pt>
    <dgm:pt modelId="{0AD06903-FF62-42D3-85FF-6CC48FB9DC7D}" type="sibTrans" cxnId="{62396DA5-F8D3-43B5-AE02-D0E02A73BCE7}">
      <dgm:prSet/>
      <dgm:spPr/>
    </dgm:pt>
    <dgm:pt modelId="{C82A8EF6-7DE2-49A7-9D8F-171F288648E8}">
      <dgm:prSet phldrT="[Texto]"/>
      <dgm:spPr/>
      <dgm:t>
        <a:bodyPr/>
        <a:lstStyle/>
        <a:p>
          <a:r>
            <a:rPr lang="es-VE" dirty="0" smtClean="0"/>
            <a:t>Gastos pagados por anticipado</a:t>
          </a:r>
          <a:endParaRPr lang="es-VE" dirty="0"/>
        </a:p>
      </dgm:t>
    </dgm:pt>
    <dgm:pt modelId="{A72ED838-8C84-4AC2-904C-FF45D04D1FF1}" type="parTrans" cxnId="{7A635E65-79D8-494F-A6C4-2A3C53CC8E65}">
      <dgm:prSet/>
      <dgm:spPr/>
    </dgm:pt>
    <dgm:pt modelId="{B1C8E7F1-1807-42E0-84D8-3CEC25E4588C}" type="sibTrans" cxnId="{7A635E65-79D8-494F-A6C4-2A3C53CC8E65}">
      <dgm:prSet/>
      <dgm:spPr/>
    </dgm:pt>
    <dgm:pt modelId="{6370CD3C-FB6C-486D-A48F-10BE54EA0824}">
      <dgm:prSet phldrT="[Texto]"/>
      <dgm:spPr/>
      <dgm:t>
        <a:bodyPr/>
        <a:lstStyle/>
        <a:p>
          <a:r>
            <a:rPr lang="es-VE" dirty="0" smtClean="0"/>
            <a:t>Deudores comerciales y otras cuentas por cobrar</a:t>
          </a:r>
          <a:endParaRPr lang="es-VE" dirty="0"/>
        </a:p>
      </dgm:t>
    </dgm:pt>
    <dgm:pt modelId="{A741E1DC-4540-4178-9C05-65B5E4EAD206}" type="parTrans" cxnId="{86C658E0-F6E7-4BF6-B6CC-38A66CED6D30}">
      <dgm:prSet/>
      <dgm:spPr/>
    </dgm:pt>
    <dgm:pt modelId="{A0DDA4F0-8B21-4121-8592-B619ADC22586}" type="sibTrans" cxnId="{86C658E0-F6E7-4BF6-B6CC-38A66CED6D30}">
      <dgm:prSet/>
      <dgm:spPr/>
    </dgm:pt>
    <dgm:pt modelId="{71114EF3-E279-4DC4-B6EB-3526B5C1BCAC}">
      <dgm:prSet phldrT="[Texto]"/>
      <dgm:spPr/>
      <dgm:t>
        <a:bodyPr/>
        <a:lstStyle/>
        <a:p>
          <a:r>
            <a:rPr lang="es-VE" dirty="0" smtClean="0"/>
            <a:t>Trabajos en proceso</a:t>
          </a:r>
          <a:endParaRPr lang="es-VE" dirty="0"/>
        </a:p>
      </dgm:t>
    </dgm:pt>
    <dgm:pt modelId="{C1DC8362-7ED9-4055-873E-6940E51189C0}" type="parTrans" cxnId="{8B120167-8AC4-4679-A66B-72625DB0DDE9}">
      <dgm:prSet/>
      <dgm:spPr/>
    </dgm:pt>
    <dgm:pt modelId="{D869CC52-FEA9-406A-A456-68A3251AC51B}" type="sibTrans" cxnId="{8B120167-8AC4-4679-A66B-72625DB0DDE9}">
      <dgm:prSet/>
      <dgm:spPr/>
    </dgm:pt>
    <dgm:pt modelId="{952A9D1B-CC24-48F2-818E-BE5BCC7A3F93}">
      <dgm:prSet phldrT="[Texto]"/>
      <dgm:spPr/>
      <dgm:t>
        <a:bodyPr/>
        <a:lstStyle/>
        <a:p>
          <a:r>
            <a:rPr lang="es-VE" dirty="0" smtClean="0"/>
            <a:t>Productos terminados ( para la venta en el curso normal de las operaciones)</a:t>
          </a:r>
          <a:endParaRPr lang="es-VE" dirty="0"/>
        </a:p>
      </dgm:t>
    </dgm:pt>
    <dgm:pt modelId="{3322E7E8-4DAA-4263-A908-D2081864051A}" type="parTrans" cxnId="{63EA8DB0-0D0F-4C73-BEF8-25DED1DC62E8}">
      <dgm:prSet/>
      <dgm:spPr/>
    </dgm:pt>
    <dgm:pt modelId="{D1F4DFE2-8D15-4359-8882-F8096214509E}" type="sibTrans" cxnId="{63EA8DB0-0D0F-4C73-BEF8-25DED1DC62E8}">
      <dgm:prSet/>
      <dgm:spPr/>
    </dgm:pt>
    <dgm:pt modelId="{C3498D74-B5E6-41AF-A7F1-2795886C0C2A}">
      <dgm:prSet phldrT="[Texto]"/>
      <dgm:spPr/>
      <dgm:t>
        <a:bodyPr/>
        <a:lstStyle/>
        <a:p>
          <a:endParaRPr lang="es-VE" dirty="0"/>
        </a:p>
      </dgm:t>
    </dgm:pt>
    <dgm:pt modelId="{6EEF3AF6-E0E4-4E41-8F6B-FD41A213F017}" type="parTrans" cxnId="{105E00BE-4AF2-4814-8A4C-2DE9024BFC62}">
      <dgm:prSet/>
      <dgm:spPr/>
    </dgm:pt>
    <dgm:pt modelId="{C1857084-FF5A-4C11-BB05-ED8016C8D264}" type="sibTrans" cxnId="{105E00BE-4AF2-4814-8A4C-2DE9024BFC62}">
      <dgm:prSet/>
      <dgm:spPr/>
    </dgm:pt>
    <dgm:pt modelId="{FF203DBC-4F4B-413C-B438-3732F0012AEF}">
      <dgm:prSet phldrT="[Texto]"/>
      <dgm:spPr/>
      <dgm:t>
        <a:bodyPr/>
        <a:lstStyle/>
        <a:p>
          <a:r>
            <a:rPr lang="es-VE" u="sng" dirty="0" smtClean="0"/>
            <a:t>ACTIVO CORRIENTE</a:t>
          </a:r>
          <a:endParaRPr lang="es-VE" u="sng" dirty="0"/>
        </a:p>
      </dgm:t>
    </dgm:pt>
    <dgm:pt modelId="{9DD2550F-5FE8-478C-AAF7-CDAF9BA05910}" type="parTrans" cxnId="{A65E384D-B125-4250-A000-E8C39C6C574B}">
      <dgm:prSet/>
      <dgm:spPr/>
    </dgm:pt>
    <dgm:pt modelId="{E95D1BF4-C96B-408E-92A6-1E58799CA64E}" type="sibTrans" cxnId="{A65E384D-B125-4250-A000-E8C39C6C574B}">
      <dgm:prSet/>
      <dgm:spPr/>
    </dgm:pt>
    <dgm:pt modelId="{98AE7244-63F0-41F0-A4E5-87DA488D3DB0}">
      <dgm:prSet phldrT="[Texto]" custT="1"/>
      <dgm:spPr/>
      <dgm:t>
        <a:bodyPr/>
        <a:lstStyle/>
        <a:p>
          <a:r>
            <a:rPr lang="es-VE" sz="1200" u="sng" dirty="0" smtClean="0"/>
            <a:t>ACTIVO NO CORRIENTE</a:t>
          </a:r>
          <a:endParaRPr lang="es-VE" sz="1200" u="sng" dirty="0"/>
        </a:p>
      </dgm:t>
    </dgm:pt>
    <dgm:pt modelId="{BA5078E3-A9DC-4585-9354-47FF9E552D76}" type="parTrans" cxnId="{49590C38-1731-4FE0-9B90-0388C112B5E6}">
      <dgm:prSet/>
      <dgm:spPr/>
    </dgm:pt>
    <dgm:pt modelId="{89CAF516-6160-4899-82AC-0C7454A2AC07}" type="sibTrans" cxnId="{49590C38-1731-4FE0-9B90-0388C112B5E6}">
      <dgm:prSet/>
      <dgm:spPr/>
    </dgm:pt>
    <dgm:pt modelId="{7C90B86D-31E4-4214-BCF2-DA4233248765}">
      <dgm:prSet phldrT="[Texto]"/>
      <dgm:spPr/>
      <dgm:t>
        <a:bodyPr/>
        <a:lstStyle/>
        <a:p>
          <a:r>
            <a:rPr lang="es-VE" u="sng" dirty="0" smtClean="0"/>
            <a:t>ACTIVO CORRIENTE</a:t>
          </a:r>
          <a:endParaRPr lang="es-VE" u="sng" dirty="0"/>
        </a:p>
      </dgm:t>
    </dgm:pt>
    <dgm:pt modelId="{6F9E3BC4-9ACF-4205-8CB5-811A3431BD49}" type="parTrans" cxnId="{399A851E-73C5-4135-B144-F2FB67CA5B62}">
      <dgm:prSet/>
      <dgm:spPr/>
    </dgm:pt>
    <dgm:pt modelId="{7AA6B487-281D-48C1-8FCB-A05C8318E5FE}" type="sibTrans" cxnId="{399A851E-73C5-4135-B144-F2FB67CA5B62}">
      <dgm:prSet/>
      <dgm:spPr/>
    </dgm:pt>
    <dgm:pt modelId="{486AF4EA-D9D8-4F6F-BEC0-A3064BB03B66}" type="pres">
      <dgm:prSet presAssocID="{52899F27-A168-48AE-AFED-1756BE41C1C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VE"/>
        </a:p>
      </dgm:t>
    </dgm:pt>
    <dgm:pt modelId="{BB52731A-1761-49A1-B94F-52F2364CC5E9}" type="pres">
      <dgm:prSet presAssocID="{66145883-2F81-4F8A-8045-B6096F96A219}" presName="composite" presStyleCnt="0"/>
      <dgm:spPr/>
    </dgm:pt>
    <dgm:pt modelId="{ADA72EAD-5FB0-4ED7-8FCC-56083FE8113B}" type="pres">
      <dgm:prSet presAssocID="{66145883-2F81-4F8A-8045-B6096F96A219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VE"/>
        </a:p>
      </dgm:t>
    </dgm:pt>
    <dgm:pt modelId="{D42077D8-9725-4B15-88D4-C54DB5D10CC7}" type="pres">
      <dgm:prSet presAssocID="{66145883-2F81-4F8A-8045-B6096F96A219}" presName="desTx" presStyleLbl="alignAccFollowNode1" presStyleIdx="0" presStyleCnt="3" custLinFactNeighborY="1259">
        <dgm:presLayoutVars>
          <dgm:bulletEnabled val="1"/>
        </dgm:presLayoutVars>
      </dgm:prSet>
      <dgm:spPr/>
      <dgm:t>
        <a:bodyPr/>
        <a:lstStyle/>
        <a:p>
          <a:endParaRPr lang="es-VE"/>
        </a:p>
      </dgm:t>
    </dgm:pt>
    <dgm:pt modelId="{58FD82FC-744D-4336-ABAC-2B22911BDCEB}" type="pres">
      <dgm:prSet presAssocID="{8BB9BBD2-C0C0-4C67-BD4F-2EA6E907D5AA}" presName="space" presStyleCnt="0"/>
      <dgm:spPr/>
    </dgm:pt>
    <dgm:pt modelId="{DAC97FC4-9BB6-4926-9B8D-BD71A8CEBD44}" type="pres">
      <dgm:prSet presAssocID="{7326D7B2-D002-46D9-A57A-3506DEC8DE4A}" presName="composite" presStyleCnt="0"/>
      <dgm:spPr/>
    </dgm:pt>
    <dgm:pt modelId="{A91635DE-0119-4D64-9DD2-F4D63B405461}" type="pres">
      <dgm:prSet presAssocID="{7326D7B2-D002-46D9-A57A-3506DEC8DE4A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VE"/>
        </a:p>
      </dgm:t>
    </dgm:pt>
    <dgm:pt modelId="{ADC2D8C1-4565-4DEE-BD3C-6FB60A3B4555}" type="pres">
      <dgm:prSet presAssocID="{7326D7B2-D002-46D9-A57A-3506DEC8DE4A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VE"/>
        </a:p>
      </dgm:t>
    </dgm:pt>
    <dgm:pt modelId="{4996AE2C-22A9-4510-9C05-2D3FF75DC8ED}" type="pres">
      <dgm:prSet presAssocID="{7B177AC4-A2A9-4A4F-9370-35F867A646AF}" presName="space" presStyleCnt="0"/>
      <dgm:spPr/>
    </dgm:pt>
    <dgm:pt modelId="{ACBBDDDD-A9CB-4A69-A436-D2A1DD6FB1BA}" type="pres">
      <dgm:prSet presAssocID="{C223AC9F-E8A4-4AA7-9802-039B59B724B1}" presName="composite" presStyleCnt="0"/>
      <dgm:spPr/>
    </dgm:pt>
    <dgm:pt modelId="{09BC10DC-2A13-4AED-8900-E76C56120D5B}" type="pres">
      <dgm:prSet presAssocID="{C223AC9F-E8A4-4AA7-9802-039B59B724B1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VE"/>
        </a:p>
      </dgm:t>
    </dgm:pt>
    <dgm:pt modelId="{3D1D2B10-00F2-4617-A6ED-DB2E1658B926}" type="pres">
      <dgm:prSet presAssocID="{C223AC9F-E8A4-4AA7-9802-039B59B724B1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VE"/>
        </a:p>
      </dgm:t>
    </dgm:pt>
  </dgm:ptLst>
  <dgm:cxnLst>
    <dgm:cxn modelId="{105E00BE-4AF2-4814-8A4C-2DE9024BFC62}" srcId="{C223AC9F-E8A4-4AA7-9802-039B59B724B1}" destId="{C3498D74-B5E6-41AF-A7F1-2795886C0C2A}" srcOrd="4" destOrd="0" parTransId="{6EEF3AF6-E0E4-4E41-8F6B-FD41A213F017}" sibTransId="{C1857084-FF5A-4C11-BB05-ED8016C8D264}"/>
    <dgm:cxn modelId="{6192F7E6-5228-4C31-97C2-491010D1CE82}" type="presOf" srcId="{66145883-2F81-4F8A-8045-B6096F96A219}" destId="{ADA72EAD-5FB0-4ED7-8FCC-56083FE8113B}" srcOrd="0" destOrd="0" presId="urn:microsoft.com/office/officeart/2005/8/layout/hList1"/>
    <dgm:cxn modelId="{1DFC39B3-62A0-4744-B7D7-E79DB7DC832F}" type="presOf" srcId="{687D06B1-0EC8-4598-8CA8-C7BE8D0DEC7A}" destId="{D42077D8-9725-4B15-88D4-C54DB5D10CC7}" srcOrd="0" destOrd="5" presId="urn:microsoft.com/office/officeart/2005/8/layout/hList1"/>
    <dgm:cxn modelId="{A65E384D-B125-4250-A000-E8C39C6C574B}" srcId="{7326D7B2-D002-46D9-A57A-3506DEC8DE4A}" destId="{FF203DBC-4F4B-413C-B438-3732F0012AEF}" srcOrd="0" destOrd="0" parTransId="{9DD2550F-5FE8-478C-AAF7-CDAF9BA05910}" sibTransId="{E95D1BF4-C96B-408E-92A6-1E58799CA64E}"/>
    <dgm:cxn modelId="{51468B12-5CD9-47AF-B806-E911EEB2F44A}" srcId="{66145883-2F81-4F8A-8045-B6096F96A219}" destId="{898B06E4-DF50-4913-B52C-D22452D8542F}" srcOrd="6" destOrd="0" parTransId="{D82087D2-A981-49A1-9A49-CC0B84ECB986}" sibTransId="{A12C9D17-6C4A-42D4-97E6-02CAE06A4292}"/>
    <dgm:cxn modelId="{B358653E-8245-4664-A7D0-793E228C2E3A}" srcId="{7326D7B2-D002-46D9-A57A-3506DEC8DE4A}" destId="{7E742D12-74EA-421E-8F38-D80E807A2377}" srcOrd="1" destOrd="0" parTransId="{391A7E0C-5B92-4285-8934-C93DB0AA905E}" sibTransId="{46816ADB-051F-4E6E-B023-0387A8EA2A07}"/>
    <dgm:cxn modelId="{E6EC9CA4-E6B2-49A8-9FC7-18F9EE48A5F9}" srcId="{52899F27-A168-48AE-AFED-1756BE41C1C2}" destId="{C223AC9F-E8A4-4AA7-9802-039B59B724B1}" srcOrd="2" destOrd="0" parTransId="{96D0CCC0-9016-4F70-AFA1-B065A8CE5F9F}" sibTransId="{D2BD11E6-59F9-4121-9AC3-2E5841C103BA}"/>
    <dgm:cxn modelId="{AB66C33D-8D32-4C2C-8723-D9A038D12A1B}" type="presOf" srcId="{952A9D1B-CC24-48F2-818E-BE5BCC7A3F93}" destId="{3D1D2B10-00F2-4617-A6ED-DB2E1658B926}" srcOrd="0" destOrd="3" presId="urn:microsoft.com/office/officeart/2005/8/layout/hList1"/>
    <dgm:cxn modelId="{62881D42-67CF-4F97-9084-9A65D0A0B238}" type="presOf" srcId="{6370CD3C-FB6C-486D-A48F-10BE54EA0824}" destId="{ADC2D8C1-4565-4DEE-BD3C-6FB60A3B4555}" srcOrd="0" destOrd="5" presId="urn:microsoft.com/office/officeart/2005/8/layout/hList1"/>
    <dgm:cxn modelId="{7A635E65-79D8-494F-A6C4-2A3C53CC8E65}" srcId="{7326D7B2-D002-46D9-A57A-3506DEC8DE4A}" destId="{C82A8EF6-7DE2-49A7-9D8F-171F288648E8}" srcOrd="4" destOrd="0" parTransId="{A72ED838-8C84-4AC2-904C-FF45D04D1FF1}" sibTransId="{B1C8E7F1-1807-42E0-84D8-3CEC25E4588C}"/>
    <dgm:cxn modelId="{0307891F-DECB-417C-B8D8-6016E0D866CE}" type="presOf" srcId="{A43CADE7-6BCF-4EC1-9636-929FA9A8837A}" destId="{ADC2D8C1-4565-4DEE-BD3C-6FB60A3B4555}" srcOrd="0" destOrd="2" presId="urn:microsoft.com/office/officeart/2005/8/layout/hList1"/>
    <dgm:cxn modelId="{121A15F4-0779-4D83-8957-857D334A7EC9}" type="presOf" srcId="{C223AC9F-E8A4-4AA7-9802-039B59B724B1}" destId="{09BC10DC-2A13-4AED-8900-E76C56120D5B}" srcOrd="0" destOrd="0" presId="urn:microsoft.com/office/officeart/2005/8/layout/hList1"/>
    <dgm:cxn modelId="{451F7608-9E5D-46EC-AAA8-9DEC21B36EBD}" srcId="{66145883-2F81-4F8A-8045-B6096F96A219}" destId="{ADECD809-467D-477B-B656-C18A046B848F}" srcOrd="7" destOrd="0" parTransId="{B9D12310-C3B6-450B-98A9-20E176424E0C}" sibTransId="{1BB299BD-30D4-47A9-9241-E5FF7E9B7490}"/>
    <dgm:cxn modelId="{7AB3E402-09B6-4CDC-AB1B-069BA271A65D}" type="presOf" srcId="{8090C2BB-8279-4AEC-BB79-6FFA0F337437}" destId="{ADC2D8C1-4565-4DEE-BD3C-6FB60A3B4555}" srcOrd="0" destOrd="3" presId="urn:microsoft.com/office/officeart/2005/8/layout/hList1"/>
    <dgm:cxn modelId="{08DCA8F0-EEED-4E4D-BDCE-BB9E01C17D79}" type="presOf" srcId="{7EFF2C5D-D138-4A47-B69F-EE2E941EE81F}" destId="{3D1D2B10-00F2-4617-A6ED-DB2E1658B926}" srcOrd="0" destOrd="1" presId="urn:microsoft.com/office/officeart/2005/8/layout/hList1"/>
    <dgm:cxn modelId="{62396DA5-F8D3-43B5-AE02-D0E02A73BCE7}" srcId="{7326D7B2-D002-46D9-A57A-3506DEC8DE4A}" destId="{8090C2BB-8279-4AEC-BB79-6FFA0F337437}" srcOrd="3" destOrd="0" parTransId="{09E6D553-8EB9-4F1F-9393-23582255C5C9}" sibTransId="{0AD06903-FF62-42D3-85FF-6CC48FB9DC7D}"/>
    <dgm:cxn modelId="{E5063B6A-2C8E-4F52-9B42-0792F50FA8DD}" type="presOf" srcId="{71114EF3-E279-4DC4-B6EB-3526B5C1BCAC}" destId="{3D1D2B10-00F2-4617-A6ED-DB2E1658B926}" srcOrd="0" destOrd="2" presId="urn:microsoft.com/office/officeart/2005/8/layout/hList1"/>
    <dgm:cxn modelId="{B096140E-8102-4CEB-8348-141CFA70BBDB}" type="presOf" srcId="{98AE7244-63F0-41F0-A4E5-87DA488D3DB0}" destId="{D42077D8-9725-4B15-88D4-C54DB5D10CC7}" srcOrd="0" destOrd="0" presId="urn:microsoft.com/office/officeart/2005/8/layout/hList1"/>
    <dgm:cxn modelId="{C9A9D9A7-6D47-4BB5-8658-E1F8F6914DC5}" type="presOf" srcId="{E23B703E-059C-47AC-858E-E7F1D56D3863}" destId="{D42077D8-9725-4B15-88D4-C54DB5D10CC7}" srcOrd="0" destOrd="2" presId="urn:microsoft.com/office/officeart/2005/8/layout/hList1"/>
    <dgm:cxn modelId="{108B633A-4959-418F-9709-E95E89D07AC4}" srcId="{C223AC9F-E8A4-4AA7-9802-039B59B724B1}" destId="{7EFF2C5D-D138-4A47-B69F-EE2E941EE81F}" srcOrd="1" destOrd="0" parTransId="{E7718CEA-90CA-4F52-9612-F2C196E97409}" sibTransId="{BA135DD1-17FC-47F0-B4B4-13AECE7CA688}"/>
    <dgm:cxn modelId="{C487972B-B83A-411A-9DCC-C31835EFF518}" type="presOf" srcId="{CAF3336F-CE38-4C54-B8A0-C5FCE9EAFDDC}" destId="{D42077D8-9725-4B15-88D4-C54DB5D10CC7}" srcOrd="0" destOrd="1" presId="urn:microsoft.com/office/officeart/2005/8/layout/hList1"/>
    <dgm:cxn modelId="{F5C2FFC9-8ACD-4072-8E46-7DFBFDB3B658}" type="presOf" srcId="{9EDD0F2F-6607-4E68-AE45-D942E9218BEF}" destId="{D42077D8-9725-4B15-88D4-C54DB5D10CC7}" srcOrd="0" destOrd="4" presId="urn:microsoft.com/office/officeart/2005/8/layout/hList1"/>
    <dgm:cxn modelId="{399A851E-73C5-4135-B144-F2FB67CA5B62}" srcId="{C223AC9F-E8A4-4AA7-9802-039B59B724B1}" destId="{7C90B86D-31E4-4214-BCF2-DA4233248765}" srcOrd="0" destOrd="0" parTransId="{6F9E3BC4-9ACF-4205-8CB5-811A3431BD49}" sibTransId="{7AA6B487-281D-48C1-8FCB-A05C8318E5FE}"/>
    <dgm:cxn modelId="{86C658E0-F6E7-4BF6-B6CC-38A66CED6D30}" srcId="{7326D7B2-D002-46D9-A57A-3506DEC8DE4A}" destId="{6370CD3C-FB6C-486D-A48F-10BE54EA0824}" srcOrd="5" destOrd="0" parTransId="{A741E1DC-4540-4178-9C05-65B5E4EAD206}" sibTransId="{A0DDA4F0-8B21-4121-8592-B619ADC22586}"/>
    <dgm:cxn modelId="{D422ECC1-9A72-4928-8ABC-CF30268D50B4}" srcId="{52899F27-A168-48AE-AFED-1756BE41C1C2}" destId="{7326D7B2-D002-46D9-A57A-3506DEC8DE4A}" srcOrd="1" destOrd="0" parTransId="{4336793E-07A2-4F03-ADD3-50CE0435EE9E}" sibTransId="{7B177AC4-A2A9-4A4F-9370-35F867A646AF}"/>
    <dgm:cxn modelId="{77E3242D-6D77-4D13-8E22-EB273CDA0E10}" srcId="{66145883-2F81-4F8A-8045-B6096F96A219}" destId="{E23B703E-059C-47AC-858E-E7F1D56D3863}" srcOrd="2" destOrd="0" parTransId="{9FAE5A94-54C3-428F-9D76-EBCEDB53C36B}" sibTransId="{1C6E2E12-DE29-4842-BA3D-EA3B93E3FBE7}"/>
    <dgm:cxn modelId="{CB1D807E-E95D-41C3-8AE4-0051044BE39F}" type="presOf" srcId="{FF203DBC-4F4B-413C-B438-3732F0012AEF}" destId="{ADC2D8C1-4565-4DEE-BD3C-6FB60A3B4555}" srcOrd="0" destOrd="0" presId="urn:microsoft.com/office/officeart/2005/8/layout/hList1"/>
    <dgm:cxn modelId="{8B120167-8AC4-4679-A66B-72625DB0DDE9}" srcId="{C223AC9F-E8A4-4AA7-9802-039B59B724B1}" destId="{71114EF3-E279-4DC4-B6EB-3526B5C1BCAC}" srcOrd="2" destOrd="0" parTransId="{C1DC8362-7ED9-4055-873E-6940E51189C0}" sibTransId="{D869CC52-FEA9-406A-A456-68A3251AC51B}"/>
    <dgm:cxn modelId="{D391E38F-1EEF-42F4-960C-B46763E3F183}" type="presOf" srcId="{7E742D12-74EA-421E-8F38-D80E807A2377}" destId="{ADC2D8C1-4565-4DEE-BD3C-6FB60A3B4555}" srcOrd="0" destOrd="1" presId="urn:microsoft.com/office/officeart/2005/8/layout/hList1"/>
    <dgm:cxn modelId="{2ABB1181-FB58-467E-868D-9124DBC06F58}" srcId="{66145883-2F81-4F8A-8045-B6096F96A219}" destId="{CAF3336F-CE38-4C54-B8A0-C5FCE9EAFDDC}" srcOrd="1" destOrd="0" parTransId="{C8571F02-28C6-496C-BC47-4633748433CE}" sibTransId="{EC69F785-460F-4593-95BF-E9C3DB4AD1ED}"/>
    <dgm:cxn modelId="{C1D38B97-7DDA-4617-B339-4A239F22AE81}" srcId="{66145883-2F81-4F8A-8045-B6096F96A219}" destId="{9EDD0F2F-6607-4E68-AE45-D942E9218BEF}" srcOrd="4" destOrd="0" parTransId="{B747AD38-FB66-4E70-8F94-D7236ED4E25E}" sibTransId="{7CD9A64C-542F-4271-B470-E4C7EEBF52E4}"/>
    <dgm:cxn modelId="{49590C38-1731-4FE0-9B90-0388C112B5E6}" srcId="{66145883-2F81-4F8A-8045-B6096F96A219}" destId="{98AE7244-63F0-41F0-A4E5-87DA488D3DB0}" srcOrd="0" destOrd="0" parTransId="{BA5078E3-A9DC-4585-9354-47FF9E552D76}" sibTransId="{89CAF516-6160-4899-82AC-0C7454A2AC07}"/>
    <dgm:cxn modelId="{7BEC6C7F-4BF7-489D-9876-ED8AE82992CD}" type="presOf" srcId="{130DAFB3-9AF9-4F7C-A5E8-94C77CFFDDA1}" destId="{D42077D8-9725-4B15-88D4-C54DB5D10CC7}" srcOrd="0" destOrd="3" presId="urn:microsoft.com/office/officeart/2005/8/layout/hList1"/>
    <dgm:cxn modelId="{FD5AB8B7-DF16-47F1-A044-2FCE13848CA6}" srcId="{66145883-2F81-4F8A-8045-B6096F96A219}" destId="{687D06B1-0EC8-4598-8CA8-C7BE8D0DEC7A}" srcOrd="5" destOrd="0" parTransId="{EF9AAAEC-64EB-4846-B620-AB411B048715}" sibTransId="{8FD711EC-8095-41B5-BE19-C25BFA98DEB7}"/>
    <dgm:cxn modelId="{E07F7D95-E047-459A-9F6B-85F5F9D54A86}" srcId="{7326D7B2-D002-46D9-A57A-3506DEC8DE4A}" destId="{A43CADE7-6BCF-4EC1-9636-929FA9A8837A}" srcOrd="2" destOrd="0" parTransId="{B6A47772-DE30-40AE-8C6C-B8EB5C757C02}" sibTransId="{0C6B0C55-4F65-4AAC-AC34-E0803EF40111}"/>
    <dgm:cxn modelId="{7E0ED4C1-CCDF-44F4-9EBA-A65089A6FDCF}" type="presOf" srcId="{898B06E4-DF50-4913-B52C-D22452D8542F}" destId="{D42077D8-9725-4B15-88D4-C54DB5D10CC7}" srcOrd="0" destOrd="6" presId="urn:microsoft.com/office/officeart/2005/8/layout/hList1"/>
    <dgm:cxn modelId="{8F4AE7EA-950C-463F-86D0-E74884755FAD}" type="presOf" srcId="{C82A8EF6-7DE2-49A7-9D8F-171F288648E8}" destId="{ADC2D8C1-4565-4DEE-BD3C-6FB60A3B4555}" srcOrd="0" destOrd="4" presId="urn:microsoft.com/office/officeart/2005/8/layout/hList1"/>
    <dgm:cxn modelId="{7FEBCFB6-D588-4752-BDFB-70EFEC0CB503}" type="presOf" srcId="{7C90B86D-31E4-4214-BCF2-DA4233248765}" destId="{3D1D2B10-00F2-4617-A6ED-DB2E1658B926}" srcOrd="0" destOrd="0" presId="urn:microsoft.com/office/officeart/2005/8/layout/hList1"/>
    <dgm:cxn modelId="{C4568C7A-AFB9-439A-A6C2-BACF0F6A0B1A}" type="presOf" srcId="{C3498D74-B5E6-41AF-A7F1-2795886C0C2A}" destId="{3D1D2B10-00F2-4617-A6ED-DB2E1658B926}" srcOrd="0" destOrd="4" presId="urn:microsoft.com/office/officeart/2005/8/layout/hList1"/>
    <dgm:cxn modelId="{10C6B262-050C-4085-B78D-5AD6391314BF}" type="presOf" srcId="{ADECD809-467D-477B-B656-C18A046B848F}" destId="{D42077D8-9725-4B15-88D4-C54DB5D10CC7}" srcOrd="0" destOrd="7" presId="urn:microsoft.com/office/officeart/2005/8/layout/hList1"/>
    <dgm:cxn modelId="{964343B0-4ACE-46C2-BFDA-BE87DA8E9641}" type="presOf" srcId="{52899F27-A168-48AE-AFED-1756BE41C1C2}" destId="{486AF4EA-D9D8-4F6F-BEC0-A3064BB03B66}" srcOrd="0" destOrd="0" presId="urn:microsoft.com/office/officeart/2005/8/layout/hList1"/>
    <dgm:cxn modelId="{98DFD0C8-34FC-48B3-B30D-A97F5B68B3B1}" type="presOf" srcId="{7326D7B2-D002-46D9-A57A-3506DEC8DE4A}" destId="{A91635DE-0119-4D64-9DD2-F4D63B405461}" srcOrd="0" destOrd="0" presId="urn:microsoft.com/office/officeart/2005/8/layout/hList1"/>
    <dgm:cxn modelId="{63EA8DB0-0D0F-4C73-BEF8-25DED1DC62E8}" srcId="{C223AC9F-E8A4-4AA7-9802-039B59B724B1}" destId="{952A9D1B-CC24-48F2-818E-BE5BCC7A3F93}" srcOrd="3" destOrd="0" parTransId="{3322E7E8-4DAA-4263-A908-D2081864051A}" sibTransId="{D1F4DFE2-8D15-4359-8882-F8096214509E}"/>
    <dgm:cxn modelId="{160E7F37-8DD4-47D6-96BA-FC7864850E99}" srcId="{52899F27-A168-48AE-AFED-1756BE41C1C2}" destId="{66145883-2F81-4F8A-8045-B6096F96A219}" srcOrd="0" destOrd="0" parTransId="{670705BE-211E-42ED-A405-37FE32500A1E}" sibTransId="{8BB9BBD2-C0C0-4C67-BD4F-2EA6E907D5AA}"/>
    <dgm:cxn modelId="{491F6C35-865D-4960-A95D-C577B95583C9}" srcId="{66145883-2F81-4F8A-8045-B6096F96A219}" destId="{130DAFB3-9AF9-4F7C-A5E8-94C77CFFDDA1}" srcOrd="3" destOrd="0" parTransId="{01621909-61A5-4775-A98A-4AAF0EB68242}" sibTransId="{E287DA99-4DDF-46CE-B729-CB2E72B52469}"/>
    <dgm:cxn modelId="{23B5D184-035D-4429-8E5D-EEDD6B4E9FE9}" type="presParOf" srcId="{486AF4EA-D9D8-4F6F-BEC0-A3064BB03B66}" destId="{BB52731A-1761-49A1-B94F-52F2364CC5E9}" srcOrd="0" destOrd="0" presId="urn:microsoft.com/office/officeart/2005/8/layout/hList1"/>
    <dgm:cxn modelId="{F6D31E8D-73C1-4B09-9219-4C93363F3377}" type="presParOf" srcId="{BB52731A-1761-49A1-B94F-52F2364CC5E9}" destId="{ADA72EAD-5FB0-4ED7-8FCC-56083FE8113B}" srcOrd="0" destOrd="0" presId="urn:microsoft.com/office/officeart/2005/8/layout/hList1"/>
    <dgm:cxn modelId="{A2DBE9B3-324D-4D57-B8AA-3D5ABFA50F07}" type="presParOf" srcId="{BB52731A-1761-49A1-B94F-52F2364CC5E9}" destId="{D42077D8-9725-4B15-88D4-C54DB5D10CC7}" srcOrd="1" destOrd="0" presId="urn:microsoft.com/office/officeart/2005/8/layout/hList1"/>
    <dgm:cxn modelId="{194C5920-4135-4C34-B147-E93F340C843E}" type="presParOf" srcId="{486AF4EA-D9D8-4F6F-BEC0-A3064BB03B66}" destId="{58FD82FC-744D-4336-ABAC-2B22911BDCEB}" srcOrd="1" destOrd="0" presId="urn:microsoft.com/office/officeart/2005/8/layout/hList1"/>
    <dgm:cxn modelId="{3E844AD3-DBCB-4E40-9A54-DE831DF5E5FE}" type="presParOf" srcId="{486AF4EA-D9D8-4F6F-BEC0-A3064BB03B66}" destId="{DAC97FC4-9BB6-4926-9B8D-BD71A8CEBD44}" srcOrd="2" destOrd="0" presId="urn:microsoft.com/office/officeart/2005/8/layout/hList1"/>
    <dgm:cxn modelId="{57A9B146-D361-47A7-B2A8-BA9867CEF686}" type="presParOf" srcId="{DAC97FC4-9BB6-4926-9B8D-BD71A8CEBD44}" destId="{A91635DE-0119-4D64-9DD2-F4D63B405461}" srcOrd="0" destOrd="0" presId="urn:microsoft.com/office/officeart/2005/8/layout/hList1"/>
    <dgm:cxn modelId="{BC8ED49B-64AB-4A47-B8A8-A7B8C6DE09FA}" type="presParOf" srcId="{DAC97FC4-9BB6-4926-9B8D-BD71A8CEBD44}" destId="{ADC2D8C1-4565-4DEE-BD3C-6FB60A3B4555}" srcOrd="1" destOrd="0" presId="urn:microsoft.com/office/officeart/2005/8/layout/hList1"/>
    <dgm:cxn modelId="{D991874D-29BB-42DA-BCBA-3B259B19C30B}" type="presParOf" srcId="{486AF4EA-D9D8-4F6F-BEC0-A3064BB03B66}" destId="{4996AE2C-22A9-4510-9C05-2D3FF75DC8ED}" srcOrd="3" destOrd="0" presId="urn:microsoft.com/office/officeart/2005/8/layout/hList1"/>
    <dgm:cxn modelId="{68865C6E-263B-4340-A878-11253ECAD701}" type="presParOf" srcId="{486AF4EA-D9D8-4F6F-BEC0-A3064BB03B66}" destId="{ACBBDDDD-A9CB-4A69-A436-D2A1DD6FB1BA}" srcOrd="4" destOrd="0" presId="urn:microsoft.com/office/officeart/2005/8/layout/hList1"/>
    <dgm:cxn modelId="{2D126469-9D78-4844-A89B-28EDA408F14F}" type="presParOf" srcId="{ACBBDDDD-A9CB-4A69-A436-D2A1DD6FB1BA}" destId="{09BC10DC-2A13-4AED-8900-E76C56120D5B}" srcOrd="0" destOrd="0" presId="urn:microsoft.com/office/officeart/2005/8/layout/hList1"/>
    <dgm:cxn modelId="{D4F4ACA5-5A99-4B37-9A6A-D523D7BBC240}" type="presParOf" srcId="{ACBBDDDD-A9CB-4A69-A436-D2A1DD6FB1BA}" destId="{3D1D2B10-00F2-4617-A6ED-DB2E1658B926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2899F27-A168-48AE-AFED-1756BE41C1C2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VE"/>
        </a:p>
      </dgm:t>
    </dgm:pt>
    <dgm:pt modelId="{66145883-2F81-4F8A-8045-B6096F96A219}">
      <dgm:prSet phldrT="[Texto]" custT="1"/>
      <dgm:spPr/>
      <dgm:t>
        <a:bodyPr/>
        <a:lstStyle/>
        <a:p>
          <a:r>
            <a:rPr lang="es-VE" sz="1100" dirty="0" smtClean="0"/>
            <a:t>Acreedores comerciales y otras cuentas por pagar</a:t>
          </a:r>
          <a:endParaRPr lang="es-VE" sz="1100" dirty="0"/>
        </a:p>
      </dgm:t>
    </dgm:pt>
    <dgm:pt modelId="{670705BE-211E-42ED-A405-37FE32500A1E}" type="parTrans" cxnId="{160E7F37-8DD4-47D6-96BA-FC7864850E99}">
      <dgm:prSet/>
      <dgm:spPr/>
      <dgm:t>
        <a:bodyPr/>
        <a:lstStyle/>
        <a:p>
          <a:endParaRPr lang="es-VE"/>
        </a:p>
      </dgm:t>
    </dgm:pt>
    <dgm:pt modelId="{8BB9BBD2-C0C0-4C67-BD4F-2EA6E907D5AA}" type="sibTrans" cxnId="{160E7F37-8DD4-47D6-96BA-FC7864850E99}">
      <dgm:prSet/>
      <dgm:spPr/>
      <dgm:t>
        <a:bodyPr/>
        <a:lstStyle/>
        <a:p>
          <a:endParaRPr lang="es-VE"/>
        </a:p>
      </dgm:t>
    </dgm:pt>
    <dgm:pt modelId="{CAF3336F-CE38-4C54-B8A0-C5FCE9EAFDDC}">
      <dgm:prSet phldrT="[Texto]" custT="1"/>
      <dgm:spPr/>
      <dgm:t>
        <a:bodyPr/>
        <a:lstStyle/>
        <a:p>
          <a:r>
            <a:rPr lang="es-VE" sz="1200" dirty="0" smtClean="0"/>
            <a:t>Sobre giros bancarios</a:t>
          </a:r>
          <a:endParaRPr lang="es-VE" sz="1200" dirty="0"/>
        </a:p>
      </dgm:t>
    </dgm:pt>
    <dgm:pt modelId="{C8571F02-28C6-496C-BC47-4633748433CE}" type="parTrans" cxnId="{2ABB1181-FB58-467E-868D-9124DBC06F58}">
      <dgm:prSet/>
      <dgm:spPr/>
      <dgm:t>
        <a:bodyPr/>
        <a:lstStyle/>
        <a:p>
          <a:endParaRPr lang="es-VE"/>
        </a:p>
      </dgm:t>
    </dgm:pt>
    <dgm:pt modelId="{EC69F785-460F-4593-95BF-E9C3DB4AD1ED}" type="sibTrans" cxnId="{2ABB1181-FB58-467E-868D-9124DBC06F58}">
      <dgm:prSet/>
      <dgm:spPr/>
      <dgm:t>
        <a:bodyPr/>
        <a:lstStyle/>
        <a:p>
          <a:endParaRPr lang="es-VE"/>
        </a:p>
      </dgm:t>
    </dgm:pt>
    <dgm:pt modelId="{7326D7B2-D002-46D9-A57A-3506DEC8DE4A}">
      <dgm:prSet phldrT="[Texto]" custT="1"/>
      <dgm:spPr/>
      <dgm:t>
        <a:bodyPr/>
        <a:lstStyle/>
        <a:p>
          <a:r>
            <a:rPr lang="es-VE" sz="1050" dirty="0" smtClean="0"/>
            <a:t>Provisiones por beneficios a los empleados y otras provisiones</a:t>
          </a:r>
          <a:endParaRPr lang="es-VE" sz="1050" dirty="0"/>
        </a:p>
      </dgm:t>
    </dgm:pt>
    <dgm:pt modelId="{4336793E-07A2-4F03-ADD3-50CE0435EE9E}" type="parTrans" cxnId="{D422ECC1-9A72-4928-8ABC-CF30268D50B4}">
      <dgm:prSet/>
      <dgm:spPr/>
      <dgm:t>
        <a:bodyPr/>
        <a:lstStyle/>
        <a:p>
          <a:endParaRPr lang="es-VE"/>
        </a:p>
      </dgm:t>
    </dgm:pt>
    <dgm:pt modelId="{7B177AC4-A2A9-4A4F-9370-35F867A646AF}" type="sibTrans" cxnId="{D422ECC1-9A72-4928-8ABC-CF30268D50B4}">
      <dgm:prSet/>
      <dgm:spPr/>
      <dgm:t>
        <a:bodyPr/>
        <a:lstStyle/>
        <a:p>
          <a:endParaRPr lang="es-VE"/>
        </a:p>
      </dgm:t>
    </dgm:pt>
    <dgm:pt modelId="{7E742D12-74EA-421E-8F38-D80E807A2377}">
      <dgm:prSet phldrT="[Texto]"/>
      <dgm:spPr/>
      <dgm:t>
        <a:bodyPr/>
        <a:lstStyle/>
        <a:p>
          <a:r>
            <a:rPr lang="es-VE" u="sng" dirty="0" smtClean="0"/>
            <a:t>PASIVO NO CORRIENTE</a:t>
          </a:r>
          <a:endParaRPr lang="es-VE" u="sng" dirty="0"/>
        </a:p>
      </dgm:t>
    </dgm:pt>
    <dgm:pt modelId="{391A7E0C-5B92-4285-8934-C93DB0AA905E}" type="parTrans" cxnId="{B358653E-8245-4664-A7D0-793E228C2E3A}">
      <dgm:prSet/>
      <dgm:spPr/>
      <dgm:t>
        <a:bodyPr/>
        <a:lstStyle/>
        <a:p>
          <a:endParaRPr lang="es-VE"/>
        </a:p>
      </dgm:t>
    </dgm:pt>
    <dgm:pt modelId="{46816ADB-051F-4E6E-B023-0387A8EA2A07}" type="sibTrans" cxnId="{B358653E-8245-4664-A7D0-793E228C2E3A}">
      <dgm:prSet/>
      <dgm:spPr/>
      <dgm:t>
        <a:bodyPr/>
        <a:lstStyle/>
        <a:p>
          <a:endParaRPr lang="es-VE"/>
        </a:p>
      </dgm:t>
    </dgm:pt>
    <dgm:pt modelId="{C223AC9F-E8A4-4AA7-9802-039B59B724B1}">
      <dgm:prSet phldrT="[Texto]"/>
      <dgm:spPr/>
      <dgm:t>
        <a:bodyPr/>
        <a:lstStyle/>
        <a:p>
          <a:r>
            <a:rPr lang="es-VE" dirty="0" smtClean="0"/>
            <a:t>Clases de patrimonio</a:t>
          </a:r>
          <a:endParaRPr lang="es-VE" dirty="0"/>
        </a:p>
      </dgm:t>
    </dgm:pt>
    <dgm:pt modelId="{96D0CCC0-9016-4F70-AFA1-B065A8CE5F9F}" type="parTrans" cxnId="{E6EC9CA4-E6B2-49A8-9FC7-18F9EE48A5F9}">
      <dgm:prSet/>
      <dgm:spPr/>
      <dgm:t>
        <a:bodyPr/>
        <a:lstStyle/>
        <a:p>
          <a:endParaRPr lang="es-VE"/>
        </a:p>
      </dgm:t>
    </dgm:pt>
    <dgm:pt modelId="{D2BD11E6-59F9-4121-9AC3-2E5841C103BA}" type="sibTrans" cxnId="{E6EC9CA4-E6B2-49A8-9FC7-18F9EE48A5F9}">
      <dgm:prSet/>
      <dgm:spPr/>
      <dgm:t>
        <a:bodyPr/>
        <a:lstStyle/>
        <a:p>
          <a:endParaRPr lang="es-VE"/>
        </a:p>
      </dgm:t>
    </dgm:pt>
    <dgm:pt modelId="{7EFF2C5D-D138-4A47-B69F-EE2E941EE81F}">
      <dgm:prSet phldrT="[Texto]"/>
      <dgm:spPr/>
      <dgm:t>
        <a:bodyPr/>
        <a:lstStyle/>
        <a:p>
          <a:r>
            <a:rPr lang="es-VE" dirty="0" smtClean="0"/>
            <a:t>Capital desembolsado</a:t>
          </a:r>
          <a:endParaRPr lang="es-VE" dirty="0"/>
        </a:p>
      </dgm:t>
    </dgm:pt>
    <dgm:pt modelId="{E7718CEA-90CA-4F52-9612-F2C196E97409}" type="parTrans" cxnId="{108B633A-4959-418F-9709-E95E89D07AC4}">
      <dgm:prSet/>
      <dgm:spPr/>
      <dgm:t>
        <a:bodyPr/>
        <a:lstStyle/>
        <a:p>
          <a:endParaRPr lang="es-VE"/>
        </a:p>
      </dgm:t>
    </dgm:pt>
    <dgm:pt modelId="{BA135DD1-17FC-47F0-B4B4-13AECE7CA688}" type="sibTrans" cxnId="{108B633A-4959-418F-9709-E95E89D07AC4}">
      <dgm:prSet/>
      <dgm:spPr/>
      <dgm:t>
        <a:bodyPr/>
        <a:lstStyle/>
        <a:p>
          <a:endParaRPr lang="es-VE"/>
        </a:p>
      </dgm:t>
    </dgm:pt>
    <dgm:pt modelId="{C3498D74-B5E6-41AF-A7F1-2795886C0C2A}">
      <dgm:prSet phldrT="[Texto]"/>
      <dgm:spPr/>
      <dgm:t>
        <a:bodyPr/>
        <a:lstStyle/>
        <a:p>
          <a:endParaRPr lang="es-VE" dirty="0"/>
        </a:p>
      </dgm:t>
    </dgm:pt>
    <dgm:pt modelId="{6EEF3AF6-E0E4-4E41-8F6B-FD41A213F017}" type="parTrans" cxnId="{105E00BE-4AF2-4814-8A4C-2DE9024BFC62}">
      <dgm:prSet/>
      <dgm:spPr/>
      <dgm:t>
        <a:bodyPr/>
        <a:lstStyle/>
        <a:p>
          <a:endParaRPr lang="es-VE"/>
        </a:p>
      </dgm:t>
    </dgm:pt>
    <dgm:pt modelId="{C1857084-FF5A-4C11-BB05-ED8016C8D264}" type="sibTrans" cxnId="{105E00BE-4AF2-4814-8A4C-2DE9024BFC62}">
      <dgm:prSet/>
      <dgm:spPr/>
      <dgm:t>
        <a:bodyPr/>
        <a:lstStyle/>
        <a:p>
          <a:endParaRPr lang="es-VE"/>
        </a:p>
      </dgm:t>
    </dgm:pt>
    <dgm:pt modelId="{074535CF-076E-4820-84DB-D8583D895097}">
      <dgm:prSet phldrT="[Texto]" custT="1"/>
      <dgm:spPr/>
      <dgm:t>
        <a:bodyPr/>
        <a:lstStyle/>
        <a:p>
          <a:r>
            <a:rPr lang="es-VE" sz="1200" dirty="0" smtClean="0"/>
            <a:t>Acreedores comerciales</a:t>
          </a:r>
          <a:endParaRPr lang="es-VE" sz="1200" dirty="0"/>
        </a:p>
      </dgm:t>
    </dgm:pt>
    <dgm:pt modelId="{62D32F1C-214C-4803-B945-9AC7C7B4C3AA}" type="parTrans" cxnId="{C01B61C7-7C6E-4683-830E-4096202897B0}">
      <dgm:prSet/>
      <dgm:spPr/>
    </dgm:pt>
    <dgm:pt modelId="{FC32D9C7-C96D-48B6-9711-BF6B61F5BDAC}" type="sibTrans" cxnId="{C01B61C7-7C6E-4683-830E-4096202897B0}">
      <dgm:prSet/>
      <dgm:spPr/>
    </dgm:pt>
    <dgm:pt modelId="{B27FA8AE-5F99-417A-A69D-D55DCC5E43E7}">
      <dgm:prSet phldrT="[Texto]" custT="1"/>
      <dgm:spPr/>
      <dgm:t>
        <a:bodyPr/>
        <a:lstStyle/>
        <a:p>
          <a:r>
            <a:rPr lang="es-VE" sz="1200" dirty="0" smtClean="0"/>
            <a:t>Intereses por pagar</a:t>
          </a:r>
          <a:endParaRPr lang="es-VE" sz="1200" dirty="0"/>
        </a:p>
      </dgm:t>
    </dgm:pt>
    <dgm:pt modelId="{DCC727FB-9893-410A-BD91-9155A1BB5A6A}" type="parTrans" cxnId="{71F21AD7-7A7C-4B1D-9E40-4BD8F79FD277}">
      <dgm:prSet/>
      <dgm:spPr/>
    </dgm:pt>
    <dgm:pt modelId="{EFF5622B-3F3C-428A-93C4-199E5512C0ED}" type="sibTrans" cxnId="{71F21AD7-7A7C-4B1D-9E40-4BD8F79FD277}">
      <dgm:prSet/>
      <dgm:spPr/>
    </dgm:pt>
    <dgm:pt modelId="{00F1B55E-17E0-4242-B37F-5E1F4440D8D5}">
      <dgm:prSet phldrT="[Texto]" custT="1"/>
      <dgm:spPr/>
      <dgm:t>
        <a:bodyPr/>
        <a:lstStyle/>
        <a:p>
          <a:r>
            <a:rPr lang="es-VE" sz="1200" dirty="0" smtClean="0"/>
            <a:t>Impuestos corrientes por pagar</a:t>
          </a:r>
          <a:endParaRPr lang="es-VE" sz="1200" dirty="0"/>
        </a:p>
      </dgm:t>
    </dgm:pt>
    <dgm:pt modelId="{94DBB4F1-6D0E-4FDC-8FC7-7E23D620AB56}" type="parTrans" cxnId="{4578D359-B850-4713-B49F-243AFE390FA9}">
      <dgm:prSet/>
      <dgm:spPr/>
    </dgm:pt>
    <dgm:pt modelId="{F0D7FC97-2A94-465F-8338-03AEF1798744}" type="sibTrans" cxnId="{4578D359-B850-4713-B49F-243AFE390FA9}">
      <dgm:prSet/>
      <dgm:spPr/>
    </dgm:pt>
    <dgm:pt modelId="{2A3A5E64-DA34-43F9-8E09-4B9E5CC69B4C}">
      <dgm:prSet phldrT="[Texto]" custT="1"/>
      <dgm:spPr/>
      <dgm:t>
        <a:bodyPr/>
        <a:lstStyle/>
        <a:p>
          <a:endParaRPr lang="es-VE" sz="1200" dirty="0"/>
        </a:p>
      </dgm:t>
    </dgm:pt>
    <dgm:pt modelId="{4ACAE799-4A1E-48E9-9CB8-C255EA6A6F09}" type="parTrans" cxnId="{11FCE5CD-EC40-4F6D-8AB9-FB5FFC3912B0}">
      <dgm:prSet/>
      <dgm:spPr/>
    </dgm:pt>
    <dgm:pt modelId="{D9749DF2-BB63-4774-894E-26F955D7D9D1}" type="sibTrans" cxnId="{11FCE5CD-EC40-4F6D-8AB9-FB5FFC3912B0}">
      <dgm:prSet/>
      <dgm:spPr/>
    </dgm:pt>
    <dgm:pt modelId="{009B5405-0B32-4AB1-ABA2-D8AFDDAC6198}">
      <dgm:prSet phldrT="[Texto]" custT="1"/>
      <dgm:spPr/>
      <dgm:t>
        <a:bodyPr/>
        <a:lstStyle/>
        <a:p>
          <a:endParaRPr lang="es-VE" sz="1200" dirty="0"/>
        </a:p>
      </dgm:t>
    </dgm:pt>
    <dgm:pt modelId="{EBA996A5-DC6D-4B71-A694-AA9A086F80F8}" type="parTrans" cxnId="{6BEC9538-2F80-47A4-B14C-5B7965AA1DC2}">
      <dgm:prSet/>
      <dgm:spPr/>
    </dgm:pt>
    <dgm:pt modelId="{22FD5986-E6CF-426D-A129-4F8DF8AF04C9}" type="sibTrans" cxnId="{6BEC9538-2F80-47A4-B14C-5B7965AA1DC2}">
      <dgm:prSet/>
      <dgm:spPr/>
    </dgm:pt>
    <dgm:pt modelId="{1B893CED-EE51-4C31-964D-E7B42D88A2FC}">
      <dgm:prSet phldrT="[Texto]" custT="1"/>
      <dgm:spPr/>
      <dgm:t>
        <a:bodyPr/>
        <a:lstStyle/>
        <a:p>
          <a:endParaRPr lang="es-VE" sz="1200" dirty="0"/>
        </a:p>
      </dgm:t>
    </dgm:pt>
    <dgm:pt modelId="{B6902582-561A-44C5-B31A-D66AB049A9B5}" type="parTrans" cxnId="{5AC36F64-EA98-4240-9F8B-3E72B2A74FD1}">
      <dgm:prSet/>
      <dgm:spPr/>
    </dgm:pt>
    <dgm:pt modelId="{0D4F2172-A389-43D9-A660-4E9CBFA15CDE}" type="sibTrans" cxnId="{5AC36F64-EA98-4240-9F8B-3E72B2A74FD1}">
      <dgm:prSet/>
      <dgm:spPr/>
    </dgm:pt>
    <dgm:pt modelId="{C19D3CCF-AE4A-4442-B971-764452974493}">
      <dgm:prSet phldrT="[Texto]" custT="1"/>
      <dgm:spPr/>
      <dgm:t>
        <a:bodyPr/>
        <a:lstStyle/>
        <a:p>
          <a:endParaRPr lang="es-VE" sz="1200" dirty="0"/>
        </a:p>
      </dgm:t>
    </dgm:pt>
    <dgm:pt modelId="{0FC696A7-C906-409A-9D77-823D7BA7BB76}" type="parTrans" cxnId="{36356133-861B-4572-B7C3-1BA8C25C8A0D}">
      <dgm:prSet/>
      <dgm:spPr/>
    </dgm:pt>
    <dgm:pt modelId="{21104168-FAB8-414E-9166-E8842293C070}" type="sibTrans" cxnId="{36356133-861B-4572-B7C3-1BA8C25C8A0D}">
      <dgm:prSet/>
      <dgm:spPr/>
    </dgm:pt>
    <dgm:pt modelId="{C47CCD3E-50C8-4C1E-8563-AD16F84DD38D}">
      <dgm:prSet phldrT="[Texto]" custT="1"/>
      <dgm:spPr/>
      <dgm:t>
        <a:bodyPr/>
        <a:lstStyle/>
        <a:p>
          <a:r>
            <a:rPr lang="es-VE" sz="1200" u="sng" dirty="0" smtClean="0"/>
            <a:t>PASIVO CORRIENTE</a:t>
          </a:r>
          <a:endParaRPr lang="es-VE" sz="1200" u="sng" dirty="0"/>
        </a:p>
      </dgm:t>
    </dgm:pt>
    <dgm:pt modelId="{79981626-1984-4945-85D2-C5518EE57220}" type="parTrans" cxnId="{24C1A3F4-2FDC-43B0-9B60-A5AEEEAA189C}">
      <dgm:prSet/>
      <dgm:spPr/>
    </dgm:pt>
    <dgm:pt modelId="{C48A9B75-6E7D-40B4-A9E6-7438C77D88CC}" type="sibTrans" cxnId="{24C1A3F4-2FDC-43B0-9B60-A5AEEEAA189C}">
      <dgm:prSet/>
      <dgm:spPr/>
    </dgm:pt>
    <dgm:pt modelId="{6CAEFBD7-CBBB-4C1F-8916-633D01049C8E}">
      <dgm:prSet phldrT="[Texto]"/>
      <dgm:spPr/>
      <dgm:t>
        <a:bodyPr/>
        <a:lstStyle/>
        <a:p>
          <a:r>
            <a:rPr lang="es-VE" u="none" dirty="0" smtClean="0"/>
            <a:t>Provisiones</a:t>
          </a:r>
          <a:endParaRPr lang="es-VE" u="none" dirty="0"/>
        </a:p>
      </dgm:t>
    </dgm:pt>
    <dgm:pt modelId="{DECBDA36-6059-4514-9117-BFA1C73D5B88}" type="parTrans" cxnId="{5EC42CB6-A821-4388-AD8B-51686734C770}">
      <dgm:prSet/>
      <dgm:spPr/>
    </dgm:pt>
    <dgm:pt modelId="{322F2E3A-C9D2-469D-9368-4EA72DA4BF0F}" type="sibTrans" cxnId="{5EC42CB6-A821-4388-AD8B-51686734C770}">
      <dgm:prSet/>
      <dgm:spPr/>
    </dgm:pt>
    <dgm:pt modelId="{D37742B8-E27E-4A12-AC24-34B0DEC28C20}">
      <dgm:prSet phldrT="[Texto]"/>
      <dgm:spPr/>
      <dgm:t>
        <a:bodyPr/>
        <a:lstStyle/>
        <a:p>
          <a:endParaRPr lang="es-VE" u="none" dirty="0"/>
        </a:p>
      </dgm:t>
    </dgm:pt>
    <dgm:pt modelId="{1A7415FE-6E62-4A7E-B2DD-79ED14408F87}" type="parTrans" cxnId="{074605D6-D840-42FD-935B-9CBEDE89CF2F}">
      <dgm:prSet/>
      <dgm:spPr/>
    </dgm:pt>
    <dgm:pt modelId="{A4DE5C55-1E4A-4826-AB19-66C7EAB3BD53}" type="sibTrans" cxnId="{074605D6-D840-42FD-935B-9CBEDE89CF2F}">
      <dgm:prSet/>
      <dgm:spPr/>
    </dgm:pt>
    <dgm:pt modelId="{9788CDC6-E650-4CCC-A589-88A1FE7FAE8D}">
      <dgm:prSet phldrT="[Texto]"/>
      <dgm:spPr/>
      <dgm:t>
        <a:bodyPr/>
        <a:lstStyle/>
        <a:p>
          <a:r>
            <a:rPr lang="es-VE" u="sng" dirty="0" smtClean="0"/>
            <a:t>PASIVO CORRIENTE</a:t>
          </a:r>
          <a:endParaRPr lang="es-VE" u="none" dirty="0"/>
        </a:p>
      </dgm:t>
    </dgm:pt>
    <dgm:pt modelId="{48FE2173-91E6-4462-90BD-6538C32773D3}" type="parTrans" cxnId="{C3DB16AA-99C8-47DF-818C-579D5004C35D}">
      <dgm:prSet/>
      <dgm:spPr/>
    </dgm:pt>
    <dgm:pt modelId="{A0B94AEC-D771-43FF-B931-72463AA7E4CE}" type="sibTrans" cxnId="{C3DB16AA-99C8-47DF-818C-579D5004C35D}">
      <dgm:prSet/>
      <dgm:spPr/>
    </dgm:pt>
    <dgm:pt modelId="{F1C1DCCA-C33E-470E-A9FA-0D3E6F1B91CA}">
      <dgm:prSet/>
      <dgm:spPr/>
      <dgm:t>
        <a:bodyPr/>
        <a:lstStyle/>
        <a:p>
          <a:r>
            <a:rPr lang="es-VE" u="none" dirty="0" smtClean="0"/>
            <a:t>Provisiones</a:t>
          </a:r>
          <a:endParaRPr lang="es-VE" u="none" dirty="0"/>
        </a:p>
      </dgm:t>
    </dgm:pt>
    <dgm:pt modelId="{22D0E0B1-F35D-4BA4-97C7-184324280365}" type="parTrans" cxnId="{515BFB47-14C2-4932-9667-7C75C01E4017}">
      <dgm:prSet/>
      <dgm:spPr/>
      <dgm:t>
        <a:bodyPr/>
        <a:lstStyle/>
        <a:p>
          <a:endParaRPr lang="es-VE"/>
        </a:p>
      </dgm:t>
    </dgm:pt>
    <dgm:pt modelId="{53FF7C82-4DBB-45ED-A104-FBDD52CA7221}" type="sibTrans" cxnId="{515BFB47-14C2-4932-9667-7C75C01E4017}">
      <dgm:prSet/>
      <dgm:spPr/>
      <dgm:t>
        <a:bodyPr/>
        <a:lstStyle/>
        <a:p>
          <a:endParaRPr lang="es-VE"/>
        </a:p>
      </dgm:t>
    </dgm:pt>
    <dgm:pt modelId="{72660483-9871-47E9-83D2-232CAC18AC3D}">
      <dgm:prSet phldrT="[Texto]"/>
      <dgm:spPr/>
      <dgm:t>
        <a:bodyPr/>
        <a:lstStyle/>
        <a:p>
          <a:r>
            <a:rPr lang="es-VE" dirty="0" smtClean="0"/>
            <a:t>Primas en emisión</a:t>
          </a:r>
          <a:endParaRPr lang="es-VE" dirty="0"/>
        </a:p>
      </dgm:t>
    </dgm:pt>
    <dgm:pt modelId="{9194F980-C8FD-4CF1-BB27-3C6AAD150405}" type="parTrans" cxnId="{0E1AB8D7-2C93-4E34-8427-236FA95C36B4}">
      <dgm:prSet/>
      <dgm:spPr/>
    </dgm:pt>
    <dgm:pt modelId="{5D25BD27-4D48-43B8-8A13-E17090CAAEBC}" type="sibTrans" cxnId="{0E1AB8D7-2C93-4E34-8427-236FA95C36B4}">
      <dgm:prSet/>
      <dgm:spPr/>
    </dgm:pt>
    <dgm:pt modelId="{A0E96A05-85FA-400A-B381-EAD10C5112D6}">
      <dgm:prSet phldrT="[Texto]"/>
      <dgm:spPr/>
      <dgm:t>
        <a:bodyPr/>
        <a:lstStyle/>
        <a:p>
          <a:r>
            <a:rPr lang="es-VE" dirty="0" smtClean="0"/>
            <a:t>Ganancias acumuladas</a:t>
          </a:r>
          <a:endParaRPr lang="es-VE" dirty="0"/>
        </a:p>
      </dgm:t>
    </dgm:pt>
    <dgm:pt modelId="{B8A7E47C-FDFF-427C-89C6-FDBB6FE460D0}" type="parTrans" cxnId="{01DFA7E2-4BB1-4E68-8FF4-E9DBEFA63C17}">
      <dgm:prSet/>
      <dgm:spPr/>
    </dgm:pt>
    <dgm:pt modelId="{D18D18CA-C763-4017-B213-BD357C75C0BB}" type="sibTrans" cxnId="{01DFA7E2-4BB1-4E68-8FF4-E9DBEFA63C17}">
      <dgm:prSet/>
      <dgm:spPr/>
    </dgm:pt>
    <dgm:pt modelId="{A078B07D-6F84-48F3-9BC2-0B06B7466980}">
      <dgm:prSet phldrT="[Texto]"/>
      <dgm:spPr/>
      <dgm:t>
        <a:bodyPr/>
        <a:lstStyle/>
        <a:p>
          <a:endParaRPr lang="es-VE" dirty="0"/>
        </a:p>
      </dgm:t>
    </dgm:pt>
    <dgm:pt modelId="{B62465B5-685D-4B06-B6D5-E791008EFD36}" type="parTrans" cxnId="{CBAC3CCB-8AF4-4AEC-96EA-3DC38008F24E}">
      <dgm:prSet/>
      <dgm:spPr/>
    </dgm:pt>
    <dgm:pt modelId="{A2A7767D-FCD5-4B51-8FE2-13D39C91D15E}" type="sibTrans" cxnId="{CBAC3CCB-8AF4-4AEC-96EA-3DC38008F24E}">
      <dgm:prSet/>
      <dgm:spPr/>
    </dgm:pt>
    <dgm:pt modelId="{88F65345-63E4-4E3C-A45E-A1E31D827156}">
      <dgm:prSet phldrT="[Texto]"/>
      <dgm:spPr/>
      <dgm:t>
        <a:bodyPr/>
        <a:lstStyle/>
        <a:p>
          <a:r>
            <a:rPr lang="es-VE" dirty="0" smtClean="0"/>
            <a:t>Partidas de ingreso y gastos que se reconocen en otro resultado integral</a:t>
          </a:r>
          <a:endParaRPr lang="es-VE" dirty="0"/>
        </a:p>
      </dgm:t>
    </dgm:pt>
    <dgm:pt modelId="{7FF7647C-17DB-47CA-AD95-4A78C19A35E8}" type="parTrans" cxnId="{45448E4B-CE68-43D3-B0A8-0E00078115FD}">
      <dgm:prSet/>
      <dgm:spPr/>
    </dgm:pt>
    <dgm:pt modelId="{184C077E-E354-44A1-B1BB-3DFEAE3A4D5B}" type="sibTrans" cxnId="{45448E4B-CE68-43D3-B0A8-0E00078115FD}">
      <dgm:prSet/>
      <dgm:spPr/>
    </dgm:pt>
    <dgm:pt modelId="{4F8701AA-4804-4A38-AA3C-DE80F0C8C4DE}">
      <dgm:prSet phldrT="[Texto]"/>
      <dgm:spPr/>
      <dgm:t>
        <a:bodyPr/>
        <a:lstStyle/>
        <a:p>
          <a:r>
            <a:rPr lang="es-VE" dirty="0" smtClean="0"/>
            <a:t>Presentar por separado:</a:t>
          </a:r>
          <a:endParaRPr lang="es-VE" dirty="0"/>
        </a:p>
      </dgm:t>
    </dgm:pt>
    <dgm:pt modelId="{E46B184F-0D88-4D21-9238-757685A781CC}" type="parTrans" cxnId="{34CB208F-D647-4593-97EF-B58316424B93}">
      <dgm:prSet/>
      <dgm:spPr/>
    </dgm:pt>
    <dgm:pt modelId="{A70EDECC-8C5E-404F-B771-D4F282D29D9A}" type="sibTrans" cxnId="{34CB208F-D647-4593-97EF-B58316424B93}">
      <dgm:prSet/>
      <dgm:spPr/>
    </dgm:pt>
    <dgm:pt modelId="{486AF4EA-D9D8-4F6F-BEC0-A3064BB03B66}" type="pres">
      <dgm:prSet presAssocID="{52899F27-A168-48AE-AFED-1756BE41C1C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VE"/>
        </a:p>
      </dgm:t>
    </dgm:pt>
    <dgm:pt modelId="{BB52731A-1761-49A1-B94F-52F2364CC5E9}" type="pres">
      <dgm:prSet presAssocID="{66145883-2F81-4F8A-8045-B6096F96A219}" presName="composite" presStyleCnt="0"/>
      <dgm:spPr/>
    </dgm:pt>
    <dgm:pt modelId="{ADA72EAD-5FB0-4ED7-8FCC-56083FE8113B}" type="pres">
      <dgm:prSet presAssocID="{66145883-2F81-4F8A-8045-B6096F96A219}" presName="parTx" presStyleLbl="alignNode1" presStyleIdx="0" presStyleCnt="3" custLinFactY="-3381" custLinFactNeighborX="2446" custLinFactNeighborY="-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VE"/>
        </a:p>
      </dgm:t>
    </dgm:pt>
    <dgm:pt modelId="{D42077D8-9725-4B15-88D4-C54DB5D10CC7}" type="pres">
      <dgm:prSet presAssocID="{66145883-2F81-4F8A-8045-B6096F96A219}" presName="desTx" presStyleLbl="alignAccFollowNode1" presStyleIdx="0" presStyleCnt="3" custLinFactNeighborX="2446" custLinFactNeighborY="-2699">
        <dgm:presLayoutVars>
          <dgm:bulletEnabled val="1"/>
        </dgm:presLayoutVars>
      </dgm:prSet>
      <dgm:spPr/>
      <dgm:t>
        <a:bodyPr/>
        <a:lstStyle/>
        <a:p>
          <a:endParaRPr lang="es-VE"/>
        </a:p>
      </dgm:t>
    </dgm:pt>
    <dgm:pt modelId="{58FD82FC-744D-4336-ABAC-2B22911BDCEB}" type="pres">
      <dgm:prSet presAssocID="{8BB9BBD2-C0C0-4C67-BD4F-2EA6E907D5AA}" presName="space" presStyleCnt="0"/>
      <dgm:spPr/>
    </dgm:pt>
    <dgm:pt modelId="{DAC97FC4-9BB6-4926-9B8D-BD71A8CEBD44}" type="pres">
      <dgm:prSet presAssocID="{7326D7B2-D002-46D9-A57A-3506DEC8DE4A}" presName="composite" presStyleCnt="0"/>
      <dgm:spPr/>
    </dgm:pt>
    <dgm:pt modelId="{A91635DE-0119-4D64-9DD2-F4D63B405461}" type="pres">
      <dgm:prSet presAssocID="{7326D7B2-D002-46D9-A57A-3506DEC8DE4A}" presName="parTx" presStyleLbl="alignNode1" presStyleIdx="1" presStyleCnt="3" custScaleY="113722" custLinFactY="-3381" custLinFactNeighborX="875" custLinFactNeighborY="-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VE"/>
        </a:p>
      </dgm:t>
    </dgm:pt>
    <dgm:pt modelId="{ADC2D8C1-4565-4DEE-BD3C-6FB60A3B4555}" type="pres">
      <dgm:prSet presAssocID="{7326D7B2-D002-46D9-A57A-3506DEC8DE4A}" presName="desTx" presStyleLbl="alignAccFollowNode1" presStyleIdx="1" presStyleCnt="3" custLinFactNeighborY="3134">
        <dgm:presLayoutVars>
          <dgm:bulletEnabled val="1"/>
        </dgm:presLayoutVars>
      </dgm:prSet>
      <dgm:spPr/>
      <dgm:t>
        <a:bodyPr/>
        <a:lstStyle/>
        <a:p>
          <a:endParaRPr lang="es-VE"/>
        </a:p>
      </dgm:t>
    </dgm:pt>
    <dgm:pt modelId="{4996AE2C-22A9-4510-9C05-2D3FF75DC8ED}" type="pres">
      <dgm:prSet presAssocID="{7B177AC4-A2A9-4A4F-9370-35F867A646AF}" presName="space" presStyleCnt="0"/>
      <dgm:spPr/>
    </dgm:pt>
    <dgm:pt modelId="{ACBBDDDD-A9CB-4A69-A436-D2A1DD6FB1BA}" type="pres">
      <dgm:prSet presAssocID="{C223AC9F-E8A4-4AA7-9802-039B59B724B1}" presName="composite" presStyleCnt="0"/>
      <dgm:spPr/>
    </dgm:pt>
    <dgm:pt modelId="{09BC10DC-2A13-4AED-8900-E76C56120D5B}" type="pres">
      <dgm:prSet presAssocID="{C223AC9F-E8A4-4AA7-9802-039B59B724B1}" presName="parTx" presStyleLbl="alignNode1" presStyleIdx="2" presStyleCnt="3" custLinFactY="-3381" custLinFactNeighborX="-696" custLinFactNeighborY="-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VE"/>
        </a:p>
      </dgm:t>
    </dgm:pt>
    <dgm:pt modelId="{3D1D2B10-00F2-4617-A6ED-DB2E1658B926}" type="pres">
      <dgm:prSet presAssocID="{C223AC9F-E8A4-4AA7-9802-039B59B724B1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VE"/>
        </a:p>
      </dgm:t>
    </dgm:pt>
  </dgm:ptLst>
  <dgm:cxnLst>
    <dgm:cxn modelId="{105E00BE-4AF2-4814-8A4C-2DE9024BFC62}" srcId="{C223AC9F-E8A4-4AA7-9802-039B59B724B1}" destId="{C3498D74-B5E6-41AF-A7F1-2795886C0C2A}" srcOrd="2" destOrd="0" parTransId="{6EEF3AF6-E0E4-4E41-8F6B-FD41A213F017}" sibTransId="{C1857084-FF5A-4C11-BB05-ED8016C8D264}"/>
    <dgm:cxn modelId="{8486C1A8-55CD-49DC-9615-BBA042BAD179}" type="presOf" srcId="{C19D3CCF-AE4A-4442-B971-764452974493}" destId="{D42077D8-9725-4B15-88D4-C54DB5D10CC7}" srcOrd="0" destOrd="8" presId="urn:microsoft.com/office/officeart/2005/8/layout/hList1"/>
    <dgm:cxn modelId="{074605D6-D840-42FD-935B-9CBEDE89CF2F}" srcId="{7326D7B2-D002-46D9-A57A-3506DEC8DE4A}" destId="{D37742B8-E27E-4A12-AC24-34B0DEC28C20}" srcOrd="4" destOrd="0" parTransId="{1A7415FE-6E62-4A7E-B2DD-79ED14408F87}" sibTransId="{A4DE5C55-1E4A-4826-AB19-66C7EAB3BD53}"/>
    <dgm:cxn modelId="{663FE394-D19C-42A2-A0E7-FA2E5A22F087}" type="presOf" srcId="{1B893CED-EE51-4C31-964D-E7B42D88A2FC}" destId="{D42077D8-9725-4B15-88D4-C54DB5D10CC7}" srcOrd="0" destOrd="7" presId="urn:microsoft.com/office/officeart/2005/8/layout/hList1"/>
    <dgm:cxn modelId="{B358653E-8245-4664-A7D0-793E228C2E3A}" srcId="{7326D7B2-D002-46D9-A57A-3506DEC8DE4A}" destId="{7E742D12-74EA-421E-8F38-D80E807A2377}" srcOrd="0" destOrd="0" parTransId="{391A7E0C-5B92-4285-8934-C93DB0AA905E}" sibTransId="{46816ADB-051F-4E6E-B023-0387A8EA2A07}"/>
    <dgm:cxn modelId="{36356133-861B-4572-B7C3-1BA8C25C8A0D}" srcId="{66145883-2F81-4F8A-8045-B6096F96A219}" destId="{C19D3CCF-AE4A-4442-B971-764452974493}" srcOrd="8" destOrd="0" parTransId="{0FC696A7-C906-409A-9D77-823D7BA7BB76}" sibTransId="{21104168-FAB8-414E-9166-E8842293C070}"/>
    <dgm:cxn modelId="{E6EC9CA4-E6B2-49A8-9FC7-18F9EE48A5F9}" srcId="{52899F27-A168-48AE-AFED-1756BE41C1C2}" destId="{C223AC9F-E8A4-4AA7-9802-039B59B724B1}" srcOrd="2" destOrd="0" parTransId="{96D0CCC0-9016-4F70-AFA1-B065A8CE5F9F}" sibTransId="{D2BD11E6-59F9-4121-9AC3-2E5841C103BA}"/>
    <dgm:cxn modelId="{98081F48-6B7A-4E7A-B9B7-A46749F05353}" type="presOf" srcId="{D37742B8-E27E-4A12-AC24-34B0DEC28C20}" destId="{ADC2D8C1-4565-4DEE-BD3C-6FB60A3B4555}" srcOrd="0" destOrd="4" presId="urn:microsoft.com/office/officeart/2005/8/layout/hList1"/>
    <dgm:cxn modelId="{47392A4F-5E4E-4169-934B-E76E61EED31D}" type="presOf" srcId="{F1C1DCCA-C33E-470E-A9FA-0D3E6F1B91CA}" destId="{ADC2D8C1-4565-4DEE-BD3C-6FB60A3B4555}" srcOrd="0" destOrd="3" presId="urn:microsoft.com/office/officeart/2005/8/layout/hList1"/>
    <dgm:cxn modelId="{56F80B02-FDF9-4BD3-9ACA-1845784570F5}" type="presOf" srcId="{2A3A5E64-DA34-43F9-8E09-4B9E5CC69B4C}" destId="{D42077D8-9725-4B15-88D4-C54DB5D10CC7}" srcOrd="0" destOrd="5" presId="urn:microsoft.com/office/officeart/2005/8/layout/hList1"/>
    <dgm:cxn modelId="{71F21AD7-7A7C-4B1D-9E40-4BD8F79FD277}" srcId="{66145883-2F81-4F8A-8045-B6096F96A219}" destId="{B27FA8AE-5F99-417A-A69D-D55DCC5E43E7}" srcOrd="3" destOrd="0" parTransId="{DCC727FB-9893-410A-BD91-9155A1BB5A6A}" sibTransId="{EFF5622B-3F3C-428A-93C4-199E5512C0ED}"/>
    <dgm:cxn modelId="{C01B61C7-7C6E-4683-830E-4096202897B0}" srcId="{66145883-2F81-4F8A-8045-B6096F96A219}" destId="{074535CF-076E-4820-84DB-D8583D895097}" srcOrd="2" destOrd="0" parTransId="{62D32F1C-214C-4803-B945-9AC7C7B4C3AA}" sibTransId="{FC32D9C7-C96D-48B6-9711-BF6B61F5BDAC}"/>
    <dgm:cxn modelId="{10D62E86-A7A8-4312-9054-42256D2DD151}" type="presOf" srcId="{CAF3336F-CE38-4C54-B8A0-C5FCE9EAFDDC}" destId="{D42077D8-9725-4B15-88D4-C54DB5D10CC7}" srcOrd="0" destOrd="1" presId="urn:microsoft.com/office/officeart/2005/8/layout/hList1"/>
    <dgm:cxn modelId="{4BB6DDE6-F25E-4B42-98AF-6ADEB0AB81F8}" type="presOf" srcId="{52899F27-A168-48AE-AFED-1756BE41C1C2}" destId="{486AF4EA-D9D8-4F6F-BEC0-A3064BB03B66}" srcOrd="0" destOrd="0" presId="urn:microsoft.com/office/officeart/2005/8/layout/hList1"/>
    <dgm:cxn modelId="{24C1A3F4-2FDC-43B0-9B60-A5AEEEAA189C}" srcId="{66145883-2F81-4F8A-8045-B6096F96A219}" destId="{C47CCD3E-50C8-4C1E-8563-AD16F84DD38D}" srcOrd="0" destOrd="0" parTransId="{79981626-1984-4945-85D2-C5518EE57220}" sibTransId="{C48A9B75-6E7D-40B4-A9E6-7438C77D88CC}"/>
    <dgm:cxn modelId="{95BB5E46-D284-478F-AF8B-3768EA04BCDC}" type="presOf" srcId="{A078B07D-6F84-48F3-9BC2-0B06B7466980}" destId="{3D1D2B10-00F2-4617-A6ED-DB2E1658B926}" srcOrd="0" destOrd="5" presId="urn:microsoft.com/office/officeart/2005/8/layout/hList1"/>
    <dgm:cxn modelId="{D7862615-9EB5-4B7B-A3AA-B1814B813F7F}" type="presOf" srcId="{7326D7B2-D002-46D9-A57A-3506DEC8DE4A}" destId="{A91635DE-0119-4D64-9DD2-F4D63B405461}" srcOrd="0" destOrd="0" presId="urn:microsoft.com/office/officeart/2005/8/layout/hList1"/>
    <dgm:cxn modelId="{515BFB47-14C2-4932-9667-7C75C01E4017}" srcId="{7326D7B2-D002-46D9-A57A-3506DEC8DE4A}" destId="{F1C1DCCA-C33E-470E-A9FA-0D3E6F1B91CA}" srcOrd="3" destOrd="0" parTransId="{22D0E0B1-F35D-4BA4-97C7-184324280365}" sibTransId="{53FF7C82-4DBB-45ED-A104-FBDD52CA7221}"/>
    <dgm:cxn modelId="{CBAC3CCB-8AF4-4AEC-96EA-3DC38008F24E}" srcId="{C223AC9F-E8A4-4AA7-9802-039B59B724B1}" destId="{A078B07D-6F84-48F3-9BC2-0B06B7466980}" srcOrd="1" destOrd="0" parTransId="{B62465B5-685D-4B06-B6D5-E791008EFD36}" sibTransId="{A2A7767D-FCD5-4B51-8FE2-13D39C91D15E}"/>
    <dgm:cxn modelId="{287F0BA9-B927-4167-BF33-18CB65CE8131}" type="presOf" srcId="{B27FA8AE-5F99-417A-A69D-D55DCC5E43E7}" destId="{D42077D8-9725-4B15-88D4-C54DB5D10CC7}" srcOrd="0" destOrd="3" presId="urn:microsoft.com/office/officeart/2005/8/layout/hList1"/>
    <dgm:cxn modelId="{45448E4B-CE68-43D3-B0A8-0E00078115FD}" srcId="{4F8701AA-4804-4A38-AA3C-DE80F0C8C4DE}" destId="{88F65345-63E4-4E3C-A45E-A1E31D827156}" srcOrd="3" destOrd="0" parTransId="{7FF7647C-17DB-47CA-AD95-4A78C19A35E8}" sibTransId="{184C077E-E354-44A1-B1BB-3DFEAE3A4D5B}"/>
    <dgm:cxn modelId="{34CB208F-D647-4593-97EF-B58316424B93}" srcId="{C223AC9F-E8A4-4AA7-9802-039B59B724B1}" destId="{4F8701AA-4804-4A38-AA3C-DE80F0C8C4DE}" srcOrd="0" destOrd="0" parTransId="{E46B184F-0D88-4D21-9238-757685A781CC}" sibTransId="{A70EDECC-8C5E-404F-B771-D4F282D29D9A}"/>
    <dgm:cxn modelId="{108B633A-4959-418F-9709-E95E89D07AC4}" srcId="{4F8701AA-4804-4A38-AA3C-DE80F0C8C4DE}" destId="{7EFF2C5D-D138-4A47-B69F-EE2E941EE81F}" srcOrd="0" destOrd="0" parTransId="{E7718CEA-90CA-4F52-9612-F2C196E97409}" sibTransId="{BA135DD1-17FC-47F0-B4B4-13AECE7CA688}"/>
    <dgm:cxn modelId="{9BD974EA-16F0-4DA2-8543-798BCF72DA24}" type="presOf" srcId="{C223AC9F-E8A4-4AA7-9802-039B59B724B1}" destId="{09BC10DC-2A13-4AED-8900-E76C56120D5B}" srcOrd="0" destOrd="0" presId="urn:microsoft.com/office/officeart/2005/8/layout/hList1"/>
    <dgm:cxn modelId="{283E65B8-0440-4135-AC1C-866D49870A5B}" type="presOf" srcId="{88F65345-63E4-4E3C-A45E-A1E31D827156}" destId="{3D1D2B10-00F2-4617-A6ED-DB2E1658B926}" srcOrd="0" destOrd="4" presId="urn:microsoft.com/office/officeart/2005/8/layout/hList1"/>
    <dgm:cxn modelId="{F020F92A-161A-4C2A-AA3E-FF62B813A213}" type="presOf" srcId="{66145883-2F81-4F8A-8045-B6096F96A219}" destId="{ADA72EAD-5FB0-4ED7-8FCC-56083FE8113B}" srcOrd="0" destOrd="0" presId="urn:microsoft.com/office/officeart/2005/8/layout/hList1"/>
    <dgm:cxn modelId="{C2262C31-D7CF-403C-9B67-6F51C10D0EDA}" type="presOf" srcId="{72660483-9871-47E9-83D2-232CAC18AC3D}" destId="{3D1D2B10-00F2-4617-A6ED-DB2E1658B926}" srcOrd="0" destOrd="2" presId="urn:microsoft.com/office/officeart/2005/8/layout/hList1"/>
    <dgm:cxn modelId="{4578D359-B850-4713-B49F-243AFE390FA9}" srcId="{66145883-2F81-4F8A-8045-B6096F96A219}" destId="{00F1B55E-17E0-4242-B37F-5E1F4440D8D5}" srcOrd="4" destOrd="0" parTransId="{94DBB4F1-6D0E-4FDC-8FC7-7E23D620AB56}" sibTransId="{F0D7FC97-2A94-465F-8338-03AEF1798744}"/>
    <dgm:cxn modelId="{033890FD-514F-4DDD-B923-82CD199F2BA8}" type="presOf" srcId="{6CAEFBD7-CBBB-4C1F-8916-633D01049C8E}" destId="{ADC2D8C1-4565-4DEE-BD3C-6FB60A3B4555}" srcOrd="0" destOrd="1" presId="urn:microsoft.com/office/officeart/2005/8/layout/hList1"/>
    <dgm:cxn modelId="{D422ECC1-9A72-4928-8ABC-CF30268D50B4}" srcId="{52899F27-A168-48AE-AFED-1756BE41C1C2}" destId="{7326D7B2-D002-46D9-A57A-3506DEC8DE4A}" srcOrd="1" destOrd="0" parTransId="{4336793E-07A2-4F03-ADD3-50CE0435EE9E}" sibTransId="{7B177AC4-A2A9-4A4F-9370-35F867A646AF}"/>
    <dgm:cxn modelId="{5EC42CB6-A821-4388-AD8B-51686734C770}" srcId="{7326D7B2-D002-46D9-A57A-3506DEC8DE4A}" destId="{6CAEFBD7-CBBB-4C1F-8916-633D01049C8E}" srcOrd="1" destOrd="0" parTransId="{DECBDA36-6059-4514-9117-BFA1C73D5B88}" sibTransId="{322F2E3A-C9D2-469D-9368-4EA72DA4BF0F}"/>
    <dgm:cxn modelId="{0E1AB8D7-2C93-4E34-8427-236FA95C36B4}" srcId="{4F8701AA-4804-4A38-AA3C-DE80F0C8C4DE}" destId="{72660483-9871-47E9-83D2-232CAC18AC3D}" srcOrd="1" destOrd="0" parTransId="{9194F980-C8FD-4CF1-BB27-3C6AAD150405}" sibTransId="{5D25BD27-4D48-43B8-8A13-E17090CAAEBC}"/>
    <dgm:cxn modelId="{848D9446-D892-4540-A8A3-0B36B406F4EF}" type="presOf" srcId="{C47CCD3E-50C8-4C1E-8563-AD16F84DD38D}" destId="{D42077D8-9725-4B15-88D4-C54DB5D10CC7}" srcOrd="0" destOrd="0" presId="urn:microsoft.com/office/officeart/2005/8/layout/hList1"/>
    <dgm:cxn modelId="{806EB171-19D8-4B8B-A3EF-0F9607F53CF3}" type="presOf" srcId="{C3498D74-B5E6-41AF-A7F1-2795886C0C2A}" destId="{3D1D2B10-00F2-4617-A6ED-DB2E1658B926}" srcOrd="0" destOrd="6" presId="urn:microsoft.com/office/officeart/2005/8/layout/hList1"/>
    <dgm:cxn modelId="{54FB2682-69A6-4621-997C-173E3A4CCDEB}" type="presOf" srcId="{7E742D12-74EA-421E-8F38-D80E807A2377}" destId="{ADC2D8C1-4565-4DEE-BD3C-6FB60A3B4555}" srcOrd="0" destOrd="0" presId="urn:microsoft.com/office/officeart/2005/8/layout/hList1"/>
    <dgm:cxn modelId="{287862B8-8545-4470-94C7-B3B1A8EB2A62}" type="presOf" srcId="{074535CF-076E-4820-84DB-D8583D895097}" destId="{D42077D8-9725-4B15-88D4-C54DB5D10CC7}" srcOrd="0" destOrd="2" presId="urn:microsoft.com/office/officeart/2005/8/layout/hList1"/>
    <dgm:cxn modelId="{E8AEC522-31AB-4726-8769-5DE3884DA606}" type="presOf" srcId="{A0E96A05-85FA-400A-B381-EAD10C5112D6}" destId="{3D1D2B10-00F2-4617-A6ED-DB2E1658B926}" srcOrd="0" destOrd="3" presId="urn:microsoft.com/office/officeart/2005/8/layout/hList1"/>
    <dgm:cxn modelId="{11FCE5CD-EC40-4F6D-8AB9-FB5FFC3912B0}" srcId="{66145883-2F81-4F8A-8045-B6096F96A219}" destId="{2A3A5E64-DA34-43F9-8E09-4B9E5CC69B4C}" srcOrd="5" destOrd="0" parTransId="{4ACAE799-4A1E-48E9-9CB8-C255EA6A6F09}" sibTransId="{D9749DF2-BB63-4774-894E-26F955D7D9D1}"/>
    <dgm:cxn modelId="{2ABB1181-FB58-467E-868D-9124DBC06F58}" srcId="{66145883-2F81-4F8A-8045-B6096F96A219}" destId="{CAF3336F-CE38-4C54-B8A0-C5FCE9EAFDDC}" srcOrd="1" destOrd="0" parTransId="{C8571F02-28C6-496C-BC47-4633748433CE}" sibTransId="{EC69F785-460F-4593-95BF-E9C3DB4AD1ED}"/>
    <dgm:cxn modelId="{1216A95E-1374-4E89-A373-16813D22C74B}" type="presOf" srcId="{00F1B55E-17E0-4242-B37F-5E1F4440D8D5}" destId="{D42077D8-9725-4B15-88D4-C54DB5D10CC7}" srcOrd="0" destOrd="4" presId="urn:microsoft.com/office/officeart/2005/8/layout/hList1"/>
    <dgm:cxn modelId="{5AC36F64-EA98-4240-9F8B-3E72B2A74FD1}" srcId="{66145883-2F81-4F8A-8045-B6096F96A219}" destId="{1B893CED-EE51-4C31-964D-E7B42D88A2FC}" srcOrd="7" destOrd="0" parTransId="{B6902582-561A-44C5-B31A-D66AB049A9B5}" sibTransId="{0D4F2172-A389-43D9-A660-4E9CBFA15CDE}"/>
    <dgm:cxn modelId="{40EA7DAF-5DB2-4929-AEF0-F6559016170A}" type="presOf" srcId="{4F8701AA-4804-4A38-AA3C-DE80F0C8C4DE}" destId="{3D1D2B10-00F2-4617-A6ED-DB2E1658B926}" srcOrd="0" destOrd="0" presId="urn:microsoft.com/office/officeart/2005/8/layout/hList1"/>
    <dgm:cxn modelId="{C3DB16AA-99C8-47DF-818C-579D5004C35D}" srcId="{7326D7B2-D002-46D9-A57A-3506DEC8DE4A}" destId="{9788CDC6-E650-4CCC-A589-88A1FE7FAE8D}" srcOrd="2" destOrd="0" parTransId="{48FE2173-91E6-4462-90BD-6538C32773D3}" sibTransId="{A0B94AEC-D771-43FF-B931-72463AA7E4CE}"/>
    <dgm:cxn modelId="{FFCC0BA6-9657-4D7A-8ADB-1944E1891C03}" type="presOf" srcId="{7EFF2C5D-D138-4A47-B69F-EE2E941EE81F}" destId="{3D1D2B10-00F2-4617-A6ED-DB2E1658B926}" srcOrd="0" destOrd="1" presId="urn:microsoft.com/office/officeart/2005/8/layout/hList1"/>
    <dgm:cxn modelId="{F2873506-1326-493B-8F3A-2F90C9DB4163}" type="presOf" srcId="{009B5405-0B32-4AB1-ABA2-D8AFDDAC6198}" destId="{D42077D8-9725-4B15-88D4-C54DB5D10CC7}" srcOrd="0" destOrd="6" presId="urn:microsoft.com/office/officeart/2005/8/layout/hList1"/>
    <dgm:cxn modelId="{01DFA7E2-4BB1-4E68-8FF4-E9DBEFA63C17}" srcId="{4F8701AA-4804-4A38-AA3C-DE80F0C8C4DE}" destId="{A0E96A05-85FA-400A-B381-EAD10C5112D6}" srcOrd="2" destOrd="0" parTransId="{B8A7E47C-FDFF-427C-89C6-FDBB6FE460D0}" sibTransId="{D18D18CA-C763-4017-B213-BD357C75C0BB}"/>
    <dgm:cxn modelId="{ACE03125-F06F-4D57-93C6-C3BE2227839C}" type="presOf" srcId="{9788CDC6-E650-4CCC-A589-88A1FE7FAE8D}" destId="{ADC2D8C1-4565-4DEE-BD3C-6FB60A3B4555}" srcOrd="0" destOrd="2" presId="urn:microsoft.com/office/officeart/2005/8/layout/hList1"/>
    <dgm:cxn modelId="{6BEC9538-2F80-47A4-B14C-5B7965AA1DC2}" srcId="{66145883-2F81-4F8A-8045-B6096F96A219}" destId="{009B5405-0B32-4AB1-ABA2-D8AFDDAC6198}" srcOrd="6" destOrd="0" parTransId="{EBA996A5-DC6D-4B71-A694-AA9A086F80F8}" sibTransId="{22FD5986-E6CF-426D-A129-4F8DF8AF04C9}"/>
    <dgm:cxn modelId="{160E7F37-8DD4-47D6-96BA-FC7864850E99}" srcId="{52899F27-A168-48AE-AFED-1756BE41C1C2}" destId="{66145883-2F81-4F8A-8045-B6096F96A219}" srcOrd="0" destOrd="0" parTransId="{670705BE-211E-42ED-A405-37FE32500A1E}" sibTransId="{8BB9BBD2-C0C0-4C67-BD4F-2EA6E907D5AA}"/>
    <dgm:cxn modelId="{28D48C4B-0673-4725-B1BB-633C151A065E}" type="presParOf" srcId="{486AF4EA-D9D8-4F6F-BEC0-A3064BB03B66}" destId="{BB52731A-1761-49A1-B94F-52F2364CC5E9}" srcOrd="0" destOrd="0" presId="urn:microsoft.com/office/officeart/2005/8/layout/hList1"/>
    <dgm:cxn modelId="{A023F82B-31C7-4B6D-B450-89E7CA695A47}" type="presParOf" srcId="{BB52731A-1761-49A1-B94F-52F2364CC5E9}" destId="{ADA72EAD-5FB0-4ED7-8FCC-56083FE8113B}" srcOrd="0" destOrd="0" presId="urn:microsoft.com/office/officeart/2005/8/layout/hList1"/>
    <dgm:cxn modelId="{13427D0F-7806-4B31-B444-ACD64F649F3C}" type="presParOf" srcId="{BB52731A-1761-49A1-B94F-52F2364CC5E9}" destId="{D42077D8-9725-4B15-88D4-C54DB5D10CC7}" srcOrd="1" destOrd="0" presId="urn:microsoft.com/office/officeart/2005/8/layout/hList1"/>
    <dgm:cxn modelId="{A4D7D0D1-915B-459B-AAEA-F55CBF368EFF}" type="presParOf" srcId="{486AF4EA-D9D8-4F6F-BEC0-A3064BB03B66}" destId="{58FD82FC-744D-4336-ABAC-2B22911BDCEB}" srcOrd="1" destOrd="0" presId="urn:microsoft.com/office/officeart/2005/8/layout/hList1"/>
    <dgm:cxn modelId="{2BA70587-0272-4ADF-AE29-33F5E75D2581}" type="presParOf" srcId="{486AF4EA-D9D8-4F6F-BEC0-A3064BB03B66}" destId="{DAC97FC4-9BB6-4926-9B8D-BD71A8CEBD44}" srcOrd="2" destOrd="0" presId="urn:microsoft.com/office/officeart/2005/8/layout/hList1"/>
    <dgm:cxn modelId="{DEAA9FBC-8431-491C-9E50-20C4DB42532E}" type="presParOf" srcId="{DAC97FC4-9BB6-4926-9B8D-BD71A8CEBD44}" destId="{A91635DE-0119-4D64-9DD2-F4D63B405461}" srcOrd="0" destOrd="0" presId="urn:microsoft.com/office/officeart/2005/8/layout/hList1"/>
    <dgm:cxn modelId="{65C025F8-753A-4BA9-927D-7C5C12AC3F7A}" type="presParOf" srcId="{DAC97FC4-9BB6-4926-9B8D-BD71A8CEBD44}" destId="{ADC2D8C1-4565-4DEE-BD3C-6FB60A3B4555}" srcOrd="1" destOrd="0" presId="urn:microsoft.com/office/officeart/2005/8/layout/hList1"/>
    <dgm:cxn modelId="{675D9903-B654-4A5F-91EF-7913F0AA3744}" type="presParOf" srcId="{486AF4EA-D9D8-4F6F-BEC0-A3064BB03B66}" destId="{4996AE2C-22A9-4510-9C05-2D3FF75DC8ED}" srcOrd="3" destOrd="0" presId="urn:microsoft.com/office/officeart/2005/8/layout/hList1"/>
    <dgm:cxn modelId="{2C57D1B7-4554-45E5-A774-823BAA9B2470}" type="presParOf" srcId="{486AF4EA-D9D8-4F6F-BEC0-A3064BB03B66}" destId="{ACBBDDDD-A9CB-4A69-A436-D2A1DD6FB1BA}" srcOrd="4" destOrd="0" presId="urn:microsoft.com/office/officeart/2005/8/layout/hList1"/>
    <dgm:cxn modelId="{E98159C9-6438-4024-9C49-F4558DA505DE}" type="presParOf" srcId="{ACBBDDDD-A9CB-4A69-A436-D2A1DD6FB1BA}" destId="{09BC10DC-2A13-4AED-8900-E76C56120D5B}" srcOrd="0" destOrd="0" presId="urn:microsoft.com/office/officeart/2005/8/layout/hList1"/>
    <dgm:cxn modelId="{51623B58-73AD-487A-AD26-27B50042E9B5}" type="presParOf" srcId="{ACBBDDDD-A9CB-4A69-A436-D2A1DD6FB1BA}" destId="{3D1D2B10-00F2-4617-A6ED-DB2E1658B926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ABC0EA2-C893-468B-90CC-8534D0DFB1C6}">
      <dsp:nvSpPr>
        <dsp:cNvPr id="0" name=""/>
        <dsp:cNvSpPr/>
      </dsp:nvSpPr>
      <dsp:spPr>
        <a:xfrm rot="5400000">
          <a:off x="4630997" y="-1856318"/>
          <a:ext cx="824885" cy="4746767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 fov="0">
            <a:rot lat="0" lon="0" rev="0"/>
          </a:camera>
          <a:lightRig rig="balanced" dir="t">
            <a:rot lat="0" lon="0" rev="0"/>
          </a:lightRig>
        </a:scene3d>
        <a:sp3d prstMaterial="matte">
          <a:bevelT w="0" h="0"/>
          <a:contourClr>
            <a:schemeClr val="accent2">
              <a:tint val="40000"/>
              <a:alpha val="90000"/>
              <a:hueOff val="0"/>
              <a:satOff val="0"/>
              <a:lumOff val="0"/>
              <a:alphaOff val="0"/>
              <a:tint val="100000"/>
              <a:shade val="100000"/>
              <a:hueMod val="100000"/>
              <a:satMod val="100000"/>
            </a:schemeClr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000" kern="1200" dirty="0" smtClean="0"/>
            <a:t>Recurso controlado por la entidad como resultado de sucesos pasados, de que se espera obtener, en el futuro beneficios económicos</a:t>
          </a:r>
          <a:endParaRPr lang="es-ES" sz="1000" kern="1200" dirty="0"/>
        </a:p>
      </dsp:txBody>
      <dsp:txXfrm rot="5400000">
        <a:off x="4630997" y="-1856318"/>
        <a:ext cx="824885" cy="4746767"/>
      </dsp:txXfrm>
    </dsp:sp>
    <dsp:sp modelId="{416523E1-7AFD-424A-9181-D4DF01DE7770}">
      <dsp:nvSpPr>
        <dsp:cNvPr id="0" name=""/>
        <dsp:cNvSpPr/>
      </dsp:nvSpPr>
      <dsp:spPr>
        <a:xfrm>
          <a:off x="0" y="0"/>
          <a:ext cx="2670056" cy="1031106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2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2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2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2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25400" dir="5400000" rotWithShape="0">
            <a:srgbClr val="000000">
              <a:alpha val="50000"/>
            </a:srgbClr>
          </a:outerShdw>
        </a:effectLst>
        <a:scene3d>
          <a:camera prst="orthographicFront" fov="0">
            <a:rot lat="0" lon="0" rev="0"/>
          </a:camera>
          <a:lightRig rig="soft" dir="t">
            <a:rot lat="0" lon="0" rev="2700000"/>
          </a:lightRig>
        </a:scene3d>
        <a:sp3d prstMaterial="matte">
          <a:bevelT w="50800" h="50800"/>
          <a:contourClr>
            <a:schemeClr val="accent2"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500" kern="1200" dirty="0" smtClean="0"/>
            <a:t>ACTIVOS</a:t>
          </a:r>
          <a:endParaRPr lang="es-ES" sz="2500" kern="1200" dirty="0"/>
        </a:p>
      </dsp:txBody>
      <dsp:txXfrm>
        <a:off x="0" y="0"/>
        <a:ext cx="2670056" cy="1031106"/>
      </dsp:txXfrm>
    </dsp:sp>
    <dsp:sp modelId="{FD06C747-9AA8-47B0-8236-EB479BDCCDD3}">
      <dsp:nvSpPr>
        <dsp:cNvPr id="0" name=""/>
        <dsp:cNvSpPr/>
      </dsp:nvSpPr>
      <dsp:spPr>
        <a:xfrm rot="5400000">
          <a:off x="4630997" y="-825211"/>
          <a:ext cx="824885" cy="4746767"/>
        </a:xfrm>
        <a:prstGeom prst="round2Same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 fov="0">
            <a:rot lat="0" lon="0" rev="0"/>
          </a:camera>
          <a:lightRig rig="balanced" dir="t">
            <a:rot lat="0" lon="0" rev="0"/>
          </a:lightRig>
        </a:scene3d>
        <a:sp3d prstMaterial="matte">
          <a:bevelT w="0" h="0"/>
          <a:contourClr>
            <a:schemeClr val="accent3">
              <a:tint val="40000"/>
              <a:alpha val="90000"/>
              <a:hueOff val="0"/>
              <a:satOff val="0"/>
              <a:lumOff val="0"/>
              <a:alphaOff val="0"/>
              <a:tint val="100000"/>
              <a:shade val="100000"/>
              <a:hueMod val="100000"/>
              <a:satMod val="100000"/>
            </a:schemeClr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000" kern="1200" dirty="0" smtClean="0"/>
            <a:t>Obligación presente de la entidad, surgida a raíz de sucesos pasados, al vencimiento de la cual, y para cancelarla, la entidad espera desprenderse de recursos que incorporan beneficios económicos.</a:t>
          </a:r>
          <a:endParaRPr lang="es-ES" sz="1000" kern="1200" dirty="0"/>
        </a:p>
      </dsp:txBody>
      <dsp:txXfrm rot="5400000">
        <a:off x="4630997" y="-825211"/>
        <a:ext cx="824885" cy="4746767"/>
      </dsp:txXfrm>
    </dsp:sp>
    <dsp:sp modelId="{89AF2FD7-4AC6-4C4E-8A89-D351A0BC1398}">
      <dsp:nvSpPr>
        <dsp:cNvPr id="0" name=""/>
        <dsp:cNvSpPr/>
      </dsp:nvSpPr>
      <dsp:spPr>
        <a:xfrm>
          <a:off x="0" y="1032618"/>
          <a:ext cx="2670056" cy="1031106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3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3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3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3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25400" dir="5400000" rotWithShape="0">
            <a:srgbClr val="000000">
              <a:alpha val="50000"/>
            </a:srgbClr>
          </a:outerShdw>
        </a:effectLst>
        <a:scene3d>
          <a:camera prst="orthographicFront" fov="0">
            <a:rot lat="0" lon="0" rev="0"/>
          </a:camera>
          <a:lightRig rig="soft" dir="t">
            <a:rot lat="0" lon="0" rev="2700000"/>
          </a:lightRig>
        </a:scene3d>
        <a:sp3d prstMaterial="matte">
          <a:bevelT w="50800" h="50800"/>
          <a:contourClr>
            <a:schemeClr val="accent3"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500" kern="1200" dirty="0" smtClean="0"/>
            <a:t>PASIVOS</a:t>
          </a:r>
          <a:endParaRPr lang="es-ES" sz="2500" kern="1200" dirty="0"/>
        </a:p>
      </dsp:txBody>
      <dsp:txXfrm>
        <a:off x="0" y="1032618"/>
        <a:ext cx="2670056" cy="1031106"/>
      </dsp:txXfrm>
    </dsp:sp>
    <dsp:sp modelId="{94F352E3-E207-489F-AFAC-76BB3D3E04DE}">
      <dsp:nvSpPr>
        <dsp:cNvPr id="0" name=""/>
        <dsp:cNvSpPr/>
      </dsp:nvSpPr>
      <dsp:spPr>
        <a:xfrm rot="5400000">
          <a:off x="4630997" y="205895"/>
          <a:ext cx="824885" cy="4746767"/>
        </a:xfrm>
        <a:prstGeom prst="round2Same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 fov="0">
            <a:rot lat="0" lon="0" rev="0"/>
          </a:camera>
          <a:lightRig rig="balanced" dir="t">
            <a:rot lat="0" lon="0" rev="0"/>
          </a:lightRig>
        </a:scene3d>
        <a:sp3d prstMaterial="matte">
          <a:bevelT w="0" h="0"/>
          <a:contourClr>
            <a:schemeClr val="accent4">
              <a:tint val="40000"/>
              <a:alpha val="90000"/>
              <a:hueOff val="0"/>
              <a:satOff val="0"/>
              <a:lumOff val="0"/>
              <a:alphaOff val="0"/>
              <a:tint val="100000"/>
              <a:shade val="100000"/>
              <a:hueMod val="100000"/>
              <a:satMod val="100000"/>
            </a:schemeClr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000" kern="1200" dirty="0" smtClean="0"/>
            <a:t>Es la participación residual de los activos de la entidad, una vez deducidos todos sus pasivos.</a:t>
          </a:r>
          <a:endParaRPr lang="es-ES" sz="1000" kern="1200" dirty="0"/>
        </a:p>
      </dsp:txBody>
      <dsp:txXfrm rot="5400000">
        <a:off x="4630997" y="205895"/>
        <a:ext cx="824885" cy="4746767"/>
      </dsp:txXfrm>
    </dsp:sp>
    <dsp:sp modelId="{73825223-DA8A-4619-9D6E-106BD161412E}">
      <dsp:nvSpPr>
        <dsp:cNvPr id="0" name=""/>
        <dsp:cNvSpPr/>
      </dsp:nvSpPr>
      <dsp:spPr>
        <a:xfrm>
          <a:off x="0" y="2063725"/>
          <a:ext cx="2670056" cy="1031106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4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4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4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4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25400" dir="5400000" rotWithShape="0">
            <a:srgbClr val="000000">
              <a:alpha val="50000"/>
            </a:srgbClr>
          </a:outerShdw>
        </a:effectLst>
        <a:scene3d>
          <a:camera prst="orthographicFront" fov="0">
            <a:rot lat="0" lon="0" rev="0"/>
          </a:camera>
          <a:lightRig rig="soft" dir="t">
            <a:rot lat="0" lon="0" rev="2700000"/>
          </a:lightRig>
        </a:scene3d>
        <a:sp3d prstMaterial="matte">
          <a:bevelT w="50800" h="50800"/>
          <a:contourClr>
            <a:schemeClr val="accent4"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500" kern="1200" dirty="0" smtClean="0"/>
            <a:t>PATRIMONIO</a:t>
          </a:r>
          <a:endParaRPr lang="es-ES" sz="2500" kern="1200" dirty="0"/>
        </a:p>
      </dsp:txBody>
      <dsp:txXfrm>
        <a:off x="0" y="2063725"/>
        <a:ext cx="2670056" cy="1031106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ABC0EA2-C893-468B-90CC-8534D0DFB1C6}">
      <dsp:nvSpPr>
        <dsp:cNvPr id="0" name=""/>
        <dsp:cNvSpPr/>
      </dsp:nvSpPr>
      <dsp:spPr>
        <a:xfrm rot="5400000">
          <a:off x="4538418" y="-1310043"/>
          <a:ext cx="2115418" cy="5266944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 fov="0">
            <a:rot lat="0" lon="0" rev="0"/>
          </a:camera>
          <a:lightRig rig="balanced" dir="t">
            <a:rot lat="0" lon="0" rev="0"/>
          </a:lightRig>
        </a:scene3d>
        <a:sp3d prstMaterial="matte">
          <a:bevelT w="0" h="0"/>
          <a:contourClr>
            <a:schemeClr val="accent2">
              <a:tint val="40000"/>
              <a:alpha val="90000"/>
              <a:hueOff val="0"/>
              <a:satOff val="0"/>
              <a:lumOff val="0"/>
              <a:alphaOff val="0"/>
              <a:tint val="100000"/>
              <a:shade val="100000"/>
              <a:hueMod val="100000"/>
              <a:satMod val="100000"/>
            </a:schemeClr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200" kern="1200" dirty="0" smtClean="0"/>
            <a:t>Espera realizarlo o tiene la intención de venderlo o consumirlo en su ciclo normal de operación</a:t>
          </a:r>
          <a:endParaRPr lang="es-E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200" kern="1200" dirty="0" smtClean="0"/>
            <a:t>Mantiene el activo principalmente con fines de negociación</a:t>
          </a:r>
          <a:endParaRPr lang="es-E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200" kern="1200" dirty="0" smtClean="0"/>
            <a:t>Espera realizar el activo dentro de los 12 meses siguientes desde la fecha sobre la que se informa, o</a:t>
          </a:r>
          <a:endParaRPr lang="es-E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200" kern="1200" dirty="0" smtClean="0"/>
            <a:t>Se trate de efectivo o un equivalente al efectivo, salvo que su utilización esté restringida y no pueda ser intercambiado ni utilizado para cancelar un pasivo por un periodo mínimo de 12 meses desde la fecha sobre la que informa</a:t>
          </a:r>
          <a:endParaRPr lang="es-ES" sz="1200" kern="1200" dirty="0"/>
        </a:p>
      </dsp:txBody>
      <dsp:txXfrm rot="5400000">
        <a:off x="4538418" y="-1310043"/>
        <a:ext cx="2115418" cy="5266944"/>
      </dsp:txXfrm>
    </dsp:sp>
    <dsp:sp modelId="{416523E1-7AFD-424A-9181-D4DF01DE7770}">
      <dsp:nvSpPr>
        <dsp:cNvPr id="0" name=""/>
        <dsp:cNvSpPr/>
      </dsp:nvSpPr>
      <dsp:spPr>
        <a:xfrm>
          <a:off x="0" y="0"/>
          <a:ext cx="2962656" cy="2644273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2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2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2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2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25400" dir="5400000" rotWithShape="0">
            <a:srgbClr val="000000">
              <a:alpha val="50000"/>
            </a:srgbClr>
          </a:outerShdw>
        </a:effectLst>
        <a:scene3d>
          <a:camera prst="orthographicFront" fov="0">
            <a:rot lat="0" lon="0" rev="0"/>
          </a:camera>
          <a:lightRig rig="soft" dir="t">
            <a:rot lat="0" lon="0" rev="2700000"/>
          </a:lightRig>
        </a:scene3d>
        <a:sp3d prstMaterial="matte">
          <a:bevelT w="50800" h="50800"/>
          <a:contourClr>
            <a:schemeClr val="accent2"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41808" tIns="241808" rIns="241808" bIns="241808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400" kern="1200" dirty="0" smtClean="0"/>
            <a:t>Activos </a:t>
          </a:r>
        </a:p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400" kern="1200" dirty="0" smtClean="0"/>
            <a:t>Corrientes</a:t>
          </a:r>
          <a:endParaRPr lang="es-ES" sz="3400" kern="1200" dirty="0"/>
        </a:p>
      </dsp:txBody>
      <dsp:txXfrm>
        <a:off x="0" y="0"/>
        <a:ext cx="2962656" cy="2644273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ABC0EA2-C893-468B-90CC-8534D0DFB1C6}">
      <dsp:nvSpPr>
        <dsp:cNvPr id="0" name=""/>
        <dsp:cNvSpPr/>
      </dsp:nvSpPr>
      <dsp:spPr>
        <a:xfrm rot="5400000">
          <a:off x="4538418" y="-1310043"/>
          <a:ext cx="2115418" cy="5266944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 fov="0">
            <a:rot lat="0" lon="0" rev="0"/>
          </a:camera>
          <a:lightRig rig="balanced" dir="t">
            <a:rot lat="0" lon="0" rev="0"/>
          </a:lightRig>
        </a:scene3d>
        <a:sp3d prstMaterial="matte">
          <a:bevelT w="0" h="0"/>
          <a:contourClr>
            <a:schemeClr val="accent2">
              <a:tint val="40000"/>
              <a:alpha val="90000"/>
              <a:hueOff val="0"/>
              <a:satOff val="0"/>
              <a:lumOff val="0"/>
              <a:alphaOff val="0"/>
              <a:tint val="100000"/>
              <a:shade val="100000"/>
              <a:hueMod val="100000"/>
              <a:satMod val="100000"/>
            </a:schemeClr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200" kern="1200" dirty="0" smtClean="0"/>
            <a:t>a) Espera liquidarlo en el transcurso del ciclo normal de operación</a:t>
          </a:r>
          <a:endParaRPr lang="es-E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200" kern="1200" dirty="0" smtClean="0"/>
            <a:t>b) Mantiene el pasivo principalmente con el propósito de negociación</a:t>
          </a:r>
          <a:endParaRPr lang="es-E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200" kern="1200" dirty="0" smtClean="0"/>
            <a:t>c) El pasivo debe liquidarse dentro de los  12 meses siguientes a la fecha sobre la que se informa, o</a:t>
          </a:r>
          <a:endParaRPr lang="es-E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200" kern="1200" dirty="0" smtClean="0"/>
            <a:t>d) La entidad no tiene un derecho incondicional para aplazar la cancelación del pasivo durante , al menos, los 12 meses siguientes a la fecha sobre la que se informa.</a:t>
          </a:r>
          <a:endParaRPr lang="es-ES" sz="1200" kern="1200" dirty="0"/>
        </a:p>
      </dsp:txBody>
      <dsp:txXfrm rot="5400000">
        <a:off x="4538418" y="-1310043"/>
        <a:ext cx="2115418" cy="5266944"/>
      </dsp:txXfrm>
    </dsp:sp>
    <dsp:sp modelId="{416523E1-7AFD-424A-9181-D4DF01DE7770}">
      <dsp:nvSpPr>
        <dsp:cNvPr id="0" name=""/>
        <dsp:cNvSpPr/>
      </dsp:nvSpPr>
      <dsp:spPr>
        <a:xfrm>
          <a:off x="0" y="0"/>
          <a:ext cx="2962656" cy="2644273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2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2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2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2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25400" dir="5400000" rotWithShape="0">
            <a:srgbClr val="000000">
              <a:alpha val="50000"/>
            </a:srgbClr>
          </a:outerShdw>
        </a:effectLst>
        <a:scene3d>
          <a:camera prst="orthographicFront" fov="0">
            <a:rot lat="0" lon="0" rev="0"/>
          </a:camera>
          <a:lightRig rig="soft" dir="t">
            <a:rot lat="0" lon="0" rev="2700000"/>
          </a:lightRig>
        </a:scene3d>
        <a:sp3d prstMaterial="matte">
          <a:bevelT w="50800" h="50800"/>
          <a:contourClr>
            <a:schemeClr val="accent2"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41808" tIns="241808" rIns="241808" bIns="241808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400" kern="1200" dirty="0" smtClean="0"/>
            <a:t>Pasivos</a:t>
          </a:r>
        </a:p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400" kern="1200" dirty="0" smtClean="0"/>
            <a:t>Corrientes</a:t>
          </a:r>
          <a:endParaRPr lang="es-ES" sz="3400" kern="1200" dirty="0"/>
        </a:p>
      </dsp:txBody>
      <dsp:txXfrm>
        <a:off x="0" y="0"/>
        <a:ext cx="2962656" cy="2644273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#1" minVer="12.0">
  <dgm:title val=""/>
  <dgm:desc val=""/>
  <dgm:catLst>
    <dgm:cat type="list" pri="14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constrLst>
      <dgm:constr type="h" for="ch" forName="linNode" refType="h"/>
      <dgm:constr type="w" for="ch" forName="linNode" refType="w"/>
      <dgm:constr type="primFontSz" for="des" forName="parentText" op="equ" val="100"/>
      <dgm:constr type="primFontSz" for="des" forName="descendantText" op="equ" val="100"/>
      <dgm:constr type="primFontSz" for="des" forName="descendantText" refType="primFontSz" refFor="des" refForName="parentText" op="lte"/>
    </dgm:constr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/>
          <dgm:ruleLst>
            <dgm:rule type="primFontSz" val="2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lMarg" refType="primFontSz" fact="0.56"/>
                <dgm:constr type="rMarg" refType="primFontSz" fact="0.56"/>
              </dgm:constrLst>
              <dgm:ruleLst>
                <dgm:rule type="primFontSz" val="2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constr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#1" minVer="12.0">
  <dgm:title val=""/>
  <dgm:desc val=""/>
  <dgm:catLst>
    <dgm:cat type="list" pri="14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constrLst>
      <dgm:constr type="h" for="ch" forName="linNode" refType="h"/>
      <dgm:constr type="w" for="ch" forName="linNode" refType="w"/>
      <dgm:constr type="primFontSz" for="des" forName="parentText" op="equ" val="100"/>
      <dgm:constr type="primFontSz" for="des" forName="descendantText" op="equ" val="100"/>
      <dgm:constr type="primFontSz" for="des" forName="descendantText" refType="primFontSz" refFor="des" refForName="parentText" op="lte"/>
    </dgm:constr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/>
          <dgm:ruleLst>
            <dgm:rule type="primFontSz" val="2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lMarg" refType="primFontSz" fact="0.56"/>
                <dgm:constr type="rMarg" refType="primFontSz" fact="0.56"/>
              </dgm:constrLst>
              <dgm:ruleLst>
                <dgm:rule type="primFontSz" val="2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constr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#1" minVer="12.0">
  <dgm:title val=""/>
  <dgm:desc val=""/>
  <dgm:catLst>
    <dgm:cat type="list" pri="14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constrLst>
      <dgm:constr type="h" for="ch" forName="linNode" refType="h"/>
      <dgm:constr type="w" for="ch" forName="linNode" refType="w"/>
      <dgm:constr type="primFontSz" for="des" forName="parentText" op="equ" val="100"/>
      <dgm:constr type="primFontSz" for="des" forName="descendantText" op="equ" val="100"/>
      <dgm:constr type="primFontSz" for="des" forName="descendantText" refType="primFontSz" refFor="des" refForName="parentText" op="lte"/>
    </dgm:constr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/>
          <dgm:ruleLst>
            <dgm:rule type="primFontSz" val="2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lMarg" refType="primFontSz" fact="0.56"/>
                <dgm:constr type="rMarg" refType="primFontSz" fact="0.56"/>
              </dgm:constrLst>
              <dgm:ruleLst>
                <dgm:rule type="primFontSz" val="2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constr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#1">
  <dgm:title val="Simple 5"/>
  <dgm:desc val="Simple 5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#1">
  <dgm:title val="Simple 5"/>
  <dgm:desc val="Simple 5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#1">
  <dgm:title val="Simple 5"/>
  <dgm:desc val="Simple 5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 latinLnBrk="0">
              <a:defRPr lang="es-ES" sz="1200"/>
            </a:lvl1pPr>
          </a:lstStyle>
          <a:p>
            <a:endParaRPr lang="es-ES"/>
          </a:p>
        </p:txBody>
      </p:sp>
      <p:sp>
        <p:nvSpPr>
          <p:cNvPr id="3" name="Rectangl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 latinLnBrk="0">
              <a:defRPr lang="es-ES" sz="1200"/>
            </a:lvl1pPr>
          </a:lstStyle>
          <a:p>
            <a:fld id="{D668C80D-B349-48D3-9D39-13612C128F1E}" type="datetimeFigureOut">
              <a:rPr/>
              <a:pPr/>
              <a:t>11/9/2006</a:t>
            </a:fld>
            <a:endParaRPr lang="es-ES"/>
          </a:p>
        </p:txBody>
      </p:sp>
      <p:sp>
        <p:nvSpPr>
          <p:cNvPr id="4" name="Rectangl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/>
          <a:p>
            <a:endParaRPr lang="es-ES"/>
          </a:p>
        </p:txBody>
      </p:sp>
      <p:sp>
        <p:nvSpPr>
          <p:cNvPr id="5" name="Rectangl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Rectangl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 latinLnBrk="0">
              <a:defRPr lang="es-ES" sz="1200"/>
            </a:lvl1pPr>
          </a:lstStyle>
          <a:p>
            <a:endParaRPr lang="es-ES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 latinLnBrk="0">
              <a:defRPr lang="es-ES" sz="1200"/>
            </a:lvl1pPr>
          </a:lstStyle>
          <a:p>
            <a:fld id="{B64ED559-CAD0-44E7-B268-648A2643B326}" type="slidenum">
              <a:rPr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rtl="0" latinLnBrk="0">
      <a:defRPr lang="es-ES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lang="es-ES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lang="es-ES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lang="es-ES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lang="es-ES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lang="es-ES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lang="es-ES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lang="es-ES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lang="es-ES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ED559-CAD0-44E7-B268-648A2643B326}" type="slidenum">
              <a:rPr lang="es-ES" smtClean="0"/>
              <a:pPr/>
              <a:t>2</a:t>
            </a:fld>
            <a:endParaRPr 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ED559-CAD0-44E7-B268-648A2643B326}" type="slidenum">
              <a:rPr lang="es-ES" smtClean="0"/>
              <a:pPr/>
              <a:t>3</a:t>
            </a:fld>
            <a:endParaRPr lang="es-E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ED559-CAD0-44E7-B268-648A2643B326}" type="slidenum">
              <a:rPr lang="es-ES" smtClean="0"/>
              <a:pPr/>
              <a:t>4</a:t>
            </a:fld>
            <a:endParaRPr lang="es-E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ED559-CAD0-44E7-B268-648A2643B326}" type="slidenum">
              <a:rPr lang="es-ES" smtClean="0"/>
              <a:pPr/>
              <a:t>7</a:t>
            </a:fld>
            <a:endParaRPr lang="es-E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ED559-CAD0-44E7-B268-648A2643B326}" type="slidenum">
              <a:rPr lang="es-ES" smtClean="0"/>
              <a:pPr/>
              <a:t>8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shade val="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s-ES"/>
          </a:p>
        </p:txBody>
      </p:sp>
      <p:sp>
        <p:nvSpPr>
          <p:cNvPr id="8" name="Shape 7"/>
          <p:cNvSpPr>
            <a:spLocks noGrp="1"/>
          </p:cNvSpPr>
          <p:nvPr>
            <p:ph type="ctrTitle"/>
          </p:nvPr>
        </p:nvSpPr>
        <p:spPr>
          <a:xfrm>
            <a:off x="457200" y="1120775"/>
            <a:ext cx="8305800" cy="1470025"/>
          </a:xfrm>
        </p:spPr>
        <p:txBody>
          <a:bodyPr anchor="b"/>
          <a:lstStyle>
            <a:lvl1pPr marL="0" algn="r" latinLnBrk="0">
              <a:defRPr lang="es-ES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9" name="Shape 8"/>
          <p:cNvSpPr>
            <a:spLocks noGrp="1"/>
          </p:cNvSpPr>
          <p:nvPr>
            <p:ph type="subTitle" idx="1"/>
          </p:nvPr>
        </p:nvSpPr>
        <p:spPr>
          <a:xfrm>
            <a:off x="2362200" y="2819400"/>
            <a:ext cx="6400800" cy="1752600"/>
          </a:xfrm>
        </p:spPr>
        <p:txBody>
          <a:bodyPr/>
          <a:lstStyle>
            <a:lvl1pPr marL="0" indent="0" algn="r" latinLnBrk="0">
              <a:spcBef>
                <a:spcPts val="0"/>
              </a:spcBef>
              <a:buNone/>
              <a:defRPr lang="es-ES"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10" name="Shape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/>
          <a:p>
            <a:pPr algn="l"/>
            <a:fld id="{EB33072D-4CB1-4526-90F7-8CBEF66B156A}" type="datetime8">
              <a:rPr/>
              <a:pPr algn="l"/>
              <a:t>11/9/2006 9:58 a.m.</a:t>
            </a:fld>
            <a:endParaRPr lang="es-ES"/>
          </a:p>
        </p:txBody>
      </p:sp>
      <p:sp>
        <p:nvSpPr>
          <p:cNvPr id="11" name="Shape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/>
          <a:p>
            <a:pPr algn="r"/>
            <a:fld id="{91AB0B45-0B29-4251-B6F0-D3632CF432BE}" type="slidenum">
              <a:rPr lang="es-ES" sz="1600">
                <a:solidFill>
                  <a:schemeClr val="accent1"/>
                </a:solidFill>
                <a:effectLst/>
              </a:rPr>
              <a:pPr algn="r"/>
              <a:t>‹Nº›</a:t>
            </a:fld>
            <a:r>
              <a:rPr lang="es-ES" sz="1600">
                <a:solidFill>
                  <a:schemeClr val="accent1"/>
                </a:solidFill>
                <a:effectLst/>
              </a:rPr>
              <a:t> </a:t>
            </a:r>
            <a:endParaRPr lang="es-ES"/>
          </a:p>
        </p:txBody>
      </p:sp>
      <p:sp>
        <p:nvSpPr>
          <p:cNvPr id="12" name="Shape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302544"/>
            <a:ext cx="8001000" cy="9144"/>
          </a:xfrm>
          <a:prstGeom prst="rect">
            <a:avLst/>
          </a:prstGeom>
          <a:solidFill>
            <a:schemeClr val="accent2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s-ES"/>
          </a:p>
        </p:txBody>
      </p:sp>
      <p:sp>
        <p:nvSpPr>
          <p:cNvPr id="2" name="Shap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hap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Shap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0E38F-B37F-4FFE-B312-98FE53F68934}" type="datetime8">
              <a:rPr/>
              <a:pPr/>
              <a:t>11/9/2006 9:58 a.m.</a:t>
            </a:fld>
            <a:endParaRPr lang="es-ES"/>
          </a:p>
        </p:txBody>
      </p:sp>
      <p:sp>
        <p:nvSpPr>
          <p:cNvPr id="5" name="Shap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hap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778B2-ABB8-4902-B3EE-3A0FCCACB283}" type="slidenum">
              <a:rPr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15553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s-ES"/>
          </a:p>
        </p:txBody>
      </p:sp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722376" y="1901952"/>
            <a:ext cx="7772400" cy="1362456"/>
          </a:xfrm>
        </p:spPr>
        <p:txBody>
          <a:bodyPr/>
          <a:lstStyle>
            <a:lvl1pPr algn="r" latinLnBrk="0">
              <a:buNone/>
              <a:defRPr lang="es-ES"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hape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anchor="t"/>
          <a:lstStyle>
            <a:lvl1pPr algn="r" latinLnBrk="0">
              <a:buNone/>
              <a:defRPr lang="es-ES"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lang="es-ES"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lang="es-ES"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lang="es-ES"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lang="es-ES"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Shape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/>
          <a:p>
            <a:pPr algn="l"/>
            <a:fld id="{EB33072D-4CB1-4526-90F7-8CBEF66B156A}" type="datetime8">
              <a:rPr/>
              <a:pPr algn="l"/>
              <a:t>11/9/2006 9:58 a.m.</a:t>
            </a:fld>
            <a:endParaRPr lang="es-ES"/>
          </a:p>
        </p:txBody>
      </p:sp>
      <p:sp>
        <p:nvSpPr>
          <p:cNvPr id="9" name="Shape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/>
          <a:p>
            <a:pPr algn="r"/>
            <a:fld id="{91AB0B45-0B29-4251-B6F0-D3632CF432BE}" type="slidenum">
              <a:rPr lang="es-ES" sz="1600">
                <a:solidFill>
                  <a:schemeClr val="accent1"/>
                </a:solidFill>
                <a:effectLst/>
              </a:rPr>
              <a:pPr algn="r"/>
              <a:t>‹Nº›</a:t>
            </a:fld>
            <a:r>
              <a:rPr lang="es-ES" sz="1600">
                <a:solidFill>
                  <a:schemeClr val="accent1"/>
                </a:solidFill>
                <a:effectLst/>
              </a:rPr>
              <a:t> </a:t>
            </a:r>
            <a:endParaRPr lang="es-ES"/>
          </a:p>
        </p:txBody>
      </p:sp>
      <p:sp>
        <p:nvSpPr>
          <p:cNvPr id="10" name="Shape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ido d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588392" y="1302544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s-ES"/>
          </a:p>
        </p:txBody>
      </p:sp>
      <p:sp>
        <p:nvSpPr>
          <p:cNvPr id="2" name="Shap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hape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 latinLnBrk="0">
              <a:defRPr lang="es-ES" sz="2800"/>
            </a:lvl1pPr>
            <a:lvl2pPr>
              <a:defRPr lang="es-ES" sz="2400"/>
            </a:lvl2pPr>
            <a:lvl3pPr>
              <a:defRPr lang="es-ES" sz="2000"/>
            </a:lvl3pPr>
            <a:lvl4pPr>
              <a:defRPr lang="es-ES" sz="1800"/>
            </a:lvl4pPr>
            <a:lvl5pPr>
              <a:defRPr lang="es-ES" sz="18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Shape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 latinLnBrk="0">
              <a:defRPr lang="es-ES" sz="2800"/>
            </a:lvl1pPr>
            <a:lvl2pPr>
              <a:defRPr lang="es-ES" sz="2400"/>
            </a:lvl2pPr>
            <a:lvl3pPr>
              <a:defRPr lang="es-ES" sz="2000"/>
            </a:lvl3pPr>
            <a:lvl4pPr>
              <a:defRPr lang="es-ES" sz="1800"/>
            </a:lvl4pPr>
            <a:lvl5pPr>
              <a:defRPr lang="es-ES" sz="18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Shap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75CA6-CEB3-47EE-8FFF-A08C61A92FF5}" type="datetime8">
              <a:rPr/>
              <a:pPr/>
              <a:t>11/9/2006 9:58 a.m.</a:t>
            </a:fld>
            <a:endParaRPr lang="es-ES"/>
          </a:p>
        </p:txBody>
      </p:sp>
      <p:sp>
        <p:nvSpPr>
          <p:cNvPr id="6" name="Shap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hape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/>
          <a:p>
            <a:fld id="{6CB778B2-ABB8-4902-B3EE-3A0FCCACB283}" type="slidenum">
              <a:rPr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00264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s-ES"/>
          </a:p>
        </p:txBody>
      </p:sp>
      <p:sp>
        <p:nvSpPr>
          <p:cNvPr id="11" name="Rectangle 10"/>
          <p:cNvSpPr/>
          <p:nvPr/>
        </p:nvSpPr>
        <p:spPr>
          <a:xfrm>
            <a:off x="4800600" y="2100264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s-ES"/>
          </a:p>
        </p:txBody>
      </p:sp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 latinLnBrk="0">
              <a:defRPr lang="es-ES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hap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 latinLnBrk="0">
              <a:spcBef>
                <a:spcPts val="0"/>
              </a:spcBef>
              <a:buNone/>
              <a:defRPr lang="es-ES" sz="2400" b="0"/>
            </a:lvl1pPr>
            <a:lvl2pPr>
              <a:buNone/>
              <a:defRPr lang="es-ES" sz="2000" b="1"/>
            </a:lvl2pPr>
            <a:lvl3pPr>
              <a:buNone/>
              <a:defRPr lang="es-ES" sz="1800" b="1"/>
            </a:lvl3pPr>
            <a:lvl4pPr>
              <a:buNone/>
              <a:defRPr lang="es-ES" sz="1600" b="1"/>
            </a:lvl4pPr>
            <a:lvl5pPr>
              <a:buNone/>
              <a:defRPr lang="es-ES" sz="1600" b="1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Shape 3"/>
          <p:cNvSpPr>
            <a:spLocks noGrp="1"/>
          </p:cNvSpPr>
          <p:nvPr>
            <p:ph type="body" sz="half" idx="2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 latinLnBrk="0">
              <a:spcBef>
                <a:spcPts val="0"/>
              </a:spcBef>
              <a:buNone/>
              <a:defRPr lang="es-ES" sz="2400" b="0"/>
            </a:lvl1pPr>
            <a:lvl2pPr>
              <a:buNone/>
              <a:defRPr lang="es-ES" sz="2000" b="1"/>
            </a:lvl2pPr>
            <a:lvl3pPr>
              <a:buNone/>
              <a:defRPr lang="es-ES" sz="1800" b="1"/>
            </a:lvl3pPr>
            <a:lvl4pPr>
              <a:buNone/>
              <a:defRPr lang="es-ES" sz="1600" b="1"/>
            </a:lvl4pPr>
            <a:lvl5pPr>
              <a:buNone/>
              <a:defRPr lang="es-ES" sz="1600" b="1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Shape 4"/>
          <p:cNvSpPr>
            <a:spLocks noGrp="1"/>
          </p:cNvSpPr>
          <p:nvPr>
            <p:ph sz="quarter" idx="3"/>
          </p:nvPr>
        </p:nvSpPr>
        <p:spPr>
          <a:xfrm>
            <a:off x="457200" y="2362200"/>
            <a:ext cx="4040188" cy="3941763"/>
          </a:xfrm>
        </p:spPr>
        <p:txBody>
          <a:bodyPr/>
          <a:lstStyle>
            <a:lvl1pPr latinLnBrk="0">
              <a:defRPr lang="es-ES" sz="2200"/>
            </a:lvl1pPr>
            <a:lvl2pPr>
              <a:defRPr lang="es-ES" sz="2000"/>
            </a:lvl2pPr>
            <a:lvl3pPr>
              <a:defRPr lang="es-ES" sz="1800"/>
            </a:lvl3pPr>
            <a:lvl4pPr>
              <a:defRPr lang="es-ES" sz="1600"/>
            </a:lvl4pPr>
            <a:lvl5pPr>
              <a:defRPr lang="es-ES" sz="16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Shape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 latinLnBrk="0">
              <a:defRPr lang="es-ES" sz="2200"/>
            </a:lvl1pPr>
            <a:lvl2pPr>
              <a:defRPr lang="es-ES" sz="2000"/>
            </a:lvl2pPr>
            <a:lvl3pPr>
              <a:defRPr lang="es-ES" sz="1800"/>
            </a:lvl3pPr>
            <a:lvl4pPr>
              <a:defRPr lang="es-ES" sz="1600"/>
            </a:lvl4pPr>
            <a:lvl5pPr>
              <a:defRPr lang="es-ES" sz="16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Shap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9DD69-238A-42B9-AFF9-52088B098C9F}" type="datetime8">
              <a:rPr/>
              <a:pPr/>
              <a:t>11/9/2006 9:58 a.m.</a:t>
            </a:fld>
            <a:endParaRPr lang="es-ES"/>
          </a:p>
        </p:txBody>
      </p:sp>
      <p:sp>
        <p:nvSpPr>
          <p:cNvPr id="8" name="Shap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hape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/>
          <a:p>
            <a:fld id="{6CB778B2-ABB8-4902-B3EE-3A0FCCACB283}" type="slidenum">
              <a:rPr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hap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25739-D9D7-4E26-BE37-8E7975C6553F}" type="datetime8">
              <a:rPr/>
              <a:pPr/>
              <a:t>11/9/2006 9:58 a.m.</a:t>
            </a:fld>
            <a:endParaRPr lang="es-ES"/>
          </a:p>
        </p:txBody>
      </p:sp>
      <p:sp>
        <p:nvSpPr>
          <p:cNvPr id="4" name="Shap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hap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778B2-ABB8-4902-B3EE-3A0FCCACB283}" type="slidenum">
              <a:rPr/>
              <a:pPr/>
              <a:t>‹Nº›</a:t>
            </a:fld>
            <a:endParaRPr lang="es-ES"/>
          </a:p>
        </p:txBody>
      </p:sp>
      <p:sp>
        <p:nvSpPr>
          <p:cNvPr id="7" name="Rectangle 6"/>
          <p:cNvSpPr/>
          <p:nvPr/>
        </p:nvSpPr>
        <p:spPr>
          <a:xfrm>
            <a:off x="588392" y="1302544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C26E7-2FA5-4DDE-929E-F5297B748779}" type="datetime8">
              <a:rPr/>
              <a:pPr/>
              <a:t>11/9/2006 9:58 a.m.</a:t>
            </a:fld>
            <a:endParaRPr lang="es-ES"/>
          </a:p>
        </p:txBody>
      </p:sp>
      <p:sp>
        <p:nvSpPr>
          <p:cNvPr id="3" name="Shap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hap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778B2-ABB8-4902-B3EE-3A0FCCACB283}" type="slidenum">
              <a:rPr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 latinLnBrk="0">
              <a:buNone/>
              <a:defRPr lang="es-ES"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hape 2"/>
          <p:cNvSpPr>
            <a:spLocks noGrp="1"/>
          </p:cNvSpPr>
          <p:nvPr>
            <p:ph type="body" idx="1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 latinLnBrk="0">
              <a:spcBef>
                <a:spcPts val="0"/>
              </a:spcBef>
              <a:buNone/>
              <a:defRPr lang="es-ES" sz="1400"/>
            </a:lvl1pPr>
            <a:lvl2pPr>
              <a:buNone/>
              <a:defRPr lang="es-ES" sz="1200"/>
            </a:lvl2pPr>
            <a:lvl3pPr>
              <a:buNone/>
              <a:defRPr lang="es-ES" sz="1000"/>
            </a:lvl3pPr>
            <a:lvl4pPr>
              <a:buNone/>
              <a:defRPr lang="es-ES" sz="900"/>
            </a:lvl4pPr>
            <a:lvl5pPr>
              <a:buNone/>
              <a:defRPr lang="es-ES" sz="9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Shape 3"/>
          <p:cNvSpPr>
            <a:spLocks noGrp="1"/>
          </p:cNvSpPr>
          <p:nvPr>
            <p:ph sz="half" idx="2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0" latinLnBrk="0">
              <a:defRPr lang="es-ES" sz="3200"/>
            </a:lvl1pPr>
            <a:lvl2pPr marL="594360">
              <a:defRPr lang="es-ES" sz="2800"/>
            </a:lvl2pPr>
            <a:lvl3pPr marL="822960">
              <a:defRPr lang="es-ES" sz="2400"/>
            </a:lvl3pPr>
            <a:lvl4pPr marL="1051560">
              <a:defRPr lang="es-ES" sz="2000"/>
            </a:lvl4pPr>
            <a:lvl5pPr marL="1261872">
              <a:defRPr lang="es-ES" sz="20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8" name="Rectangle 7"/>
          <p:cNvSpPr/>
          <p:nvPr/>
        </p:nvSpPr>
        <p:spPr>
          <a:xfrm>
            <a:off x="5057552" y="997688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s-ES"/>
          </a:p>
        </p:txBody>
      </p:sp>
      <p:sp>
        <p:nvSpPr>
          <p:cNvPr id="9" name="Shape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/>
          <a:p>
            <a:pPr algn="l"/>
            <a:fld id="{EB33072D-4CB1-4526-90F7-8CBEF66B156A}" type="datetime8">
              <a:rPr/>
              <a:pPr algn="l"/>
              <a:t>11/9/2006 9:58 a.m.</a:t>
            </a:fld>
            <a:endParaRPr lang="es-ES"/>
          </a:p>
        </p:txBody>
      </p:sp>
      <p:sp>
        <p:nvSpPr>
          <p:cNvPr id="10" name="Shape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/>
          <a:p>
            <a:pPr algn="r"/>
            <a:fld id="{91AB0B45-0B29-4251-B6F0-D3632CF432BE}" type="slidenum">
              <a:rPr lang="es-ES" sz="1600">
                <a:solidFill>
                  <a:schemeClr val="accent1"/>
                </a:solidFill>
                <a:effectLst/>
              </a:rPr>
              <a:pPr algn="r"/>
              <a:t>‹Nº›</a:t>
            </a:fld>
            <a:r>
              <a:rPr lang="es-ES" sz="1600">
                <a:solidFill>
                  <a:schemeClr val="accent1"/>
                </a:solidFill>
                <a:effectLst/>
              </a:rPr>
              <a:t> </a:t>
            </a:r>
            <a:endParaRPr lang="es-ES"/>
          </a:p>
        </p:txBody>
      </p:sp>
      <p:sp>
        <p:nvSpPr>
          <p:cNvPr id="11" name="Shape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3276600" y="4866648"/>
            <a:ext cx="5486400" cy="522288"/>
          </a:xfrm>
        </p:spPr>
        <p:txBody>
          <a:bodyPr anchor="b"/>
          <a:lstStyle>
            <a:lvl1pPr marL="0" algn="r" latinLnBrk="0">
              <a:buNone/>
              <a:defRPr lang="es-ES"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4" name="Shape 3"/>
          <p:cNvSpPr>
            <a:spLocks noGrp="1"/>
          </p:cNvSpPr>
          <p:nvPr>
            <p:ph type="body" sz="half" idx="2"/>
          </p:nvPr>
        </p:nvSpPr>
        <p:spPr>
          <a:xfrm>
            <a:off x="3276600" y="5388936"/>
            <a:ext cx="5486400" cy="912255"/>
          </a:xfrm>
        </p:spPr>
        <p:txBody>
          <a:bodyPr/>
          <a:lstStyle>
            <a:lvl1pPr marL="0" indent="0" algn="r" latinLnBrk="0">
              <a:spcBef>
                <a:spcPts val="0"/>
              </a:spcBef>
              <a:buNone/>
              <a:defRPr lang="es-ES" sz="1400"/>
            </a:lvl1pPr>
            <a:lvl2pPr>
              <a:defRPr lang="es-ES" sz="1200"/>
            </a:lvl2pPr>
            <a:lvl3pPr>
              <a:defRPr lang="es-ES" sz="1000"/>
            </a:lvl3pPr>
            <a:lvl4pPr>
              <a:defRPr lang="es-ES" sz="900"/>
            </a:lvl4pPr>
            <a:lvl5pPr>
              <a:defRPr lang="es-ES" sz="9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3" name="Round Diagonal Corner Rectangle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4912"/>
              <a:gd name="adj2" fmla="val 0"/>
            </a:avLst>
          </a:prstGeom>
          <a:solidFill>
            <a:schemeClr val="bg2">
              <a:shade val="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latinLnBrk="0">
              <a:buNone/>
              <a:defRPr lang="es-ES" sz="3200"/>
            </a:lvl1pPr>
          </a:lstStyle>
          <a:p>
            <a:pPr marL="0" algn="l"/>
            <a:r>
              <a:rPr lang="es-E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Haga clic en el icono para agregar una imagen</a:t>
            </a:r>
            <a:endParaRPr lang="es-ES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Shape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/>
          <a:p>
            <a:pPr algn="l"/>
            <a:fld id="{EB33072D-4CB1-4526-90F7-8CBEF66B156A}" type="datetime8">
              <a:rPr/>
              <a:pPr algn="l"/>
              <a:t>11/9/2006 9:58 a.m.</a:t>
            </a:fld>
            <a:endParaRPr lang="es-ES"/>
          </a:p>
        </p:txBody>
      </p:sp>
      <p:sp>
        <p:nvSpPr>
          <p:cNvPr id="9" name="Shape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/>
          <a:p>
            <a:pPr algn="r"/>
            <a:fld id="{91AB0B45-0B29-4251-B6F0-D3632CF432BE}" type="slidenum">
              <a:rPr lang="es-ES" sz="1600">
                <a:solidFill>
                  <a:schemeClr val="accent1"/>
                </a:solidFill>
                <a:effectLst/>
              </a:rPr>
              <a:pPr algn="r"/>
              <a:t>‹Nº›</a:t>
            </a:fld>
            <a:r>
              <a:rPr lang="es-ES" sz="1600">
                <a:solidFill>
                  <a:schemeClr val="accent1"/>
                </a:solidFill>
                <a:effectLst/>
              </a:rPr>
              <a:t> </a:t>
            </a:r>
            <a:endParaRPr lang="es-ES"/>
          </a:p>
        </p:txBody>
      </p:sp>
      <p:sp>
        <p:nvSpPr>
          <p:cNvPr id="10" name="Shape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/>
          <a:p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shade val="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s-ES"/>
          </a:p>
        </p:txBody>
      </p:sp>
      <p:sp>
        <p:nvSpPr>
          <p:cNvPr id="22" name="Rectangl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13" name="Rectangle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  <a:p>
            <a:pPr lvl="5"/>
            <a:r>
              <a:rPr lang="es-ES"/>
              <a:t>Sexto nivel</a:t>
            </a:r>
          </a:p>
          <a:p>
            <a:pPr lvl="6"/>
            <a:r>
              <a:rPr lang="es-ES"/>
              <a:t>Séptimo nivel</a:t>
            </a:r>
          </a:p>
          <a:p>
            <a:pPr lvl="7"/>
            <a:r>
              <a:rPr lang="es-ES"/>
              <a:t>Octavo nivel</a:t>
            </a:r>
          </a:p>
          <a:p>
            <a:pPr lvl="8"/>
            <a:r>
              <a:rPr lang="es-ES"/>
              <a:t>Noveno nivel</a:t>
            </a:r>
          </a:p>
        </p:txBody>
      </p:sp>
      <p:sp>
        <p:nvSpPr>
          <p:cNvPr id="14" name="Rectangle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latinLnBrk="0">
              <a:defRPr lang="es-ES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</a:lstStyle>
          <a:p>
            <a:pPr algn="l"/>
            <a:fld id="{EB33072D-4CB1-4526-90F7-8CBEF66B156A}" type="datetime8">
              <a:rPr/>
              <a:pPr algn="l"/>
              <a:t>11/9/2006 9:58 a.m.</a:t>
            </a:fld>
            <a:endParaRPr lang="es-ES" sz="1300">
              <a:solidFill>
                <a:schemeClr val="bg2">
                  <a:tint val="60000"/>
                  <a:satMod val="155000"/>
                </a:schemeClr>
              </a:solidFill>
            </a:endParaRPr>
          </a:p>
        </p:txBody>
      </p:sp>
      <p:sp>
        <p:nvSpPr>
          <p:cNvPr id="3" name="Rectangle 2"/>
          <p:cNvSpPr>
            <a:spLocks noGrp="1"/>
          </p:cNvSpPr>
          <p:nvPr>
            <p:ph type="ftr" sz="quarter" idx="3"/>
          </p:nvPr>
        </p:nvSpPr>
        <p:spPr>
          <a:xfrm>
            <a:off x="1600200" y="6400800"/>
            <a:ext cx="3907464" cy="274320"/>
          </a:xfrm>
          <a:prstGeom prst="rect">
            <a:avLst/>
          </a:prstGeom>
        </p:spPr>
        <p:txBody>
          <a:bodyPr/>
          <a:lstStyle>
            <a:lvl1pPr algn="r" latinLnBrk="0">
              <a:defRPr lang="es-ES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</a:lstStyle>
          <a:p>
            <a:pPr algn="r"/>
            <a:endParaRPr lang="es-ES" sz="1300">
              <a:solidFill>
                <a:schemeClr val="bg2">
                  <a:tint val="60000"/>
                  <a:satMod val="155000"/>
                </a:schemeClr>
              </a:solidFill>
            </a:endParaRPr>
          </a:p>
        </p:txBody>
      </p:sp>
      <p:sp>
        <p:nvSpPr>
          <p:cNvPr id="23" name="Rectangle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latinLnBrk="0">
              <a:defRPr lang="es-ES" sz="1600">
                <a:solidFill>
                  <a:schemeClr val="accent1">
                    <a:tint val="85000"/>
                    <a:satMod val="150000"/>
                  </a:schemeClr>
                </a:solidFill>
                <a:effectLst/>
              </a:defRPr>
            </a:lvl1pPr>
          </a:lstStyle>
          <a:p>
            <a:pPr algn="r"/>
            <a:fld id="{91AB0B45-0B29-4251-B6F0-D3632CF432BE}" type="slidenum">
              <a:rPr lang="es-ES" sz="1600">
                <a:solidFill>
                  <a:schemeClr val="accent1"/>
                </a:solidFill>
                <a:effectLst/>
              </a:rPr>
              <a:pPr algn="r"/>
              <a:t>‹Nº›</a:t>
            </a:fld>
            <a:r>
              <a:rPr lang="es-ES" sz="1600">
                <a:solidFill>
                  <a:schemeClr val="accent1"/>
                </a:solidFill>
                <a:effectLst/>
              </a:rPr>
              <a:t> </a:t>
            </a:r>
            <a:endParaRPr lang="es-ES" sz="1600" b="1">
              <a:solidFill>
                <a:schemeClr val="accent1"/>
              </a:solidFill>
              <a:effectLst/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marL="54864" algn="r" rtl="0" eaLnBrk="1" latinLnBrk="0" hangingPunct="1">
        <a:spcBef>
          <a:spcPct val="0"/>
        </a:spcBef>
        <a:buNone/>
        <a:defRPr lang="es-ES" sz="4600" kern="1200">
          <a:solidFill>
            <a:schemeClr val="tx1"/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685800" indent="-36576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lang="es-ES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lang="es-ES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lang="es-ES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lang="es-ES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lang="es-ES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lang="es-ES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lang="es-ES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lang="es-ES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lang="es-ES"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lang="es-ES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lang="es-ES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lang="es-ES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lang="es-ES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lang="es-ES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lang="es-ES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lang="es-ES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lang="es-ES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lang="es-ES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smtClean="0"/>
              <a:t>NIIF PARA PYMES</a:t>
            </a:r>
            <a:endParaRPr lang="es-VE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VE" dirty="0" smtClean="0"/>
              <a:t>SECCION 4</a:t>
            </a:r>
          </a:p>
          <a:p>
            <a:endParaRPr lang="es-VE" dirty="0" smtClean="0"/>
          </a:p>
          <a:p>
            <a:endParaRPr lang="es-VE" dirty="0" smtClean="0"/>
          </a:p>
          <a:p>
            <a:endParaRPr lang="es-VE" dirty="0" smtClean="0"/>
          </a:p>
          <a:p>
            <a:r>
              <a:rPr lang="es-VE" dirty="0" smtClean="0"/>
              <a:t>ESTADO DE SITUACION FINANCIERA</a:t>
            </a:r>
            <a:endParaRPr lang="es-V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VE" dirty="0" smtClean="0"/>
              <a:t>La decisión de presentar partidas adicionales por separado se basará en una evaluación de todo lo siguiente:</a:t>
            </a:r>
          </a:p>
          <a:p>
            <a:pPr marL="1028700" lvl="1" indent="-514350">
              <a:buFont typeface="+mj-lt"/>
              <a:buAutoNum type="alphaLcParenR"/>
            </a:pPr>
            <a:r>
              <a:rPr lang="es-VE" dirty="0" smtClean="0"/>
              <a:t>Los importes, la naturaleza y liquidez de los activos</a:t>
            </a:r>
          </a:p>
          <a:p>
            <a:pPr marL="1028700" lvl="1" indent="-514350">
              <a:buFont typeface="+mj-lt"/>
              <a:buAutoNum type="alphaLcParenR"/>
            </a:pPr>
            <a:r>
              <a:rPr lang="es-VE" dirty="0" smtClean="0"/>
              <a:t>La función de los activos dentro de la entidad</a:t>
            </a:r>
          </a:p>
          <a:p>
            <a:pPr marL="1028700" lvl="1" indent="-514350">
              <a:buFont typeface="+mj-lt"/>
              <a:buAutoNum type="alphaLcParenR"/>
            </a:pPr>
            <a:r>
              <a:rPr lang="es-VE" dirty="0" smtClean="0"/>
              <a:t>Los importes, la naturaleza y el plazo de los pasivos</a:t>
            </a:r>
            <a:endParaRPr lang="es-VE" dirty="0"/>
          </a:p>
        </p:txBody>
      </p:sp>
      <p:sp>
        <p:nvSpPr>
          <p:cNvPr id="4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VE" sz="2800" dirty="0" smtClean="0"/>
              <a:t>ORDENACION Y FORMATO DE LAS PARTIDAS</a:t>
            </a:r>
            <a:endParaRPr lang="es-VE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VE" sz="2800" dirty="0" smtClean="0"/>
              <a:t>INFORMACIÓN A PRESENTAR EN EL ESTADO DE SITUACIÓN FINANCIERA O EN LAS NOTAS</a:t>
            </a:r>
            <a:endParaRPr lang="es-VE" sz="2800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774651"/>
          </a:xfrm>
        </p:spPr>
        <p:txBody>
          <a:bodyPr>
            <a:normAutofit/>
          </a:bodyPr>
          <a:lstStyle/>
          <a:p>
            <a:r>
              <a:rPr lang="es-VE" sz="2000" dirty="0" smtClean="0"/>
              <a:t>Una entidad revelará en el ESF o en las notas, las siguientes sub clasificaciones de las partidas</a:t>
            </a:r>
            <a:endParaRPr lang="es-VE" sz="2000" dirty="0"/>
          </a:p>
        </p:txBody>
      </p:sp>
      <p:graphicFrame>
        <p:nvGraphicFramePr>
          <p:cNvPr id="7" name="6 Diagrama"/>
          <p:cNvGraphicFramePr/>
          <p:nvPr/>
        </p:nvGraphicFramePr>
        <p:xfrm>
          <a:off x="1572344" y="2060848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7 Rectángulo"/>
          <p:cNvSpPr/>
          <p:nvPr/>
        </p:nvSpPr>
        <p:spPr>
          <a:xfrm>
            <a:off x="1547664" y="5229200"/>
            <a:ext cx="1872208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sz="1200" dirty="0" smtClean="0">
                <a:solidFill>
                  <a:schemeClr val="bg1"/>
                </a:solidFill>
              </a:rPr>
              <a:t>Presentar el importe total en el ESF, y la sub clasificación en las notas</a:t>
            </a:r>
            <a:endParaRPr lang="es-VE" sz="1200" dirty="0">
              <a:solidFill>
                <a:schemeClr val="bg1"/>
              </a:solidFill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3635896" y="5877272"/>
            <a:ext cx="1872208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sz="1200" dirty="0" smtClean="0">
                <a:solidFill>
                  <a:schemeClr val="bg1"/>
                </a:solidFill>
              </a:rPr>
              <a:t>Presentar el importe total en el ESF, y la sub clasificación en las notas</a:t>
            </a:r>
            <a:endParaRPr lang="es-VE" sz="1200" dirty="0">
              <a:solidFill>
                <a:schemeClr val="bg1"/>
              </a:solidFill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5796136" y="5661248"/>
            <a:ext cx="1872208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sz="1200" dirty="0" smtClean="0">
                <a:solidFill>
                  <a:schemeClr val="bg1"/>
                </a:solidFill>
              </a:rPr>
              <a:t>Presentar una sola partida de inventarios en el ESF, y la sub clasificación en las notas</a:t>
            </a:r>
            <a:endParaRPr lang="es-VE" sz="1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VE" sz="2800" dirty="0" smtClean="0"/>
              <a:t>INFORMACIÓN A PRESENTAR EN EL ESTADO DE SITUACIÓN FINANCIERA O EN LAS NOTAS</a:t>
            </a:r>
            <a:endParaRPr lang="es-VE" sz="2800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774651"/>
          </a:xfrm>
        </p:spPr>
        <p:txBody>
          <a:bodyPr>
            <a:normAutofit/>
          </a:bodyPr>
          <a:lstStyle/>
          <a:p>
            <a:r>
              <a:rPr lang="es-VE" sz="2000" dirty="0" smtClean="0"/>
              <a:t>Una entidad revelará en el ESF o en las notas, las siguientes sub clasificaciones de las partidas</a:t>
            </a:r>
            <a:endParaRPr lang="es-VE" sz="2000" dirty="0"/>
          </a:p>
        </p:txBody>
      </p:sp>
      <p:graphicFrame>
        <p:nvGraphicFramePr>
          <p:cNvPr id="7" name="6 Diagrama"/>
          <p:cNvGraphicFramePr/>
          <p:nvPr/>
        </p:nvGraphicFramePr>
        <p:xfrm>
          <a:off x="1572344" y="2060848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7 Rectángulo"/>
          <p:cNvSpPr/>
          <p:nvPr/>
        </p:nvSpPr>
        <p:spPr>
          <a:xfrm>
            <a:off x="1619672" y="4725144"/>
            <a:ext cx="1872208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sz="1200" dirty="0" smtClean="0">
                <a:solidFill>
                  <a:schemeClr val="bg1"/>
                </a:solidFill>
              </a:rPr>
              <a:t>Cada partida mencionada se podría presentar detallada en las notas del estado consolidado de SF</a:t>
            </a:r>
            <a:endParaRPr lang="es-VE" sz="1200" dirty="0">
              <a:solidFill>
                <a:schemeClr val="bg1"/>
              </a:solidFill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5796136" y="5445224"/>
            <a:ext cx="1872208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sz="1200" dirty="0" smtClean="0">
                <a:solidFill>
                  <a:schemeClr val="bg1"/>
                </a:solidFill>
              </a:rPr>
              <a:t>Si se presenta en el ESF el importe total del patrimonio en las notas se debe presentar la sub clasificación</a:t>
            </a:r>
            <a:endParaRPr lang="es-VE" sz="1200" dirty="0">
              <a:solidFill>
                <a:schemeClr val="bg1"/>
              </a:solidFill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3707904" y="4725144"/>
            <a:ext cx="1872208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sz="1200" dirty="0" smtClean="0">
                <a:solidFill>
                  <a:schemeClr val="bg1"/>
                </a:solidFill>
              </a:rPr>
              <a:t>El detalle se puede presentar en las notas del ESF</a:t>
            </a:r>
            <a:endParaRPr lang="es-VE" sz="1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VE" sz="2800" dirty="0" smtClean="0"/>
              <a:t>INFORMACIÓN A PRESENTAR EN EL ESTADO DE SITUACIÓN FINANCIERA O EN LAS NOTAS</a:t>
            </a:r>
            <a:endParaRPr lang="es-VE" sz="2800" dirty="0"/>
          </a:p>
        </p:txBody>
      </p:sp>
      <p:sp>
        <p:nvSpPr>
          <p:cNvPr id="4" name="3 Recortar rectángulo de esquina diagonal"/>
          <p:cNvSpPr/>
          <p:nvPr/>
        </p:nvSpPr>
        <p:spPr>
          <a:xfrm>
            <a:off x="5076056" y="1412776"/>
            <a:ext cx="3888432" cy="4176464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buFont typeface="Arial" pitchFamily="34" charset="0"/>
              <a:buChar char="•"/>
            </a:pPr>
            <a:r>
              <a:rPr lang="es-VE" sz="1200" dirty="0" smtClean="0">
                <a:solidFill>
                  <a:schemeClr val="bg1"/>
                </a:solidFill>
              </a:rPr>
              <a:t>El # de acciones autorizadas</a:t>
            </a:r>
          </a:p>
          <a:p>
            <a:pPr lvl="0">
              <a:buFont typeface="Arial" pitchFamily="34" charset="0"/>
              <a:buChar char="•"/>
            </a:pPr>
            <a:r>
              <a:rPr lang="es-VE" sz="1200" dirty="0" smtClean="0">
                <a:solidFill>
                  <a:schemeClr val="bg1"/>
                </a:solidFill>
              </a:rPr>
              <a:t>El # de acciones emitidas y pagadas totalmente, así como las emitidas y no pagadas en su totalidad</a:t>
            </a:r>
          </a:p>
          <a:p>
            <a:pPr lvl="0">
              <a:buFont typeface="Arial" pitchFamily="34" charset="0"/>
              <a:buChar char="•"/>
            </a:pPr>
            <a:r>
              <a:rPr lang="es-VE" sz="1200" dirty="0" smtClean="0">
                <a:solidFill>
                  <a:schemeClr val="bg1"/>
                </a:solidFill>
              </a:rPr>
              <a:t>El VN de las acciones, o el hecho de que no lo tengan</a:t>
            </a:r>
          </a:p>
          <a:p>
            <a:pPr lvl="0">
              <a:buFont typeface="Arial" pitchFamily="34" charset="0"/>
              <a:buChar char="•"/>
            </a:pPr>
            <a:r>
              <a:rPr lang="es-VE" sz="1200" dirty="0" smtClean="0">
                <a:solidFill>
                  <a:schemeClr val="bg1"/>
                </a:solidFill>
              </a:rPr>
              <a:t>Una conciliación entre el # de acciones en circulación al principio y al final del periodo</a:t>
            </a:r>
          </a:p>
          <a:p>
            <a:pPr lvl="0">
              <a:buFont typeface="Arial" pitchFamily="34" charset="0"/>
              <a:buChar char="•"/>
            </a:pPr>
            <a:r>
              <a:rPr lang="es-VE" sz="1200" dirty="0" smtClean="0">
                <a:solidFill>
                  <a:schemeClr val="bg1"/>
                </a:solidFill>
              </a:rPr>
              <a:t>Los Derechos, privilegios y restricciones de cada clase de acciones, incluyendo los que afecten la distribución de dividendos y al reembolso a capital</a:t>
            </a:r>
          </a:p>
          <a:p>
            <a:pPr lvl="0">
              <a:buFont typeface="Arial" pitchFamily="34" charset="0"/>
              <a:buChar char="•"/>
            </a:pPr>
            <a:r>
              <a:rPr lang="es-VE" sz="1200" dirty="0" smtClean="0">
                <a:solidFill>
                  <a:schemeClr val="bg1"/>
                </a:solidFill>
              </a:rPr>
              <a:t>Las acciones de la entidad mantenidas por ella o por sus subsidiarias</a:t>
            </a:r>
          </a:p>
          <a:p>
            <a:pPr lvl="0">
              <a:buFont typeface="Arial" pitchFamily="34" charset="0"/>
              <a:buChar char="•"/>
            </a:pPr>
            <a:r>
              <a:rPr lang="es-VE" sz="1200" dirty="0" smtClean="0">
                <a:solidFill>
                  <a:schemeClr val="bg1"/>
                </a:solidFill>
              </a:rPr>
              <a:t>Las acciones cuya emisión esta reservada como consecuencia de la existencia de opciones o contratos para la venta de acciones, describiendo las condiciones e importes</a:t>
            </a:r>
          </a:p>
          <a:p>
            <a:pPr algn="ctr"/>
            <a:endParaRPr lang="es-VE" sz="1200" dirty="0">
              <a:solidFill>
                <a:schemeClr val="bg1"/>
              </a:solidFill>
            </a:endParaRPr>
          </a:p>
        </p:txBody>
      </p:sp>
      <p:sp>
        <p:nvSpPr>
          <p:cNvPr id="5" name="4 Flecha derecha"/>
          <p:cNvSpPr/>
          <p:nvPr/>
        </p:nvSpPr>
        <p:spPr>
          <a:xfrm>
            <a:off x="323528" y="2780928"/>
            <a:ext cx="3096344" cy="2088232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s-VE" dirty="0" smtClean="0">
                <a:solidFill>
                  <a:schemeClr val="bg1"/>
                </a:solidFill>
              </a:rPr>
              <a:t>Una entidad con Capital en acciones revelará</a:t>
            </a:r>
          </a:p>
        </p:txBody>
      </p:sp>
      <p:sp>
        <p:nvSpPr>
          <p:cNvPr id="6" name="5 Elipse"/>
          <p:cNvSpPr/>
          <p:nvPr/>
        </p:nvSpPr>
        <p:spPr>
          <a:xfrm>
            <a:off x="3419872" y="2060848"/>
            <a:ext cx="1440160" cy="115212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sz="1400" dirty="0" smtClean="0">
                <a:solidFill>
                  <a:schemeClr val="bg1"/>
                </a:solidFill>
              </a:rPr>
              <a:t>Para cada clase de capital en acciones</a:t>
            </a:r>
            <a:endParaRPr lang="es-VE" sz="1400" dirty="0">
              <a:solidFill>
                <a:schemeClr val="bg1"/>
              </a:solidFill>
            </a:endParaRPr>
          </a:p>
        </p:txBody>
      </p:sp>
      <p:sp>
        <p:nvSpPr>
          <p:cNvPr id="7" name="6 Elipse"/>
          <p:cNvSpPr/>
          <p:nvPr/>
        </p:nvSpPr>
        <p:spPr>
          <a:xfrm>
            <a:off x="3203848" y="5445224"/>
            <a:ext cx="2376264" cy="115212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sz="1400" dirty="0" smtClean="0">
                <a:solidFill>
                  <a:schemeClr val="bg1"/>
                </a:solidFill>
              </a:rPr>
              <a:t>Descripción de cada reserva que figure en el patrimonio</a:t>
            </a:r>
            <a:endParaRPr lang="es-VE" sz="1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VE" sz="2800" dirty="0" smtClean="0"/>
              <a:t>INFORMACIÓN A PRESENTAR EN EL ESTADO DE SITUACIÓN FINANCIERA O EN LAS NOTAS</a:t>
            </a:r>
            <a:endParaRPr lang="es-VE" sz="2800" dirty="0"/>
          </a:p>
        </p:txBody>
      </p:sp>
      <p:sp>
        <p:nvSpPr>
          <p:cNvPr id="4" name="3 Recortar rectángulo de esquina diagonal"/>
          <p:cNvSpPr/>
          <p:nvPr/>
        </p:nvSpPr>
        <p:spPr>
          <a:xfrm>
            <a:off x="4283968" y="2204864"/>
            <a:ext cx="3888432" cy="3888432"/>
          </a:xfrm>
          <a:prstGeom prst="snip2DiagRect">
            <a:avLst/>
          </a:prstGeom>
          <a:solidFill>
            <a:schemeClr val="tx1">
              <a:lumMod val="95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buFont typeface="Arial" pitchFamily="34" charset="0"/>
              <a:buChar char="•"/>
            </a:pPr>
            <a:r>
              <a:rPr lang="es-VE" sz="1600" dirty="0" smtClean="0">
                <a:solidFill>
                  <a:schemeClr val="bg1"/>
                </a:solidFill>
              </a:rPr>
              <a:t>Tal como las que corresponden a una fórmula societaria o fiduciaria, revelará información equivalente a la requerida para los capitales con acciones, mostrando los cambios producidos durante el periodo en cada una de las categorías que componen el patrimonio y los derechos, privilegios y restricciones asociadas a cada una. </a:t>
            </a:r>
          </a:p>
          <a:p>
            <a:pPr algn="ctr"/>
            <a:endParaRPr lang="es-VE" sz="1200" dirty="0">
              <a:solidFill>
                <a:schemeClr val="bg1"/>
              </a:solidFill>
            </a:endParaRPr>
          </a:p>
        </p:txBody>
      </p:sp>
      <p:sp>
        <p:nvSpPr>
          <p:cNvPr id="5" name="4 Flecha derecha"/>
          <p:cNvSpPr/>
          <p:nvPr/>
        </p:nvSpPr>
        <p:spPr>
          <a:xfrm>
            <a:off x="827584" y="2852936"/>
            <a:ext cx="3096344" cy="20882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s-VE" dirty="0" smtClean="0"/>
              <a:t>Una entidad sin Capital en acciones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s-VE" sz="2400" dirty="0" smtClean="0"/>
              <a:t>Si en la fecha sobre la que se informa, una entidad tiene un acuerdo vinculante de venta para una disposición importante de activos, o de un grupo de activos y pasivos, la entidad revelará:</a:t>
            </a:r>
          </a:p>
          <a:p>
            <a:pPr lvl="1"/>
            <a:r>
              <a:rPr lang="es-VE" sz="1600" dirty="0" smtClean="0"/>
              <a:t>Una descripción del activo o activos o del grupo de activos y pasivos</a:t>
            </a:r>
          </a:p>
          <a:p>
            <a:pPr lvl="1"/>
            <a:r>
              <a:rPr lang="es-VE" sz="1600" dirty="0" smtClean="0"/>
              <a:t>Una descripción de los hechos y circunstancias de la venta o plan</a:t>
            </a:r>
          </a:p>
          <a:p>
            <a:pPr lvl="1"/>
            <a:r>
              <a:rPr lang="es-VE" sz="1600" dirty="0" smtClean="0"/>
              <a:t>El importe en libros de los activos o si, la disposición involucra a un grupo de activos y pasivos, los importes en libros de esos activos y pasivos </a:t>
            </a:r>
          </a:p>
          <a:p>
            <a:pPr lvl="1"/>
            <a:endParaRPr lang="es-VE" sz="1600" dirty="0" smtClean="0"/>
          </a:p>
          <a:p>
            <a:endParaRPr lang="es-VE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ALCANCE</a:t>
            </a:r>
            <a:br>
              <a:rPr lang="es-ES" dirty="0" smtClean="0"/>
            </a:br>
            <a:r>
              <a:rPr lang="es-ES" sz="4000" dirty="0" smtClean="0"/>
              <a:t>ESTADO DE SITUACION FINANCIERA</a:t>
            </a:r>
            <a:endParaRPr lang="es-ES" dirty="0"/>
          </a:p>
        </p:txBody>
      </p:sp>
      <p:graphicFrame>
        <p:nvGraphicFramePr>
          <p:cNvPr id="4" name="Diagram 3"/>
          <p:cNvGraphicFramePr>
            <a:graphicFrameLocks noGrp="1"/>
          </p:cNvGraphicFramePr>
          <p:nvPr>
            <p:ph idx="1"/>
          </p:nvPr>
        </p:nvGraphicFramePr>
        <p:xfrm>
          <a:off x="467544" y="2348880"/>
          <a:ext cx="7416824" cy="30963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4 Rectángulo redondeado"/>
          <p:cNvSpPr/>
          <p:nvPr/>
        </p:nvSpPr>
        <p:spPr>
          <a:xfrm>
            <a:off x="467544" y="5589240"/>
            <a:ext cx="7992888" cy="8640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dirty="0" smtClean="0">
                <a:solidFill>
                  <a:schemeClr val="bg1"/>
                </a:solidFill>
              </a:rPr>
              <a:t>EN UNA FECHA ESPECIFICA AL FINAL DEL PERIODO SOBRE QUE SE INFORMA</a:t>
            </a:r>
            <a:endParaRPr lang="es-VE" dirty="0">
              <a:solidFill>
                <a:schemeClr val="bg1"/>
              </a:solidFill>
            </a:endParaRPr>
          </a:p>
        </p:txBody>
      </p:sp>
      <p:sp>
        <p:nvSpPr>
          <p:cNvPr id="6" name="5 Rectángulo redondeado"/>
          <p:cNvSpPr/>
          <p:nvPr/>
        </p:nvSpPr>
        <p:spPr>
          <a:xfrm>
            <a:off x="467544" y="1556792"/>
            <a:ext cx="7992888" cy="8640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dirty="0" smtClean="0">
                <a:solidFill>
                  <a:schemeClr val="bg1"/>
                </a:solidFill>
              </a:rPr>
              <a:t>INFORMACION PARA PRESENTAR EL ESTADO DE SITUACIÓN FINANCIERA A VECES DENOMINADO BALANCE</a:t>
            </a:r>
            <a:endParaRPr lang="es-VE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INFORMACION A PRESENTAR</a:t>
            </a:r>
            <a:br>
              <a:rPr lang="es-ES" dirty="0" smtClean="0"/>
            </a:br>
            <a:r>
              <a:rPr lang="es-ES" sz="4000" dirty="0" smtClean="0"/>
              <a:t>ESTADO DE SITUCION FINANCIERA</a:t>
            </a:r>
            <a:endParaRPr lang="es-ES" sz="4000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0" y="1646237"/>
            <a:ext cx="9144000" cy="4526280"/>
          </a:xfrm>
        </p:spPr>
        <p:txBody>
          <a:bodyPr>
            <a:normAutofit fontScale="92500" lnSpcReduction="20000"/>
          </a:bodyPr>
          <a:lstStyle/>
          <a:p>
            <a:r>
              <a:rPr lang="es-VE" dirty="0" smtClean="0"/>
              <a:t>COMO MINIMO INCLUIRA</a:t>
            </a:r>
          </a:p>
          <a:p>
            <a:pPr marL="1028700" lvl="1" indent="-514350">
              <a:buFont typeface="+mj-lt"/>
              <a:buAutoNum type="alphaLcParenR"/>
            </a:pPr>
            <a:r>
              <a:rPr lang="es-VE" dirty="0" smtClean="0"/>
              <a:t>Efectivo y sus equivalentes. </a:t>
            </a:r>
            <a:r>
              <a:rPr lang="es-VE" sz="1900" dirty="0" smtClean="0">
                <a:solidFill>
                  <a:srgbClr val="92D050"/>
                </a:solidFill>
              </a:rPr>
              <a:t>SECCION 11</a:t>
            </a:r>
            <a:endParaRPr lang="es-VE" dirty="0" smtClean="0">
              <a:solidFill>
                <a:srgbClr val="92D050"/>
              </a:solidFill>
            </a:endParaRPr>
          </a:p>
          <a:p>
            <a:pPr marL="1028700" lvl="1" indent="-514350">
              <a:buFont typeface="+mj-lt"/>
              <a:buAutoNum type="alphaLcParenR"/>
            </a:pPr>
            <a:r>
              <a:rPr lang="es-VE" dirty="0" smtClean="0"/>
              <a:t>Deudores comerciales y otras cuentas por cobrar </a:t>
            </a:r>
            <a:r>
              <a:rPr lang="es-VE" sz="1900" dirty="0" smtClean="0">
                <a:solidFill>
                  <a:srgbClr val="92D050"/>
                </a:solidFill>
              </a:rPr>
              <a:t>SECCION 11</a:t>
            </a:r>
            <a:endParaRPr lang="es-VE" dirty="0" smtClean="0"/>
          </a:p>
          <a:p>
            <a:pPr marL="1028700" lvl="1" indent="-514350">
              <a:buFont typeface="+mj-lt"/>
              <a:buAutoNum type="alphaLcParenR"/>
            </a:pPr>
            <a:r>
              <a:rPr lang="es-VE" dirty="0" smtClean="0"/>
              <a:t>Activos financieros (excepto a, b, j, k) </a:t>
            </a:r>
            <a:r>
              <a:rPr lang="es-VE" sz="1900" dirty="0" smtClean="0">
                <a:solidFill>
                  <a:srgbClr val="92D050"/>
                </a:solidFill>
              </a:rPr>
              <a:t>SECCIONES 11 Y 12</a:t>
            </a:r>
            <a:endParaRPr lang="es-VE" dirty="0" smtClean="0"/>
          </a:p>
          <a:p>
            <a:pPr marL="1028700" lvl="1" indent="-514350">
              <a:buFont typeface="+mj-lt"/>
              <a:buAutoNum type="alphaLcParenR"/>
            </a:pPr>
            <a:r>
              <a:rPr lang="es-VE" dirty="0" smtClean="0"/>
              <a:t>Inventarios </a:t>
            </a:r>
            <a:r>
              <a:rPr lang="es-VE" sz="1900" dirty="0" smtClean="0">
                <a:solidFill>
                  <a:srgbClr val="92D050"/>
                </a:solidFill>
              </a:rPr>
              <a:t>SECCION 13</a:t>
            </a:r>
            <a:endParaRPr lang="es-VE" dirty="0" smtClean="0"/>
          </a:p>
          <a:p>
            <a:pPr marL="1028700" lvl="1" indent="-514350">
              <a:buFont typeface="+mj-lt"/>
              <a:buAutoNum type="alphaLcParenR"/>
            </a:pPr>
            <a:r>
              <a:rPr lang="es-VE" dirty="0" smtClean="0"/>
              <a:t>Propiedades, planta y equipo </a:t>
            </a:r>
            <a:r>
              <a:rPr lang="es-VE" sz="1900" dirty="0" smtClean="0">
                <a:solidFill>
                  <a:srgbClr val="92D050"/>
                </a:solidFill>
              </a:rPr>
              <a:t>SECCION 17</a:t>
            </a:r>
            <a:endParaRPr lang="es-VE" dirty="0" smtClean="0"/>
          </a:p>
          <a:p>
            <a:pPr marL="1028700" lvl="1" indent="-514350">
              <a:buFont typeface="+mj-lt"/>
              <a:buAutoNum type="alphaLcParenR"/>
            </a:pPr>
            <a:r>
              <a:rPr lang="es-VE" dirty="0" smtClean="0"/>
              <a:t>Propiedades de inversión, </a:t>
            </a:r>
            <a:r>
              <a:rPr lang="es-VE" sz="1700" dirty="0" smtClean="0"/>
              <a:t>Registradas</a:t>
            </a:r>
            <a:r>
              <a:rPr lang="es-VE" dirty="0" smtClean="0"/>
              <a:t> </a:t>
            </a:r>
            <a:r>
              <a:rPr lang="es-VE" sz="1700" dirty="0" smtClean="0"/>
              <a:t>al valor razonable con cambio en resultados </a:t>
            </a:r>
            <a:r>
              <a:rPr lang="es-VE" sz="1900" dirty="0" smtClean="0">
                <a:solidFill>
                  <a:srgbClr val="92D050"/>
                </a:solidFill>
              </a:rPr>
              <a:t>SECCION 16</a:t>
            </a:r>
            <a:endParaRPr lang="es-VE" dirty="0" smtClean="0"/>
          </a:p>
          <a:p>
            <a:pPr marL="1028700" lvl="1" indent="-514350">
              <a:buFont typeface="+mj-lt"/>
              <a:buAutoNum type="alphaLcParenR"/>
            </a:pPr>
            <a:r>
              <a:rPr lang="es-VE" dirty="0" smtClean="0"/>
              <a:t>Activos intangibles </a:t>
            </a:r>
            <a:r>
              <a:rPr lang="es-VE" sz="1900" dirty="0" smtClean="0">
                <a:solidFill>
                  <a:srgbClr val="92D050"/>
                </a:solidFill>
              </a:rPr>
              <a:t>SECCION 18</a:t>
            </a:r>
            <a:endParaRPr lang="es-VE" dirty="0" smtClean="0"/>
          </a:p>
          <a:p>
            <a:pPr marL="1028700" lvl="1" indent="-514350">
              <a:buFont typeface="+mj-lt"/>
              <a:buAutoNum type="alphaLcParenR"/>
            </a:pPr>
            <a:r>
              <a:rPr lang="es-VE" dirty="0" smtClean="0"/>
              <a:t>Activos biológicos </a:t>
            </a:r>
            <a:r>
              <a:rPr lang="es-VE" sz="1700" dirty="0" smtClean="0"/>
              <a:t>(costo – </a:t>
            </a:r>
            <a:r>
              <a:rPr lang="es-VE" sz="1700" dirty="0" err="1" smtClean="0"/>
              <a:t>Deprec</a:t>
            </a:r>
            <a:r>
              <a:rPr lang="es-VE" sz="1700" dirty="0" smtClean="0"/>
              <a:t>. </a:t>
            </a:r>
            <a:r>
              <a:rPr lang="es-VE" sz="1700" dirty="0" err="1" smtClean="0"/>
              <a:t>Acum</a:t>
            </a:r>
            <a:r>
              <a:rPr lang="es-VE" sz="1700" dirty="0" smtClean="0"/>
              <a:t>. – deterioro del valor) </a:t>
            </a:r>
            <a:r>
              <a:rPr lang="es-VE" sz="1900" dirty="0" smtClean="0">
                <a:solidFill>
                  <a:srgbClr val="92D050"/>
                </a:solidFill>
              </a:rPr>
              <a:t>SECCION 34</a:t>
            </a:r>
            <a:endParaRPr lang="es-VE" sz="1700" dirty="0" smtClean="0"/>
          </a:p>
          <a:p>
            <a:pPr marL="1028700" lvl="1" indent="-514350">
              <a:buFont typeface="+mj-lt"/>
              <a:buAutoNum type="alphaLcParenR"/>
            </a:pPr>
            <a:r>
              <a:rPr lang="es-VE" dirty="0" smtClean="0"/>
              <a:t>Activos biológicos </a:t>
            </a:r>
            <a:r>
              <a:rPr lang="es-VE" sz="1600" dirty="0" smtClean="0"/>
              <a:t>(Registrados al valor razonable con cambio en resultados) </a:t>
            </a:r>
            <a:r>
              <a:rPr lang="es-VE" sz="1900" dirty="0" smtClean="0">
                <a:solidFill>
                  <a:srgbClr val="92D050"/>
                </a:solidFill>
              </a:rPr>
              <a:t>SECCION 34</a:t>
            </a:r>
            <a:endParaRPr lang="es-V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INFORMACION A PRESENTAR</a:t>
            </a:r>
            <a:br>
              <a:rPr lang="es-ES" dirty="0" smtClean="0"/>
            </a:br>
            <a:r>
              <a:rPr lang="es-ES" sz="4000" dirty="0" smtClean="0"/>
              <a:t>ESTADO DE SITUCION FINANCIERA</a:t>
            </a:r>
            <a:endParaRPr lang="es-ES" sz="4000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1028700" lvl="1" indent="-514350">
              <a:buFont typeface="+mj-lt"/>
              <a:buAutoNum type="alphaLcParenR" startAt="10"/>
            </a:pPr>
            <a:r>
              <a:rPr lang="es-VE" dirty="0" smtClean="0"/>
              <a:t>Inversiones en asociadas </a:t>
            </a:r>
            <a:r>
              <a:rPr lang="es-VE" sz="1900" dirty="0" smtClean="0">
                <a:solidFill>
                  <a:srgbClr val="92D050"/>
                </a:solidFill>
              </a:rPr>
              <a:t>SECCION 14</a:t>
            </a:r>
            <a:endParaRPr lang="es-VE" dirty="0" smtClean="0"/>
          </a:p>
          <a:p>
            <a:pPr marL="1028700" lvl="1" indent="-514350">
              <a:buFont typeface="+mj-lt"/>
              <a:buAutoNum type="alphaLcParenR" startAt="10"/>
            </a:pPr>
            <a:r>
              <a:rPr lang="es-VE" dirty="0" smtClean="0"/>
              <a:t>Inversiones en entidades controladas en forma conjunta </a:t>
            </a:r>
            <a:r>
              <a:rPr lang="es-VE" sz="1900" dirty="0" smtClean="0">
                <a:solidFill>
                  <a:srgbClr val="92D050"/>
                </a:solidFill>
              </a:rPr>
              <a:t>SECCION 15</a:t>
            </a:r>
            <a:endParaRPr lang="es-VE" dirty="0" smtClean="0"/>
          </a:p>
          <a:p>
            <a:pPr marL="1028700" lvl="1" indent="-514350">
              <a:buFont typeface="+mj-lt"/>
              <a:buAutoNum type="alphaLcParenR" startAt="10"/>
            </a:pPr>
            <a:r>
              <a:rPr lang="es-VE" dirty="0" smtClean="0"/>
              <a:t>Acreedores comerciales y otras cuentas por pagar </a:t>
            </a:r>
            <a:r>
              <a:rPr lang="es-VE" sz="1900" dirty="0" smtClean="0">
                <a:solidFill>
                  <a:srgbClr val="92D050"/>
                </a:solidFill>
              </a:rPr>
              <a:t>SECCIONES 11 Y 12</a:t>
            </a:r>
            <a:endParaRPr lang="es-VE" dirty="0" smtClean="0"/>
          </a:p>
          <a:p>
            <a:pPr marL="1028700" lvl="1" indent="-514350">
              <a:buFont typeface="+mj-lt"/>
              <a:buAutoNum type="alphaLcParenR" startAt="10"/>
            </a:pPr>
            <a:r>
              <a:rPr lang="es-VE" dirty="0" smtClean="0"/>
              <a:t>Pasivos financieros (excepto l, p)</a:t>
            </a:r>
            <a:r>
              <a:rPr lang="es-VE" sz="1900" dirty="0" smtClean="0">
                <a:solidFill>
                  <a:srgbClr val="92D050"/>
                </a:solidFill>
              </a:rPr>
              <a:t>SECCIONES 11 Y 12</a:t>
            </a:r>
            <a:endParaRPr lang="es-VE" dirty="0" smtClean="0"/>
          </a:p>
          <a:p>
            <a:pPr marL="1028700" lvl="1" indent="-514350">
              <a:buFont typeface="+mj-lt"/>
              <a:buAutoNum type="alphaLcParenR" startAt="10"/>
            </a:pPr>
            <a:r>
              <a:rPr lang="es-VE" dirty="0" smtClean="0"/>
              <a:t>Pasivos y activos por impuestos corrientes </a:t>
            </a:r>
            <a:r>
              <a:rPr lang="es-VE" sz="1900" dirty="0" smtClean="0">
                <a:solidFill>
                  <a:srgbClr val="92D050"/>
                </a:solidFill>
              </a:rPr>
              <a:t>SECCION 29</a:t>
            </a:r>
            <a:endParaRPr lang="es-VE" sz="2800" dirty="0" smtClean="0">
              <a:solidFill>
                <a:srgbClr val="92D050"/>
              </a:solidFill>
            </a:endParaRPr>
          </a:p>
          <a:p>
            <a:pPr marL="1028700" lvl="1" indent="-514350">
              <a:buFont typeface="+mj-lt"/>
              <a:buAutoNum type="alphaLcParenR" startAt="10"/>
            </a:pPr>
            <a:r>
              <a:rPr lang="es-VE" dirty="0" smtClean="0"/>
              <a:t>Pasivos y activos por impuestos diferidos </a:t>
            </a:r>
            <a:r>
              <a:rPr lang="es-VE" sz="2100" dirty="0" smtClean="0">
                <a:solidFill>
                  <a:srgbClr val="92D050"/>
                </a:solidFill>
              </a:rPr>
              <a:t>SECCION 29</a:t>
            </a:r>
            <a:endParaRPr lang="es-VE" dirty="0" smtClean="0"/>
          </a:p>
          <a:p>
            <a:pPr marL="1028700" lvl="1" indent="-514350">
              <a:buFont typeface="+mj-lt"/>
              <a:buAutoNum type="alphaLcParenR" startAt="10"/>
            </a:pPr>
            <a:r>
              <a:rPr lang="es-VE" dirty="0" smtClean="0"/>
              <a:t>Provisiones </a:t>
            </a:r>
            <a:r>
              <a:rPr lang="es-VE" sz="1900" dirty="0" smtClean="0">
                <a:solidFill>
                  <a:srgbClr val="92D050"/>
                </a:solidFill>
              </a:rPr>
              <a:t>SECCION 21</a:t>
            </a:r>
            <a:endParaRPr lang="es-VE" dirty="0" smtClean="0"/>
          </a:p>
          <a:p>
            <a:pPr marL="1028700" lvl="1" indent="-514350">
              <a:buFont typeface="+mj-lt"/>
              <a:buAutoNum type="alphaLcParenR" startAt="10"/>
            </a:pPr>
            <a:r>
              <a:rPr lang="es-VE" dirty="0" smtClean="0"/>
              <a:t>Participación en no controladoras </a:t>
            </a:r>
            <a:r>
              <a:rPr lang="es-VE" sz="1900" dirty="0" smtClean="0">
                <a:solidFill>
                  <a:srgbClr val="92D050"/>
                </a:solidFill>
              </a:rPr>
              <a:t>SECCION 9</a:t>
            </a:r>
            <a:endParaRPr lang="es-VE" dirty="0" smtClean="0"/>
          </a:p>
          <a:p>
            <a:pPr marL="1028700" lvl="1" indent="-514350">
              <a:buFont typeface="+mj-lt"/>
              <a:buAutoNum type="alphaLcParenR" startAt="10"/>
            </a:pPr>
            <a:r>
              <a:rPr lang="es-VE" dirty="0" smtClean="0"/>
              <a:t> Patrimonio atribuible a los propietarios de la controladora </a:t>
            </a:r>
            <a:r>
              <a:rPr lang="es-VE" sz="1900" dirty="0" smtClean="0">
                <a:solidFill>
                  <a:srgbClr val="92D050"/>
                </a:solidFill>
              </a:rPr>
              <a:t>SECCION 9</a:t>
            </a:r>
            <a:endParaRPr lang="es-VE" dirty="0" smtClean="0"/>
          </a:p>
          <a:p>
            <a:pPr marL="1028700" lvl="1" indent="-514350">
              <a:buFont typeface="+mj-lt"/>
              <a:buAutoNum type="alphaLcParenR" startAt="10"/>
            </a:pPr>
            <a:endParaRPr lang="es-V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S" sz="3600" dirty="0" smtClean="0"/>
              <a:t>INFORMACION A PRESENTAR</a:t>
            </a:r>
            <a:br>
              <a:rPr lang="es-ES" sz="3600" dirty="0" smtClean="0"/>
            </a:br>
            <a:r>
              <a:rPr lang="es-ES" sz="3600" dirty="0" smtClean="0"/>
              <a:t>ESTADO DE SITUCION FINANCIERA</a:t>
            </a:r>
            <a:endParaRPr lang="es-VE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VE" dirty="0" smtClean="0"/>
              <a:t>Cuando sea relevante para comprender la situación financiera de la entidad, esta presentará en el estado de situación financiera partidas adicionales, encabezamientos y subtotales</a:t>
            </a:r>
          </a:p>
          <a:p>
            <a:endParaRPr lang="es-V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VE" sz="2700" dirty="0" smtClean="0"/>
              <a:t>DISTINCION ENTRE CORRIENTE Y NO CORRIENTE</a:t>
            </a:r>
            <a:br>
              <a:rPr lang="es-VE" sz="2700" dirty="0" smtClean="0"/>
            </a:br>
            <a:r>
              <a:rPr lang="es-ES" sz="3600" dirty="0" smtClean="0"/>
              <a:t>ESTADO DE SITUACION FINANCIERA</a:t>
            </a:r>
            <a:endParaRPr lang="es-VE" sz="4400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3"/>
          </p:nvPr>
        </p:nvSpPr>
        <p:spPr>
          <a:xfrm>
            <a:off x="467544" y="1412776"/>
            <a:ext cx="3178696" cy="3941763"/>
          </a:xfrm>
        </p:spPr>
        <p:txBody>
          <a:bodyPr>
            <a:normAutofit fontScale="92500"/>
          </a:bodyPr>
          <a:lstStyle/>
          <a:p>
            <a:r>
              <a:rPr lang="es-VE" dirty="0" smtClean="0"/>
              <a:t>Una entidad presentara sus activos corrientes y no corrientes, y sus pasivos corrientes y no corrientes, como categorías separadas en su estado se situación financiera</a:t>
            </a:r>
            <a:endParaRPr lang="es-VE" dirty="0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4008" y="1340768"/>
            <a:ext cx="4041775" cy="3941763"/>
          </a:xfrm>
        </p:spPr>
        <p:txBody>
          <a:bodyPr>
            <a:normAutofit fontScale="92500" lnSpcReduction="10000"/>
          </a:bodyPr>
          <a:lstStyle/>
          <a:p>
            <a:r>
              <a:rPr lang="es-VE" dirty="0" smtClean="0"/>
              <a:t>La presentación basada en el grado de liquidez proporcione una información fiable que sea más relevante</a:t>
            </a:r>
          </a:p>
          <a:p>
            <a:pPr>
              <a:buNone/>
            </a:pPr>
            <a:endParaRPr lang="es-VE" dirty="0" smtClean="0"/>
          </a:p>
          <a:p>
            <a:pPr>
              <a:buNone/>
            </a:pPr>
            <a:endParaRPr lang="es-VE" dirty="0" smtClean="0"/>
          </a:p>
          <a:p>
            <a:endParaRPr lang="es-VE" dirty="0" smtClean="0"/>
          </a:p>
          <a:p>
            <a:r>
              <a:rPr lang="es-VE" dirty="0" smtClean="0"/>
              <a:t>Todos los activos y pasivos se presentaran de acuerdo con su liquidez aproximada de forma ascendente o descendente</a:t>
            </a:r>
          </a:p>
          <a:p>
            <a:pPr>
              <a:buNone/>
            </a:pPr>
            <a:endParaRPr lang="es-VE" dirty="0"/>
          </a:p>
        </p:txBody>
      </p:sp>
      <p:sp>
        <p:nvSpPr>
          <p:cNvPr id="7" name="6 Rectángulo redondeado"/>
          <p:cNvSpPr/>
          <p:nvPr/>
        </p:nvSpPr>
        <p:spPr>
          <a:xfrm>
            <a:off x="3635896" y="2708920"/>
            <a:ext cx="1224136" cy="79208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VE" sz="1600" dirty="0" smtClean="0">
                <a:solidFill>
                  <a:schemeClr val="bg1"/>
                </a:solidFill>
              </a:rPr>
              <a:t>EXCEPTO</a:t>
            </a:r>
            <a:endParaRPr lang="es-VE" sz="1600" dirty="0">
              <a:solidFill>
                <a:schemeClr val="bg1"/>
              </a:solidFill>
            </a:endParaRPr>
          </a:p>
        </p:txBody>
      </p:sp>
      <p:sp>
        <p:nvSpPr>
          <p:cNvPr id="15" name="14 Flecha izquierda"/>
          <p:cNvSpPr/>
          <p:nvPr/>
        </p:nvSpPr>
        <p:spPr>
          <a:xfrm>
            <a:off x="4932040" y="2636912"/>
            <a:ext cx="2664296" cy="79208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dirty="0" smtClean="0"/>
              <a:t>Cuando se aplique</a:t>
            </a:r>
            <a:endParaRPr lang="es-V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Activos corrientes</a:t>
            </a:r>
            <a:endParaRPr lang="es-ES" dirty="0"/>
          </a:p>
        </p:txBody>
      </p:sp>
      <p:graphicFrame>
        <p:nvGraphicFramePr>
          <p:cNvPr id="4" name="Diagram 3"/>
          <p:cNvGraphicFramePr>
            <a:graphicFrameLocks noGrp="1"/>
          </p:cNvGraphicFramePr>
          <p:nvPr>
            <p:ph idx="1"/>
          </p:nvPr>
        </p:nvGraphicFramePr>
        <p:xfrm>
          <a:off x="457200" y="1430214"/>
          <a:ext cx="8229600" cy="26468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5 Rectángulo redondeado"/>
          <p:cNvSpPr/>
          <p:nvPr/>
        </p:nvSpPr>
        <p:spPr>
          <a:xfrm>
            <a:off x="539552" y="4005064"/>
            <a:ext cx="8208912" cy="12241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dirty="0" smtClean="0"/>
              <a:t>Todos los demás activos se clasificarán como no corrientes. Cuando el ciclo normal de operaciones no sea claramente identificable, se supondrá que su duración es de 12 meses</a:t>
            </a:r>
            <a:endParaRPr lang="es-VE" dirty="0"/>
          </a:p>
        </p:txBody>
      </p:sp>
      <p:sp>
        <p:nvSpPr>
          <p:cNvPr id="7" name="6 Rectángulo redondeado"/>
          <p:cNvSpPr/>
          <p:nvPr/>
        </p:nvSpPr>
        <p:spPr>
          <a:xfrm>
            <a:off x="1331640" y="5301208"/>
            <a:ext cx="6768752" cy="122413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sz="1600" dirty="0" smtClean="0">
                <a:solidFill>
                  <a:schemeClr val="bg1"/>
                </a:solidFill>
              </a:rPr>
              <a:t>Ejemplos: inventarios( consumibles, materias primas, trabajo en proceso y productos terminados) y deudores comerciales, que se venden consumen o realizan dentro del </a:t>
            </a:r>
            <a:r>
              <a:rPr lang="es-VE" sz="1600" b="1" dirty="0" smtClean="0">
                <a:solidFill>
                  <a:schemeClr val="bg1"/>
                </a:solidFill>
              </a:rPr>
              <a:t>ciclo normal de operación</a:t>
            </a:r>
            <a:r>
              <a:rPr lang="es-VE" sz="1600" dirty="0" smtClean="0">
                <a:solidFill>
                  <a:schemeClr val="bg1"/>
                </a:solidFill>
              </a:rPr>
              <a:t>. Incluso cuando no se espera su realización dentro del período de 12 meses desde la fecha en que informa</a:t>
            </a:r>
            <a:endParaRPr lang="es-VE" sz="1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PASIVOS CORRIENTES</a:t>
            </a:r>
            <a:endParaRPr lang="es-ES" dirty="0"/>
          </a:p>
        </p:txBody>
      </p:sp>
      <p:graphicFrame>
        <p:nvGraphicFramePr>
          <p:cNvPr id="4" name="Diagram 3"/>
          <p:cNvGraphicFramePr>
            <a:graphicFrameLocks noGrp="1"/>
          </p:cNvGraphicFramePr>
          <p:nvPr>
            <p:ph idx="1"/>
          </p:nvPr>
        </p:nvGraphicFramePr>
        <p:xfrm>
          <a:off x="457200" y="1430214"/>
          <a:ext cx="8229600" cy="26468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5 Rectángulo redondeado"/>
          <p:cNvSpPr/>
          <p:nvPr/>
        </p:nvSpPr>
        <p:spPr>
          <a:xfrm>
            <a:off x="899592" y="4149080"/>
            <a:ext cx="7560840" cy="43204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dirty="0" smtClean="0"/>
              <a:t>Todos los demás pasivos se clasificarán como no corrientes. </a:t>
            </a:r>
            <a:endParaRPr lang="es-VE" dirty="0"/>
          </a:p>
        </p:txBody>
      </p:sp>
      <p:sp>
        <p:nvSpPr>
          <p:cNvPr id="7" name="6 Rectángulo redondeado"/>
          <p:cNvSpPr/>
          <p:nvPr/>
        </p:nvSpPr>
        <p:spPr>
          <a:xfrm>
            <a:off x="179512" y="4653136"/>
            <a:ext cx="8712968" cy="93610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sz="1600" dirty="0" smtClean="0">
                <a:solidFill>
                  <a:schemeClr val="bg1"/>
                </a:solidFill>
              </a:rPr>
              <a:t>Ejemplos: Cuentas comerciales por pagar y otros pasivos acumulados (devengados) por costos de personal o por otros costos de operación; ya que son capital de trabajo utilizado en el </a:t>
            </a:r>
            <a:r>
              <a:rPr lang="es-VE" sz="1600" b="1" dirty="0" smtClean="0">
                <a:solidFill>
                  <a:schemeClr val="bg1"/>
                </a:solidFill>
              </a:rPr>
              <a:t>ciclo normal de operación</a:t>
            </a:r>
            <a:r>
              <a:rPr lang="es-VE" sz="1600" dirty="0" smtClean="0">
                <a:solidFill>
                  <a:schemeClr val="bg1"/>
                </a:solidFill>
              </a:rPr>
              <a:t>; aunque sean liquidados después de los 12 meses a la fecha del periodo en que informa.</a:t>
            </a:r>
          </a:p>
        </p:txBody>
      </p:sp>
      <p:sp>
        <p:nvSpPr>
          <p:cNvPr id="8" name="7 Rectángulo redondeado"/>
          <p:cNvSpPr/>
          <p:nvPr/>
        </p:nvSpPr>
        <p:spPr>
          <a:xfrm>
            <a:off x="251520" y="5661248"/>
            <a:ext cx="8496944" cy="90872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sz="1600" dirty="0" smtClean="0">
                <a:solidFill>
                  <a:schemeClr val="bg1"/>
                </a:solidFill>
              </a:rPr>
              <a:t>Ciertos pasivos financieros, sobre giro bancario,  la parte corriente de los pasivos financieros no corrientes, dividendos pagaderos y otras cuentas por pagar no comerciales; si se cumplen (b) o (c)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VE" sz="2800" dirty="0" smtClean="0"/>
              <a:t>ORDENACION Y FORMATO DE LAS PARTIDAS</a:t>
            </a:r>
            <a:endParaRPr lang="es-VE" sz="2800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endParaRPr lang="es-VE" dirty="0" smtClean="0"/>
          </a:p>
          <a:p>
            <a:pPr lvl="1"/>
            <a:endParaRPr lang="es-VE" dirty="0" smtClean="0"/>
          </a:p>
          <a:p>
            <a:pPr lvl="1"/>
            <a:endParaRPr lang="es-VE" dirty="0" smtClean="0"/>
          </a:p>
          <a:p>
            <a:pPr lvl="1"/>
            <a:endParaRPr lang="es-VE" dirty="0" smtClean="0"/>
          </a:p>
          <a:p>
            <a:pPr lvl="1"/>
            <a:endParaRPr lang="es-VE" dirty="0" smtClean="0"/>
          </a:p>
          <a:p>
            <a:pPr lvl="1"/>
            <a:endParaRPr lang="es-VE" dirty="0" smtClean="0"/>
          </a:p>
          <a:p>
            <a:pPr lvl="1"/>
            <a:endParaRPr lang="es-VE" dirty="0" smtClean="0"/>
          </a:p>
          <a:p>
            <a:pPr lvl="1"/>
            <a:endParaRPr lang="es-VE" dirty="0" smtClean="0"/>
          </a:p>
          <a:p>
            <a:pPr lvl="1"/>
            <a:endParaRPr lang="es-VE" dirty="0" smtClean="0"/>
          </a:p>
          <a:p>
            <a:pPr lvl="1"/>
            <a:r>
              <a:rPr lang="es-VE" dirty="0" smtClean="0">
                <a:solidFill>
                  <a:schemeClr val="bg1"/>
                </a:solidFill>
              </a:rPr>
              <a:t>Se incluirán otras partidas  cuando el tamaño, naturaleza o función de una partida o grupo de partidas similares sea tal que la presentación por separado sea relevante para comprender la situación financiera de la entidad, y</a:t>
            </a:r>
          </a:p>
          <a:p>
            <a:pPr lvl="1">
              <a:buNone/>
            </a:pPr>
            <a:endParaRPr lang="es-VE" dirty="0" smtClean="0">
              <a:solidFill>
                <a:schemeClr val="bg1"/>
              </a:solidFill>
            </a:endParaRPr>
          </a:p>
          <a:p>
            <a:pPr lvl="1"/>
            <a:r>
              <a:rPr lang="es-VE" dirty="0" smtClean="0">
                <a:solidFill>
                  <a:schemeClr val="bg1"/>
                </a:solidFill>
              </a:rPr>
              <a:t>Las denominaciones utilizadas y la ordenación de las partidas o agrupaciones de partidas similares podrán modificarse de acuerdo con la naturaleza de la entidad y de sus transacciones, para suministrar información que sea relevante para la compresión de la situación financiera de la entidad</a:t>
            </a:r>
            <a:endParaRPr lang="es-VE" dirty="0">
              <a:solidFill>
                <a:schemeClr val="bg1"/>
              </a:solidFill>
            </a:endParaRPr>
          </a:p>
        </p:txBody>
      </p:sp>
      <p:graphicFrame>
        <p:nvGraphicFramePr>
          <p:cNvPr id="4" name="3 Marcador de contenido"/>
          <p:cNvGraphicFramePr>
            <a:graphicFrameLocks/>
          </p:cNvGraphicFramePr>
          <p:nvPr/>
        </p:nvGraphicFramePr>
        <p:xfrm>
          <a:off x="1465312" y="1268760"/>
          <a:ext cx="6203032" cy="25271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istDiagram">
  <a:themeElements>
    <a:clrScheme name="Mirador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140000" t="120000" r="105000" b="15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923BCC73-D62E-411F-B48A-AAF7E4324CB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1557</Words>
  <Application>Microsoft Office PowerPoint</Application>
  <PresentationFormat>Presentación en pantalla (4:3)</PresentationFormat>
  <Paragraphs>158</Paragraphs>
  <Slides>15</Slides>
  <Notes>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6" baseType="lpstr">
      <vt:lpstr>ListDiagram</vt:lpstr>
      <vt:lpstr>NIIF PARA PYMES</vt:lpstr>
      <vt:lpstr>ALCANCE ESTADO DE SITUACION FINANCIERA</vt:lpstr>
      <vt:lpstr>INFORMACION A PRESENTAR ESTADO DE SITUCION FINANCIERA</vt:lpstr>
      <vt:lpstr>INFORMACION A PRESENTAR ESTADO DE SITUCION FINANCIERA</vt:lpstr>
      <vt:lpstr>INFORMACION A PRESENTAR ESTADO DE SITUCION FINANCIERA</vt:lpstr>
      <vt:lpstr>DISTINCION ENTRE CORRIENTE Y NO CORRIENTE ESTADO DE SITUACION FINANCIERA</vt:lpstr>
      <vt:lpstr>Activos corrientes</vt:lpstr>
      <vt:lpstr>PASIVOS CORRIENTES</vt:lpstr>
      <vt:lpstr>ORDENACION Y FORMATO DE LAS PARTIDAS</vt:lpstr>
      <vt:lpstr>ORDENACION Y FORMATO DE LAS PARTIDAS</vt:lpstr>
      <vt:lpstr>INFORMACIÓN A PRESENTAR EN EL ESTADO DE SITUACIÓN FINANCIERA O EN LAS NOTAS</vt:lpstr>
      <vt:lpstr>INFORMACIÓN A PRESENTAR EN EL ESTADO DE SITUACIÓN FINANCIERA O EN LAS NOTAS</vt:lpstr>
      <vt:lpstr>INFORMACIÓN A PRESENTAR EN EL ESTADO DE SITUACIÓN FINANCIERA O EN LAS NOTAS</vt:lpstr>
      <vt:lpstr>INFORMACIÓN A PRESENTAR EN EL ESTADO DE SITUACIÓN FINANCIERA O EN LAS NOTAS</vt:lpstr>
      <vt:lpstr>Diapositiva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2011-11-15T19:08:06Z</dcterms:created>
  <dcterms:modified xsi:type="dcterms:W3CDTF">2011-11-25T14:36:25Z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TC101743319990</vt:lpwstr>
  </property>
</Properties>
</file>